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2" r:id="rId3"/>
    <p:sldId id="279" r:id="rId4"/>
    <p:sldId id="276" r:id="rId5"/>
    <p:sldId id="277" r:id="rId6"/>
    <p:sldId id="278" r:id="rId7"/>
    <p:sldId id="275" r:id="rId8"/>
    <p:sldId id="280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D29789-684D-4825-9E80-048F862AE003}">
          <p14:sldIdLst>
            <p14:sldId id="256"/>
            <p14:sldId id="282"/>
            <p14:sldId id="279"/>
            <p14:sldId id="276"/>
            <p14:sldId id="277"/>
            <p14:sldId id="278"/>
            <p14:sldId id="275"/>
            <p14:sldId id="280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17375E"/>
    <a:srgbClr val="95B3D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17375E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Состав набора данных</c:v>
                </c:pt>
              </c:strCache>
            </c:strRef>
          </c:tx>
          <c:dPt>
            <c:idx val="0"/>
            <c:bubble3D val="0"/>
            <c:spPr>
              <a:solidFill>
                <a:srgbClr val="95B3D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C7-4675-90DF-5C51B62582FF}"/>
              </c:ext>
            </c:extLst>
          </c:dPt>
          <c:dPt>
            <c:idx val="1"/>
            <c:bubble3D val="0"/>
            <c:spPr>
              <a:solidFill>
                <a:srgbClr val="1737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9C7-4675-90DF-5C51B62582FF}"/>
              </c:ext>
            </c:extLst>
          </c:dPt>
          <c:cat>
            <c:strRef>
              <c:f>Лист1!$A$2:$A$3</c:f>
              <c:strCache>
                <c:ptCount val="2"/>
                <c:pt idx="0">
                  <c:v>Пары, записанные в различных условиях</c:v>
                </c:pt>
                <c:pt idx="1">
                  <c:v>Пары, записанные в одинаковых условиях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1400</c:v>
                </c:pt>
                <c:pt idx="1">
                  <c:v>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C7-4675-90DF-5C51B62582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17375E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EE165-4166-47C3-A962-7A2E6BD8520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19AE1-F948-47E6-98A3-097C898B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0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BD55-1133-48EC-A6AD-390289D46585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C2E4-22DC-4015-BEF0-8DA6E973118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76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4EA7-9248-4125-A918-95D12856F2F3}" type="datetime1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CACD-E864-451F-B331-8C9A97D6F601}" type="datetime1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AA25-3FBA-4F23-9512-71DD84883032}" type="datetime1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147C-EC76-4AD2-862C-927991CBBC96}" type="datetime1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7BA-B3EA-4072-8ED6-4E057D8722E0}" type="datetime1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3D8D-7BF8-49A5-B483-8DC115196F71}" type="datetime1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5C0C-FE51-4EE9-AED1-3284A4CD228E}" type="datetime1">
              <a:rPr lang="ru-RU" smtClean="0"/>
              <a:t>10.03.2021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13E-3D79-40B0-8472-9FAC5447A102}" type="datetime1">
              <a:rPr lang="ru-RU" smtClean="0"/>
              <a:t>10.03.2021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C34E-2398-4DBF-B1AB-F740E48DBF67}" type="datetime1">
              <a:rPr lang="ru-RU" smtClean="0"/>
              <a:t>10.03.2021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67CD-FC25-44B5-9E6D-EEA051B0F574}" type="datetime1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5B62-7DD1-4AF7-B1A6-0987A06C5868}" type="datetime1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105BC-FE10-4B41-AADD-57E6CDF168D0}" type="datetime1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665577" y="2187196"/>
            <a:ext cx="3831772" cy="132343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Исследование методов диагностики фальсификации фонограмм путем сравнения фрагментов фоновых шумов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149577"/>
            <a:ext cx="3846286" cy="160043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Лебедева Дарья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ru-RU" sz="1400" dirty="0" smtClean="0">
                <a:solidFill>
                  <a:schemeClr val="bg1"/>
                </a:solidFill>
              </a:rPr>
              <a:t>студент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Максимов Алексей, аспирант</a:t>
            </a: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</a:rPr>
              <a:t>ГИиИБ</a:t>
            </a:r>
            <a:r>
              <a:rPr lang="ru-RU" sz="1400" dirty="0" smtClean="0">
                <a:solidFill>
                  <a:schemeClr val="bg1"/>
                </a:solidFill>
              </a:rPr>
              <a:t> Самарского Национального Исследовательского Университета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093311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Самара</a:t>
            </a:r>
            <a:r>
              <a:rPr lang="en-US" sz="1400" dirty="0" smtClean="0">
                <a:solidFill>
                  <a:schemeClr val="bg1"/>
                </a:solidFill>
              </a:rPr>
              <a:t> 20</a:t>
            </a:r>
            <a:r>
              <a:rPr lang="ru-RU" sz="1400" dirty="0" smtClean="0">
                <a:solidFill>
                  <a:schemeClr val="bg1"/>
                </a:solidFill>
              </a:rPr>
              <a:t>21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Elektra Text Pro" panose="02000503030000020004" pitchFamily="50" charset="-52"/>
              </a:rPr>
              <a:t>Исследование методов диагностики фальсификации фонограмм путем сравнения фрагментов фоновых шумов</a:t>
            </a:r>
            <a:r>
              <a:rPr lang="en-US" sz="2400" dirty="0">
                <a:solidFill>
                  <a:schemeClr val="tx2"/>
                </a:solidFill>
                <a:latin typeface="Elektra Text Pro" panose="02000503030000020004" pitchFamily="50" charset="-52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Elektra Text Pro" panose="02000503030000020004" pitchFamily="50" charset="-52"/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501785"/>
            <a:ext cx="8229600" cy="274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solidFill>
                  <a:schemeClr val="tx2">
                    <a:lumMod val="75000"/>
                  </a:schemeClr>
                </a:solidFill>
              </a:rPr>
              <a:t>Содержание:</a:t>
            </a:r>
            <a:endParaRPr lang="ru-RU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1. Формирование набора данных для исследования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2. Использование 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статистических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критериев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Классификация на основе 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статистических критериев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3. Использование сиамской </a:t>
            </a: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нейросетевой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 модели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4. Анализ полученных результатов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248400" y="6493858"/>
            <a:ext cx="2895600" cy="365125"/>
          </a:xfrm>
        </p:spPr>
        <p:txBody>
          <a:bodyPr/>
          <a:lstStyle/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2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/9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Пятиугольник 8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rgbClr val="95B3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rgbClr val="17375E"/>
                </a:solidFill>
              </a:rPr>
              <a:t>Набор данных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10" name="Нашивка 61"/>
          <p:cNvSpPr/>
          <p:nvPr/>
        </p:nvSpPr>
        <p:spPr>
          <a:xfrm>
            <a:off x="3177766" y="5943601"/>
            <a:ext cx="2362955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Классификация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Нашивка 62"/>
          <p:cNvSpPr/>
          <p:nvPr/>
        </p:nvSpPr>
        <p:spPr>
          <a:xfrm>
            <a:off x="5200015" y="5943601"/>
            <a:ext cx="2022858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Сиамская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нейросеть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Нашивка 64"/>
          <p:cNvSpPr/>
          <p:nvPr/>
        </p:nvSpPr>
        <p:spPr>
          <a:xfrm>
            <a:off x="6882166" y="5943601"/>
            <a:ext cx="1945481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Нашивка 65"/>
          <p:cNvSpPr/>
          <p:nvPr/>
        </p:nvSpPr>
        <p:spPr>
          <a:xfrm>
            <a:off x="1145689" y="5943601"/>
            <a:ext cx="2372174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Статистические критерии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9" name="Picture 1" descr="Сохраните спектрограмму в виде изображения в Python - CodeRoa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6" y="1428821"/>
            <a:ext cx="2707383" cy="169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" descr="Сохраните спектрограмму в виде изображения в Python - CodeRoa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24" y="1428821"/>
            <a:ext cx="2707383" cy="16937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3517863" y="1967895"/>
            <a:ext cx="1846907" cy="6156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Сравнение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69745" y="2893576"/>
            <a:ext cx="2343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Результат:</a:t>
            </a:r>
            <a:br>
              <a:rPr lang="ru-RU" dirty="0" smtClean="0">
                <a:solidFill>
                  <a:srgbClr val="17375E"/>
                </a:solidFill>
              </a:rPr>
            </a:br>
            <a:r>
              <a:rPr lang="ru-RU" dirty="0" smtClean="0">
                <a:solidFill>
                  <a:srgbClr val="17375E"/>
                </a:solidFill>
              </a:rPr>
              <a:t>Идентичны/различны</a:t>
            </a:r>
            <a:endParaRPr lang="ru-RU" dirty="0">
              <a:solidFill>
                <a:srgbClr val="17375E"/>
              </a:solidFill>
            </a:endParaRPr>
          </a:p>
        </p:txBody>
      </p:sp>
      <p:cxnSp>
        <p:nvCxnSpPr>
          <p:cNvPr id="7" name="Прямая со стрелкой 6"/>
          <p:cNvCxnSpPr>
            <a:stCxn id="19" idx="3"/>
            <a:endCxn id="2" idx="1"/>
          </p:cNvCxnSpPr>
          <p:nvPr/>
        </p:nvCxnSpPr>
        <p:spPr>
          <a:xfrm>
            <a:off x="3095609" y="2275712"/>
            <a:ext cx="422254" cy="1"/>
          </a:xfrm>
          <a:prstGeom prst="straightConnector1">
            <a:avLst/>
          </a:prstGeom>
          <a:ln w="28575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0" idx="1"/>
            <a:endCxn id="2" idx="3"/>
          </p:cNvCxnSpPr>
          <p:nvPr/>
        </p:nvCxnSpPr>
        <p:spPr>
          <a:xfrm flipH="1">
            <a:off x="5364770" y="2275712"/>
            <a:ext cx="422254" cy="1"/>
          </a:xfrm>
          <a:prstGeom prst="straightConnector1">
            <a:avLst/>
          </a:prstGeom>
          <a:ln w="28575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" idx="2"/>
            <a:endCxn id="3" idx="0"/>
          </p:cNvCxnSpPr>
          <p:nvPr/>
        </p:nvCxnSpPr>
        <p:spPr>
          <a:xfrm flipH="1">
            <a:off x="4441316" y="2583530"/>
            <a:ext cx="1" cy="310046"/>
          </a:xfrm>
          <a:prstGeom prst="straightConnector1">
            <a:avLst/>
          </a:prstGeom>
          <a:ln w="28575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77774" y="1240325"/>
            <a:ext cx="597529" cy="1882278"/>
          </a:xfrm>
          <a:prstGeom prst="rect">
            <a:avLst/>
          </a:prstGeom>
          <a:solidFill>
            <a:srgbClr val="95B3D7">
              <a:alpha val="50000"/>
            </a:srgbClr>
          </a:solidFill>
          <a:ln w="38100"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7556141" y="1240325"/>
            <a:ext cx="597529" cy="1882278"/>
          </a:xfrm>
          <a:prstGeom prst="rect">
            <a:avLst/>
          </a:prstGeom>
          <a:solidFill>
            <a:srgbClr val="95B3D7">
              <a:alpha val="50000"/>
            </a:srgbClr>
          </a:solidFill>
          <a:ln w="38100"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7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Формирование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набора данных для исследования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248400" y="6493858"/>
            <a:ext cx="2895600" cy="365125"/>
          </a:xfrm>
        </p:spPr>
        <p:txBody>
          <a:bodyPr/>
          <a:lstStyle/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3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/9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Пятиугольник 25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Набор данных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7" name="Нашивка 61"/>
          <p:cNvSpPr/>
          <p:nvPr/>
        </p:nvSpPr>
        <p:spPr>
          <a:xfrm>
            <a:off x="3177766" y="5943601"/>
            <a:ext cx="2362955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Классификация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Нашивка 62"/>
          <p:cNvSpPr/>
          <p:nvPr/>
        </p:nvSpPr>
        <p:spPr>
          <a:xfrm>
            <a:off x="5200015" y="5943601"/>
            <a:ext cx="2022858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Сиамская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нейросеть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Нашивка 64"/>
          <p:cNvSpPr/>
          <p:nvPr/>
        </p:nvSpPr>
        <p:spPr>
          <a:xfrm>
            <a:off x="6882166" y="5943601"/>
            <a:ext cx="1945481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Нашивка 65"/>
          <p:cNvSpPr/>
          <p:nvPr/>
        </p:nvSpPr>
        <p:spPr>
          <a:xfrm>
            <a:off x="1145689" y="5943601"/>
            <a:ext cx="2372174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Статистические критерии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8646" y="1167897"/>
            <a:ext cx="49799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Набор данных: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58 фонограмм фоновых шумов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1653 пар фонограмм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253 пары, записанных в одинаковых условиях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1400 пар, записанных в различных условиях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Различные условия определяются: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Записывающим устройством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Помещением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Временем суток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196082424"/>
              </p:ext>
            </p:extLst>
          </p:nvPr>
        </p:nvGraphicFramePr>
        <p:xfrm>
          <a:off x="4934139" y="1068309"/>
          <a:ext cx="4038154" cy="4436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443757"/>
              </p:ext>
            </p:extLst>
          </p:nvPr>
        </p:nvGraphicFramePr>
        <p:xfrm>
          <a:off x="897305" y="2656428"/>
          <a:ext cx="1908954" cy="610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1" r:id="rId3" imgW="1193800" imgH="381000" progId="Equation.DSMT4">
                  <p:embed/>
                </p:oleObj>
              </mc:Choice>
              <mc:Fallback>
                <p:oleObj r:id="rId3" imgW="1193800" imgH="38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305" y="2656428"/>
                        <a:ext cx="1908954" cy="6108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50629" y="-44838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4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/9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itle 15"/>
          <p:cNvSpPr>
            <a:spLocks noGrp="1"/>
          </p:cNvSpPr>
          <p:nvPr>
            <p:ph type="title"/>
          </p:nvPr>
        </p:nvSpPr>
        <p:spPr>
          <a:xfrm>
            <a:off x="457200" y="3991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Использование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статистических критериев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33" name="Пятиугольник 32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rgbClr val="95B3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rgbClr val="17375E"/>
                </a:solidFill>
              </a:rPr>
              <a:t>Набор данных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34" name="Нашивка 61"/>
          <p:cNvSpPr/>
          <p:nvPr/>
        </p:nvSpPr>
        <p:spPr>
          <a:xfrm>
            <a:off x="3177766" y="5943601"/>
            <a:ext cx="2362955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Классификация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Нашивка 62"/>
          <p:cNvSpPr/>
          <p:nvPr/>
        </p:nvSpPr>
        <p:spPr>
          <a:xfrm>
            <a:off x="5200015" y="5943601"/>
            <a:ext cx="2022858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Сиамская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нейросеть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Нашивка 64"/>
          <p:cNvSpPr/>
          <p:nvPr/>
        </p:nvSpPr>
        <p:spPr>
          <a:xfrm>
            <a:off x="6882166" y="5943601"/>
            <a:ext cx="1945481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Нашивка 65"/>
          <p:cNvSpPr/>
          <p:nvPr/>
        </p:nvSpPr>
        <p:spPr>
          <a:xfrm>
            <a:off x="1145689" y="5943601"/>
            <a:ext cx="2372174" cy="67281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Статистические критерии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38645" y="1156936"/>
            <a:ext cx="49799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Использованные критерии: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Стьюдента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Манна-Уитни-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Уилкоксона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Хи-квадрат Пирсона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Усредненных критерий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44836"/>
              </p:ext>
            </p:extLst>
          </p:nvPr>
        </p:nvGraphicFramePr>
        <p:xfrm>
          <a:off x="5490433" y="1911482"/>
          <a:ext cx="471837" cy="24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2" name="Equation" r:id="rId5" imgW="329914" imgH="177646" progId="Equation.DSMT4">
                  <p:embed/>
                </p:oleObj>
              </mc:Choice>
              <mc:Fallback>
                <p:oleObj name="Equation" r:id="rId5" imgW="329914" imgH="177646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433" y="1911482"/>
                        <a:ext cx="471837" cy="242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1855688" y="154212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321003"/>
              </p:ext>
            </p:extLst>
          </p:nvPr>
        </p:nvGraphicFramePr>
        <p:xfrm>
          <a:off x="1793776" y="1502340"/>
          <a:ext cx="254100" cy="2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3" name="Equation" r:id="rId7" imgW="190417" imgH="190417" progId="Equation.DSMT4">
                  <p:embed/>
                </p:oleObj>
              </mc:Choice>
              <mc:Fallback>
                <p:oleObj name="Equation" r:id="rId7" imgW="190417" imgH="190417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776" y="1502340"/>
                        <a:ext cx="254100" cy="254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67877"/>
              </p:ext>
            </p:extLst>
          </p:nvPr>
        </p:nvGraphicFramePr>
        <p:xfrm>
          <a:off x="3234915" y="1800083"/>
          <a:ext cx="282612" cy="23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4" name="Equation" r:id="rId9" imgW="228600" imgH="190500" progId="Equation.DSMT4">
                  <p:embed/>
                </p:oleObj>
              </mc:Choice>
              <mc:Fallback>
                <p:oleObj name="Equation" r:id="rId9" imgW="228600" imgH="1905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915" y="1800083"/>
                        <a:ext cx="282612" cy="235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6"/>
          <p:cNvSpPr>
            <a:spLocks noChangeArrowheads="1"/>
          </p:cNvSpPr>
          <p:nvPr/>
        </p:nvSpPr>
        <p:spPr bwMode="auto">
          <a:xfrm>
            <a:off x="2780522" y="20504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211969"/>
              </p:ext>
            </p:extLst>
          </p:nvPr>
        </p:nvGraphicFramePr>
        <p:xfrm>
          <a:off x="2692487" y="2058765"/>
          <a:ext cx="272241" cy="272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5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87" y="2058765"/>
                        <a:ext cx="272241" cy="272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18328"/>
              </p:ext>
            </p:extLst>
          </p:nvPr>
        </p:nvGraphicFramePr>
        <p:xfrm>
          <a:off x="3011078" y="2332182"/>
          <a:ext cx="190499" cy="22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6" name="Equation" r:id="rId13" imgW="139579" imgH="164957" progId="Equation.DSMT4">
                  <p:embed/>
                </p:oleObj>
              </mc:Choice>
              <mc:Fallback>
                <p:oleObj name="Equation" r:id="rId13" imgW="139579" imgH="164957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078" y="2332182"/>
                        <a:ext cx="190499" cy="228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258256"/>
              </p:ext>
            </p:extLst>
          </p:nvPr>
        </p:nvGraphicFramePr>
        <p:xfrm>
          <a:off x="5490433" y="2132671"/>
          <a:ext cx="227800" cy="303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7" name="Equation" r:id="rId15" imgW="114151" imgH="152202" progId="Equation.DSMT4">
                  <p:embed/>
                </p:oleObj>
              </mc:Choice>
              <mc:Fallback>
                <p:oleObj name="Equation" r:id="rId15" imgW="114151" imgH="152202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433" y="2132671"/>
                        <a:ext cx="227800" cy="303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990199"/>
              </p:ext>
            </p:extLst>
          </p:nvPr>
        </p:nvGraphicFramePr>
        <p:xfrm>
          <a:off x="5490433" y="2414935"/>
          <a:ext cx="193913" cy="1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8" name="Equation" r:id="rId17" imgW="139700" imgH="139700" progId="Equation.DSMT4">
                  <p:embed/>
                </p:oleObj>
              </mc:Choice>
              <mc:Fallback>
                <p:oleObj name="Equation" r:id="rId17" imgW="139700" imgH="1397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433" y="2414935"/>
                        <a:ext cx="193913" cy="193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434334"/>
              </p:ext>
            </p:extLst>
          </p:nvPr>
        </p:nvGraphicFramePr>
        <p:xfrm>
          <a:off x="4089470" y="1933710"/>
          <a:ext cx="1398489" cy="827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9" r:id="rId19" imgW="939800" imgH="558800" progId="Equation.DSMT4">
                  <p:embed/>
                </p:oleObj>
              </mc:Choice>
              <mc:Fallback>
                <p:oleObj r:id="rId19" imgW="939800" imgH="55880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70" y="1933710"/>
                        <a:ext cx="1398489" cy="8276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5919437" y="1816291"/>
            <a:ext cx="2634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у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средняемый критерий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5919437" y="2087520"/>
            <a:ext cx="267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- номер частотного среза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919437" y="2358750"/>
            <a:ext cx="2666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- число частотных срезов</a:t>
            </a:r>
            <a:endParaRPr lang="ru-RU" dirty="0"/>
          </a:p>
        </p:txBody>
      </p:sp>
      <p:graphicFrame>
        <p:nvGraphicFramePr>
          <p:cNvPr id="60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115226"/>
              </p:ext>
            </p:extLst>
          </p:nvPr>
        </p:nvGraphicFramePr>
        <p:xfrm>
          <a:off x="677254" y="3866290"/>
          <a:ext cx="7789493" cy="1711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840">
                  <a:extLst>
                    <a:ext uri="{9D8B030D-6E8A-4147-A177-3AD203B41FA5}">
                      <a16:colId xmlns:a16="http://schemas.microsoft.com/office/drawing/2014/main" val="3949819445"/>
                    </a:ext>
                  </a:extLst>
                </a:gridCol>
                <a:gridCol w="3518824">
                  <a:extLst>
                    <a:ext uri="{9D8B030D-6E8A-4147-A177-3AD203B41FA5}">
                      <a16:colId xmlns:a16="http://schemas.microsoft.com/office/drawing/2014/main" val="3631684812"/>
                    </a:ext>
                  </a:extLst>
                </a:gridCol>
                <a:gridCol w="3235829">
                  <a:extLst>
                    <a:ext uri="{9D8B030D-6E8A-4147-A177-3AD203B41FA5}">
                      <a16:colId xmlns:a16="http://schemas.microsoft.com/office/drawing/2014/main" val="3367235102"/>
                    </a:ext>
                  </a:extLst>
                </a:gridCol>
              </a:tblGrid>
              <a:tr h="64398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№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Статистический критерий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Значение точности на наборе данных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extLst>
                  <a:ext uri="{0D108BD9-81ED-4DB2-BD59-A6C34878D82A}">
                    <a16:rowId xmlns:a16="http://schemas.microsoft.com/office/drawing/2014/main" val="2837755795"/>
                  </a:ext>
                </a:extLst>
              </a:tr>
              <a:tr h="2511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</a:rPr>
                        <a:t>Стьюдента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9174723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</a:rPr>
                        <a:t>Манна-Уитни-</a:t>
                      </a:r>
                      <a:r>
                        <a:rPr lang="ru-RU" sz="1400" baseline="0" dirty="0" err="1" smtClean="0">
                          <a:effectLst/>
                        </a:rPr>
                        <a:t>Уилкоксона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0,13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975606"/>
                  </a:ext>
                </a:extLst>
              </a:tr>
              <a:tr h="2511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smtClean="0">
                          <a:effectLst/>
                        </a:rPr>
                        <a:t>Хи-квадрат Пирсона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8237495"/>
                  </a:ext>
                </a:extLst>
              </a:tr>
              <a:tr h="2511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4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Усредненный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0,14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7127647"/>
                  </a:ext>
                </a:extLst>
              </a:tr>
            </a:tbl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4089470" y="1154961"/>
            <a:ext cx="453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Усреднение критерия по частотным срезам: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2752271" y="3427773"/>
            <a:ext cx="3639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 применения критериев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2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248400" y="6493858"/>
            <a:ext cx="2895600" cy="365125"/>
          </a:xfrm>
        </p:spPr>
        <p:txBody>
          <a:bodyPr/>
          <a:lstStyle/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5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/9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Классификация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на основе статистических критериев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4" name="Пятиугольник 23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rgbClr val="95B3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rgbClr val="17375E"/>
                </a:solidFill>
              </a:rPr>
              <a:t>Набор данных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25" name="Нашивка 61"/>
          <p:cNvSpPr/>
          <p:nvPr/>
        </p:nvSpPr>
        <p:spPr>
          <a:xfrm>
            <a:off x="3177766" y="5943601"/>
            <a:ext cx="2362955" cy="67281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Классификация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Нашивка 62"/>
          <p:cNvSpPr/>
          <p:nvPr/>
        </p:nvSpPr>
        <p:spPr>
          <a:xfrm>
            <a:off x="5200015" y="5943601"/>
            <a:ext cx="2022858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Сиамская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нейросеть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Нашивка 64"/>
          <p:cNvSpPr/>
          <p:nvPr/>
        </p:nvSpPr>
        <p:spPr>
          <a:xfrm>
            <a:off x="6882166" y="5943601"/>
            <a:ext cx="1945481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Нашивка 65"/>
          <p:cNvSpPr/>
          <p:nvPr/>
        </p:nvSpPr>
        <p:spPr>
          <a:xfrm>
            <a:off x="1145689" y="5943601"/>
            <a:ext cx="2372174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Статистические критерии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9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46138"/>
            <a:ext cx="5722016" cy="4846517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4978218" y="1144820"/>
            <a:ext cx="38079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Визуализация части набора данных, </a:t>
            </a:r>
          </a:p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представленного в пространстве </a:t>
            </a:r>
          </a:p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признаков, состоящем из значений </a:t>
            </a:r>
          </a:p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статистических критериев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070339"/>
              </p:ext>
            </p:extLst>
          </p:nvPr>
        </p:nvGraphicFramePr>
        <p:xfrm>
          <a:off x="4616180" y="4738270"/>
          <a:ext cx="4211467" cy="827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762">
                  <a:extLst>
                    <a:ext uri="{9D8B030D-6E8A-4147-A177-3AD203B41FA5}">
                      <a16:colId xmlns:a16="http://schemas.microsoft.com/office/drawing/2014/main" val="3949819445"/>
                    </a:ext>
                  </a:extLst>
                </a:gridCol>
                <a:gridCol w="2024221">
                  <a:extLst>
                    <a:ext uri="{9D8B030D-6E8A-4147-A177-3AD203B41FA5}">
                      <a16:colId xmlns:a16="http://schemas.microsoft.com/office/drawing/2014/main" val="3631684812"/>
                    </a:ext>
                  </a:extLst>
                </a:gridCol>
                <a:gridCol w="1749484">
                  <a:extLst>
                    <a:ext uri="{9D8B030D-6E8A-4147-A177-3AD203B41FA5}">
                      <a16:colId xmlns:a16="http://schemas.microsoft.com/office/drawing/2014/main" val="3367235102"/>
                    </a:ext>
                  </a:extLst>
                </a:gridCol>
              </a:tblGrid>
              <a:tr h="2266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№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Метрика качества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Значение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extLst>
                  <a:ext uri="{0D108BD9-81ED-4DB2-BD59-A6C34878D82A}">
                    <a16:rowId xmlns:a16="http://schemas.microsoft.com/office/drawing/2014/main" val="2837755795"/>
                  </a:ext>
                </a:extLst>
              </a:tr>
              <a:tr h="26688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</a:rPr>
                        <a:t>Точность (</a:t>
                      </a:r>
                      <a:r>
                        <a:rPr lang="en-US" sz="1400" baseline="0" smtClean="0">
                          <a:effectLst/>
                        </a:rPr>
                        <a:t>accuracy</a:t>
                      </a:r>
                      <a:r>
                        <a:rPr lang="ru-RU" sz="1400" baseline="0" smtClean="0">
                          <a:effectLst/>
                        </a:rPr>
                        <a:t>)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9174723"/>
                  </a:ext>
                </a:extLst>
              </a:tr>
              <a:tr h="33405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smtClean="0">
                          <a:effectLst/>
                        </a:rPr>
                        <a:t>Полнота</a:t>
                      </a:r>
                      <a:r>
                        <a:rPr lang="en-US" sz="1400" baseline="0" smtClean="0">
                          <a:effectLst/>
                        </a:rPr>
                        <a:t> (f-score)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975606"/>
                  </a:ext>
                </a:extLst>
              </a:tr>
            </a:tbl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5289085" y="4037410"/>
            <a:ext cx="2865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mtClean="0">
                <a:solidFill>
                  <a:schemeClr val="tx2">
                    <a:lumMod val="75000"/>
                  </a:schemeClr>
                </a:solidFill>
              </a:rPr>
              <a:t>Качество работы </a:t>
            </a:r>
          </a:p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бинарного классификатора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6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/9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Использование сиамской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нейросетевой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модели</a:t>
            </a:r>
            <a:b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19" name="Пятиугольник 18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rgbClr val="95B3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rgbClr val="17375E"/>
                </a:solidFill>
              </a:rPr>
              <a:t>Набор данных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20" name="Нашивка 61"/>
          <p:cNvSpPr/>
          <p:nvPr/>
        </p:nvSpPr>
        <p:spPr>
          <a:xfrm>
            <a:off x="3177766" y="5943601"/>
            <a:ext cx="2362955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Классификация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Нашивка 62"/>
          <p:cNvSpPr/>
          <p:nvPr/>
        </p:nvSpPr>
        <p:spPr>
          <a:xfrm>
            <a:off x="5200015" y="5943601"/>
            <a:ext cx="2022858" cy="67281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Сиамская </a:t>
            </a:r>
            <a:r>
              <a:rPr lang="ru-RU" dirty="0" err="1" smtClean="0">
                <a:solidFill>
                  <a:schemeClr val="bg1"/>
                </a:solidFill>
              </a:rPr>
              <a:t>нейросеть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Нашивка 64"/>
          <p:cNvSpPr/>
          <p:nvPr/>
        </p:nvSpPr>
        <p:spPr>
          <a:xfrm>
            <a:off x="6882166" y="5943601"/>
            <a:ext cx="1945481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Нашивка 65"/>
          <p:cNvSpPr/>
          <p:nvPr/>
        </p:nvSpPr>
        <p:spPr>
          <a:xfrm>
            <a:off x="1145689" y="5943601"/>
            <a:ext cx="2372174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Статистические критерии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53" y="3274948"/>
            <a:ext cx="4406495" cy="2282125"/>
          </a:xfrm>
          <a:prstGeom prst="rect">
            <a:avLst/>
          </a:prstGeom>
        </p:spPr>
      </p:pic>
      <p:cxnSp>
        <p:nvCxnSpPr>
          <p:cNvPr id="25" name="Прямая соединительная линия 24"/>
          <p:cNvCxnSpPr/>
          <p:nvPr/>
        </p:nvCxnSpPr>
        <p:spPr>
          <a:xfrm>
            <a:off x="2485685" y="5557074"/>
            <a:ext cx="0" cy="209983"/>
          </a:xfrm>
          <a:prstGeom prst="line">
            <a:avLst/>
          </a:prstGeom>
          <a:ln w="190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102035" y="4491906"/>
            <a:ext cx="27161" cy="1258431"/>
          </a:xfrm>
          <a:prstGeom prst="line">
            <a:avLst/>
          </a:prstGeom>
          <a:ln w="190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2485685" y="5768444"/>
            <a:ext cx="3643511" cy="0"/>
          </a:xfrm>
          <a:prstGeom prst="straightConnector1">
            <a:avLst/>
          </a:prstGeom>
          <a:ln w="19050">
            <a:solidFill>
              <a:srgbClr val="17375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2078556" y="1076176"/>
            <a:ext cx="1846907" cy="6156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Подсеть 1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2078556" y="2181842"/>
            <a:ext cx="1846907" cy="6156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Подсеть 2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430747" y="1629009"/>
            <a:ext cx="1846907" cy="6156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Слой сравнения</a:t>
            </a:r>
            <a:endParaRPr lang="ru-RU" dirty="0">
              <a:solidFill>
                <a:srgbClr val="17375E"/>
              </a:solidFill>
            </a:endParaRPr>
          </a:p>
        </p:txBody>
      </p:sp>
      <p:cxnSp>
        <p:nvCxnSpPr>
          <p:cNvPr id="34" name="Прямая со стрелкой 33"/>
          <p:cNvCxnSpPr>
            <a:stCxn id="33" idx="3"/>
            <a:endCxn id="39" idx="1"/>
          </p:cNvCxnSpPr>
          <p:nvPr/>
        </p:nvCxnSpPr>
        <p:spPr>
          <a:xfrm flipV="1">
            <a:off x="6277654" y="1936826"/>
            <a:ext cx="298656" cy="1"/>
          </a:xfrm>
          <a:prstGeom prst="straightConnector1">
            <a:avLst/>
          </a:prstGeom>
          <a:ln w="28575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66742" y="1199327"/>
            <a:ext cx="1130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Данные 1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551177" y="2304993"/>
            <a:ext cx="1130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Данные 2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6576310" y="1475161"/>
            <a:ext cx="23431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Результат:</a:t>
            </a:r>
          </a:p>
          <a:p>
            <a:pPr algn="ctr"/>
            <a:r>
              <a:rPr lang="ru-RU" dirty="0">
                <a:solidFill>
                  <a:srgbClr val="17375E"/>
                </a:solidFill>
              </a:rPr>
              <a:t>Идентичны/различны</a:t>
            </a:r>
          </a:p>
          <a:p>
            <a:pPr algn="ctr"/>
            <a:endParaRPr lang="ru-RU" dirty="0">
              <a:solidFill>
                <a:srgbClr val="17375E"/>
              </a:solidFill>
            </a:endParaRPr>
          </a:p>
        </p:txBody>
      </p:sp>
      <p:cxnSp>
        <p:nvCxnSpPr>
          <p:cNvPr id="40" name="Прямая со стрелкой 39"/>
          <p:cNvCxnSpPr>
            <a:stCxn id="31" idx="3"/>
            <a:endCxn id="33" idx="0"/>
          </p:cNvCxnSpPr>
          <p:nvPr/>
        </p:nvCxnSpPr>
        <p:spPr>
          <a:xfrm>
            <a:off x="3925463" y="1383994"/>
            <a:ext cx="1428738" cy="245015"/>
          </a:xfrm>
          <a:prstGeom prst="bentConnector2">
            <a:avLst/>
          </a:prstGeom>
          <a:ln w="28575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39"/>
          <p:cNvCxnSpPr>
            <a:stCxn id="32" idx="3"/>
            <a:endCxn id="33" idx="2"/>
          </p:cNvCxnSpPr>
          <p:nvPr/>
        </p:nvCxnSpPr>
        <p:spPr>
          <a:xfrm flipV="1">
            <a:off x="3925463" y="2244644"/>
            <a:ext cx="1428738" cy="245016"/>
          </a:xfrm>
          <a:prstGeom prst="bentConnector2">
            <a:avLst/>
          </a:prstGeom>
          <a:ln w="28575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7" idx="3"/>
            <a:endCxn id="31" idx="1"/>
          </p:cNvCxnSpPr>
          <p:nvPr/>
        </p:nvCxnSpPr>
        <p:spPr>
          <a:xfrm>
            <a:off x="1697181" y="1383993"/>
            <a:ext cx="381375" cy="1"/>
          </a:xfrm>
          <a:prstGeom prst="straightConnector1">
            <a:avLst/>
          </a:prstGeom>
          <a:ln w="28575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8" idx="3"/>
            <a:endCxn id="32" idx="1"/>
          </p:cNvCxnSpPr>
          <p:nvPr/>
        </p:nvCxnSpPr>
        <p:spPr>
          <a:xfrm>
            <a:off x="1681616" y="2489659"/>
            <a:ext cx="396940" cy="1"/>
          </a:xfrm>
          <a:prstGeom prst="straightConnector1">
            <a:avLst/>
          </a:prstGeom>
          <a:ln w="28575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2760892" y="3002010"/>
            <a:ext cx="3196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mtClean="0">
                <a:solidFill>
                  <a:schemeClr val="tx2">
                    <a:lumMod val="75000"/>
                  </a:schemeClr>
                </a:solidFill>
              </a:rPr>
              <a:t>Архитектура нейросети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VGG16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072586" y="636669"/>
            <a:ext cx="4756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Общая схема построения сиамской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3260678" y="5425510"/>
            <a:ext cx="2093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необходимые слои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3925463" y="1032894"/>
            <a:ext cx="224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Вектор-дескриптор 1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925462" y="2481803"/>
            <a:ext cx="224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Вектор-дескриптор 2</a:t>
            </a:r>
            <a:endParaRPr lang="ru-RU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fh451\Desktop\Рисунок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53" y="1906989"/>
            <a:ext cx="5556738" cy="31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7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/9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Использование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сиамской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нейросетевой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модели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19" name="Пятиугольник 18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rgbClr val="95B3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rgbClr val="17375E"/>
                </a:solidFill>
              </a:rPr>
              <a:t>Набор данных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20" name="Нашивка 61"/>
          <p:cNvSpPr/>
          <p:nvPr/>
        </p:nvSpPr>
        <p:spPr>
          <a:xfrm>
            <a:off x="3177766" y="5943601"/>
            <a:ext cx="2362955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Классификация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Нашивка 62"/>
          <p:cNvSpPr/>
          <p:nvPr/>
        </p:nvSpPr>
        <p:spPr>
          <a:xfrm>
            <a:off x="5200015" y="5943601"/>
            <a:ext cx="2022858" cy="67281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Сиамская </a:t>
            </a:r>
            <a:r>
              <a:rPr lang="ru-RU" dirty="0" err="1" smtClean="0">
                <a:solidFill>
                  <a:schemeClr val="bg1"/>
                </a:solidFill>
              </a:rPr>
              <a:t>нейросеть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Нашивка 64"/>
          <p:cNvSpPr/>
          <p:nvPr/>
        </p:nvSpPr>
        <p:spPr>
          <a:xfrm>
            <a:off x="6882166" y="5943601"/>
            <a:ext cx="1945481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Нашивка 65"/>
          <p:cNvSpPr/>
          <p:nvPr/>
        </p:nvSpPr>
        <p:spPr>
          <a:xfrm>
            <a:off x="1145689" y="5943601"/>
            <a:ext cx="2372174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Статистические критерии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388005" y="1094472"/>
            <a:ext cx="34134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Архитектура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нейросети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</a:p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использованной в исследовании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939763"/>
              </p:ext>
            </p:extLst>
          </p:nvPr>
        </p:nvGraphicFramePr>
        <p:xfrm>
          <a:off x="5776110" y="2689675"/>
          <a:ext cx="3051537" cy="1392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193">
                  <a:extLst>
                    <a:ext uri="{9D8B030D-6E8A-4147-A177-3AD203B41FA5}">
                      <a16:colId xmlns:a16="http://schemas.microsoft.com/office/drawing/2014/main" val="3949819445"/>
                    </a:ext>
                  </a:extLst>
                </a:gridCol>
                <a:gridCol w="1466706">
                  <a:extLst>
                    <a:ext uri="{9D8B030D-6E8A-4147-A177-3AD203B41FA5}">
                      <a16:colId xmlns:a16="http://schemas.microsoft.com/office/drawing/2014/main" val="3631684812"/>
                    </a:ext>
                  </a:extLst>
                </a:gridCol>
                <a:gridCol w="1267638">
                  <a:extLst>
                    <a:ext uri="{9D8B030D-6E8A-4147-A177-3AD203B41FA5}">
                      <a16:colId xmlns:a16="http://schemas.microsoft.com/office/drawing/2014/main" val="3367235102"/>
                    </a:ext>
                  </a:extLst>
                </a:gridCol>
              </a:tblGrid>
              <a:tr h="28628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№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Метрика качества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Значение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extLst>
                  <a:ext uri="{0D108BD9-81ED-4DB2-BD59-A6C34878D82A}">
                    <a16:rowId xmlns:a16="http://schemas.microsoft.com/office/drawing/2014/main" val="2837755795"/>
                  </a:ext>
                </a:extLst>
              </a:tr>
              <a:tr h="53890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</a:rPr>
                        <a:t>Точность                      </a:t>
                      </a:r>
                      <a:r>
                        <a:rPr lang="ru-RU" sz="1400" baseline="0" dirty="0" smtClean="0">
                          <a:solidFill>
                            <a:srgbClr val="D0D8E8"/>
                          </a:solidFill>
                          <a:effectLst/>
                        </a:rPr>
                        <a:t>_</a:t>
                      </a:r>
                      <a:r>
                        <a:rPr lang="ru-RU" sz="1400" baseline="0" dirty="0" smtClean="0">
                          <a:effectLst/>
                        </a:rPr>
                        <a:t>    (</a:t>
                      </a:r>
                      <a:r>
                        <a:rPr lang="en-US" sz="1400" baseline="0" smtClean="0">
                          <a:effectLst/>
                        </a:rPr>
                        <a:t>accuracy</a:t>
                      </a:r>
                      <a:r>
                        <a:rPr lang="ru-RU" sz="1400" baseline="0" smtClean="0">
                          <a:effectLst/>
                        </a:rPr>
                        <a:t>)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0,77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9174723"/>
                  </a:ext>
                </a:extLst>
              </a:tr>
              <a:tr h="42187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smtClean="0">
                          <a:effectLst/>
                        </a:rPr>
                        <a:t>Полнота</a:t>
                      </a:r>
                      <a:r>
                        <a:rPr lang="en-US" sz="1400" baseline="0" smtClean="0">
                          <a:effectLst/>
                        </a:rPr>
                        <a:t> </a:t>
                      </a:r>
                      <a:endParaRPr lang="ru-RU" sz="1400" baseline="0" smtClean="0">
                        <a:effectLst/>
                      </a:endParaRPr>
                    </a:p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en-US" sz="1400" baseline="0" smtClean="0">
                          <a:effectLst/>
                        </a:rPr>
                        <a:t>(f-score)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0,31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975606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6330779" y="1906989"/>
            <a:ext cx="1942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Качество работы </a:t>
            </a:r>
          </a:p>
          <a:p>
            <a:pPr algn="ctr"/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8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/9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Анализ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полученных результатов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19" name="Пятиугольник 18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rgbClr val="95B3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rgbClr val="17375E"/>
                </a:solidFill>
              </a:rPr>
              <a:t>Набор данных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20" name="Нашивка 61"/>
          <p:cNvSpPr/>
          <p:nvPr/>
        </p:nvSpPr>
        <p:spPr>
          <a:xfrm>
            <a:off x="3177766" y="5943601"/>
            <a:ext cx="2362955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Классификация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Нашивка 62"/>
          <p:cNvSpPr/>
          <p:nvPr/>
        </p:nvSpPr>
        <p:spPr>
          <a:xfrm>
            <a:off x="5200015" y="5943601"/>
            <a:ext cx="2022858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Сиамская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нейросеть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Нашивка 64"/>
          <p:cNvSpPr/>
          <p:nvPr/>
        </p:nvSpPr>
        <p:spPr>
          <a:xfrm>
            <a:off x="6882166" y="5943601"/>
            <a:ext cx="1945481" cy="67281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" name="Нашивка 65"/>
          <p:cNvSpPr/>
          <p:nvPr/>
        </p:nvSpPr>
        <p:spPr>
          <a:xfrm>
            <a:off x="1145689" y="5943601"/>
            <a:ext cx="2372174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Статистические критерии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946512"/>
              </p:ext>
            </p:extLst>
          </p:nvPr>
        </p:nvGraphicFramePr>
        <p:xfrm>
          <a:off x="706801" y="1221887"/>
          <a:ext cx="7789491" cy="2565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235">
                  <a:extLst>
                    <a:ext uri="{9D8B030D-6E8A-4147-A177-3AD203B41FA5}">
                      <a16:colId xmlns:a16="http://schemas.microsoft.com/office/drawing/2014/main" val="3949819445"/>
                    </a:ext>
                  </a:extLst>
                </a:gridCol>
                <a:gridCol w="1692781">
                  <a:extLst>
                    <a:ext uri="{9D8B030D-6E8A-4147-A177-3AD203B41FA5}">
                      <a16:colId xmlns:a16="http://schemas.microsoft.com/office/drawing/2014/main" val="3796472554"/>
                    </a:ext>
                  </a:extLst>
                </a:gridCol>
                <a:gridCol w="3032911">
                  <a:extLst>
                    <a:ext uri="{9D8B030D-6E8A-4147-A177-3AD203B41FA5}">
                      <a16:colId xmlns:a16="http://schemas.microsoft.com/office/drawing/2014/main" val="3631684812"/>
                    </a:ext>
                  </a:extLst>
                </a:gridCol>
                <a:gridCol w="1358020">
                  <a:extLst>
                    <a:ext uri="{9D8B030D-6E8A-4147-A177-3AD203B41FA5}">
                      <a16:colId xmlns:a16="http://schemas.microsoft.com/office/drawing/2014/main" val="3367235102"/>
                    </a:ext>
                  </a:extLst>
                </a:gridCol>
                <a:gridCol w="1151544">
                  <a:extLst>
                    <a:ext uri="{9D8B030D-6E8A-4147-A177-3AD203B41FA5}">
                      <a16:colId xmlns:a16="http://schemas.microsoft.com/office/drawing/2014/main" val="634663720"/>
                    </a:ext>
                  </a:extLst>
                </a:gridCol>
              </a:tblGrid>
              <a:tr h="64398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№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Метод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Точность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Полнота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extLst>
                  <a:ext uri="{0D108BD9-81ED-4DB2-BD59-A6C34878D82A}">
                    <a16:rowId xmlns:a16="http://schemas.microsoft.com/office/drawing/2014/main" val="2837755795"/>
                  </a:ext>
                </a:extLst>
              </a:tr>
              <a:tr h="2511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</a:t>
                      </a:r>
                    </a:p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статистического</a:t>
                      </a:r>
                    </a:p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критерия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</a:rPr>
                        <a:t>Стьюдента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9174723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</a:rPr>
                        <a:t>Манна-Уитни-</a:t>
                      </a:r>
                      <a:r>
                        <a:rPr lang="ru-RU" sz="1400" baseline="0" dirty="0" err="1" smtClean="0">
                          <a:effectLst/>
                        </a:rPr>
                        <a:t>Уилкоксона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0,13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975606"/>
                  </a:ext>
                </a:extLst>
              </a:tr>
              <a:tr h="2511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smtClean="0">
                          <a:effectLst/>
                        </a:rPr>
                        <a:t>Хи-квадрат Пирсона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8237495"/>
                  </a:ext>
                </a:extLst>
              </a:tr>
              <a:tr h="2511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4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Усредненный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0,14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7127647"/>
                  </a:ext>
                </a:extLst>
              </a:tr>
              <a:tr h="2511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5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классификации в пространстве признаков статистических критериев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9717373"/>
                  </a:ext>
                </a:extLst>
              </a:tr>
              <a:tr h="2511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6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сиамской </a:t>
                      </a:r>
                      <a:r>
                        <a:rPr lang="ru-RU" sz="140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нейросетевой</a:t>
                      </a: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модели на основе 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VGG16</a:t>
                      </a:r>
                      <a:endParaRPr lang="ru-RU" sz="14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0,77</a:t>
                      </a:r>
                      <a:endParaRPr lang="en-US" sz="1400" b="1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0,31</a:t>
                      </a:r>
                      <a:endParaRPr lang="en-US" sz="1400" b="1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4449462"/>
                  </a:ext>
                </a:extLst>
              </a:tr>
            </a:tbl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1348188" y="759512"/>
            <a:ext cx="6506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 исследованных методов сравнения фоновых шумов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27302" y="4167747"/>
            <a:ext cx="78689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Направления развития работы: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Сравнительное исследование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нейросетевых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Сравнительное исследование метрик близости векторов-дескрипторов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Пополнение набора данных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791075" y="2788330"/>
            <a:ext cx="4065956" cy="35394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+mj-lt"/>
              </a:rPr>
              <a:t>Лебедева Дарья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+mj-lt"/>
              </a:rPr>
              <a:t>Самарский Национальный Исследовательский Университет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+mj-lt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+mj-lt"/>
              </a:rPr>
              <a:t>ГИиИБ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e-mail: iriryt@gmail.com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+mj-lt"/>
              </a:rPr>
              <a:t>Максимов Алексей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Самарский Национальный Исследовательский Университет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Кафедра </a:t>
            </a:r>
            <a:r>
              <a:rPr lang="ru-RU" sz="1400" dirty="0" err="1">
                <a:solidFill>
                  <a:schemeClr val="bg1"/>
                </a:solidFill>
                <a:latin typeface="+mj-lt"/>
              </a:rPr>
              <a:t>ГИиИБ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e-mail: aleksei.maksimov.ssau@gmail.com </a:t>
            </a:r>
            <a:endParaRPr lang="ru-RU" sz="1400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ru-RU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2625" y="1790700"/>
            <a:ext cx="2009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3147</TotalTime>
  <Words>428</Words>
  <Application>Microsoft Office PowerPoint</Application>
  <PresentationFormat>Экран (4:3)</PresentationFormat>
  <Paragraphs>190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Elektra Text Pro</vt:lpstr>
      <vt:lpstr>Times New Roman</vt:lpstr>
      <vt:lpstr>Тема Office</vt:lpstr>
      <vt:lpstr>MathType 6.0 Equation</vt:lpstr>
      <vt:lpstr>Equation</vt:lpstr>
      <vt:lpstr>Презентация PowerPoint</vt:lpstr>
      <vt:lpstr>Исследование методов диагностики фальсификации фонограмм путем сравнения фрагментов фоновых шумов </vt:lpstr>
      <vt:lpstr>Формирование набора данных для исследования  </vt:lpstr>
      <vt:lpstr>Использование статистических критериев   </vt:lpstr>
      <vt:lpstr>Классификация на основе статистических критериев   </vt:lpstr>
      <vt:lpstr>Использование сиамской нейросетевой модели   </vt:lpstr>
      <vt:lpstr>Использование сиамской нейросетевой модели   </vt:lpstr>
      <vt:lpstr>Анализ полученных результатов  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fh451</cp:lastModifiedBy>
  <cp:revision>200</cp:revision>
  <dcterms:created xsi:type="dcterms:W3CDTF">2016-03-09T10:31:39Z</dcterms:created>
  <dcterms:modified xsi:type="dcterms:W3CDTF">2021-03-09T20:47:30Z</dcterms:modified>
</cp:coreProperties>
</file>