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3" r:id="rId3"/>
    <p:sldId id="284" r:id="rId4"/>
    <p:sldId id="279" r:id="rId5"/>
    <p:sldId id="282" r:id="rId6"/>
    <p:sldId id="276" r:id="rId7"/>
    <p:sldId id="277" r:id="rId8"/>
    <p:sldId id="278" r:id="rId9"/>
    <p:sldId id="275" r:id="rId10"/>
    <p:sldId id="285" r:id="rId11"/>
    <p:sldId id="280" r:id="rId12"/>
    <p:sldId id="288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D29789-684D-4825-9E80-048F862AE003}">
          <p14:sldIdLst>
            <p14:sldId id="256"/>
            <p14:sldId id="283"/>
            <p14:sldId id="284"/>
            <p14:sldId id="279"/>
            <p14:sldId id="282"/>
            <p14:sldId id="276"/>
            <p14:sldId id="277"/>
            <p14:sldId id="278"/>
            <p14:sldId id="275"/>
            <p14:sldId id="285"/>
            <p14:sldId id="280"/>
            <p14:sldId id="28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17375E"/>
    <a:srgbClr val="95B3D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17375E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Состав набора данных</c:v>
                </c:pt>
              </c:strCache>
            </c:strRef>
          </c:tx>
          <c:dPt>
            <c:idx val="0"/>
            <c:bubble3D val="0"/>
            <c:spPr>
              <a:solidFill>
                <a:srgbClr val="95B3D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C7-4675-90DF-5C51B62582FF}"/>
              </c:ext>
            </c:extLst>
          </c:dPt>
          <c:dPt>
            <c:idx val="1"/>
            <c:bubble3D val="0"/>
            <c:spPr>
              <a:solidFill>
                <a:srgbClr val="17375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9C7-4675-90DF-5C51B62582FF}"/>
              </c:ext>
            </c:extLst>
          </c:dPt>
          <c:cat>
            <c:strRef>
              <c:f>Лист1!$A$2:$A$3</c:f>
              <c:strCache>
                <c:ptCount val="2"/>
                <c:pt idx="0">
                  <c:v>Пары, записанные в различных условиях</c:v>
                </c:pt>
                <c:pt idx="1">
                  <c:v>Пары, записанные в одинаковых условиях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1400</c:v>
                </c:pt>
                <c:pt idx="1">
                  <c:v>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7-4675-90DF-5C51B62582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rgbClr val="17375E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E165-4166-47C3-A962-7A2E6BD8520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AE1-F948-47E6-98A3-097C898B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BD55-1133-48EC-A6AD-390289D46585}" type="datetimeFigureOut">
              <a:rPr lang="ru-RU" smtClean="0"/>
              <a:pPr/>
              <a:t>07.04.2021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4EA7-9248-4125-A918-95D12856F2F3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ACD-E864-451F-B331-8C9A97D6F601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AA25-3FBA-4F23-9512-71DD84883032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147C-EC76-4AD2-862C-927991CBBC96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7BA-B3EA-4072-8ED6-4E057D8722E0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8D-7BF8-49A5-B483-8DC115196F71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C0C-FE51-4EE9-AED1-3284A4CD228E}" type="datetime1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13E-3D79-40B0-8472-9FAC5447A102}" type="datetime1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C34E-2398-4DBF-B1AB-F740E48DBF67}" type="datetime1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67CD-FC25-44B5-9E6D-EEA051B0F574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5B62-7DD1-4AF7-B1A6-0987A06C5868}" type="datetime1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05BC-FE10-4B41-AADD-57E6CDF168D0}" type="datetime1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65577" y="2187196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</a:rPr>
              <a:t>Исследование методов диагностики фальсификации фонограмм путем сравнения фрагментов фоновых шумов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3934134"/>
            <a:ext cx="3846286" cy="203132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Лебедева Дарья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ru-RU" sz="1400" dirty="0" smtClean="0">
                <a:solidFill>
                  <a:schemeClr val="bg1"/>
                </a:solidFill>
              </a:rPr>
              <a:t>студент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Научный руководитель: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Максимов Алексей, аспирант</a:t>
            </a:r>
          </a:p>
          <a:p>
            <a:pPr algn="ctr"/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</a:rPr>
              <a:t>ГИиИБ</a:t>
            </a:r>
            <a:r>
              <a:rPr lang="ru-RU" sz="1400" dirty="0" smtClean="0">
                <a:solidFill>
                  <a:schemeClr val="bg1"/>
                </a:solidFill>
              </a:rPr>
              <a:t> Самарского Национального Исследовательского Университета</a:t>
            </a: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Самара</a:t>
            </a:r>
            <a:r>
              <a:rPr lang="en-US" sz="1400" dirty="0" smtClean="0">
                <a:solidFill>
                  <a:schemeClr val="bg1"/>
                </a:solidFill>
              </a:rPr>
              <a:t> 20</a:t>
            </a:r>
            <a:r>
              <a:rPr lang="ru-RU" sz="1400" dirty="0" smtClean="0">
                <a:solidFill>
                  <a:schemeClr val="bg1"/>
                </a:solidFill>
              </a:rPr>
              <a:t>21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25657" y="281354"/>
            <a:ext cx="629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Исползование</a:t>
            </a:r>
            <a:r>
              <a:rPr lang="ru-RU" dirty="0" smtClean="0"/>
              <a:t> </a:t>
            </a:r>
            <a:r>
              <a:rPr lang="ru-RU" dirty="0" err="1" smtClean="0"/>
              <a:t>нейросетевой</a:t>
            </a:r>
            <a:r>
              <a:rPr lang="ru-RU" dirty="0" smtClean="0"/>
              <a:t> модели для мел-спектрограммы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30" y="861925"/>
            <a:ext cx="3270802" cy="2159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091" y="861925"/>
            <a:ext cx="3249491" cy="2159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5830" y="4267553"/>
                <a:ext cx="2768002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=2595∗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30" y="4267553"/>
                <a:ext cx="2768002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074192"/>
              </p:ext>
            </p:extLst>
          </p:nvPr>
        </p:nvGraphicFramePr>
        <p:xfrm>
          <a:off x="5027430" y="3985328"/>
          <a:ext cx="3051537" cy="1392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193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1466706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267638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Метрика качества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53890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Точность                      </a:t>
                      </a:r>
                      <a:r>
                        <a:rPr lang="ru-RU" sz="1400" baseline="0" dirty="0" smtClean="0">
                          <a:solidFill>
                            <a:srgbClr val="D0D8E8"/>
                          </a:solidFill>
                          <a:effectLst/>
                        </a:rPr>
                        <a:t>_</a:t>
                      </a:r>
                      <a:r>
                        <a:rPr lang="ru-RU" sz="1400" baseline="0" dirty="0" smtClean="0">
                          <a:effectLst/>
                        </a:rPr>
                        <a:t>    (</a:t>
                      </a:r>
                      <a:r>
                        <a:rPr lang="en-US" sz="1400" baseline="0" smtClean="0">
                          <a:effectLst/>
                        </a:rPr>
                        <a:t>accuracy</a:t>
                      </a:r>
                      <a:r>
                        <a:rPr lang="ru-RU" sz="1400" baseline="0" smtClean="0">
                          <a:effectLst/>
                        </a:rPr>
                        <a:t>)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42187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Полнота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endParaRPr lang="ru-RU" sz="1400" baseline="0" smtClean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effectLst/>
                        </a:rPr>
                        <a:t>(f-score)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08549" y="3344223"/>
            <a:ext cx="1889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Качество работы </a:t>
            </a:r>
          </a:p>
          <a:p>
            <a:pPr algn="ctr"/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10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4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Сиамская </a:t>
            </a:r>
            <a:r>
              <a:rPr lang="ru-RU" dirty="0" err="1" smtClean="0">
                <a:solidFill>
                  <a:schemeClr val="bg1"/>
                </a:solidFill>
              </a:rPr>
              <a:t>нейросеть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42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11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Анализ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полученных результатов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2" name="Нашивка 64"/>
          <p:cNvSpPr/>
          <p:nvPr/>
        </p:nvSpPr>
        <p:spPr>
          <a:xfrm>
            <a:off x="6882166" y="5943601"/>
            <a:ext cx="1945481" cy="672819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2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375759"/>
              </p:ext>
            </p:extLst>
          </p:nvPr>
        </p:nvGraphicFramePr>
        <p:xfrm>
          <a:off x="706801" y="1221887"/>
          <a:ext cx="7789491" cy="2992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4235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1692781">
                  <a:extLst>
                    <a:ext uri="{9D8B030D-6E8A-4147-A177-3AD203B41FA5}">
                      <a16:colId xmlns:a16="http://schemas.microsoft.com/office/drawing/2014/main" val="3796472554"/>
                    </a:ext>
                  </a:extLst>
                </a:gridCol>
                <a:gridCol w="3032911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358020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  <a:gridCol w="1151544">
                  <a:extLst>
                    <a:ext uri="{9D8B030D-6E8A-4147-A177-3AD203B41FA5}">
                      <a16:colId xmlns:a16="http://schemas.microsoft.com/office/drawing/2014/main" val="634663720"/>
                    </a:ext>
                  </a:extLst>
                </a:gridCol>
              </a:tblGrid>
              <a:tr h="6439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Метод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Точность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Полнота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</a:t>
                      </a:r>
                    </a:p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статистического</a:t>
                      </a:r>
                    </a:p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критерия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Стьюдента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Манна-</a:t>
                      </a:r>
                      <a:r>
                        <a:rPr lang="ru-RU" sz="1400" baseline="0" dirty="0" err="1" smtClean="0">
                          <a:effectLst/>
                        </a:rPr>
                        <a:t>Уинтни</a:t>
                      </a:r>
                      <a:r>
                        <a:rPr lang="ru-RU" sz="1400" baseline="0" dirty="0" smtClean="0">
                          <a:effectLst/>
                        </a:rPr>
                        <a:t>-</a:t>
                      </a:r>
                      <a:r>
                        <a:rPr lang="ru-RU" sz="1400" baseline="0" dirty="0" err="1" smtClean="0">
                          <a:effectLst/>
                        </a:rPr>
                        <a:t>Уилкоксона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Хи-квадрат Пирсона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2374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Усредненный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0,14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127647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5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классификации в пространстве признаков статистических критериев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9717373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6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сиамской </a:t>
                      </a:r>
                      <a:r>
                        <a:rPr lang="ru-RU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нейросетевой</a:t>
                      </a: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модели на основе 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</a:t>
                      </a: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спектрограммы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0,81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4449462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7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Использование сиамской </a:t>
                      </a:r>
                      <a:r>
                        <a:rPr lang="ru-RU" sz="1400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нейросетевой</a:t>
                      </a: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модели на основе 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VGG16 </a:t>
                      </a: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для мел-спектрограммы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14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8315306"/>
                  </a:ext>
                </a:extLst>
              </a:tr>
            </a:tbl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1348188" y="759512"/>
            <a:ext cx="650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 исследованных методов сравнения фоновых шумов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4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Дальнейшие цели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Исследование метрик близости</a:t>
            </a:r>
          </a:p>
          <a:p>
            <a:pPr marL="514350" indent="-514350">
              <a:buAutoNum type="arabicPeriod"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Пополнение </a:t>
            </a:r>
            <a:r>
              <a:rPr lang="ru-RU" sz="1800" dirty="0" err="1">
                <a:solidFill>
                  <a:schemeClr val="tx2">
                    <a:lumMod val="75000"/>
                  </a:schemeClr>
                </a:solidFill>
              </a:rPr>
              <a:t>датасета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 данными из открытых источников</a:t>
            </a:r>
          </a:p>
          <a:p>
            <a:pPr marL="514350" indent="-514350">
              <a:buAutoNum type="arabicPeriod"/>
            </a:pP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MLP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multi-layer perceptron)  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для выходных векторов нейронных подсетей</a:t>
            </a:r>
          </a:p>
          <a:p>
            <a:endParaRPr lang="en-US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12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7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Результаты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91075" y="2788330"/>
            <a:ext cx="4065956" cy="35394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Лебедева Дарья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+mj-lt"/>
              </a:rPr>
              <a:t>ГИиИБ</a:t>
            </a:r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e-mail: iriryt@gmail.com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+mj-lt"/>
              </a:rPr>
              <a:t>Максимов Алексей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+mj-lt"/>
              </a:rPr>
              <a:t>Кафедра </a:t>
            </a:r>
            <a:r>
              <a:rPr lang="ru-RU" sz="1400" dirty="0" err="1">
                <a:solidFill>
                  <a:schemeClr val="bg1"/>
                </a:solidFill>
                <a:latin typeface="+mj-lt"/>
              </a:rPr>
              <a:t>ГИиИБ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+mj-lt"/>
              </a:rPr>
              <a:t>e-mail: aleksei.maksimov.ssau@gmail.com </a:t>
            </a:r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+mj-lt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625" y="1790700"/>
            <a:ext cx="200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ru-RU" sz="3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Содержание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Цели и задачи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1. Формирование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набора данных для исследования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2. Использование статистических критериев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3.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Классификация на основе статистических критериев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4.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Использование сиамской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модели</a:t>
            </a:r>
          </a:p>
          <a:p>
            <a:pPr marL="0" indent="0">
              <a:buClr>
                <a:schemeClr val="tx2">
                  <a:lumMod val="75000"/>
                </a:schemeClr>
              </a:buCl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5.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Анализ полученных результатов</a:t>
            </a:r>
          </a:p>
          <a:p>
            <a:endParaRPr lang="en-US" dirty="0"/>
          </a:p>
        </p:txBody>
      </p:sp>
      <p:sp>
        <p:nvSpPr>
          <p:cNvPr id="6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7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Footer Placeholder 10"/>
          <p:cNvSpPr txBox="1">
            <a:spLocks/>
          </p:cNvSpPr>
          <p:nvPr/>
        </p:nvSpPr>
        <p:spPr>
          <a:xfrm>
            <a:off x="6248400" y="64938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2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9915" y="606668"/>
            <a:ext cx="3964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Elektra Text Pro" panose="02000503030000020004" pitchFamily="50" charset="-52"/>
                <a:ea typeface="+mj-ea"/>
                <a:cs typeface="+mj-cs"/>
              </a:rPr>
              <a:t>Цели и задачи исследований</a:t>
            </a: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9921" y="1820008"/>
            <a:ext cx="39514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Цель: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Поиск вставок в запись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Поиск вырезанных фрагментов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9921" y="3059396"/>
            <a:ext cx="79675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Задача:</a:t>
            </a:r>
          </a:p>
          <a:p>
            <a:pPr marL="342900" indent="-342900">
              <a:buAutoNum type="arabicPeriod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Исследование спектрограммы фонового шума с помощью методов 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      математической статистики и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нейросетевых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методов</a:t>
            </a:r>
          </a:p>
          <a:p>
            <a:pPr marL="342900" indent="-342900">
              <a:buAutoNum type="arabicPeriod" startAt="2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Исследование мел-спектрограммы фонового шума с помощью</a:t>
            </a:r>
          </a:p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     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нейросетевых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методов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Footer Placeholder 10"/>
          <p:cNvSpPr txBox="1">
            <a:spLocks/>
          </p:cNvSpPr>
          <p:nvPr/>
        </p:nvSpPr>
        <p:spPr>
          <a:xfrm>
            <a:off x="6248400" y="653891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3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Цели и Задачи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1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Формирование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набора данных для исследования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4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8646" y="1167897"/>
            <a:ext cx="4979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58 фонограмм фоновых шумов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1653 пар фонограмм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253 пары, записанных в одинаковых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1400 пар, записанных в различных условиях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Различные условия определяются: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Записывающим устройством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Помещением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Временем суток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196082424"/>
              </p:ext>
            </p:extLst>
          </p:nvPr>
        </p:nvGraphicFramePr>
        <p:xfrm>
          <a:off x="4934139" y="1068309"/>
          <a:ext cx="4038154" cy="443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2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Набор данных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>Исследование методов диагностики фальсификации фонограмм путем сравнения фрагментов </a:t>
            </a:r>
            <a:r>
              <a:rPr lang="ru-RU" sz="2400" dirty="0" smtClean="0">
                <a:solidFill>
                  <a:schemeClr val="tx2"/>
                </a:solidFill>
                <a:latin typeface="Elektra Text Pro" panose="02000503030000020004" pitchFamily="50" charset="-52"/>
              </a:rPr>
              <a:t>спектрограмм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501785"/>
            <a:ext cx="8229600" cy="2749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5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9" name="Picture 1" descr="Сохраните спектрограмму в виде изображения в Python - CodeRo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42" y="1433814"/>
            <a:ext cx="2707383" cy="169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" descr="Сохраните спектрограмму в виде изображения в Python - CodeRoa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4" y="1428821"/>
            <a:ext cx="2707383" cy="16937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517863" y="1967895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Сравнение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69745" y="2893576"/>
            <a:ext cx="2343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Результат:</a:t>
            </a:r>
            <a:br>
              <a:rPr lang="ru-RU" dirty="0" smtClean="0">
                <a:solidFill>
                  <a:srgbClr val="17375E"/>
                </a:solidFill>
              </a:rPr>
            </a:br>
            <a:r>
              <a:rPr lang="ru-RU" dirty="0" smtClean="0">
                <a:solidFill>
                  <a:srgbClr val="17375E"/>
                </a:solidFill>
              </a:rPr>
              <a:t>Идентичны/различны</a:t>
            </a:r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7" name="Прямая со стрелкой 6"/>
          <p:cNvCxnSpPr>
            <a:stCxn id="19" idx="3"/>
            <a:endCxn id="2" idx="1"/>
          </p:cNvCxnSpPr>
          <p:nvPr/>
        </p:nvCxnSpPr>
        <p:spPr>
          <a:xfrm flipV="1">
            <a:off x="3087625" y="2275713"/>
            <a:ext cx="430238" cy="4992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0" idx="1"/>
            <a:endCxn id="2" idx="3"/>
          </p:cNvCxnSpPr>
          <p:nvPr/>
        </p:nvCxnSpPr>
        <p:spPr>
          <a:xfrm flipH="1">
            <a:off x="5364770" y="2275712"/>
            <a:ext cx="422254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2" idx="2"/>
            <a:endCxn id="3" idx="0"/>
          </p:cNvCxnSpPr>
          <p:nvPr/>
        </p:nvCxnSpPr>
        <p:spPr>
          <a:xfrm flipH="1">
            <a:off x="4441316" y="2583530"/>
            <a:ext cx="1" cy="310046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977774" y="1240325"/>
            <a:ext cx="597529" cy="1882278"/>
          </a:xfrm>
          <a:prstGeom prst="rect">
            <a:avLst/>
          </a:prstGeom>
          <a:solidFill>
            <a:srgbClr val="95B3D7">
              <a:alpha val="50000"/>
            </a:srgbClr>
          </a:solidFill>
          <a:ln w="3810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556141" y="1240325"/>
            <a:ext cx="597529" cy="1882278"/>
          </a:xfrm>
          <a:prstGeom prst="rect">
            <a:avLst/>
          </a:prstGeom>
          <a:solidFill>
            <a:srgbClr val="95B3D7">
              <a:alpha val="50000"/>
            </a:srgbClr>
          </a:solidFill>
          <a:ln w="38100">
            <a:solidFill>
              <a:srgbClr val="1737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23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Статистические критерии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43757"/>
              </p:ext>
            </p:extLst>
          </p:nvPr>
        </p:nvGraphicFramePr>
        <p:xfrm>
          <a:off x="897305" y="2656428"/>
          <a:ext cx="1908954" cy="61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5" r:id="rId3" imgW="1193800" imgH="381000" progId="Equation.DSMT4">
                  <p:embed/>
                </p:oleObj>
              </mc:Choice>
              <mc:Fallback>
                <p:oleObj r:id="rId3" imgW="11938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305" y="2656428"/>
                        <a:ext cx="1908954" cy="6108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50629" y="-44838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6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Title 15"/>
          <p:cNvSpPr>
            <a:spLocks noGrp="1"/>
          </p:cNvSpPr>
          <p:nvPr>
            <p:ph type="title"/>
          </p:nvPr>
        </p:nvSpPr>
        <p:spPr>
          <a:xfrm>
            <a:off x="457200" y="3991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38645" y="1156936"/>
            <a:ext cx="4979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Использованные критерии: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Стьюдента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Манна-Уитни-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Уилкоксона</a:t>
            </a:r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Хи-квадрат Пирсона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Усредненных критерий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4836"/>
              </p:ext>
            </p:extLst>
          </p:nvPr>
        </p:nvGraphicFramePr>
        <p:xfrm>
          <a:off x="5490433" y="1911482"/>
          <a:ext cx="471837" cy="24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6" name="Equation" r:id="rId5" imgW="329914" imgH="177646" progId="Equation.DSMT4">
                  <p:embed/>
                </p:oleObj>
              </mc:Choice>
              <mc:Fallback>
                <p:oleObj name="Equation" r:id="rId5" imgW="329914" imgH="177646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1911482"/>
                        <a:ext cx="471837" cy="242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1855688" y="15421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21003"/>
              </p:ext>
            </p:extLst>
          </p:nvPr>
        </p:nvGraphicFramePr>
        <p:xfrm>
          <a:off x="1793776" y="1502340"/>
          <a:ext cx="254100" cy="2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7" name="Equation" r:id="rId7" imgW="190417" imgH="190417" progId="Equation.DSMT4">
                  <p:embed/>
                </p:oleObj>
              </mc:Choice>
              <mc:Fallback>
                <p:oleObj name="Equation" r:id="rId7" imgW="190417" imgH="190417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776" y="1502340"/>
                        <a:ext cx="254100" cy="254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7877"/>
              </p:ext>
            </p:extLst>
          </p:nvPr>
        </p:nvGraphicFramePr>
        <p:xfrm>
          <a:off x="3234915" y="1800083"/>
          <a:ext cx="282612" cy="23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8" name="Equation" r:id="rId9" imgW="228600" imgH="190500" progId="Equation.DSMT4">
                  <p:embed/>
                </p:oleObj>
              </mc:Choice>
              <mc:Fallback>
                <p:oleObj name="Equation" r:id="rId9" imgW="228600" imgH="1905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915" y="1800083"/>
                        <a:ext cx="282612" cy="2355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6"/>
          <p:cNvSpPr>
            <a:spLocks noChangeArrowheads="1"/>
          </p:cNvSpPr>
          <p:nvPr/>
        </p:nvSpPr>
        <p:spPr bwMode="auto">
          <a:xfrm>
            <a:off x="2780522" y="20504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11969"/>
              </p:ext>
            </p:extLst>
          </p:nvPr>
        </p:nvGraphicFramePr>
        <p:xfrm>
          <a:off x="2692487" y="2058765"/>
          <a:ext cx="272241" cy="272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9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87" y="2058765"/>
                        <a:ext cx="272241" cy="272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18328"/>
              </p:ext>
            </p:extLst>
          </p:nvPr>
        </p:nvGraphicFramePr>
        <p:xfrm>
          <a:off x="3011078" y="2332182"/>
          <a:ext cx="190499" cy="22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0" name="Equation" r:id="rId13" imgW="139579" imgH="164957" progId="Equation.DSMT4">
                  <p:embed/>
                </p:oleObj>
              </mc:Choice>
              <mc:Fallback>
                <p:oleObj name="Equation" r:id="rId13" imgW="139579" imgH="164957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078" y="2332182"/>
                        <a:ext cx="190499" cy="228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258256"/>
              </p:ext>
            </p:extLst>
          </p:nvPr>
        </p:nvGraphicFramePr>
        <p:xfrm>
          <a:off x="5490433" y="2132671"/>
          <a:ext cx="227800" cy="30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1" name="Equation" r:id="rId15" imgW="114151" imgH="152202" progId="Equation.DSMT4">
                  <p:embed/>
                </p:oleObj>
              </mc:Choice>
              <mc:Fallback>
                <p:oleObj name="Equation" r:id="rId15" imgW="114151" imgH="152202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2132671"/>
                        <a:ext cx="227800" cy="303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90199"/>
              </p:ext>
            </p:extLst>
          </p:nvPr>
        </p:nvGraphicFramePr>
        <p:xfrm>
          <a:off x="5490433" y="2414935"/>
          <a:ext cx="193913" cy="1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2" name="Equation" r:id="rId17" imgW="139700" imgH="139700" progId="Equation.DSMT4">
                  <p:embed/>
                </p:oleObj>
              </mc:Choice>
              <mc:Fallback>
                <p:oleObj name="Equation" r:id="rId17" imgW="139700" imgH="1397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33" y="2414935"/>
                        <a:ext cx="193913" cy="193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34334"/>
              </p:ext>
            </p:extLst>
          </p:nvPr>
        </p:nvGraphicFramePr>
        <p:xfrm>
          <a:off x="4089470" y="1933710"/>
          <a:ext cx="1398489" cy="827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r:id="rId19" imgW="939800" imgH="558800" progId="Equation.DSMT4">
                  <p:embed/>
                </p:oleObj>
              </mc:Choice>
              <mc:Fallback>
                <p:oleObj r:id="rId19" imgW="939800" imgH="558800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70" y="1933710"/>
                        <a:ext cx="1398489" cy="827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Прямоугольник 56"/>
          <p:cNvSpPr/>
          <p:nvPr/>
        </p:nvSpPr>
        <p:spPr>
          <a:xfrm>
            <a:off x="5919437" y="1816291"/>
            <a:ext cx="2634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средняемый критерий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5919437" y="2087520"/>
            <a:ext cx="267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номер частотного среза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5919437" y="2358750"/>
            <a:ext cx="2666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- число частотных срезов</a:t>
            </a:r>
            <a:endParaRPr lang="ru-RU" dirty="0"/>
          </a:p>
        </p:txBody>
      </p:sp>
      <p:graphicFrame>
        <p:nvGraphicFramePr>
          <p:cNvPr id="6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65968"/>
              </p:ext>
            </p:extLst>
          </p:nvPr>
        </p:nvGraphicFramePr>
        <p:xfrm>
          <a:off x="677254" y="3866290"/>
          <a:ext cx="7789493" cy="1711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4840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3518824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3235829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6439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Статистический критерий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 точности на наборе данных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Стьюдента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Манна-Уинтни-Уилкоксона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0,13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3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Хи-квадрат Пирсона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8237495"/>
                  </a:ext>
                </a:extLst>
              </a:tr>
              <a:tr h="2511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4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Усредненный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0,14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127647"/>
                  </a:ext>
                </a:extLst>
              </a:tr>
            </a:tbl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4089470" y="1154961"/>
            <a:ext cx="453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Усреднение критерия по частотным срезам: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2752271" y="3427773"/>
            <a:ext cx="363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 применения критериев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9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Статистические критерии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3858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7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Классификация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на основе статистических критериев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29" name="Picture 2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46138"/>
            <a:ext cx="5722016" cy="4846517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978218" y="1144820"/>
            <a:ext cx="3807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Визуализация части набора данных,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представленного в пространстве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признаков, состоящем из значений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статистических критериев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070339"/>
              </p:ext>
            </p:extLst>
          </p:nvPr>
        </p:nvGraphicFramePr>
        <p:xfrm>
          <a:off x="4616180" y="4738270"/>
          <a:ext cx="4211467" cy="827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7762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2024221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749484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22669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Метрика качества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26688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Точность (</a:t>
                      </a:r>
                      <a:r>
                        <a:rPr lang="en-US" sz="1400" baseline="0" smtClean="0">
                          <a:effectLst/>
                        </a:rPr>
                        <a:t>accuracy</a:t>
                      </a:r>
                      <a:r>
                        <a:rPr lang="ru-RU" sz="1400" baseline="0" smtClean="0">
                          <a:effectLst/>
                        </a:rPr>
                        <a:t>)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33405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Полнота</a:t>
                      </a:r>
                      <a:r>
                        <a:rPr lang="en-US" sz="1400" baseline="0" smtClean="0">
                          <a:effectLst/>
                        </a:rPr>
                        <a:t> (f-score)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</a:tbl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5289085" y="4037410"/>
            <a:ext cx="2865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mtClean="0">
                <a:solidFill>
                  <a:schemeClr val="tx2">
                    <a:lumMod val="75000"/>
                  </a:schemeClr>
                </a:solidFill>
              </a:rPr>
              <a:t>Качество работы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бинарного классификатора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4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Классификация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Сиамская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нейросеть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8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сиамской </a:t>
            </a: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 модели</a:t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53" y="3274948"/>
            <a:ext cx="4406495" cy="2282125"/>
          </a:xfrm>
          <a:prstGeom prst="rect">
            <a:avLst/>
          </a:prstGeom>
        </p:spPr>
      </p:pic>
      <p:cxnSp>
        <p:nvCxnSpPr>
          <p:cNvPr id="25" name="Прямая соединительная линия 24"/>
          <p:cNvCxnSpPr/>
          <p:nvPr/>
        </p:nvCxnSpPr>
        <p:spPr>
          <a:xfrm>
            <a:off x="2485685" y="5557074"/>
            <a:ext cx="0" cy="209983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102035" y="4491906"/>
            <a:ext cx="27161" cy="1258431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2485685" y="5768444"/>
            <a:ext cx="3643511" cy="0"/>
          </a:xfrm>
          <a:prstGeom prst="straightConnector1">
            <a:avLst/>
          </a:prstGeom>
          <a:ln w="19050">
            <a:solidFill>
              <a:srgbClr val="17375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2078556" y="1076176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Подсеть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2078556" y="2181842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Подсеть 2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4430747" y="1629009"/>
            <a:ext cx="1846907" cy="61563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Слой сравнения</a:t>
            </a:r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34" name="Прямая со стрелкой 33"/>
          <p:cNvCxnSpPr>
            <a:stCxn id="33" idx="3"/>
            <a:endCxn id="39" idx="1"/>
          </p:cNvCxnSpPr>
          <p:nvPr/>
        </p:nvCxnSpPr>
        <p:spPr>
          <a:xfrm flipV="1">
            <a:off x="6277654" y="1936826"/>
            <a:ext cx="298656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566742" y="1199327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Данные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51177" y="2304993"/>
            <a:ext cx="1130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Данные 2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576310" y="1475161"/>
            <a:ext cx="23431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Результат:</a:t>
            </a:r>
          </a:p>
          <a:p>
            <a:pPr algn="ctr"/>
            <a:r>
              <a:rPr lang="ru-RU" dirty="0">
                <a:solidFill>
                  <a:srgbClr val="17375E"/>
                </a:solidFill>
              </a:rPr>
              <a:t>Идентичны/различны</a:t>
            </a:r>
          </a:p>
          <a:p>
            <a:pPr algn="ctr"/>
            <a:endParaRPr lang="ru-RU" dirty="0">
              <a:solidFill>
                <a:srgbClr val="17375E"/>
              </a:solidFill>
            </a:endParaRPr>
          </a:p>
        </p:txBody>
      </p:sp>
      <p:cxnSp>
        <p:nvCxnSpPr>
          <p:cNvPr id="40" name="Прямая со стрелкой 39"/>
          <p:cNvCxnSpPr>
            <a:stCxn id="31" idx="3"/>
            <a:endCxn id="33" idx="0"/>
          </p:cNvCxnSpPr>
          <p:nvPr/>
        </p:nvCxnSpPr>
        <p:spPr>
          <a:xfrm>
            <a:off x="3925463" y="1383994"/>
            <a:ext cx="1428738" cy="245015"/>
          </a:xfrm>
          <a:prstGeom prst="bentConnector2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39"/>
          <p:cNvCxnSpPr>
            <a:stCxn id="32" idx="3"/>
            <a:endCxn id="33" idx="2"/>
          </p:cNvCxnSpPr>
          <p:nvPr/>
        </p:nvCxnSpPr>
        <p:spPr>
          <a:xfrm flipV="1">
            <a:off x="3925463" y="2244644"/>
            <a:ext cx="1428738" cy="245016"/>
          </a:xfrm>
          <a:prstGeom prst="bentConnector2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7" idx="3"/>
            <a:endCxn id="31" idx="1"/>
          </p:cNvCxnSpPr>
          <p:nvPr/>
        </p:nvCxnSpPr>
        <p:spPr>
          <a:xfrm>
            <a:off x="1697181" y="1383993"/>
            <a:ext cx="381375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38" idx="3"/>
            <a:endCxn id="32" idx="1"/>
          </p:cNvCxnSpPr>
          <p:nvPr/>
        </p:nvCxnSpPr>
        <p:spPr>
          <a:xfrm>
            <a:off x="1681616" y="2489659"/>
            <a:ext cx="396940" cy="1"/>
          </a:xfrm>
          <a:prstGeom prst="straightConnector1">
            <a:avLst/>
          </a:prstGeom>
          <a:ln w="28575">
            <a:solidFill>
              <a:srgbClr val="1737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2760892" y="3002010"/>
            <a:ext cx="3196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mtClean="0">
                <a:solidFill>
                  <a:schemeClr val="tx2">
                    <a:lumMod val="75000"/>
                  </a:schemeClr>
                </a:solidFill>
              </a:rPr>
              <a:t>Архитектура нейросети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VGG16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072586" y="636669"/>
            <a:ext cx="475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Общая схема построения сиамской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3260678" y="5425510"/>
            <a:ext cx="2093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необходимые слои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3925463" y="1032894"/>
            <a:ext cx="224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Вектор-дескриптор 1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925462" y="2481803"/>
            <a:ext cx="224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rgbClr val="17375E"/>
                </a:solidFill>
              </a:rPr>
              <a:t>Вектор-дескриптор 2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0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35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Сиамская </a:t>
            </a:r>
            <a:r>
              <a:rPr lang="ru-RU" dirty="0" err="1" smtClean="0">
                <a:solidFill>
                  <a:schemeClr val="bg1"/>
                </a:solidFill>
              </a:rPr>
              <a:t>нейросеть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73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Users\fh451\Desktop\Рисунок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3" y="1906989"/>
            <a:ext cx="5556738" cy="315643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5"/>
          </a:xfrm>
        </p:spPr>
        <p:txBody>
          <a:bodyPr/>
          <a:lstStyle/>
          <a:p>
            <a:pPr algn="r"/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pPr algn="r"/>
              <a:t>9</a:t>
            </a:fld>
            <a:r>
              <a:rPr lang="ru-RU" sz="1400" dirty="0" smtClean="0">
                <a:solidFill>
                  <a:schemeClr val="tx2">
                    <a:lumMod val="75000"/>
                  </a:schemeClr>
                </a:solidFill>
              </a:rPr>
              <a:t>/13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Использование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сиамской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нейросетевой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модели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388005" y="1094472"/>
            <a:ext cx="34134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Архитектура 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использованной в исследовании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931675"/>
              </p:ext>
            </p:extLst>
          </p:nvPr>
        </p:nvGraphicFramePr>
        <p:xfrm>
          <a:off x="5776110" y="2689675"/>
          <a:ext cx="3051537" cy="1392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193">
                  <a:extLst>
                    <a:ext uri="{9D8B030D-6E8A-4147-A177-3AD203B41FA5}">
                      <a16:colId xmlns:a16="http://schemas.microsoft.com/office/drawing/2014/main" val="3949819445"/>
                    </a:ext>
                  </a:extLst>
                </a:gridCol>
                <a:gridCol w="1466706">
                  <a:extLst>
                    <a:ext uri="{9D8B030D-6E8A-4147-A177-3AD203B41FA5}">
                      <a16:colId xmlns:a16="http://schemas.microsoft.com/office/drawing/2014/main" val="3631684812"/>
                    </a:ext>
                  </a:extLst>
                </a:gridCol>
                <a:gridCol w="1267638">
                  <a:extLst>
                    <a:ext uri="{9D8B030D-6E8A-4147-A177-3AD203B41FA5}">
                      <a16:colId xmlns:a16="http://schemas.microsoft.com/office/drawing/2014/main" val="3367235102"/>
                    </a:ext>
                  </a:extLst>
                </a:gridCol>
              </a:tblGrid>
              <a:tr h="28628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Метрика качества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Значение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:a16="http://schemas.microsoft.com/office/drawing/2014/main" val="2837755795"/>
                  </a:ext>
                </a:extLst>
              </a:tr>
              <a:tr h="53890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</a:rPr>
                        <a:t>Точность                      </a:t>
                      </a:r>
                      <a:r>
                        <a:rPr lang="ru-RU" sz="1400" baseline="0" dirty="0" smtClean="0">
                          <a:solidFill>
                            <a:srgbClr val="D0D8E8"/>
                          </a:solidFill>
                          <a:effectLst/>
                        </a:rPr>
                        <a:t>_</a:t>
                      </a:r>
                      <a:r>
                        <a:rPr lang="ru-RU" sz="1400" baseline="0" dirty="0" smtClean="0">
                          <a:effectLst/>
                        </a:rPr>
                        <a:t>    (</a:t>
                      </a:r>
                      <a:r>
                        <a:rPr lang="en-US" sz="1400" baseline="0" smtClean="0">
                          <a:effectLst/>
                        </a:rPr>
                        <a:t>accuracy</a:t>
                      </a:r>
                      <a:r>
                        <a:rPr lang="ru-RU" sz="1400" baseline="0" smtClean="0">
                          <a:effectLst/>
                        </a:rPr>
                        <a:t>)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9174723"/>
                  </a:ext>
                </a:extLst>
              </a:tr>
              <a:tr h="42187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kern="120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400" b="1" kern="120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400" baseline="0" smtClean="0">
                          <a:effectLst/>
                        </a:rPr>
                        <a:t>Полнота</a:t>
                      </a:r>
                      <a:r>
                        <a:rPr lang="en-US" sz="1400" baseline="0" smtClean="0">
                          <a:effectLst/>
                        </a:rPr>
                        <a:t> </a:t>
                      </a:r>
                      <a:endParaRPr lang="ru-RU" sz="1400" baseline="0" smtClean="0">
                        <a:effectLst/>
                      </a:endParaRPr>
                    </a:p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en-US" sz="1400" baseline="0" smtClean="0">
                          <a:effectLst/>
                        </a:rPr>
                        <a:t>(f-score)</a:t>
                      </a:r>
                      <a:endParaRPr lang="en-US" sz="1400" baseline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spcAft>
                          <a:spcPts val="0"/>
                        </a:spcAft>
                      </a:pPr>
                      <a:r>
                        <a:rPr lang="ru-RU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0,3</a:t>
                      </a:r>
                      <a:r>
                        <a:rPr lang="en-US" sz="14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975606"/>
                  </a:ext>
                </a:extLst>
              </a:tr>
            </a:tbl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6330779" y="1906989"/>
            <a:ext cx="1942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Качество работы </a:t>
            </a:r>
          </a:p>
          <a:p>
            <a:pPr algn="ctr"/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нейросети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Пятиугольник 8"/>
          <p:cNvSpPr/>
          <p:nvPr/>
        </p:nvSpPr>
        <p:spPr>
          <a:xfrm>
            <a:off x="316353" y="5941250"/>
            <a:ext cx="1161904" cy="675170"/>
          </a:xfrm>
          <a:prstGeom prst="homePlate">
            <a:avLst/>
          </a:prstGeom>
          <a:solidFill>
            <a:srgbClr val="95B3D7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rgbClr val="17375E"/>
                </a:solidFill>
              </a:rPr>
              <a:t>Цели и Задачи</a:t>
            </a:r>
            <a:endParaRPr lang="ru-RU" dirty="0">
              <a:solidFill>
                <a:srgbClr val="17375E"/>
              </a:solidFill>
            </a:endParaRPr>
          </a:p>
        </p:txBody>
      </p:sp>
      <p:sp>
        <p:nvSpPr>
          <p:cNvPr id="14" name="Нашивка 61"/>
          <p:cNvSpPr/>
          <p:nvPr/>
        </p:nvSpPr>
        <p:spPr>
          <a:xfrm>
            <a:off x="4294390" y="5943601"/>
            <a:ext cx="1882916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Классификация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Нашивка 62"/>
          <p:cNvSpPr/>
          <p:nvPr/>
        </p:nvSpPr>
        <p:spPr>
          <a:xfrm>
            <a:off x="5697410" y="5943601"/>
            <a:ext cx="1885942" cy="672819"/>
          </a:xfrm>
          <a:prstGeom prst="chevron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bg1"/>
                </a:solidFill>
              </a:rPr>
              <a:t>Сиамская </a:t>
            </a:r>
            <a:r>
              <a:rPr lang="ru-RU" dirty="0" err="1" smtClean="0">
                <a:solidFill>
                  <a:schemeClr val="bg1"/>
                </a:solidFill>
              </a:rPr>
              <a:t>нейросеть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Нашивка 64"/>
          <p:cNvSpPr/>
          <p:nvPr/>
        </p:nvSpPr>
        <p:spPr>
          <a:xfrm>
            <a:off x="7240230" y="5943601"/>
            <a:ext cx="1587417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Результаты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Нашивка 65"/>
          <p:cNvSpPr/>
          <p:nvPr/>
        </p:nvSpPr>
        <p:spPr>
          <a:xfrm>
            <a:off x="2470087" y="5943601"/>
            <a:ext cx="2243529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Статистические критерии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Нашивка 65"/>
          <p:cNvSpPr/>
          <p:nvPr/>
        </p:nvSpPr>
        <p:spPr>
          <a:xfrm>
            <a:off x="1129097" y="5943601"/>
            <a:ext cx="1682115" cy="67281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Набор данных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4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3363</TotalTime>
  <Words>632</Words>
  <Application>Microsoft Office PowerPoint</Application>
  <PresentationFormat>On-screen Show (4:3)</PresentationFormat>
  <Paragraphs>257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Elektra Text Pro</vt:lpstr>
      <vt:lpstr>Times New Roman</vt:lpstr>
      <vt:lpstr>Тема Office</vt:lpstr>
      <vt:lpstr>Equation.DSMT4</vt:lpstr>
      <vt:lpstr>Equation</vt:lpstr>
      <vt:lpstr>PowerPoint Presentation</vt:lpstr>
      <vt:lpstr>PowerPoint Presentation</vt:lpstr>
      <vt:lpstr>PowerPoint Presentation</vt:lpstr>
      <vt:lpstr>Формирование набора данных для исследования  </vt:lpstr>
      <vt:lpstr>Исследование методов диагностики фальсификации фонограмм путем сравнения фрагментов спектрограмм </vt:lpstr>
      <vt:lpstr>Использование статистических критериев   </vt:lpstr>
      <vt:lpstr>Классификация на основе статистических критериев   </vt:lpstr>
      <vt:lpstr>Использование сиамской нейросетевой модели   </vt:lpstr>
      <vt:lpstr>Использование сиамской нейросетевой модели   </vt:lpstr>
      <vt:lpstr>PowerPoint Presentation</vt:lpstr>
      <vt:lpstr>Анализ полученных результатов   </vt:lpstr>
      <vt:lpstr>Дальнейшие цели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Daria Lebedeva</cp:lastModifiedBy>
  <cp:revision>208</cp:revision>
  <dcterms:created xsi:type="dcterms:W3CDTF">2016-03-09T10:31:39Z</dcterms:created>
  <dcterms:modified xsi:type="dcterms:W3CDTF">2021-04-07T07:08:12Z</dcterms:modified>
</cp:coreProperties>
</file>