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2" r:id="rId3"/>
    <p:sldId id="279" r:id="rId4"/>
    <p:sldId id="283" r:id="rId5"/>
    <p:sldId id="284" r:id="rId6"/>
    <p:sldId id="285" r:id="rId7"/>
    <p:sldId id="286" r:id="rId8"/>
    <p:sldId id="287" r:id="rId9"/>
    <p:sldId id="277" r:id="rId10"/>
    <p:sldId id="267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D29789-684D-4825-9E80-048F862AE003}">
          <p14:sldIdLst>
            <p14:sldId id="256"/>
            <p14:sldId id="282"/>
            <p14:sldId id="279"/>
            <p14:sldId id="283"/>
            <p14:sldId id="284"/>
            <p14:sldId id="285"/>
            <p14:sldId id="286"/>
            <p14:sldId id="287"/>
            <p14:sldId id="277"/>
          </p14:sldIdLst>
        </p14:section>
        <p14:section name="Untitled Section" id="{AFCBF8AF-1D63-4D2B-814E-0819CFAFB153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EE165-4166-47C3-A962-7A2E6BD8520A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19AE1-F948-47E6-98A3-097C898BF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20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1BD55-1133-48EC-A6AD-390289D46585}" type="datetimeFigureOut">
              <a:rPr lang="ru-RU" smtClean="0"/>
              <a:pPr/>
              <a:t>03.04.2022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C2E4-22DC-4015-BEF0-8DA6E973118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251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C2E4-22DC-4015-BEF0-8DA6E973118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854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C2E4-22DC-4015-BEF0-8DA6E9731182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71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C2E4-22DC-4015-BEF0-8DA6E9731182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76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94EA7-9248-4125-A918-95D12856F2F3}" type="datetime1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CACD-E864-451F-B331-8C9A97D6F601}" type="datetime1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AA25-3FBA-4F23-9512-71DD84883032}" type="datetime1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D147C-EC76-4AD2-862C-927991CBBC96}" type="datetime1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77BA-B3EA-4072-8ED6-4E057D8722E0}" type="datetime1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53D8D-7BF8-49A5-B483-8DC115196F71}" type="datetime1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C5C0C-FE51-4EE9-AED1-3284A4CD228E}" type="datetime1">
              <a:rPr lang="ru-RU" smtClean="0"/>
              <a:t>03.04.2022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E13E-3D79-40B0-8472-9FAC5447A102}" type="datetime1">
              <a:rPr lang="ru-RU" smtClean="0"/>
              <a:t>03.04.2022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DC34E-2398-4DBF-B1AB-F740E48DBF67}" type="datetime1">
              <a:rPr lang="ru-RU" smtClean="0"/>
              <a:t>03.04.2022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367CD-FC25-44B5-9E6D-EEA051B0F574}" type="datetime1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5B62-7DD1-4AF7-B1A6-0987A06C5868}" type="datetime1">
              <a:rPr lang="ru-RU" smtClean="0"/>
              <a:t>03.04.2022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105BC-FE10-4B41-AADD-57E6CDF168D0}" type="datetime1">
              <a:rPr lang="ru-RU" smtClean="0"/>
              <a:t>03.04.2022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leksei.maksimov.ssau@gmail.com" TargetMode="External"/><Relationship Id="rId4" Type="http://schemas.openxmlformats.org/officeDocument/2006/relationships/hyperlink" Target="mailto:varodg2000@mail.r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665577" y="2187196"/>
            <a:ext cx="3831772" cy="132343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Elektra Text Pro" panose="02000503030000020004" pitchFamily="50" charset="-52"/>
              </a:rPr>
              <a:t>Распознавание человека сравнением натуралистического портретного изображения с композитным портретом</a:t>
            </a:r>
            <a:endParaRPr lang="en-US" sz="20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270" y="3826412"/>
            <a:ext cx="3846286" cy="2246769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Родин Василий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, 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студент</a:t>
            </a:r>
            <a:r>
              <a:rPr lang="en-US" sz="1400" baseline="30000" dirty="0" smtClean="0">
                <a:solidFill>
                  <a:schemeClr val="bg1"/>
                </a:solidFill>
              </a:rPr>
              <a:t>1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Максимов Алексей, ст. лаборант</a:t>
            </a:r>
            <a:r>
              <a:rPr lang="en-US" sz="1400" baseline="30000" dirty="0" smtClean="0">
                <a:solidFill>
                  <a:schemeClr val="bg1"/>
                </a:solidFill>
              </a:rPr>
              <a:t> 2</a:t>
            </a:r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en-US" sz="1400" baseline="30000" dirty="0" smtClean="0">
                <a:solidFill>
                  <a:schemeClr val="bg1"/>
                </a:solidFill>
              </a:rPr>
              <a:t>1 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Кафедра </a:t>
            </a:r>
            <a:r>
              <a:rPr lang="ru-RU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ГИиИБ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Самарского Национального Исследовательского Университета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/>
            </a:r>
            <a:b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</a:b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en-US" sz="1400" baseline="30000" dirty="0" smtClean="0">
                <a:solidFill>
                  <a:schemeClr val="bg1"/>
                </a:solidFill>
              </a:rPr>
              <a:t>2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Научно-исследовательская 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лаборатория </a:t>
            </a:r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геоинформатики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и информационной безопасности</a:t>
            </a:r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270" y="6093311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Самара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20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22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791075" y="2572886"/>
            <a:ext cx="4065956" cy="3970318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Родин Василий</a:t>
            </a: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Самарский Национальный Исследовательский Университет</a:t>
            </a: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Кафедра </a:t>
            </a:r>
            <a:r>
              <a:rPr lang="ru-RU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ГИиИБ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e-mail: 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  <a:hlinkClick r:id="rId4"/>
              </a:rPr>
              <a:t>varodg2000@mail.ru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en-US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Максимов Алексей</a:t>
            </a:r>
          </a:p>
          <a:p>
            <a:pPr algn="ctr"/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Самарский Национальный Исследовательский 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Университет</a:t>
            </a: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Научно-исследовательская 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лаборатория </a:t>
            </a:r>
            <a:r>
              <a:rPr lang="ru-RU" sz="1400" dirty="0" err="1">
                <a:solidFill>
                  <a:schemeClr val="bg1"/>
                </a:solidFill>
                <a:latin typeface="Elektra Text Pro" panose="02000503030000020004" pitchFamily="50" charset="-52"/>
              </a:rPr>
              <a:t>геоинформатики</a:t>
            </a:r>
            <a:r>
              <a:rPr lang="ru-RU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 и информационной безопасности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e-mail: 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  <a:hlinkClick r:id="rId5"/>
              </a:rPr>
              <a:t>aleksei.maksimov.ssau@gmail.com</a:t>
            </a:r>
            <a:r>
              <a:rPr lang="en-US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</a:t>
            </a:r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ru-RU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62625" y="1790700"/>
            <a:ext cx="2009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Thank you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Elektra Text Pro" panose="02000503030000020004" pitchFamily="50" charset="-52"/>
              </a:rPr>
              <a:t>Цели и задачи исследования</a:t>
            </a:r>
            <a:r>
              <a:rPr lang="en-US" sz="2400" dirty="0">
                <a:solidFill>
                  <a:schemeClr val="tx2"/>
                </a:solidFill>
                <a:latin typeface="Elektra Text Pro" panose="02000503030000020004" pitchFamily="50" charset="-52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Elektra Text Pro" panose="02000503030000020004" pitchFamily="50" charset="-52"/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Цель работы –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исследование и реализация методов распознавания человека сравнением натуралистического портретного изображения с композитным портретом</a:t>
            </a: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Задачи исследования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14350" indent="-514350">
              <a:buClr>
                <a:schemeClr val="tx2">
                  <a:lumMod val="75000"/>
                </a:schemeClr>
              </a:buClr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изучить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существующие методы детектирования объектов на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изображении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marL="514350" indent="-514350">
              <a:buClr>
                <a:schemeClr val="tx2">
                  <a:lumMod val="75000"/>
                </a:schemeClr>
              </a:buClr>
              <a:buAutoNum type="arabicPeriod"/>
            </a:pP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изучить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существующие методы детектирования и локализации лица на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изображениях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;</a:t>
            </a:r>
          </a:p>
          <a:p>
            <a:pPr marL="514350" indent="-514350">
              <a:buClr>
                <a:schemeClr val="tx2">
                  <a:lumMod val="75000"/>
                </a:schemeClr>
              </a:buClr>
              <a:buFont typeface="Arial" pitchFamily="34" charset="0"/>
              <a:buAutoNum type="arabicPeriod"/>
            </a:pP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разработать автоматизированный метод сопоставления натуралистического портретного изображения и композитного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портрета.</a:t>
            </a:r>
            <a:endParaRPr lang="ru-RU" sz="2400" dirty="0"/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199" y="6400798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/10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73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Известные решения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задачи распознавания человека сравнением натуралистического портретного изображения с композитным портретом</a:t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Метод использующий контрольную сумму локального </a:t>
            </a:r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градиента</a:t>
            </a:r>
          </a:p>
          <a:p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233749" y="2586015"/>
            <a:ext cx="4010297" cy="2554332"/>
          </a:xfrm>
          <a:prstGeom prst="rect">
            <a:avLst/>
          </a:prstGeom>
        </p:spPr>
      </p:pic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199" y="6400798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3/10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Известные решения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задачи распознавания человека сравнением натуралистического портретного изображения с композитным портретом</a:t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Метод основанный на </a:t>
            </a:r>
            <a:r>
              <a:rPr lang="ru-RU" sz="2400" dirty="0" err="1">
                <a:solidFill>
                  <a:schemeClr val="tx2">
                    <a:lumMod val="75000"/>
                  </a:schemeClr>
                </a:solidFill>
              </a:rPr>
              <a:t>самоподобие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 лица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6424" y="2023155"/>
            <a:ext cx="4075611" cy="249936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4522514"/>
            <a:ext cx="6635931" cy="2026604"/>
          </a:xfrm>
          <a:prstGeom prst="rect">
            <a:avLst/>
          </a:prstGeom>
        </p:spPr>
      </p:pic>
      <p:sp>
        <p:nvSpPr>
          <p:cNvPr id="8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199" y="6400798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4/10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6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Известные решения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задачи распознавания человека сравнением натуралистического портретного изображения с композитным портретом</a:t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Метод основанный на признаках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7275"/>
            <a:ext cx="9134475" cy="4029075"/>
          </a:xfrm>
          <a:prstGeom prst="rect">
            <a:avLst/>
          </a:prstGeom>
        </p:spPr>
      </p:pic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199" y="6400798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5/10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6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Известные решения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задачи распознавания человека сравнением натуралистического портретного изображения с композитным портретом</a:t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Еще один метод 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>основанный на признаках</a:t>
            </a:r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548140" y="2252028"/>
            <a:ext cx="6480175" cy="3874135"/>
          </a:xfrm>
          <a:prstGeom prst="rect">
            <a:avLst/>
          </a:prstGeom>
        </p:spPr>
      </p:pic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199" y="6400798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6/10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8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2">
                    <a:lumMod val="75000"/>
                  </a:schemeClr>
                </a:solidFill>
              </a:rPr>
              <a:t>Примерный процесс разработки</a:t>
            </a:r>
            <a:r>
              <a:rPr lang="ru-RU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ru-RU" sz="24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400" dirty="0">
              <a:solidFill>
                <a:schemeClr val="tx2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ru-RU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199" y="6400798"/>
            <a:ext cx="2895600" cy="365125"/>
          </a:xfrm>
        </p:spPr>
        <p:txBody>
          <a:bodyPr/>
          <a:lstStyle/>
          <a:p>
            <a:fld id="{6B04EB78-B032-4F23-8A4C-9495E9BEBA78}" type="slidenum">
              <a:rPr lang="ru-RU" sz="1400" smtClean="0">
                <a:solidFill>
                  <a:schemeClr val="tx2">
                    <a:lumMod val="75000"/>
                  </a:schemeClr>
                </a:solidFill>
              </a:rPr>
              <a:t>7</a:t>
            </a:fld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/10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128712"/>
            <a:ext cx="80105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2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200" dirty="0">
                <a:solidFill>
                  <a:schemeClr val="tx2">
                    <a:lumMod val="75000"/>
                  </a:schemeClr>
                </a:solidFill>
              </a:rPr>
              <a:t>Перенос стиля изображения при помощи нейронной сети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6" name="Рисунок 15"/>
          <p:cNvPicPr/>
          <p:nvPr/>
        </p:nvPicPr>
        <p:blipFill>
          <a:blip r:embed="rId3"/>
          <a:stretch>
            <a:fillRect/>
          </a:stretch>
        </p:blipFill>
        <p:spPr>
          <a:xfrm>
            <a:off x="2083525" y="1129630"/>
            <a:ext cx="4419600" cy="23374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9822" y="3467065"/>
            <a:ext cx="7001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Рис. 1. Архитектура сети, используемой для переноса стиля</a:t>
            </a:r>
            <a:endParaRPr lang="ru-RU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59662" y="3754367"/>
            <a:ext cx="5267325" cy="1762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9822" y="5516492"/>
            <a:ext cx="74284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Рис. 2. 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Примеры изображений тестового набора данных 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06782" y="6400798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8/10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0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200" dirty="0">
                <a:solidFill>
                  <a:schemeClr val="tx2">
                    <a:lumMod val="75000"/>
                  </a:schemeClr>
                </a:solidFill>
              </a:rPr>
              <a:t>Перенос стиля изображения при помощи нейронной сети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251616"/>
              </p:ext>
            </p:extLst>
          </p:nvPr>
        </p:nvGraphicFramePr>
        <p:xfrm>
          <a:off x="386864" y="1914392"/>
          <a:ext cx="7834027" cy="933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7512">
                  <a:extLst>
                    <a:ext uri="{9D8B030D-6E8A-4147-A177-3AD203B41FA5}">
                      <a16:colId xmlns="" xmlns:a16="http://schemas.microsoft.com/office/drawing/2014/main" val="3949819445"/>
                    </a:ext>
                  </a:extLst>
                </a:gridCol>
                <a:gridCol w="3629920">
                  <a:extLst>
                    <a:ext uri="{9D8B030D-6E8A-4147-A177-3AD203B41FA5}">
                      <a16:colId xmlns="" xmlns:a16="http://schemas.microsoft.com/office/drawing/2014/main" val="3631684812"/>
                    </a:ext>
                  </a:extLst>
                </a:gridCol>
                <a:gridCol w="3136595">
                  <a:extLst>
                    <a:ext uri="{9D8B030D-6E8A-4147-A177-3AD203B41FA5}">
                      <a16:colId xmlns="" xmlns:a16="http://schemas.microsoft.com/office/drawing/2014/main" val="3450314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50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№</a:t>
                      </a:r>
                      <a:endParaRPr lang="en-US" sz="105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Пары изображений</a:t>
                      </a:r>
                      <a:endParaRPr lang="en-US" sz="105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Среднее расстояние</a:t>
                      </a:r>
                      <a:endParaRPr lang="en-US" sz="1050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73152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2837755795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1</a:t>
                      </a:r>
                      <a:endParaRPr lang="en-US" sz="1050" b="1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Портретные изображения и наброски без переноса стиля</a:t>
                      </a:r>
                      <a:endParaRPr lang="en-US" sz="1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000" baseline="0" dirty="0" smtClean="0">
                          <a:effectLst/>
                        </a:rPr>
                        <a:t>0,612</a:t>
                      </a:r>
                      <a:endParaRPr lang="en-US" sz="1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455975606"/>
                  </a:ext>
                </a:extLst>
              </a:tr>
              <a:tr h="329572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kern="1200" dirty="0" smtClean="0">
                          <a:solidFill>
                            <a:schemeClr val="bg1"/>
                          </a:solidFill>
                          <a:latin typeface="+mj-lt"/>
                          <a:ea typeface="+mj-ea"/>
                          <a:cs typeface="+mj-cs"/>
                        </a:rPr>
                        <a:t>2</a:t>
                      </a:r>
                      <a:endParaRPr lang="en-US" sz="1050" b="1" kern="1200" dirty="0">
                        <a:solidFill>
                          <a:schemeClr val="bg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000" baseline="0" dirty="0" smtClean="0">
                          <a:effectLst/>
                        </a:rPr>
                        <a:t>Портретные изображения с переносом стиля набросков и наброски</a:t>
                      </a:r>
                      <a:endParaRPr lang="en-US" sz="1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l">
                        <a:spcAft>
                          <a:spcPts val="0"/>
                        </a:spcAft>
                      </a:pPr>
                      <a:r>
                        <a:rPr lang="ru-RU" sz="1000" baseline="0" dirty="0" smtClean="0">
                          <a:effectLst/>
                        </a:rPr>
                        <a:t>0,5709</a:t>
                      </a:r>
                      <a:endParaRPr lang="en-US" sz="1000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227127647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18525" y="1496738"/>
            <a:ext cx="7480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tx2">
                    <a:lumMod val="75000"/>
                  </a:schemeClr>
                </a:solidFill>
              </a:rPr>
              <a:t>Таблица 1. Значения </a:t>
            </a:r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статистических критериев для части данных тестового набора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24199" y="6400798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2">
                    <a:lumMod val="75000"/>
                  </a:schemeClr>
                </a:solidFill>
              </a:rPr>
              <a:t>9/10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86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3669</TotalTime>
  <Words>265</Words>
  <Application>Microsoft Office PowerPoint</Application>
  <PresentationFormat>Экран (4:3)</PresentationFormat>
  <Paragraphs>77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Elektra Text Pro</vt:lpstr>
      <vt:lpstr>Times New Roman</vt:lpstr>
      <vt:lpstr>Тема Office</vt:lpstr>
      <vt:lpstr>Презентация PowerPoint</vt:lpstr>
      <vt:lpstr>Цели и задачи исследования </vt:lpstr>
      <vt:lpstr>Известные решения задачи распознавания человека сравнением натуралистического портретного изображения с композитным портретом </vt:lpstr>
      <vt:lpstr>Известные решения задачи распознавания человека сравнением натуралистического портретного изображения с композитным портретом </vt:lpstr>
      <vt:lpstr>Известные решения задачи распознавания человека сравнением натуралистического портретного изображения с композитным портретом </vt:lpstr>
      <vt:lpstr>Известные решения задачи распознавания человека сравнением натуралистического портретного изображения с композитным портретом </vt:lpstr>
      <vt:lpstr>Примерный процесс разработки </vt:lpstr>
      <vt:lpstr>Перенос стиля изображения при помощи нейронной сети</vt:lpstr>
      <vt:lpstr>Перенос стиля изображения при помощи нейронной сети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Учетная запись Майкрософт</cp:lastModifiedBy>
  <cp:revision>200</cp:revision>
  <dcterms:created xsi:type="dcterms:W3CDTF">2016-03-09T10:31:39Z</dcterms:created>
  <dcterms:modified xsi:type="dcterms:W3CDTF">2022-04-03T09:20:32Z</dcterms:modified>
</cp:coreProperties>
</file>