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84" r:id="rId4"/>
    <p:sldId id="271" r:id="rId5"/>
    <p:sldId id="272" r:id="rId6"/>
    <p:sldId id="274" r:id="rId7"/>
    <p:sldId id="285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owwm" initials="s" lastIdx="1" clrIdx="0">
    <p:extLst>
      <p:ext uri="{19B8F6BF-5375-455C-9EA6-DF929625EA0E}">
        <p15:presenceInfo xmlns:p15="http://schemas.microsoft.com/office/powerpoint/2012/main" userId="snoww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46FF46"/>
    <a:srgbClr val="FF4646"/>
    <a:srgbClr val="FF7171"/>
    <a:srgbClr val="D71717"/>
    <a:srgbClr val="FF0000"/>
    <a:srgbClr val="219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38" autoAdjust="0"/>
  </p:normalViewPr>
  <p:slideViewPr>
    <p:cSldViewPr snapToGrid="0">
      <p:cViewPr varScale="1">
        <p:scale>
          <a:sx n="116" d="100"/>
          <a:sy n="116" d="100"/>
        </p:scale>
        <p:origin x="3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9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2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5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00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7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7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0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8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0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4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7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95275" y="6356349"/>
            <a:ext cx="10658475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9394B-2A06-4D82-ABD6-028D80654560}" type="slidenum">
              <a:rPr lang="ru-RU" smtClean="0"/>
              <a:pPr/>
              <a:t>‹#›</a:t>
            </a:fld>
            <a:r>
              <a:rPr lang="ru-RU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267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ru-RU" dirty="0">
                <a:latin typeface="Elektra Text Pro" panose="02000503030000020004" pitchFamily="50" charset="-52"/>
              </a:rPr>
              <a:t>П. А. Андреев: Методы защиты данных электрокардиограмм на основе удаляемых водяных знаков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jpg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4015" y="2226561"/>
            <a:ext cx="3831772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и исследование алгоритма идентификации человека по композитному портрету с использованием переноса стиля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468576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гр.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6512-100503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 Александрович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Руководитель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Мясников Евгений Валерьевич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2023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МЕТОДОВ КЛАССИФИКАЦИИ ИЗОБРАЖЕНИЙ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682154" y="941705"/>
            <a:ext cx="51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Показатели при фиксированном классификаторе</a:t>
            </a:r>
            <a:endParaRPr lang="en-US" dirty="0"/>
          </a:p>
          <a:p>
            <a:pPr algn="ctr"/>
            <a:r>
              <a:rPr lang="ru-RU" dirty="0"/>
              <a:t>(</a:t>
            </a:r>
            <a:r>
              <a:rPr lang="en-US" dirty="0"/>
              <a:t>quadratic discriminant analysis</a:t>
            </a:r>
            <a:r>
              <a:rPr lang="ru-RU" dirty="0"/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709849" y="941705"/>
            <a:ext cx="498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 при фиксированной доле компонент (0,4)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8018"/>
              </p:ext>
            </p:extLst>
          </p:nvPr>
        </p:nvGraphicFramePr>
        <p:xfrm>
          <a:off x="918328" y="1699415"/>
          <a:ext cx="4651585" cy="441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6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0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5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51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48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1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b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ru-RU" sz="11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0,62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6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0,685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0,71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0,54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0,36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0,52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0,32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90585"/>
              </p:ext>
            </p:extLst>
          </p:nvPr>
        </p:nvGraphicFramePr>
        <p:xfrm>
          <a:off x="6622089" y="1699415"/>
          <a:ext cx="4882244" cy="441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6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67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2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Nearest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Neighbors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Linear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SVM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Gaussian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Process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5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Decision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Tree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5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Random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Forest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5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Neural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Net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AdaBoost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5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Naive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Bayes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QDA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3699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МОДЕЛЕЙ ПЕРЕНОСА СТИЛЯ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257028" y="868317"/>
            <a:ext cx="3765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 без использования переноса стиля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88559"/>
              </p:ext>
            </p:extLst>
          </p:nvPr>
        </p:nvGraphicFramePr>
        <p:xfrm>
          <a:off x="524758" y="1764823"/>
          <a:ext cx="3230115" cy="29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3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7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375283" y="841493"/>
            <a:ext cx="36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</a:t>
            </a:r>
            <a:r>
              <a:rPr lang="en-US" dirty="0"/>
              <a:t> </a:t>
            </a:r>
            <a:r>
              <a:rPr lang="ru-RU" dirty="0"/>
              <a:t>при использовании итеративного метода переноса стиля</a:t>
            </a: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38049"/>
              </p:ext>
            </p:extLst>
          </p:nvPr>
        </p:nvGraphicFramePr>
        <p:xfrm>
          <a:off x="4575662" y="1803051"/>
          <a:ext cx="3230115" cy="29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3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0,69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0,42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0,54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0,49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7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0,66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0,66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0,59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0,18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0,31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0,54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323"/>
              </p:ext>
            </p:extLst>
          </p:nvPr>
        </p:nvGraphicFramePr>
        <p:xfrm>
          <a:off x="8559215" y="1785959"/>
          <a:ext cx="3230115" cy="29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3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0,27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</a:t>
                      </a: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0,77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72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0,89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0,77</a:t>
                      </a:r>
                      <a:endParaRPr lang="ru-RU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0,64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0,57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0,34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0,40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57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0,69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0,53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0,48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0,61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8358836" y="895521"/>
            <a:ext cx="363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</a:t>
            </a:r>
            <a:r>
              <a:rPr lang="en-US" dirty="0"/>
              <a:t> </a:t>
            </a:r>
            <a:r>
              <a:rPr lang="ru-RU" dirty="0"/>
              <a:t>при использовании быстрого метода переноса стиля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687" y="4896873"/>
            <a:ext cx="3265171" cy="118009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013" y="4896873"/>
            <a:ext cx="3175413" cy="11800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53" y="4805884"/>
            <a:ext cx="3286125" cy="1362075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341093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РЕЗУЛЬТАТЫ ДОПОЛНИТЕЛЬНЫХ ИССЛЕДОВАНИЙ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219259" y="912477"/>
            <a:ext cx="3765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 без использования переноса стиля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9528"/>
              </p:ext>
            </p:extLst>
          </p:nvPr>
        </p:nvGraphicFramePr>
        <p:xfrm>
          <a:off x="486989" y="1856993"/>
          <a:ext cx="323011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3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7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9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32275" y="912477"/>
            <a:ext cx="363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 при преобразовании изображений в оттенки серого</a:t>
            </a: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1269"/>
              </p:ext>
            </p:extLst>
          </p:nvPr>
        </p:nvGraphicFramePr>
        <p:xfrm>
          <a:off x="4432654" y="1836699"/>
          <a:ext cx="3230115" cy="297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9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0,49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0,51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0,49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92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0,69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0,61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0,59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0,73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0,48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0,28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0,58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0,68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0,73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0,51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0,51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0,61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46174"/>
              </p:ext>
            </p:extLst>
          </p:nvPr>
        </p:nvGraphicFramePr>
        <p:xfrm>
          <a:off x="8424635" y="1851703"/>
          <a:ext cx="3230115" cy="295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6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9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4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extractor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VGG-Face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0,36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0,34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0,30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0,28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0,29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910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0,33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0,39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0,47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0,39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0,48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0,38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0,40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0,28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0,16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ArcFace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0,84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8323111" y="912477"/>
            <a:ext cx="363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Показатели при переносе стиля с фотографии на фоторобот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9" y="4808263"/>
            <a:ext cx="3155974" cy="1362075"/>
          </a:xfrm>
          <a:prstGeom prst="rect">
            <a:avLst/>
          </a:prstGeom>
        </p:spPr>
      </p:pic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80" y="4852637"/>
            <a:ext cx="3247374" cy="125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9333" y="4929687"/>
            <a:ext cx="3156756" cy="1177377"/>
          </a:xfrm>
          <a:prstGeom prst="rect">
            <a:avLst/>
          </a:prstGeom>
        </p:spPr>
      </p:pic>
      <p:sp>
        <p:nvSpPr>
          <p:cNvPr id="16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39546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ПРАКТИЧЕСКИЙ ПРИМЕР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5567" y="913521"/>
            <a:ext cx="405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Участвующие в примере фотороботы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8" y="1264990"/>
            <a:ext cx="4087573" cy="28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03" y="4861922"/>
            <a:ext cx="4231063" cy="12678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7832" y="4146908"/>
            <a:ext cx="443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Извлеченная из видеопотока фотография</a:t>
            </a:r>
            <a:r>
              <a:rPr lang="en-US" dirty="0"/>
              <a:t> </a:t>
            </a:r>
            <a:r>
              <a:rPr lang="ru-RU" dirty="0"/>
              <a:t>и фотография с перенесенным стилем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26656" y="821652"/>
            <a:ext cx="3741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Результаты классификации при использовании переноса стиля</a:t>
            </a: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67366"/>
              </p:ext>
            </p:extLst>
          </p:nvPr>
        </p:nvGraphicFramePr>
        <p:xfrm>
          <a:off x="5528156" y="1533704"/>
          <a:ext cx="24899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3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9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8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ru-RU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0,10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0,15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0,85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0,37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420217" y="821652"/>
            <a:ext cx="3334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Результаты классификации без использования переноса стиля</a:t>
            </a: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66826"/>
              </p:ext>
            </p:extLst>
          </p:nvPr>
        </p:nvGraphicFramePr>
        <p:xfrm>
          <a:off x="8789735" y="1533704"/>
          <a:ext cx="24899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3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9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ru-RU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</a:t>
                      </a:r>
                      <a:endParaRPr lang="ru-RU" sz="14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0,07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</a:t>
                      </a:r>
                      <a:endParaRPr lang="ru-RU" sz="20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0,85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0,86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0,25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ru-RU" sz="20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</a:t>
                      </a: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0,80</a:t>
                      </a:r>
                      <a:endParaRPr lang="ru-RU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0,90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0,10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0,42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0,58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3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0,23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0,77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88635" y="5019496"/>
            <a:ext cx="630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- </a:t>
            </a:r>
            <a:r>
              <a:rPr lang="ru-RU" dirty="0"/>
              <a:t>извлеченная из видеопотока фотография и сравниваемый с ней фоторобот принадлежат разным людям</a:t>
            </a:r>
          </a:p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- </a:t>
            </a:r>
            <a:r>
              <a:rPr lang="ru-RU" dirty="0"/>
              <a:t>извлеченная из видеопотока фотография и сравниваемый с ней фоторобот принадлежат одному человеку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9766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43810" y="710610"/>
            <a:ext cx="105252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работы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Были исследованы различные модели выделения признаков для решения задачи идентификации человека по композитному портрету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Были исследованы различные методы переноса стиля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 разработан алгоритм идентификации человека по композитному портрету с использованием переноса стиля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 продемонстрирован практический пример работы алгоритма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sz="120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34F9C0-470B-4BF2-A65C-448AB2CC7FC1}"/>
              </a:ext>
            </a:extLst>
          </p:cNvPr>
          <p:cNvSpPr txBox="1"/>
          <p:nvPr/>
        </p:nvSpPr>
        <p:spPr>
          <a:xfrm>
            <a:off x="313038" y="2786198"/>
            <a:ext cx="51694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Часть результатов, полученных в этой работе были представлены на следующих </a:t>
            </a:r>
            <a:r>
              <a:rPr lang="ru-RU" sz="1400" b="1" dirty="0"/>
              <a:t>научных конференциях</a:t>
            </a:r>
            <a:r>
              <a:rPr lang="ru-RU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LXXII Молодёжная научная конференция, посвящённая 80-летию </a:t>
            </a:r>
            <a:r>
              <a:rPr lang="ru-RU" sz="1400" dirty="0" err="1"/>
              <a:t>КуАИ</a:t>
            </a:r>
            <a:r>
              <a:rPr lang="ru-RU" sz="1400" dirty="0"/>
              <a:t>-СГАУ-Самарского университета и 115-летию со дня рождения академика С. П. Королёва, Самара, 05.04.2022 - 07.04.2022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Международная научно-техническая конференция «Перспективные информационные технологии (ПИТ-2022)», Самара, 18.04.2022 - 21.04.2022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LXXIII Молодёжная научная конференция Самарского университета, Самара, 05.04.2023 - 07.04.2023.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IX Международная конференция и молодежная школа "Информационные технологии и нанотехнологии (ITNT-2023)", Самара, 17.04.2023 - 21.04.2023</a:t>
            </a:r>
          </a:p>
          <a:p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47F714-820D-4BBE-A162-4CF7740C8FD3}"/>
              </a:ext>
            </a:extLst>
          </p:cNvPr>
          <p:cNvSpPr txBox="1"/>
          <p:nvPr/>
        </p:nvSpPr>
        <p:spPr>
          <a:xfrm>
            <a:off x="5482466" y="2786198"/>
            <a:ext cx="63964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Часть результатов, полученных в этой работе были </a:t>
            </a:r>
            <a:r>
              <a:rPr lang="ru-RU" sz="1400" b="1" dirty="0"/>
              <a:t>опубликованы</a:t>
            </a:r>
            <a:r>
              <a:rPr lang="en-US" sz="1400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/>
              <a:t>Родин, В.А. Исследование эффективности методов переноса стиля для задачи сопоставления натуралистичных изображений и набросков [Текст] / В.А. Родин, А.И. Максимов // Международная научно-техническая конференция «Перспективные информационные технологии (ПИТ-2022)». — 2022. — С. 181-184.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/>
              <a:t>Родин, В.А. Исследование влияния переноса стиля на качество сопоставления фотографического и композитного портрета [Текст] / В.А. Родин, А.И. Максимов // IX Международная конференция и молодежная школа "Информационные технологии и нанотехнологии (ИТНТ-2023)". — 2023.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Rodin, V.A. Style transfer effectiveness for forensic sketch and photo matching [Text] / V.A. Rodin, A.I. </a:t>
            </a:r>
            <a:r>
              <a:rPr lang="en-US" sz="1400" dirty="0" err="1"/>
              <a:t>Maksimov</a:t>
            </a:r>
            <a:r>
              <a:rPr lang="en-US" sz="1400" dirty="0"/>
              <a:t> // 2023 9th International Conference on Information Technology and Nanotechnology, ITNT 2023. — 2023.</a:t>
            </a:r>
            <a:endParaRPr lang="ru-RU" sz="1400" dirty="0"/>
          </a:p>
          <a:p>
            <a:pPr lvl="0"/>
            <a:r>
              <a:rPr lang="ru-RU" sz="1400" dirty="0"/>
              <a:t>Была подана заявка в Роспатент на регистрацию разработанного </a:t>
            </a:r>
            <a:r>
              <a:rPr lang="ru-RU" sz="1400" b="1" dirty="0"/>
              <a:t>программного обеспечения</a:t>
            </a:r>
            <a:r>
              <a:rPr lang="ru-RU" sz="1400" dirty="0"/>
              <a:t>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0208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035178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0477" y="3466338"/>
            <a:ext cx="3846286" cy="13849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 Александрович</a:t>
            </a: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+7 937 647 6730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varodg2000@mail.ru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>
              <a:lnSpc>
                <a:spcPct val="150000"/>
              </a:lnSpc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96837" y="1452466"/>
            <a:ext cx="10607642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 работы </a:t>
            </a:r>
            <a:r>
              <a:rPr lang="ru-RU" sz="2000" dirty="0"/>
              <a:t>- разработка и исследование алгоритма идентификации человека по композитному портрету с использованием переноса стиля</a:t>
            </a:r>
          </a:p>
          <a:p>
            <a:endParaRPr lang="ru-RU" sz="2000" dirty="0"/>
          </a:p>
          <a:p>
            <a:endParaRPr lang="en-US" sz="2000" dirty="0"/>
          </a:p>
          <a:p>
            <a:r>
              <a:rPr lang="ru-RU" sz="2000" b="1" dirty="0"/>
              <a:t>Задачи исследования: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методы выделения признаков из портретных изображений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методы переноса стиля</a:t>
            </a:r>
          </a:p>
          <a:p>
            <a:pPr marL="342900" indent="-342900">
              <a:buAutoNum type="arabicPeriod"/>
            </a:pPr>
            <a:r>
              <a:rPr lang="ru-RU" sz="2000" dirty="0"/>
              <a:t>Разработать алгоритм идентификации человека по композитному портрету с использованием переноса стиля</a:t>
            </a:r>
          </a:p>
          <a:p>
            <a:pPr marL="342900" indent="-342900">
              <a:buAutoNum type="arabicPeriod"/>
            </a:pPr>
            <a:r>
              <a:rPr lang="ru-RU" sz="2000" dirty="0"/>
              <a:t>Разработать базу данных для экспериментов и реализации алгоритма </a:t>
            </a:r>
          </a:p>
          <a:p>
            <a:pPr marL="342900" indent="-342900">
              <a:buAutoNum type="arabicPeriod"/>
            </a:pPr>
            <a:r>
              <a:rPr lang="ru-RU" sz="2000" dirty="0"/>
              <a:t>Провести экспериментальное исследование разработанного алгоритма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1176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508" y="1209083"/>
            <a:ext cx="1060764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Существует большое количество методов идентификации человека по лицу, эти методы успешно внедряются повсеместно – от аэропортов до домофонов жилых кварталов. У этой задачи есть частный случай – фотографии человека нет, но есть его фоторобот.</a:t>
            </a:r>
          </a:p>
          <a:p>
            <a:r>
              <a:rPr lang="ru-RU" dirty="0"/>
              <a:t>Использование данного алгоритма на проходной предприятия позволит снизить риск проникновения на защищаемый объект преступников</a:t>
            </a:r>
            <a:r>
              <a:rPr lang="en-US" dirty="0"/>
              <a:t>, </a:t>
            </a:r>
            <a:r>
              <a:rPr lang="ru-RU" dirty="0"/>
              <a:t>имея в наличии только их фоторобот.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79" y="2738247"/>
            <a:ext cx="4595683" cy="34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СУЩЕСТВУЮЩИЕ РЕШЕНИЯ</a:t>
            </a:r>
            <a:endParaRPr lang="ru-RU" sz="1600" dirty="0">
              <a:solidFill>
                <a:schemeClr val="bg1"/>
              </a:solidFill>
              <a:highlight>
                <a:srgbClr val="FFFF00"/>
              </a:highlight>
              <a:latin typeface="Elektra Text Pro" panose="0200050303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49921" y="992386"/>
            <a:ext cx="733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Метод использующий контрольную сумму локального градиента</a:t>
            </a:r>
          </a:p>
          <a:p>
            <a:pPr marL="342900" indent="-342900">
              <a:buAutoNum type="arabicParenR"/>
            </a:pPr>
            <a:r>
              <a:rPr lang="ru-RU" dirty="0"/>
              <a:t>Метод использующий дескриптор </a:t>
            </a:r>
            <a:r>
              <a:rPr lang="ru-RU" dirty="0" err="1"/>
              <a:t>самоподобия</a:t>
            </a:r>
            <a:r>
              <a:rPr lang="ru-RU" dirty="0"/>
              <a:t> </a:t>
            </a:r>
            <a:r>
              <a:rPr lang="en-US" dirty="0"/>
              <a:t>FSS</a:t>
            </a:r>
          </a:p>
          <a:p>
            <a:pPr marL="342900" indent="-342900">
              <a:buAutoNum type="arabicParenR"/>
            </a:pPr>
            <a:r>
              <a:rPr lang="ru-RU" dirty="0"/>
              <a:t>Метод использующий гистограмму направленных градиентов и матрицу совпадения уровней серого</a:t>
            </a:r>
          </a:p>
          <a:p>
            <a:pPr marL="342900" indent="-342900">
              <a:buAutoNum type="arabicParenR"/>
            </a:pPr>
            <a:r>
              <a:rPr lang="ru-RU" dirty="0"/>
              <a:t>Метод использующий </a:t>
            </a:r>
            <a:r>
              <a:rPr lang="en-US" dirty="0"/>
              <a:t>SIFT </a:t>
            </a:r>
            <a:r>
              <a:rPr lang="ru-RU" dirty="0"/>
              <a:t>дескриптор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1" y="2729689"/>
            <a:ext cx="3590925" cy="1266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4770" y="3136583"/>
            <a:ext cx="33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</a:t>
            </a:r>
            <a:r>
              <a:rPr lang="en-US" dirty="0"/>
              <a:t>LGCS </a:t>
            </a:r>
            <a:r>
              <a:rPr lang="ru-RU" dirty="0"/>
              <a:t>изображения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83179" y="4107591"/>
            <a:ext cx="6087959" cy="2026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9431" y="5061337"/>
            <a:ext cx="28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Расчет </a:t>
            </a:r>
            <a:r>
              <a:rPr lang="en-US" dirty="0"/>
              <a:t>FSS </a:t>
            </a:r>
            <a:r>
              <a:rPr lang="ru-RU" dirty="0"/>
              <a:t>дескриптора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267880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55" y="1514888"/>
            <a:ext cx="10503898" cy="2910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ПРЕДЛАГАЕМЫЙ АЛГОРИТМ И ПРОВЕДЕННЫЕ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15547" y="4141764"/>
            <a:ext cx="9209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Проведенные исследования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Исследование методов классификации изображений для решения задачи идентификации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Исследование различных моделей выделения признаков из портретных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Исследование различных методов переноса стиля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Исследование переноса стиля с портретного изображения на композитный портрет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Исследование преобразования изображений в изображения оттенков серого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547" y="1145556"/>
            <a:ext cx="4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разрабатываемого алгоритма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4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НАБОР ДАННЫХ ДЛЯ ИССЛЕДОВАНИЙ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349" y="1058001"/>
            <a:ext cx="3429431" cy="51618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20211" y="1314802"/>
            <a:ext cx="508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данных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112</a:t>
            </a:r>
            <a:r>
              <a:rPr lang="ru-RU" dirty="0"/>
              <a:t> пар фото</a:t>
            </a:r>
            <a:r>
              <a:rPr lang="en-US" dirty="0"/>
              <a:t> </a:t>
            </a:r>
            <a:r>
              <a:rPr lang="ru-RU" dirty="0"/>
              <a:t>и фоторобот этого же человека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112 пар фото и фоторобот другого человека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211" y="2514337"/>
                <a:ext cx="3844369" cy="314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Используемые метрики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2 × </m:t>
                        </m:r>
                        <m:r>
                          <m:rPr>
                            <m:nor/>
                          </m:rPr>
                          <a:rPr lang="en-US"/>
                          <m:t>precision</m:t>
                        </m:r>
                        <m:r>
                          <m:rPr>
                            <m:nor/>
                          </m:rPr>
                          <a:rPr lang="en-US"/>
                          <m:t> × </m:t>
                        </m:r>
                        <m:r>
                          <m:rPr>
                            <m:nor/>
                          </m:rPr>
                          <a:rPr lang="en-US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precision</m:t>
                        </m:r>
                        <m:r>
                          <m:rPr>
                            <m:nor/>
                          </m:rPr>
                          <a:rPr lang="en-US"/>
                          <m:t> + </m:t>
                        </m:r>
                        <m:r>
                          <m:rPr>
                            <m:nor/>
                          </m:rPr>
                          <a:rPr lang="en-US"/>
                          <m:t>recall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211" y="2514337"/>
                <a:ext cx="3844369" cy="3140283"/>
              </a:xfrm>
              <a:prstGeom prst="rect">
                <a:avLst/>
              </a:prstGeom>
              <a:blipFill>
                <a:blip r:embed="rId6"/>
                <a:stretch>
                  <a:fillRect l="-1429" t="-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33447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ЭТАП ФОРМИРОВАНИЯ НАБОРА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53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534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35722"/>
              </p:ext>
            </p:extLst>
          </p:nvPr>
        </p:nvGraphicFramePr>
        <p:xfrm>
          <a:off x="7656232" y="4411514"/>
          <a:ext cx="2518882" cy="47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1282680" imgH="241200" progId="Equation.DSMT4">
                  <p:embed/>
                </p:oleObj>
              </mc:Choice>
              <mc:Fallback>
                <p:oleObj name="Equation" r:id="rId6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56232" y="4411514"/>
                        <a:ext cx="2518882" cy="47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30874" y="4465499"/>
            <a:ext cx="9319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эмбеддинга</a:t>
            </a:r>
            <a:r>
              <a:rPr lang="ru-RU" dirty="0"/>
              <a:t> фоторобота из базы данных вычисляется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ru-RU" dirty="0"/>
              <a:t> - </a:t>
            </a:r>
            <a:r>
              <a:rPr lang="ru-RU" dirty="0" err="1"/>
              <a:t>эмбеддинг</a:t>
            </a:r>
            <a:r>
              <a:rPr lang="ru-RU" dirty="0"/>
              <a:t> фотографии извлеченной из видеопотока с перенесенным стилем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</a:t>
            </a:r>
            <a:r>
              <a:rPr lang="ru-RU" dirty="0"/>
              <a:t>- </a:t>
            </a:r>
            <a:r>
              <a:rPr lang="ru-RU" dirty="0" err="1"/>
              <a:t>эмбеддинг</a:t>
            </a:r>
            <a:r>
              <a:rPr lang="ru-RU" dirty="0"/>
              <a:t> фоторобота из базы данных</a:t>
            </a:r>
          </a:p>
          <a:p>
            <a:endParaRPr lang="ru-RU" i="1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71692"/>
              </p:ext>
            </p:extLst>
          </p:nvPr>
        </p:nvGraphicFramePr>
        <p:xfrm>
          <a:off x="957924" y="4980110"/>
          <a:ext cx="707535" cy="44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8" imgW="380880" imgH="241200" progId="Equation.DSMT4">
                  <p:embed/>
                </p:oleObj>
              </mc:Choice>
              <mc:Fallback>
                <p:oleObj name="Equation" r:id="rId8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7924" y="4980110"/>
                        <a:ext cx="707535" cy="44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49951"/>
              </p:ext>
            </p:extLst>
          </p:nvPr>
        </p:nvGraphicFramePr>
        <p:xfrm>
          <a:off x="957924" y="5499475"/>
          <a:ext cx="714287" cy="44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7924" y="5499475"/>
                        <a:ext cx="714287" cy="443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0890" y="1225640"/>
            <a:ext cx="8959089" cy="29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ИСПОЛЬЗОВАННЫЕ В ИССЛЕДОВАНИИ 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1127" y="906935"/>
            <a:ext cx="3402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Методы выделения признаков</a:t>
            </a:r>
            <a:r>
              <a:rPr lang="en-US" b="1" dirty="0"/>
              <a:t>: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VGG-Face</a:t>
            </a:r>
            <a:endParaRPr lang="en-US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Facenet</a:t>
            </a:r>
            <a:endParaRPr lang="en-US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Facenet512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OpenFace</a:t>
            </a:r>
            <a:endParaRPr lang="en-US" baseline="300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Deepface</a:t>
            </a:r>
            <a:endParaRPr lang="en-US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DeepId</a:t>
            </a:r>
            <a:endParaRPr lang="en-US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Arcface</a:t>
            </a:r>
            <a:endParaRPr lang="en-US" baseline="30000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03588" y="887431"/>
                <a:ext cx="7550237" cy="355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Методы переноса стиля</a:t>
                </a:r>
                <a:r>
                  <a:rPr lang="en-US" b="1" dirty="0"/>
                  <a:t>:</a:t>
                </a:r>
              </a:p>
              <a:p>
                <a:r>
                  <a:rPr lang="ru-RU" dirty="0"/>
                  <a:t>1. Итеративный метод переноса стиля</a:t>
                </a:r>
                <a:endParaRPr lang="en-US" dirty="0"/>
              </a:p>
              <a:p>
                <a:r>
                  <a:rPr lang="en-US" dirty="0"/>
                  <a:t>2. </a:t>
                </a:r>
                <a:r>
                  <a:rPr lang="ru-RU" dirty="0"/>
                  <a:t>Метод использующий процедуру </a:t>
                </a:r>
                <a:r>
                  <a:rPr lang="en-US" dirty="0"/>
                  <a:t>Conditional instance normalization(CIN) 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Общая идея переноса стиля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Потери стиля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Потери содержимого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88" y="887431"/>
                <a:ext cx="7550237" cy="3554435"/>
              </a:xfrm>
              <a:prstGeom prst="rect">
                <a:avLst/>
              </a:prstGeom>
              <a:blipFill>
                <a:blip r:embed="rId5"/>
                <a:stretch>
                  <a:fillRect l="-727" t="-1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03588" y="3120636"/>
                <a:ext cx="70551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dirty="0"/>
                  <a:t>множитель Лагранжа, оценивающий влияние потери стиля</a:t>
                </a:r>
                <a:r>
                  <a:rPr lang="en-US" dirty="0"/>
                  <a:t> </a:t>
                </a:r>
                <a:endParaRPr lang="ru-RU" dirty="0"/>
              </a:p>
              <a:p>
                <a:r>
                  <a:rPr lang="en-US" dirty="0"/>
                  <a:t>G – </a:t>
                </a:r>
                <a:r>
                  <a:rPr lang="ru-RU" dirty="0"/>
                  <a:t>матрица Грамма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активации на </a:t>
                </a:r>
                <a:r>
                  <a:rPr lang="en-US" dirty="0"/>
                  <a:t>i-</a:t>
                </a:r>
                <a:r>
                  <a:rPr lang="ru-RU" dirty="0"/>
                  <a:t>м</a:t>
                </a:r>
                <a:r>
                  <a:rPr lang="en-US" dirty="0"/>
                  <a:t> </a:t>
                </a:r>
                <a:r>
                  <a:rPr lang="ru-RU" dirty="0"/>
                  <a:t>слое, </a:t>
                </a:r>
                <a:r>
                  <a:rPr lang="en-US" dirty="0"/>
                  <a:t>S – </a:t>
                </a:r>
                <a:r>
                  <a:rPr lang="ru-RU" dirty="0"/>
                  <a:t>набор слоев нижнего уровня</a:t>
                </a:r>
                <a:r>
                  <a:rPr lang="en-US" dirty="0"/>
                  <a:t>, C – </a:t>
                </a:r>
                <a:r>
                  <a:rPr lang="ru-RU" dirty="0"/>
                  <a:t>набор слоев высокого уровня, </a:t>
                </a:r>
                <a:r>
                  <a:rPr lang="en-US" dirty="0"/>
                  <a:t>x – </a:t>
                </a:r>
                <a:r>
                  <a:rPr lang="ru-RU" dirty="0"/>
                  <a:t>генерируемое изображение, </a:t>
                </a:r>
                <a:r>
                  <a:rPr lang="en-US" dirty="0"/>
                  <a:t>s – </a:t>
                </a:r>
                <a:r>
                  <a:rPr lang="ru-RU" dirty="0"/>
                  <a:t>изображение стиля, </a:t>
                </a:r>
                <a:r>
                  <a:rPr lang="en-US" dirty="0"/>
                  <a:t>c – </a:t>
                </a:r>
                <a:r>
                  <a:rPr lang="ru-RU" dirty="0"/>
                  <a:t>изображение содержимого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88" y="3120636"/>
                <a:ext cx="7055176" cy="2031325"/>
              </a:xfrm>
              <a:prstGeom prst="rect">
                <a:avLst/>
              </a:prstGeom>
              <a:blipFill>
                <a:blip r:embed="rId6"/>
                <a:stretch>
                  <a:fillRect l="-778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3205490" y="4861483"/>
            <a:ext cx="3221606" cy="13830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721" y="4778071"/>
            <a:ext cx="2275273" cy="1474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7067" y="4358253"/>
            <a:ext cx="173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Процедура </a:t>
            </a:r>
            <a:r>
              <a:rPr lang="en-US" dirty="0"/>
              <a:t>CIN: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1363" y="4307823"/>
            <a:ext cx="385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метода переноса стиля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7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187" y="812564"/>
            <a:ext cx="8249933" cy="5232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321" y="316928"/>
            <a:ext cx="7898675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ИСПОЛЬЗУЕМАЯ БАЗА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ru-RU" sz="16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ru-RU" sz="16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0" y="6219825"/>
                <a:ext cx="409575" cy="5745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2804" y="1055789"/>
            <a:ext cx="402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Используемая СУБД – </a:t>
            </a:r>
            <a:r>
              <a:rPr lang="en-US" dirty="0"/>
              <a:t>SQLite</a:t>
            </a:r>
          </a:p>
          <a:p>
            <a:endParaRPr lang="ru-RU" dirty="0"/>
          </a:p>
          <a:p>
            <a:r>
              <a:rPr lang="ru-RU" dirty="0"/>
              <a:t>Диаграмма базы данных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13038" y="6313940"/>
            <a:ext cx="10793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В. А. Родин: Разработка и исследование алгоритма идентификации человека по композитному портрету </a:t>
            </a:r>
            <a:endParaRPr lang="en-US" sz="1400" dirty="0">
              <a:solidFill>
                <a:srgbClr val="2192CA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rgbClr val="2192CA"/>
                </a:solidFill>
                <a:latin typeface="Elektra Text Pro" panose="02000503030000020004" pitchFamily="50" charset="-52"/>
              </a:rPr>
              <a:t>с использованием переноса стиля</a:t>
            </a:r>
          </a:p>
        </p:txBody>
      </p:sp>
    </p:spTree>
    <p:extLst>
      <p:ext uri="{BB962C8B-B14F-4D97-AF65-F5344CB8AC3E}">
        <p14:creationId xmlns:p14="http://schemas.microsoft.com/office/powerpoint/2010/main" val="815569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1537</Words>
  <Application>Microsoft Office PowerPoint</Application>
  <PresentationFormat>Широкоэкранный</PresentationFormat>
  <Paragraphs>587</Paragraphs>
  <Slides>15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Text Pro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Дом</cp:lastModifiedBy>
  <cp:revision>108</cp:revision>
  <dcterms:created xsi:type="dcterms:W3CDTF">2016-03-09T10:31:39Z</dcterms:created>
  <dcterms:modified xsi:type="dcterms:W3CDTF">2023-06-14T10:33:55Z</dcterms:modified>
</cp:coreProperties>
</file>