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19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F00D9-E353-419D-8E2B-14B7818F7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0562EB-C407-4837-8399-79A3DCE8C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A67AA-D6DF-466B-9A7C-862018C2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E9BE69-0099-4543-A845-A09BC5CF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A769F-F8A2-4BC6-AB9E-DCAFF7C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36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8C04F8-8212-4E6B-9C39-AE211C6D2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B7AE61-AB58-4BA1-AF31-A0509C21E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B84E66-C5EE-424D-B0A0-022E4263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23F1C5-D723-47CD-B4C5-ABA671731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B15744-EAA2-48B2-8BDC-ED2F2845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109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95F336D-1B71-498C-AF75-33456B08F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9424D4-FB41-4FF1-89E8-17AE156A3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6706CB-4FF5-412F-B7D4-3A1C6DAF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FBF16-5A47-4775-A61D-C6A00F15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B36731-6846-4803-920F-FCFE1F4E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41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9CD06-8A33-45FE-B897-B27A523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79A5AB-8F61-4805-8438-BA772621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79913C-4B79-4DA9-B636-9C1897A37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89888-1471-4376-9E5E-F2438D3F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6EDB63-D3DC-4029-A52F-E83DA46F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5282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6A3E89-3609-432B-8B5C-A759A716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1203EC-E8A8-41E4-8687-77A734914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DD743-9036-4B4B-B1AB-1FE100AF6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7B8968-BFFF-4999-AB77-FE6720FA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F3005D-1B14-4A87-BBD0-CFD624B5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66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AF5CE-2000-4FEB-B39B-370A82D7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0A35F-88EB-470B-8296-137CDC259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EACB0-5C60-4F14-AD78-A37128F2D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F348AF-ABBA-4459-A6F0-DE91FFF5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0CBE49-6F99-47A2-A907-98776FBC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40CB5F-7368-41C7-8334-C3D8F7DD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78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73B3F-CC2E-407A-93BB-17E3AC8F1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2E991F-C1AD-4322-937B-1711B12CE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CD26CE-0190-46FD-A6C5-D73288A71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49B6AE1-1895-4699-92B6-B253A2CEF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62DEE0A-CDAF-4865-8A37-06B05CC9F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D718E2-61C2-4E38-8977-22D7E942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D35510-F7DA-4A4D-A557-30A59DE6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6ABF53-F74A-4AC8-9CC6-0E852F6C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62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1F4BE-A5AA-49D3-8FD1-D2E85B55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07A9DB-4A21-49D2-B057-028A6531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314BA2-C023-401A-A7C0-72148448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7E477-1E6F-45E8-B4AD-62F31DFA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2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4C1A9A6-4AED-4EA5-A982-53B7DD77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F62AAA-224E-4EC5-B62E-EC71F44C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EB5D19-0624-49FF-BAD1-BEDCB03CB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78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B09606-9A33-4EC9-B9D7-F57B7E396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EC0E48-8AC2-4C18-8B57-9078D766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B97CB3-47D6-416F-AD5A-94D9E578C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3A4C9F-F6B4-469A-80F0-CD1AFD70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F8BF66-060A-47B2-875C-887DE18D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70600-9509-4B92-B6E2-5AF79408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30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7A9B0-847A-46BD-9870-5AF56A80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6BC2412-CC6C-4C7D-8E3D-3BCA5D9E8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10B1F3-6DED-460B-97BA-7DA454843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1429FA-4E44-4E08-9393-6BC7EEED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D7109E-035B-478D-AEE2-2E1441DC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394318-60E8-4E48-8CB9-79106745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78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5E65A-753B-4C05-A673-500CFECC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DD3132-19CE-4976-A36B-6DCB52F27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DB2601-F89C-497D-8F4B-3FA25D114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8A713-69BD-4949-B164-2C9AFE7F9BCC}" type="datetimeFigureOut">
              <a:rPr lang="ru-RU" smtClean="0"/>
              <a:t>09.01.2023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3985F-6DBF-4781-8612-67C0103C3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E7A55-A798-47BE-A882-8A1689774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928B-E8A3-4A9B-9B3F-15F32DB5BB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3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6D06C5A-A57D-47C5-A925-4A02683E67A4}"/>
              </a:ext>
            </a:extLst>
          </p:cNvPr>
          <p:cNvSpPr/>
          <p:nvPr/>
        </p:nvSpPr>
        <p:spPr>
          <a:xfrm>
            <a:off x="493816" y="178111"/>
            <a:ext cx="689369" cy="279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</a:t>
            </a:r>
            <a:endParaRPr lang="ru-RU" sz="10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2CC088C-ED67-4941-87CE-285D0DE3982A}"/>
              </a:ext>
            </a:extLst>
          </p:cNvPr>
          <p:cNvSpPr/>
          <p:nvPr/>
        </p:nvSpPr>
        <p:spPr>
          <a:xfrm>
            <a:off x="1235815" y="169694"/>
            <a:ext cx="685849" cy="292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Forensic sketch</a:t>
            </a:r>
            <a:endParaRPr lang="ru-RU" sz="1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1EA69B4-4F5A-4FC1-B8E1-72E554399577}"/>
              </a:ext>
            </a:extLst>
          </p:cNvPr>
          <p:cNvSpPr/>
          <p:nvPr/>
        </p:nvSpPr>
        <p:spPr>
          <a:xfrm>
            <a:off x="505816" y="579326"/>
            <a:ext cx="1427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Feature extraction</a:t>
            </a:r>
            <a:endParaRPr lang="ru-RU" sz="1000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3F5A770-EB59-406F-8B0D-73A5641F2E79}"/>
              </a:ext>
            </a:extLst>
          </p:cNvPr>
          <p:cNvSpPr/>
          <p:nvPr/>
        </p:nvSpPr>
        <p:spPr>
          <a:xfrm>
            <a:off x="498106" y="1036890"/>
            <a:ext cx="685079" cy="6774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 face embeddings</a:t>
            </a:r>
            <a:endParaRPr lang="ru-RU" sz="1000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190F934E-F519-4D22-A920-734EBC1EA933}"/>
              </a:ext>
            </a:extLst>
          </p:cNvPr>
          <p:cNvSpPr/>
          <p:nvPr/>
        </p:nvSpPr>
        <p:spPr>
          <a:xfrm>
            <a:off x="1233359" y="1044769"/>
            <a:ext cx="685079" cy="68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Sketch face embeddings</a:t>
            </a:r>
            <a:endParaRPr lang="ru-RU" sz="1000" dirty="0"/>
          </a:p>
        </p:txBody>
      </p:sp>
      <p:pic>
        <p:nvPicPr>
          <p:cNvPr id="13" name="Рисунок 12" descr="Запрещено">
            <a:extLst>
              <a:ext uri="{FF2B5EF4-FFF2-40B4-BE49-F238E27FC236}">
                <a16:creationId xmlns:a16="http://schemas.microsoft.com/office/drawing/2014/main" id="{15C24EF4-A777-44B2-B690-802B7CE4E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056" y="1710836"/>
            <a:ext cx="503193" cy="508543"/>
          </a:xfrm>
          <a:prstGeom prst="rect">
            <a:avLst/>
          </a:prstGeom>
        </p:spPr>
      </p:pic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061A03D-690A-4EB7-93AE-CA8BE8BDEC61}"/>
              </a:ext>
            </a:extLst>
          </p:cNvPr>
          <p:cNvSpPr/>
          <p:nvPr/>
        </p:nvSpPr>
        <p:spPr>
          <a:xfrm>
            <a:off x="505816" y="2351453"/>
            <a:ext cx="1427848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Element-by-element difference result</a:t>
            </a:r>
            <a:endParaRPr lang="ru-RU" sz="1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5EDD457-0552-41DD-A126-48EB8EF23F93}"/>
              </a:ext>
            </a:extLst>
          </p:cNvPr>
          <p:cNvSpPr/>
          <p:nvPr/>
        </p:nvSpPr>
        <p:spPr>
          <a:xfrm>
            <a:off x="493816" y="2800736"/>
            <a:ext cx="1439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Dimensionality reduction</a:t>
            </a:r>
            <a:endParaRPr lang="ru-RU" sz="10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8D3D4E21-4584-4274-B11F-537905B3CB11}"/>
              </a:ext>
            </a:extLst>
          </p:cNvPr>
          <p:cNvSpPr/>
          <p:nvPr/>
        </p:nvSpPr>
        <p:spPr>
          <a:xfrm>
            <a:off x="493816" y="3243169"/>
            <a:ext cx="1439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Classification</a:t>
            </a:r>
            <a:endParaRPr lang="ru-RU" sz="10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F26D2C4C-5912-494F-B7EB-7FFB64AF8BB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578740" y="462667"/>
            <a:ext cx="0" cy="12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CA4582FC-E30D-48C4-AF13-0F28331A69C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38501" y="457621"/>
            <a:ext cx="0" cy="12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21DBBFE3-E26D-4C0A-9505-9F21DC15D1EE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575899" y="860338"/>
            <a:ext cx="0" cy="1844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16DB619B-81DF-403F-876B-760977A95B0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38501" y="860338"/>
            <a:ext cx="2145" cy="1765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430D37E9-8F62-43B0-A6A5-4D353769F27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219740" y="2186455"/>
            <a:ext cx="0" cy="1649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BA48D84B-EA10-49F3-99B2-348FD66219D4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213740" y="2624586"/>
            <a:ext cx="6000" cy="1761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EF38A37-634E-4DDD-92D4-EDA7D97A18E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1213740" y="3073869"/>
            <a:ext cx="0" cy="1693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ABF1F1E-08FC-47CE-B02A-63CE276A75F6}"/>
              </a:ext>
            </a:extLst>
          </p:cNvPr>
          <p:cNvCxnSpPr>
            <a:cxnSpLocks/>
            <a:endCxn id="13" idx="3"/>
          </p:cNvCxnSpPr>
          <p:nvPr/>
        </p:nvCxnSpPr>
        <p:spPr>
          <a:xfrm rot="5400000">
            <a:off x="1477638" y="1734163"/>
            <a:ext cx="235557" cy="2263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B4E6AFE6-B637-4DD8-B416-15ACE8FFA48D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756185" y="1742236"/>
            <a:ext cx="235557" cy="21018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E533C07F-65B3-4C64-A97A-12F368A404D5}"/>
              </a:ext>
            </a:extLst>
          </p:cNvPr>
          <p:cNvSpPr/>
          <p:nvPr/>
        </p:nvSpPr>
        <p:spPr>
          <a:xfrm>
            <a:off x="2123445" y="582503"/>
            <a:ext cx="1265600" cy="273133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Style transfer</a:t>
            </a:r>
            <a:endParaRPr lang="ru-RU" sz="1000" dirty="0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9879AAD-B087-489F-A0DA-B5190D393449}"/>
              </a:ext>
            </a:extLst>
          </p:cNvPr>
          <p:cNvSpPr/>
          <p:nvPr/>
        </p:nvSpPr>
        <p:spPr>
          <a:xfrm>
            <a:off x="2115607" y="996789"/>
            <a:ext cx="1273433" cy="273133"/>
          </a:xfrm>
          <a:prstGeom prst="round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 with a transferred style</a:t>
            </a:r>
            <a:endParaRPr lang="ru-RU" sz="1000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45582030-536D-4091-BAEF-6DA1EFDA3FD4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2752324" y="855636"/>
            <a:ext cx="3921" cy="141153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4A278EBA-5189-439E-B0F2-536A7456370D}"/>
              </a:ext>
            </a:extLst>
          </p:cNvPr>
          <p:cNvCxnSpPr>
            <a:cxnSpLocks/>
          </p:cNvCxnSpPr>
          <p:nvPr/>
        </p:nvCxnSpPr>
        <p:spPr>
          <a:xfrm>
            <a:off x="3463245" y="457621"/>
            <a:ext cx="1" cy="9344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A29B7928-29CE-497F-8CE4-8AB5FFFC676C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2752324" y="1269922"/>
            <a:ext cx="0" cy="129602"/>
          </a:xfrm>
          <a:prstGeom prst="straightConnector1">
            <a:avLst/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Прямоугольник: скругленные углы 167">
            <a:extLst>
              <a:ext uri="{FF2B5EF4-FFF2-40B4-BE49-F238E27FC236}">
                <a16:creationId xmlns:a16="http://schemas.microsoft.com/office/drawing/2014/main" id="{849130EB-D296-4EB0-9FAD-1CDE720B9981}"/>
              </a:ext>
            </a:extLst>
          </p:cNvPr>
          <p:cNvSpPr/>
          <p:nvPr/>
        </p:nvSpPr>
        <p:spPr>
          <a:xfrm>
            <a:off x="2137847" y="178111"/>
            <a:ext cx="689369" cy="27951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</a:t>
            </a:r>
            <a:endParaRPr lang="ru-RU" sz="1000" dirty="0"/>
          </a:p>
        </p:txBody>
      </p:sp>
      <p:sp>
        <p:nvSpPr>
          <p:cNvPr id="169" name="Прямоугольник: скругленные углы 168">
            <a:extLst>
              <a:ext uri="{FF2B5EF4-FFF2-40B4-BE49-F238E27FC236}">
                <a16:creationId xmlns:a16="http://schemas.microsoft.com/office/drawing/2014/main" id="{E0B6B15F-C5E3-4363-9C7D-38DD81C022AE}"/>
              </a:ext>
            </a:extLst>
          </p:cNvPr>
          <p:cNvSpPr/>
          <p:nvPr/>
        </p:nvSpPr>
        <p:spPr>
          <a:xfrm>
            <a:off x="2879846" y="169694"/>
            <a:ext cx="685849" cy="29297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Forensic sketch</a:t>
            </a:r>
            <a:endParaRPr lang="ru-RU" sz="1000" dirty="0"/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A391509B-C1BE-4CCC-919A-B5AF8A33365C}"/>
              </a:ext>
            </a:extLst>
          </p:cNvPr>
          <p:cNvSpPr/>
          <p:nvPr/>
        </p:nvSpPr>
        <p:spPr>
          <a:xfrm>
            <a:off x="2127607" y="1399524"/>
            <a:ext cx="1427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Feature extraction</a:t>
            </a:r>
            <a:endParaRPr lang="ru-RU" sz="1000" dirty="0"/>
          </a:p>
        </p:txBody>
      </p:sp>
      <p:sp>
        <p:nvSpPr>
          <p:cNvPr id="171" name="Прямоугольник: скругленные углы 170">
            <a:extLst>
              <a:ext uri="{FF2B5EF4-FFF2-40B4-BE49-F238E27FC236}">
                <a16:creationId xmlns:a16="http://schemas.microsoft.com/office/drawing/2014/main" id="{1AB500E9-CAF3-4080-B12C-B0C73CC4B908}"/>
              </a:ext>
            </a:extLst>
          </p:cNvPr>
          <p:cNvSpPr/>
          <p:nvPr/>
        </p:nvSpPr>
        <p:spPr>
          <a:xfrm>
            <a:off x="2119897" y="1857088"/>
            <a:ext cx="685079" cy="6774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Photo face embeddings</a:t>
            </a:r>
            <a:endParaRPr lang="ru-RU" sz="1000" dirty="0"/>
          </a:p>
        </p:txBody>
      </p:sp>
      <p:sp>
        <p:nvSpPr>
          <p:cNvPr id="172" name="Прямоугольник: скругленные углы 171">
            <a:extLst>
              <a:ext uri="{FF2B5EF4-FFF2-40B4-BE49-F238E27FC236}">
                <a16:creationId xmlns:a16="http://schemas.microsoft.com/office/drawing/2014/main" id="{3DA2532E-80BD-456E-B2DC-1D50C4A83530}"/>
              </a:ext>
            </a:extLst>
          </p:cNvPr>
          <p:cNvSpPr/>
          <p:nvPr/>
        </p:nvSpPr>
        <p:spPr>
          <a:xfrm>
            <a:off x="2855150" y="1864967"/>
            <a:ext cx="685079" cy="6814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Sketch face embeddings</a:t>
            </a:r>
            <a:endParaRPr lang="ru-RU" sz="1000" dirty="0"/>
          </a:p>
        </p:txBody>
      </p:sp>
      <p:pic>
        <p:nvPicPr>
          <p:cNvPr id="173" name="Рисунок 172" descr="Запрещено">
            <a:extLst>
              <a:ext uri="{FF2B5EF4-FFF2-40B4-BE49-F238E27FC236}">
                <a16:creationId xmlns:a16="http://schemas.microsoft.com/office/drawing/2014/main" id="{B7F5CEA0-1DAD-4B97-BA52-7D96C42AA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847" y="2531034"/>
            <a:ext cx="503193" cy="508543"/>
          </a:xfrm>
          <a:prstGeom prst="rect">
            <a:avLst/>
          </a:prstGeom>
        </p:spPr>
      </p:pic>
      <p:sp>
        <p:nvSpPr>
          <p:cNvPr id="174" name="Прямоугольник: скругленные углы 173">
            <a:extLst>
              <a:ext uri="{FF2B5EF4-FFF2-40B4-BE49-F238E27FC236}">
                <a16:creationId xmlns:a16="http://schemas.microsoft.com/office/drawing/2014/main" id="{B04B56A1-F188-4860-9CF5-1EFFC018AA57}"/>
              </a:ext>
            </a:extLst>
          </p:cNvPr>
          <p:cNvSpPr/>
          <p:nvPr/>
        </p:nvSpPr>
        <p:spPr>
          <a:xfrm>
            <a:off x="2127607" y="3171651"/>
            <a:ext cx="1427848" cy="27313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Element-by-element difference result</a:t>
            </a:r>
            <a:endParaRPr lang="ru-RU" sz="10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8DBFF17B-7AD1-4F10-BC5E-EF939D210E63}"/>
              </a:ext>
            </a:extLst>
          </p:cNvPr>
          <p:cNvSpPr/>
          <p:nvPr/>
        </p:nvSpPr>
        <p:spPr>
          <a:xfrm>
            <a:off x="2115607" y="3620934"/>
            <a:ext cx="1439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Dimensionality reduction</a:t>
            </a:r>
            <a:endParaRPr lang="ru-RU" sz="1000" dirty="0"/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7358FB46-7CF7-4829-9BE5-5EAED21F3266}"/>
              </a:ext>
            </a:extLst>
          </p:cNvPr>
          <p:cNvSpPr/>
          <p:nvPr/>
        </p:nvSpPr>
        <p:spPr>
          <a:xfrm>
            <a:off x="2115607" y="4063367"/>
            <a:ext cx="1439848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Classification</a:t>
            </a:r>
            <a:endParaRPr lang="ru-RU" sz="1000" dirty="0"/>
          </a:p>
        </p:txBody>
      </p: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id="{E130D61B-14DA-423F-A0CA-CE1523B9412A}"/>
              </a:ext>
            </a:extLst>
          </p:cNvPr>
          <p:cNvCxnSpPr>
            <a:cxnSpLocks/>
            <a:stCxn id="169" idx="2"/>
          </p:cNvCxnSpPr>
          <p:nvPr/>
        </p:nvCxnSpPr>
        <p:spPr>
          <a:xfrm>
            <a:off x="3222771" y="462667"/>
            <a:ext cx="0" cy="12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Прямая со стрелкой 177">
            <a:extLst>
              <a:ext uri="{FF2B5EF4-FFF2-40B4-BE49-F238E27FC236}">
                <a16:creationId xmlns:a16="http://schemas.microsoft.com/office/drawing/2014/main" id="{18F0A85B-FFE4-4610-8954-C94A190D642F}"/>
              </a:ext>
            </a:extLst>
          </p:cNvPr>
          <p:cNvCxnSpPr>
            <a:cxnSpLocks/>
            <a:stCxn id="168" idx="2"/>
          </p:cNvCxnSpPr>
          <p:nvPr/>
        </p:nvCxnSpPr>
        <p:spPr>
          <a:xfrm>
            <a:off x="2482532" y="457621"/>
            <a:ext cx="0" cy="1215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2EE9A5DA-B977-4A78-9D2A-7B1733E372D2}"/>
              </a:ext>
            </a:extLst>
          </p:cNvPr>
          <p:cNvCxnSpPr>
            <a:cxnSpLocks/>
            <a:endCxn id="172" idx="0"/>
          </p:cNvCxnSpPr>
          <p:nvPr/>
        </p:nvCxnSpPr>
        <p:spPr>
          <a:xfrm>
            <a:off x="3197690" y="1680536"/>
            <a:ext cx="0" cy="18443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Прямая со стрелкой 179">
            <a:extLst>
              <a:ext uri="{FF2B5EF4-FFF2-40B4-BE49-F238E27FC236}">
                <a16:creationId xmlns:a16="http://schemas.microsoft.com/office/drawing/2014/main" id="{B3904ED8-5BDE-472E-BD12-907FD8D31E3A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2460292" y="1680536"/>
            <a:ext cx="2145" cy="17655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Прямая со стрелкой 180">
            <a:extLst>
              <a:ext uri="{FF2B5EF4-FFF2-40B4-BE49-F238E27FC236}">
                <a16:creationId xmlns:a16="http://schemas.microsoft.com/office/drawing/2014/main" id="{8785627D-F50B-48B6-9D4E-7C0712AB01EB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2841531" y="3006653"/>
            <a:ext cx="0" cy="16499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Прямая со стрелкой 181">
            <a:extLst>
              <a:ext uri="{FF2B5EF4-FFF2-40B4-BE49-F238E27FC236}">
                <a16:creationId xmlns:a16="http://schemas.microsoft.com/office/drawing/2014/main" id="{C3BBAF9F-D896-47B8-B896-5BE394412596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flipH="1">
            <a:off x="2835531" y="3444784"/>
            <a:ext cx="6000" cy="1761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Прямая со стрелкой 182">
            <a:extLst>
              <a:ext uri="{FF2B5EF4-FFF2-40B4-BE49-F238E27FC236}">
                <a16:creationId xmlns:a16="http://schemas.microsoft.com/office/drawing/2014/main" id="{9A659B96-6844-404F-B697-ECB73604FCAB}"/>
              </a:ext>
            </a:extLst>
          </p:cNvPr>
          <p:cNvCxnSpPr>
            <a:cxnSpLocks/>
            <a:stCxn id="175" idx="2"/>
            <a:endCxn id="176" idx="0"/>
          </p:cNvCxnSpPr>
          <p:nvPr/>
        </p:nvCxnSpPr>
        <p:spPr>
          <a:xfrm>
            <a:off x="2835531" y="3894067"/>
            <a:ext cx="0" cy="1693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Прямая со стрелкой 55">
            <a:extLst>
              <a:ext uri="{FF2B5EF4-FFF2-40B4-BE49-F238E27FC236}">
                <a16:creationId xmlns:a16="http://schemas.microsoft.com/office/drawing/2014/main" id="{43D4EB9F-978C-40DC-A7E5-FB5587E5E4EA}"/>
              </a:ext>
            </a:extLst>
          </p:cNvPr>
          <p:cNvCxnSpPr>
            <a:cxnSpLocks/>
            <a:endCxn id="173" idx="3"/>
          </p:cNvCxnSpPr>
          <p:nvPr/>
        </p:nvCxnSpPr>
        <p:spPr>
          <a:xfrm rot="5400000">
            <a:off x="3099429" y="2554361"/>
            <a:ext cx="235557" cy="22633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Прямая со стрелкой 58">
            <a:extLst>
              <a:ext uri="{FF2B5EF4-FFF2-40B4-BE49-F238E27FC236}">
                <a16:creationId xmlns:a16="http://schemas.microsoft.com/office/drawing/2014/main" id="{DD0265FF-7F2C-4684-BF5A-A3C146FEFB9A}"/>
              </a:ext>
            </a:extLst>
          </p:cNvPr>
          <p:cNvCxnSpPr>
            <a:cxnSpLocks/>
            <a:endCxn id="173" idx="1"/>
          </p:cNvCxnSpPr>
          <p:nvPr/>
        </p:nvCxnSpPr>
        <p:spPr>
          <a:xfrm rot="16200000" flipH="1">
            <a:off x="2377976" y="2562434"/>
            <a:ext cx="235557" cy="210185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D42A6BE5-2A64-4456-9868-DE2D48837FF0}"/>
              </a:ext>
            </a:extLst>
          </p:cNvPr>
          <p:cNvSpPr/>
          <p:nvPr/>
        </p:nvSpPr>
        <p:spPr>
          <a:xfrm>
            <a:off x="4215564" y="243497"/>
            <a:ext cx="1439848" cy="21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Conv 7*7, 64</a:t>
            </a:r>
            <a:endParaRPr lang="ru-RU" sz="1000" dirty="0"/>
          </a:p>
        </p:txBody>
      </p:sp>
      <p:cxnSp>
        <p:nvCxnSpPr>
          <p:cNvPr id="195" name="Прямая со стрелкой 194">
            <a:extLst>
              <a:ext uri="{FF2B5EF4-FFF2-40B4-BE49-F238E27FC236}">
                <a16:creationId xmlns:a16="http://schemas.microsoft.com/office/drawing/2014/main" id="{39CC9C9D-B3FB-475C-809C-3E379538AE01}"/>
              </a:ext>
            </a:extLst>
          </p:cNvPr>
          <p:cNvCxnSpPr>
            <a:cxnSpLocks/>
          </p:cNvCxnSpPr>
          <p:nvPr/>
        </p:nvCxnSpPr>
        <p:spPr>
          <a:xfrm>
            <a:off x="4933975" y="457621"/>
            <a:ext cx="3027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07D4F369-D9FB-478F-9281-324F78DA24A8}"/>
              </a:ext>
            </a:extLst>
          </p:cNvPr>
          <p:cNvSpPr/>
          <p:nvPr/>
        </p:nvSpPr>
        <p:spPr>
          <a:xfrm>
            <a:off x="4215564" y="725054"/>
            <a:ext cx="1439848" cy="226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Max Pooling</a:t>
            </a:r>
            <a:endParaRPr lang="ru-RU" sz="10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A143EB90-3076-4657-BBE3-26BC2DDFA3BC}"/>
              </a:ext>
            </a:extLst>
          </p:cNvPr>
          <p:cNvSpPr/>
          <p:nvPr/>
        </p:nvSpPr>
        <p:spPr>
          <a:xfrm>
            <a:off x="4215564" y="5465199"/>
            <a:ext cx="1439848" cy="226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Avg Pooling</a:t>
            </a:r>
            <a:endParaRPr lang="ru-RU" sz="1000" dirty="0"/>
          </a:p>
        </p:txBody>
      </p:sp>
      <p:grpSp>
        <p:nvGrpSpPr>
          <p:cNvPr id="240" name="Группа 239">
            <a:extLst>
              <a:ext uri="{FF2B5EF4-FFF2-40B4-BE49-F238E27FC236}">
                <a16:creationId xmlns:a16="http://schemas.microsoft.com/office/drawing/2014/main" id="{DD64021F-4CEA-4B39-AB67-BBB052D2DBEE}"/>
              </a:ext>
            </a:extLst>
          </p:cNvPr>
          <p:cNvGrpSpPr/>
          <p:nvPr/>
        </p:nvGrpSpPr>
        <p:grpSpPr>
          <a:xfrm>
            <a:off x="4215564" y="1218820"/>
            <a:ext cx="1439848" cy="794162"/>
            <a:chOff x="5825313" y="1366791"/>
            <a:chExt cx="1439848" cy="794162"/>
          </a:xfrm>
        </p:grpSpPr>
        <p:sp>
          <p:nvSpPr>
            <p:cNvPr id="213" name="Прямоугольник 212">
              <a:extLst>
                <a:ext uri="{FF2B5EF4-FFF2-40B4-BE49-F238E27FC236}">
                  <a16:creationId xmlns:a16="http://schemas.microsoft.com/office/drawing/2014/main" id="{13630132-A3FC-48F6-AE72-5DFD6833F9AE}"/>
                </a:ext>
              </a:extLst>
            </p:cNvPr>
            <p:cNvSpPr/>
            <p:nvPr/>
          </p:nvSpPr>
          <p:spPr>
            <a:xfrm>
              <a:off x="5825313" y="1366791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64</a:t>
              </a:r>
              <a:endParaRPr lang="ru-RU" sz="1000" dirty="0"/>
            </a:p>
          </p:txBody>
        </p:sp>
        <p:sp>
          <p:nvSpPr>
            <p:cNvPr id="214" name="Прямоугольник 213">
              <a:extLst>
                <a:ext uri="{FF2B5EF4-FFF2-40B4-BE49-F238E27FC236}">
                  <a16:creationId xmlns:a16="http://schemas.microsoft.com/office/drawing/2014/main" id="{391A425B-5FC0-4C85-B502-BACB536DA9C1}"/>
                </a:ext>
              </a:extLst>
            </p:cNvPr>
            <p:cNvSpPr/>
            <p:nvPr/>
          </p:nvSpPr>
          <p:spPr>
            <a:xfrm>
              <a:off x="5825313" y="1656810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64</a:t>
              </a:r>
              <a:endParaRPr lang="ru-RU" sz="1000" dirty="0"/>
            </a:p>
          </p:txBody>
        </p:sp>
        <p:sp>
          <p:nvSpPr>
            <p:cNvPr id="215" name="Прямоугольник 214">
              <a:extLst>
                <a:ext uri="{FF2B5EF4-FFF2-40B4-BE49-F238E27FC236}">
                  <a16:creationId xmlns:a16="http://schemas.microsoft.com/office/drawing/2014/main" id="{19412EA8-E331-494F-837A-D6E78E6065B3}"/>
                </a:ext>
              </a:extLst>
            </p:cNvPr>
            <p:cNvSpPr/>
            <p:nvPr/>
          </p:nvSpPr>
          <p:spPr>
            <a:xfrm>
              <a:off x="5825313" y="1946829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256</a:t>
              </a:r>
              <a:endParaRPr lang="ru-RU" sz="1000" dirty="0"/>
            </a:p>
          </p:txBody>
        </p:sp>
      </p:grpSp>
      <p:grpSp>
        <p:nvGrpSpPr>
          <p:cNvPr id="241" name="Группа 240">
            <a:extLst>
              <a:ext uri="{FF2B5EF4-FFF2-40B4-BE49-F238E27FC236}">
                <a16:creationId xmlns:a16="http://schemas.microsoft.com/office/drawing/2014/main" id="{4E22CA72-FB26-4DC3-B747-5811BE83ECF6}"/>
              </a:ext>
            </a:extLst>
          </p:cNvPr>
          <p:cNvGrpSpPr/>
          <p:nvPr/>
        </p:nvGrpSpPr>
        <p:grpSpPr>
          <a:xfrm>
            <a:off x="4215564" y="2280415"/>
            <a:ext cx="1439848" cy="794162"/>
            <a:chOff x="10372808" y="2042537"/>
            <a:chExt cx="1439848" cy="794162"/>
          </a:xfrm>
        </p:grpSpPr>
        <p:sp>
          <p:nvSpPr>
            <p:cNvPr id="223" name="Прямоугольник 222">
              <a:extLst>
                <a:ext uri="{FF2B5EF4-FFF2-40B4-BE49-F238E27FC236}">
                  <a16:creationId xmlns:a16="http://schemas.microsoft.com/office/drawing/2014/main" id="{7610AB97-BECF-4B85-A931-04CE70A3AFCB}"/>
                </a:ext>
              </a:extLst>
            </p:cNvPr>
            <p:cNvSpPr/>
            <p:nvPr/>
          </p:nvSpPr>
          <p:spPr>
            <a:xfrm>
              <a:off x="10372808" y="2042537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128</a:t>
              </a:r>
              <a:endParaRPr lang="ru-RU" sz="1000" dirty="0"/>
            </a:p>
          </p:txBody>
        </p:sp>
        <p:sp>
          <p:nvSpPr>
            <p:cNvPr id="224" name="Прямоугольник 223">
              <a:extLst>
                <a:ext uri="{FF2B5EF4-FFF2-40B4-BE49-F238E27FC236}">
                  <a16:creationId xmlns:a16="http://schemas.microsoft.com/office/drawing/2014/main" id="{26739564-357A-4B0A-9C89-72E4C7BED3A3}"/>
                </a:ext>
              </a:extLst>
            </p:cNvPr>
            <p:cNvSpPr/>
            <p:nvPr/>
          </p:nvSpPr>
          <p:spPr>
            <a:xfrm>
              <a:off x="10372808" y="2332556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3*3, 128</a:t>
              </a:r>
              <a:endParaRPr lang="ru-RU" sz="1000" dirty="0"/>
            </a:p>
          </p:txBody>
        </p:sp>
        <p:sp>
          <p:nvSpPr>
            <p:cNvPr id="225" name="Прямоугольник 224">
              <a:extLst>
                <a:ext uri="{FF2B5EF4-FFF2-40B4-BE49-F238E27FC236}">
                  <a16:creationId xmlns:a16="http://schemas.microsoft.com/office/drawing/2014/main" id="{B2C8A179-6244-4FC2-AB91-A9F4660DB514}"/>
                </a:ext>
              </a:extLst>
            </p:cNvPr>
            <p:cNvSpPr/>
            <p:nvPr/>
          </p:nvSpPr>
          <p:spPr>
            <a:xfrm>
              <a:off x="10372808" y="2622575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512</a:t>
              </a:r>
              <a:endParaRPr lang="ru-RU" sz="1000" dirty="0"/>
            </a:p>
          </p:txBody>
        </p:sp>
      </p:grpSp>
      <p:grpSp>
        <p:nvGrpSpPr>
          <p:cNvPr id="242" name="Группа 241">
            <a:extLst>
              <a:ext uri="{FF2B5EF4-FFF2-40B4-BE49-F238E27FC236}">
                <a16:creationId xmlns:a16="http://schemas.microsoft.com/office/drawing/2014/main" id="{2836E655-E295-4EF6-8A41-F27B6DE3C301}"/>
              </a:ext>
            </a:extLst>
          </p:cNvPr>
          <p:cNvGrpSpPr/>
          <p:nvPr/>
        </p:nvGrpSpPr>
        <p:grpSpPr>
          <a:xfrm>
            <a:off x="4215564" y="3342010"/>
            <a:ext cx="1439848" cy="794162"/>
            <a:chOff x="10372808" y="2975144"/>
            <a:chExt cx="1439848" cy="794162"/>
          </a:xfrm>
        </p:grpSpPr>
        <p:sp>
          <p:nvSpPr>
            <p:cNvPr id="228" name="Прямоугольник 227">
              <a:extLst>
                <a:ext uri="{FF2B5EF4-FFF2-40B4-BE49-F238E27FC236}">
                  <a16:creationId xmlns:a16="http://schemas.microsoft.com/office/drawing/2014/main" id="{A18F47C9-A222-496C-9A27-AEDB88E1B118}"/>
                </a:ext>
              </a:extLst>
            </p:cNvPr>
            <p:cNvSpPr/>
            <p:nvPr/>
          </p:nvSpPr>
          <p:spPr>
            <a:xfrm>
              <a:off x="10372808" y="2975144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256</a:t>
              </a:r>
              <a:endParaRPr lang="ru-RU" sz="1000" dirty="0"/>
            </a:p>
          </p:txBody>
        </p:sp>
        <p:sp>
          <p:nvSpPr>
            <p:cNvPr id="229" name="Прямоугольник 228">
              <a:extLst>
                <a:ext uri="{FF2B5EF4-FFF2-40B4-BE49-F238E27FC236}">
                  <a16:creationId xmlns:a16="http://schemas.microsoft.com/office/drawing/2014/main" id="{2B25B368-F99C-48E6-9B36-B52724BC1BC4}"/>
                </a:ext>
              </a:extLst>
            </p:cNvPr>
            <p:cNvSpPr/>
            <p:nvPr/>
          </p:nvSpPr>
          <p:spPr>
            <a:xfrm>
              <a:off x="10372808" y="3265163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3*3, 256</a:t>
              </a:r>
              <a:endParaRPr lang="ru-RU" sz="1000" dirty="0"/>
            </a:p>
          </p:txBody>
        </p:sp>
        <p:sp>
          <p:nvSpPr>
            <p:cNvPr id="230" name="Прямоугольник 229">
              <a:extLst>
                <a:ext uri="{FF2B5EF4-FFF2-40B4-BE49-F238E27FC236}">
                  <a16:creationId xmlns:a16="http://schemas.microsoft.com/office/drawing/2014/main" id="{BD66B550-B629-4F4A-9D21-EF465A0F9B82}"/>
                </a:ext>
              </a:extLst>
            </p:cNvPr>
            <p:cNvSpPr/>
            <p:nvPr/>
          </p:nvSpPr>
          <p:spPr>
            <a:xfrm>
              <a:off x="10372808" y="3555182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1024</a:t>
              </a:r>
              <a:endParaRPr lang="ru-RU" sz="1000" dirty="0"/>
            </a:p>
          </p:txBody>
        </p:sp>
      </p:grpSp>
      <p:grpSp>
        <p:nvGrpSpPr>
          <p:cNvPr id="243" name="Группа 242">
            <a:extLst>
              <a:ext uri="{FF2B5EF4-FFF2-40B4-BE49-F238E27FC236}">
                <a16:creationId xmlns:a16="http://schemas.microsoft.com/office/drawing/2014/main" id="{365C054C-50DA-4AEE-AB68-24091E17F768}"/>
              </a:ext>
            </a:extLst>
          </p:cNvPr>
          <p:cNvGrpSpPr/>
          <p:nvPr/>
        </p:nvGrpSpPr>
        <p:grpSpPr>
          <a:xfrm>
            <a:off x="4215564" y="4403605"/>
            <a:ext cx="1439848" cy="794162"/>
            <a:chOff x="10372808" y="3879771"/>
            <a:chExt cx="1439848" cy="794162"/>
          </a:xfrm>
        </p:grpSpPr>
        <p:sp>
          <p:nvSpPr>
            <p:cNvPr id="231" name="Прямоугольник 230">
              <a:extLst>
                <a:ext uri="{FF2B5EF4-FFF2-40B4-BE49-F238E27FC236}">
                  <a16:creationId xmlns:a16="http://schemas.microsoft.com/office/drawing/2014/main" id="{A8629046-A77B-4F6A-8AF4-5FCA4FF181B5}"/>
                </a:ext>
              </a:extLst>
            </p:cNvPr>
            <p:cNvSpPr/>
            <p:nvPr/>
          </p:nvSpPr>
          <p:spPr>
            <a:xfrm>
              <a:off x="10372808" y="3879771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512</a:t>
              </a:r>
              <a:endParaRPr lang="ru-RU" sz="1000" dirty="0"/>
            </a:p>
          </p:txBody>
        </p:sp>
        <p:sp>
          <p:nvSpPr>
            <p:cNvPr id="232" name="Прямоугольник 231">
              <a:extLst>
                <a:ext uri="{FF2B5EF4-FFF2-40B4-BE49-F238E27FC236}">
                  <a16:creationId xmlns:a16="http://schemas.microsoft.com/office/drawing/2014/main" id="{2FB9FCEB-95A7-49CC-BF77-6245F6586DDE}"/>
                </a:ext>
              </a:extLst>
            </p:cNvPr>
            <p:cNvSpPr/>
            <p:nvPr/>
          </p:nvSpPr>
          <p:spPr>
            <a:xfrm>
              <a:off x="10372808" y="4169790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3*3, 512</a:t>
              </a:r>
              <a:endParaRPr lang="ru-RU" sz="1000" dirty="0"/>
            </a:p>
          </p:txBody>
        </p:sp>
        <p:sp>
          <p:nvSpPr>
            <p:cNvPr id="233" name="Прямоугольник 232">
              <a:extLst>
                <a:ext uri="{FF2B5EF4-FFF2-40B4-BE49-F238E27FC236}">
                  <a16:creationId xmlns:a16="http://schemas.microsoft.com/office/drawing/2014/main" id="{C1A2B657-9406-4182-AF9D-75BF9533D894}"/>
                </a:ext>
              </a:extLst>
            </p:cNvPr>
            <p:cNvSpPr/>
            <p:nvPr/>
          </p:nvSpPr>
          <p:spPr>
            <a:xfrm>
              <a:off x="10372808" y="4459809"/>
              <a:ext cx="1439848" cy="2141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Conv 1*1, 2048</a:t>
              </a:r>
              <a:endParaRPr lang="ru-RU" sz="1000" dirty="0"/>
            </a:p>
          </p:txBody>
        </p:sp>
      </p:grp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81EB60DD-602F-4F4E-96E3-C9DED04FC9C4}"/>
              </a:ext>
            </a:extLst>
          </p:cNvPr>
          <p:cNvCxnSpPr>
            <a:cxnSpLocks/>
          </p:cNvCxnSpPr>
          <p:nvPr/>
        </p:nvCxnSpPr>
        <p:spPr>
          <a:xfrm>
            <a:off x="4935488" y="951387"/>
            <a:ext cx="0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Прямая со стрелкой 244">
            <a:extLst>
              <a:ext uri="{FF2B5EF4-FFF2-40B4-BE49-F238E27FC236}">
                <a16:creationId xmlns:a16="http://schemas.microsoft.com/office/drawing/2014/main" id="{A901FDAB-A1FF-4DE5-8354-193FACD95D10}"/>
              </a:ext>
            </a:extLst>
          </p:cNvPr>
          <p:cNvCxnSpPr>
            <a:cxnSpLocks/>
            <a:stCxn id="215" idx="2"/>
            <a:endCxn id="223" idx="0"/>
          </p:cNvCxnSpPr>
          <p:nvPr/>
        </p:nvCxnSpPr>
        <p:spPr>
          <a:xfrm>
            <a:off x="4935488" y="2012982"/>
            <a:ext cx="0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Прямая со стрелкой 247">
            <a:extLst>
              <a:ext uri="{FF2B5EF4-FFF2-40B4-BE49-F238E27FC236}">
                <a16:creationId xmlns:a16="http://schemas.microsoft.com/office/drawing/2014/main" id="{E1E236F8-7E46-4646-8962-BCBB5883FAF2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>
            <a:off x="4935488" y="3074577"/>
            <a:ext cx="0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6A635754-E217-4042-BDEA-0F83C17D0126}"/>
              </a:ext>
            </a:extLst>
          </p:cNvPr>
          <p:cNvCxnSpPr>
            <a:cxnSpLocks/>
            <a:stCxn id="230" idx="2"/>
            <a:endCxn id="231" idx="0"/>
          </p:cNvCxnSpPr>
          <p:nvPr/>
        </p:nvCxnSpPr>
        <p:spPr>
          <a:xfrm>
            <a:off x="4935488" y="4136172"/>
            <a:ext cx="0" cy="26743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4" name="Прямая со стрелкой 253">
            <a:extLst>
              <a:ext uri="{FF2B5EF4-FFF2-40B4-BE49-F238E27FC236}">
                <a16:creationId xmlns:a16="http://schemas.microsoft.com/office/drawing/2014/main" id="{635D77A1-B018-4AA8-841B-C3C45E7B0555}"/>
              </a:ext>
            </a:extLst>
          </p:cNvPr>
          <p:cNvCxnSpPr>
            <a:cxnSpLocks/>
            <a:stCxn id="233" idx="2"/>
            <a:endCxn id="209" idx="0"/>
          </p:cNvCxnSpPr>
          <p:nvPr/>
        </p:nvCxnSpPr>
        <p:spPr>
          <a:xfrm>
            <a:off x="4935488" y="5197767"/>
            <a:ext cx="0" cy="2674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Соединитель: уступ 258">
            <a:extLst>
              <a:ext uri="{FF2B5EF4-FFF2-40B4-BE49-F238E27FC236}">
                <a16:creationId xmlns:a16="http://schemas.microsoft.com/office/drawing/2014/main" id="{3C089328-602E-4469-82EB-FCD87947DC6C}"/>
              </a:ext>
            </a:extLst>
          </p:cNvPr>
          <p:cNvCxnSpPr>
            <a:stCxn id="213" idx="3"/>
            <a:endCxn id="214" idx="3"/>
          </p:cNvCxnSpPr>
          <p:nvPr/>
        </p:nvCxnSpPr>
        <p:spPr>
          <a:xfrm>
            <a:off x="5655412" y="1325882"/>
            <a:ext cx="12700" cy="290019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Соединитель: уступ 258">
            <a:extLst>
              <a:ext uri="{FF2B5EF4-FFF2-40B4-BE49-F238E27FC236}">
                <a16:creationId xmlns:a16="http://schemas.microsoft.com/office/drawing/2014/main" id="{C5F6AC5A-AFDB-410D-B3FB-3B1316985572}"/>
              </a:ext>
            </a:extLst>
          </p:cNvPr>
          <p:cNvCxnSpPr>
            <a:cxnSpLocks/>
            <a:stCxn id="224" idx="3"/>
            <a:endCxn id="225" idx="3"/>
          </p:cNvCxnSpPr>
          <p:nvPr/>
        </p:nvCxnSpPr>
        <p:spPr>
          <a:xfrm>
            <a:off x="5655412" y="2677496"/>
            <a:ext cx="12700" cy="290019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Соединитель: уступ 258">
            <a:extLst>
              <a:ext uri="{FF2B5EF4-FFF2-40B4-BE49-F238E27FC236}">
                <a16:creationId xmlns:a16="http://schemas.microsoft.com/office/drawing/2014/main" id="{E3A59E73-FD10-452B-8C77-E195CF4CEBFE}"/>
              </a:ext>
            </a:extLst>
          </p:cNvPr>
          <p:cNvCxnSpPr>
            <a:cxnSpLocks/>
            <a:stCxn id="228" idx="3"/>
            <a:endCxn id="229" idx="3"/>
          </p:cNvCxnSpPr>
          <p:nvPr/>
        </p:nvCxnSpPr>
        <p:spPr>
          <a:xfrm>
            <a:off x="5655412" y="3449072"/>
            <a:ext cx="12700" cy="290019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Соединитель: уступ 258">
            <a:extLst>
              <a:ext uri="{FF2B5EF4-FFF2-40B4-BE49-F238E27FC236}">
                <a16:creationId xmlns:a16="http://schemas.microsoft.com/office/drawing/2014/main" id="{D71D9023-9444-49AF-92F9-5C95128271B5}"/>
              </a:ext>
            </a:extLst>
          </p:cNvPr>
          <p:cNvCxnSpPr>
            <a:cxnSpLocks/>
            <a:stCxn id="232" idx="3"/>
            <a:endCxn id="233" idx="3"/>
          </p:cNvCxnSpPr>
          <p:nvPr/>
        </p:nvCxnSpPr>
        <p:spPr>
          <a:xfrm>
            <a:off x="5655412" y="4800686"/>
            <a:ext cx="12700" cy="290019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Соединитель: уступ 258">
            <a:extLst>
              <a:ext uri="{FF2B5EF4-FFF2-40B4-BE49-F238E27FC236}">
                <a16:creationId xmlns:a16="http://schemas.microsoft.com/office/drawing/2014/main" id="{2F10577E-0CD1-4C6E-B614-2E4BF74BA548}"/>
              </a:ext>
            </a:extLst>
          </p:cNvPr>
          <p:cNvCxnSpPr>
            <a:cxnSpLocks/>
            <a:stCxn id="215" idx="3"/>
            <a:endCxn id="223" idx="3"/>
          </p:cNvCxnSpPr>
          <p:nvPr/>
        </p:nvCxnSpPr>
        <p:spPr>
          <a:xfrm>
            <a:off x="5655412" y="1905920"/>
            <a:ext cx="12700" cy="481557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Соединитель: уступ 258">
            <a:extLst>
              <a:ext uri="{FF2B5EF4-FFF2-40B4-BE49-F238E27FC236}">
                <a16:creationId xmlns:a16="http://schemas.microsoft.com/office/drawing/2014/main" id="{941E2AC3-0310-4658-B53A-0E3647EDB63D}"/>
              </a:ext>
            </a:extLst>
          </p:cNvPr>
          <p:cNvCxnSpPr>
            <a:cxnSpLocks/>
            <a:stCxn id="230" idx="3"/>
            <a:endCxn id="231" idx="3"/>
          </p:cNvCxnSpPr>
          <p:nvPr/>
        </p:nvCxnSpPr>
        <p:spPr>
          <a:xfrm>
            <a:off x="5655412" y="4029110"/>
            <a:ext cx="12700" cy="481557"/>
          </a:xfrm>
          <a:prstGeom prst="curvedConnector3">
            <a:avLst>
              <a:gd name="adj1" fmla="val 180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5" name="Левая фигурная скобка 274">
            <a:extLst>
              <a:ext uri="{FF2B5EF4-FFF2-40B4-BE49-F238E27FC236}">
                <a16:creationId xmlns:a16="http://schemas.microsoft.com/office/drawing/2014/main" id="{533AF0F1-B957-4FA9-A1CC-6FB6979E57FE}"/>
              </a:ext>
            </a:extLst>
          </p:cNvPr>
          <p:cNvSpPr/>
          <p:nvPr/>
        </p:nvSpPr>
        <p:spPr>
          <a:xfrm>
            <a:off x="3966178" y="1216314"/>
            <a:ext cx="175180" cy="7873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9" name="Левая фигурная скобка 278">
            <a:extLst>
              <a:ext uri="{FF2B5EF4-FFF2-40B4-BE49-F238E27FC236}">
                <a16:creationId xmlns:a16="http://schemas.microsoft.com/office/drawing/2014/main" id="{7BEAB15B-4779-4D75-A230-A9ED5D8913F8}"/>
              </a:ext>
            </a:extLst>
          </p:cNvPr>
          <p:cNvSpPr/>
          <p:nvPr/>
        </p:nvSpPr>
        <p:spPr>
          <a:xfrm>
            <a:off x="3966178" y="2267956"/>
            <a:ext cx="175180" cy="7873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0" name="Левая фигурная скобка 279">
            <a:extLst>
              <a:ext uri="{FF2B5EF4-FFF2-40B4-BE49-F238E27FC236}">
                <a16:creationId xmlns:a16="http://schemas.microsoft.com/office/drawing/2014/main" id="{091A1C3A-3CD8-43B4-81CE-8921C74DC13C}"/>
              </a:ext>
            </a:extLst>
          </p:cNvPr>
          <p:cNvSpPr/>
          <p:nvPr/>
        </p:nvSpPr>
        <p:spPr>
          <a:xfrm>
            <a:off x="3966178" y="3336140"/>
            <a:ext cx="175180" cy="7873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1" name="Левая фигурная скобка 280">
            <a:extLst>
              <a:ext uri="{FF2B5EF4-FFF2-40B4-BE49-F238E27FC236}">
                <a16:creationId xmlns:a16="http://schemas.microsoft.com/office/drawing/2014/main" id="{3CA2D150-100A-413C-A4B7-10F1C6140123}"/>
              </a:ext>
            </a:extLst>
          </p:cNvPr>
          <p:cNvSpPr/>
          <p:nvPr/>
        </p:nvSpPr>
        <p:spPr>
          <a:xfrm>
            <a:off x="3966178" y="4410466"/>
            <a:ext cx="175180" cy="7873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258E9133-A4D9-4788-8C0C-1A8E39D6A058}"/>
              </a:ext>
            </a:extLst>
          </p:cNvPr>
          <p:cNvSpPr txBox="1"/>
          <p:nvPr/>
        </p:nvSpPr>
        <p:spPr>
          <a:xfrm>
            <a:off x="3672914" y="1480390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3x</a:t>
            </a:r>
            <a:endParaRPr lang="ru-RU" sz="10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B29EF49-A234-4343-B0CB-8FE8161531B9}"/>
              </a:ext>
            </a:extLst>
          </p:cNvPr>
          <p:cNvSpPr txBox="1"/>
          <p:nvPr/>
        </p:nvSpPr>
        <p:spPr>
          <a:xfrm>
            <a:off x="3718392" y="2525606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4x</a:t>
            </a:r>
            <a:endParaRPr lang="ru-RU" sz="10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3D07439-56AC-47DE-842E-8CEBCD999188}"/>
              </a:ext>
            </a:extLst>
          </p:cNvPr>
          <p:cNvSpPr txBox="1"/>
          <p:nvPr/>
        </p:nvSpPr>
        <p:spPr>
          <a:xfrm>
            <a:off x="3714603" y="3599932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6x</a:t>
            </a:r>
            <a:endParaRPr lang="ru-RU" sz="10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A4951317-3A6E-4381-8B22-EF6369A17B23}"/>
              </a:ext>
            </a:extLst>
          </p:cNvPr>
          <p:cNvSpPr txBox="1"/>
          <p:nvPr/>
        </p:nvSpPr>
        <p:spPr>
          <a:xfrm>
            <a:off x="3714603" y="4667784"/>
            <a:ext cx="306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3x</a:t>
            </a:r>
            <a:endParaRPr lang="ru-RU" sz="1000" dirty="0"/>
          </a:p>
        </p:txBody>
      </p:sp>
      <p:sp>
        <p:nvSpPr>
          <p:cNvPr id="287" name="Прямоугольник: скругленные углы 286">
            <a:extLst>
              <a:ext uri="{FF2B5EF4-FFF2-40B4-BE49-F238E27FC236}">
                <a16:creationId xmlns:a16="http://schemas.microsoft.com/office/drawing/2014/main" id="{D4EB8251-C573-4049-A0DA-7D6C20B292C5}"/>
              </a:ext>
            </a:extLst>
          </p:cNvPr>
          <p:cNvSpPr/>
          <p:nvPr/>
        </p:nvSpPr>
        <p:spPr>
          <a:xfrm>
            <a:off x="5992689" y="687713"/>
            <a:ext cx="830081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Content image</a:t>
            </a:r>
            <a:endParaRPr lang="ru-RU" sz="900" dirty="0"/>
          </a:p>
        </p:txBody>
      </p:sp>
      <p:sp>
        <p:nvSpPr>
          <p:cNvPr id="288" name="Прямоугольник: скругленные углы 287">
            <a:extLst>
              <a:ext uri="{FF2B5EF4-FFF2-40B4-BE49-F238E27FC236}">
                <a16:creationId xmlns:a16="http://schemas.microsoft.com/office/drawing/2014/main" id="{4975ED8B-472F-41FC-87EA-D871E0FE5FAD}"/>
              </a:ext>
            </a:extLst>
          </p:cNvPr>
          <p:cNvSpPr/>
          <p:nvPr/>
        </p:nvSpPr>
        <p:spPr>
          <a:xfrm>
            <a:off x="7094065" y="685022"/>
            <a:ext cx="830089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image</a:t>
            </a:r>
            <a:endParaRPr lang="ru-RU" sz="900" dirty="0"/>
          </a:p>
        </p:txBody>
      </p:sp>
      <p:sp>
        <p:nvSpPr>
          <p:cNvPr id="289" name="Прямоугольник 288">
            <a:extLst>
              <a:ext uri="{FF2B5EF4-FFF2-40B4-BE49-F238E27FC236}">
                <a16:creationId xmlns:a16="http://schemas.microsoft.com/office/drawing/2014/main" id="{A506C85A-1A3B-4118-94BE-FC7AC50990DC}"/>
              </a:ext>
            </a:extLst>
          </p:cNvPr>
          <p:cNvSpPr/>
          <p:nvPr/>
        </p:nvSpPr>
        <p:spPr>
          <a:xfrm>
            <a:off x="6168864" y="2174770"/>
            <a:ext cx="1579114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transfer network</a:t>
            </a:r>
            <a:endParaRPr lang="ru-RU" sz="900" dirty="0"/>
          </a:p>
        </p:txBody>
      </p: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39D047C4-1B0D-46F0-8C74-5E7DAE058697}"/>
              </a:ext>
            </a:extLst>
          </p:cNvPr>
          <p:cNvSpPr/>
          <p:nvPr/>
        </p:nvSpPr>
        <p:spPr>
          <a:xfrm>
            <a:off x="6280353" y="1217156"/>
            <a:ext cx="1369397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prediction network</a:t>
            </a:r>
            <a:endParaRPr lang="ru-RU" sz="900" dirty="0"/>
          </a:p>
        </p:txBody>
      </p: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7C9E5DFE-8DB8-4A2D-9357-3A387EDA993C}"/>
              </a:ext>
            </a:extLst>
          </p:cNvPr>
          <p:cNvSpPr/>
          <p:nvPr/>
        </p:nvSpPr>
        <p:spPr>
          <a:xfrm>
            <a:off x="5992689" y="3132385"/>
            <a:ext cx="1931464" cy="2731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Loss calculation network</a:t>
            </a:r>
            <a:endParaRPr lang="ru-RU" sz="900" dirty="0"/>
          </a:p>
        </p:txBody>
      </p:sp>
      <p:sp>
        <p:nvSpPr>
          <p:cNvPr id="292" name="Прямоугольник: скругленные углы 291">
            <a:extLst>
              <a:ext uri="{FF2B5EF4-FFF2-40B4-BE49-F238E27FC236}">
                <a16:creationId xmlns:a16="http://schemas.microsoft.com/office/drawing/2014/main" id="{D056467D-64D2-4A9F-BFCD-1531913CF786}"/>
              </a:ext>
            </a:extLst>
          </p:cNvPr>
          <p:cNvSpPr/>
          <p:nvPr/>
        </p:nvSpPr>
        <p:spPr>
          <a:xfrm>
            <a:off x="6543381" y="2625398"/>
            <a:ext cx="830081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Stylized image</a:t>
            </a:r>
            <a:endParaRPr lang="ru-RU" sz="900" dirty="0"/>
          </a:p>
        </p:txBody>
      </p:sp>
      <p:cxnSp>
        <p:nvCxnSpPr>
          <p:cNvPr id="293" name="Прямая со стрелкой 292">
            <a:extLst>
              <a:ext uri="{FF2B5EF4-FFF2-40B4-BE49-F238E27FC236}">
                <a16:creationId xmlns:a16="http://schemas.microsoft.com/office/drawing/2014/main" id="{E8D6D1D4-52E1-450E-BC23-5BBF4C70689A}"/>
              </a:ext>
            </a:extLst>
          </p:cNvPr>
          <p:cNvCxnSpPr>
            <a:cxnSpLocks/>
            <a:stCxn id="288" idx="2"/>
          </p:cNvCxnSpPr>
          <p:nvPr/>
        </p:nvCxnSpPr>
        <p:spPr>
          <a:xfrm>
            <a:off x="7509110" y="1014513"/>
            <a:ext cx="6515" cy="19974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Прямоугольник: скругленные углы 293">
            <a:extLst>
              <a:ext uri="{FF2B5EF4-FFF2-40B4-BE49-F238E27FC236}">
                <a16:creationId xmlns:a16="http://schemas.microsoft.com/office/drawing/2014/main" id="{00C5A581-F53B-45DE-8518-C4466BA33265}"/>
              </a:ext>
            </a:extLst>
          </p:cNvPr>
          <p:cNvSpPr/>
          <p:nvPr/>
        </p:nvSpPr>
        <p:spPr>
          <a:xfrm>
            <a:off x="6543377" y="1667784"/>
            <a:ext cx="830089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embedding</a:t>
            </a:r>
            <a:endParaRPr lang="ru-RU" sz="900" dirty="0"/>
          </a:p>
        </p:txBody>
      </p:sp>
      <p:cxnSp>
        <p:nvCxnSpPr>
          <p:cNvPr id="298" name="Прямая со стрелкой 297">
            <a:extLst>
              <a:ext uri="{FF2B5EF4-FFF2-40B4-BE49-F238E27FC236}">
                <a16:creationId xmlns:a16="http://schemas.microsoft.com/office/drawing/2014/main" id="{62ACCE26-5A0F-41CB-9734-4C3E557F87E4}"/>
              </a:ext>
            </a:extLst>
          </p:cNvPr>
          <p:cNvCxnSpPr>
            <a:cxnSpLocks/>
            <a:stCxn id="290" idx="2"/>
            <a:endCxn id="294" idx="0"/>
          </p:cNvCxnSpPr>
          <p:nvPr/>
        </p:nvCxnSpPr>
        <p:spPr>
          <a:xfrm flipH="1">
            <a:off x="6958422" y="1490289"/>
            <a:ext cx="6630" cy="177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Прямая со стрелкой 301">
            <a:extLst>
              <a:ext uri="{FF2B5EF4-FFF2-40B4-BE49-F238E27FC236}">
                <a16:creationId xmlns:a16="http://schemas.microsoft.com/office/drawing/2014/main" id="{A780AE2C-ECB9-4B1D-83AA-EB1F0C219981}"/>
              </a:ext>
            </a:extLst>
          </p:cNvPr>
          <p:cNvCxnSpPr>
            <a:cxnSpLocks/>
            <a:stCxn id="294" idx="2"/>
            <a:endCxn id="289" idx="0"/>
          </p:cNvCxnSpPr>
          <p:nvPr/>
        </p:nvCxnSpPr>
        <p:spPr>
          <a:xfrm flipH="1">
            <a:off x="6958421" y="1997275"/>
            <a:ext cx="1" cy="177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Прямая со стрелкой 305">
            <a:extLst>
              <a:ext uri="{FF2B5EF4-FFF2-40B4-BE49-F238E27FC236}">
                <a16:creationId xmlns:a16="http://schemas.microsoft.com/office/drawing/2014/main" id="{B707FC7B-BE4A-4459-8040-A3A9685E3FF2}"/>
              </a:ext>
            </a:extLst>
          </p:cNvPr>
          <p:cNvCxnSpPr>
            <a:cxnSpLocks/>
          </p:cNvCxnSpPr>
          <p:nvPr/>
        </p:nvCxnSpPr>
        <p:spPr>
          <a:xfrm>
            <a:off x="6164980" y="1017204"/>
            <a:ext cx="12700" cy="113460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Прямая со стрелкой 309">
            <a:extLst>
              <a:ext uri="{FF2B5EF4-FFF2-40B4-BE49-F238E27FC236}">
                <a16:creationId xmlns:a16="http://schemas.microsoft.com/office/drawing/2014/main" id="{1FCC6CA7-D588-49D2-997B-D0D6D642FA7C}"/>
              </a:ext>
            </a:extLst>
          </p:cNvPr>
          <p:cNvCxnSpPr>
            <a:cxnSpLocks/>
          </p:cNvCxnSpPr>
          <p:nvPr/>
        </p:nvCxnSpPr>
        <p:spPr>
          <a:xfrm>
            <a:off x="6042538" y="1014513"/>
            <a:ext cx="8575" cy="20950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Прямая со стрелкой 311">
            <a:extLst>
              <a:ext uri="{FF2B5EF4-FFF2-40B4-BE49-F238E27FC236}">
                <a16:creationId xmlns:a16="http://schemas.microsoft.com/office/drawing/2014/main" id="{41C937E0-D41D-410D-95B2-A62C20E3C0B4}"/>
              </a:ext>
            </a:extLst>
          </p:cNvPr>
          <p:cNvCxnSpPr>
            <a:cxnSpLocks/>
          </p:cNvCxnSpPr>
          <p:nvPr/>
        </p:nvCxnSpPr>
        <p:spPr>
          <a:xfrm>
            <a:off x="7850651" y="1025922"/>
            <a:ext cx="8575" cy="209505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Прямая со стрелкой 312">
            <a:extLst>
              <a:ext uri="{FF2B5EF4-FFF2-40B4-BE49-F238E27FC236}">
                <a16:creationId xmlns:a16="http://schemas.microsoft.com/office/drawing/2014/main" id="{B6C33B0A-57E5-499E-8210-05A01595771C}"/>
              </a:ext>
            </a:extLst>
          </p:cNvPr>
          <p:cNvCxnSpPr>
            <a:cxnSpLocks/>
            <a:stCxn id="289" idx="2"/>
            <a:endCxn id="292" idx="0"/>
          </p:cNvCxnSpPr>
          <p:nvPr/>
        </p:nvCxnSpPr>
        <p:spPr>
          <a:xfrm>
            <a:off x="6958421" y="2447903"/>
            <a:ext cx="1" cy="177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7" name="Прямая со стрелкой 316">
            <a:extLst>
              <a:ext uri="{FF2B5EF4-FFF2-40B4-BE49-F238E27FC236}">
                <a16:creationId xmlns:a16="http://schemas.microsoft.com/office/drawing/2014/main" id="{1A8F1A24-4FD5-4EE6-8A25-E9738B2DCCD8}"/>
              </a:ext>
            </a:extLst>
          </p:cNvPr>
          <p:cNvCxnSpPr>
            <a:cxnSpLocks/>
            <a:stCxn id="292" idx="2"/>
            <a:endCxn id="291" idx="0"/>
          </p:cNvCxnSpPr>
          <p:nvPr/>
        </p:nvCxnSpPr>
        <p:spPr>
          <a:xfrm flipH="1">
            <a:off x="6958421" y="2954889"/>
            <a:ext cx="1" cy="1774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2" name="Прямоугольник: скругленные углы 321">
            <a:extLst>
              <a:ext uri="{FF2B5EF4-FFF2-40B4-BE49-F238E27FC236}">
                <a16:creationId xmlns:a16="http://schemas.microsoft.com/office/drawing/2014/main" id="{50A43EAA-025F-4494-8F7D-B29B3931CE46}"/>
              </a:ext>
            </a:extLst>
          </p:cNvPr>
          <p:cNvSpPr/>
          <p:nvPr/>
        </p:nvSpPr>
        <p:spPr>
          <a:xfrm>
            <a:off x="5992688" y="3585459"/>
            <a:ext cx="830081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Content loss</a:t>
            </a:r>
            <a:endParaRPr lang="ru-RU" sz="900" dirty="0"/>
          </a:p>
        </p:txBody>
      </p:sp>
      <p:sp>
        <p:nvSpPr>
          <p:cNvPr id="323" name="Прямоугольник: скругленные углы 322">
            <a:extLst>
              <a:ext uri="{FF2B5EF4-FFF2-40B4-BE49-F238E27FC236}">
                <a16:creationId xmlns:a16="http://schemas.microsoft.com/office/drawing/2014/main" id="{B59A34E4-CE27-4E17-BEE3-74907AFCC9C4}"/>
              </a:ext>
            </a:extLst>
          </p:cNvPr>
          <p:cNvSpPr/>
          <p:nvPr/>
        </p:nvSpPr>
        <p:spPr>
          <a:xfrm>
            <a:off x="7095603" y="3605469"/>
            <a:ext cx="830081" cy="3294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/>
              <a:t>Style loss</a:t>
            </a:r>
            <a:endParaRPr lang="ru-RU" sz="900" dirty="0"/>
          </a:p>
        </p:txBody>
      </p:sp>
      <p:cxnSp>
        <p:nvCxnSpPr>
          <p:cNvPr id="324" name="Прямая со стрелкой 323">
            <a:extLst>
              <a:ext uri="{FF2B5EF4-FFF2-40B4-BE49-F238E27FC236}">
                <a16:creationId xmlns:a16="http://schemas.microsoft.com/office/drawing/2014/main" id="{791831B0-7CFA-45C7-BE77-562AFEE06767}"/>
              </a:ext>
            </a:extLst>
          </p:cNvPr>
          <p:cNvCxnSpPr>
            <a:cxnSpLocks/>
            <a:endCxn id="323" idx="0"/>
          </p:cNvCxnSpPr>
          <p:nvPr/>
        </p:nvCxnSpPr>
        <p:spPr>
          <a:xfrm>
            <a:off x="7510644" y="3400150"/>
            <a:ext cx="0" cy="2053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Прямая со стрелкой 328">
            <a:extLst>
              <a:ext uri="{FF2B5EF4-FFF2-40B4-BE49-F238E27FC236}">
                <a16:creationId xmlns:a16="http://schemas.microsoft.com/office/drawing/2014/main" id="{D6CE02D5-E4F6-4768-9C7F-30C8858E1BB1}"/>
              </a:ext>
            </a:extLst>
          </p:cNvPr>
          <p:cNvCxnSpPr>
            <a:cxnSpLocks/>
            <a:endCxn id="322" idx="0"/>
          </p:cNvCxnSpPr>
          <p:nvPr/>
        </p:nvCxnSpPr>
        <p:spPr>
          <a:xfrm>
            <a:off x="6407729" y="3400150"/>
            <a:ext cx="0" cy="18530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30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122</Words>
  <Application>Microsoft Office PowerPoint</Application>
  <PresentationFormat>Широкоэкранный</PresentationFormat>
  <Paragraphs>46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Aleksei Maksimov</dc:creator>
  <cp:lastModifiedBy>Aleksey</cp:lastModifiedBy>
  <cp:revision>14</cp:revision>
  <dcterms:created xsi:type="dcterms:W3CDTF">2022-11-22T05:51:29Z</dcterms:created>
  <dcterms:modified xsi:type="dcterms:W3CDTF">2023-01-09T16:19:49Z</dcterms:modified>
</cp:coreProperties>
</file>