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8" r:id="rId3"/>
    <p:sldId id="282" r:id="rId4"/>
    <p:sldId id="290" r:id="rId5"/>
    <p:sldId id="279" r:id="rId6"/>
    <p:sldId id="286" r:id="rId7"/>
    <p:sldId id="287" r:id="rId8"/>
    <p:sldId id="277" r:id="rId9"/>
    <p:sldId id="289" r:id="rId10"/>
    <p:sldId id="267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D29789-684D-4825-9E80-048F862AE003}">
          <p14:sldIdLst>
            <p14:sldId id="256"/>
            <p14:sldId id="288"/>
            <p14:sldId id="282"/>
            <p14:sldId id="290"/>
            <p14:sldId id="279"/>
            <p14:sldId id="286"/>
            <p14:sldId id="287"/>
            <p14:sldId id="277"/>
            <p14:sldId id="289"/>
          </p14:sldIdLst>
        </p14:section>
        <p14:section name="Untitled Section" id="{AFCBF8AF-1D63-4D2B-814E-0819CFAFB153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Учетная запись Майкрософт" initials="УзМ" lastIdx="1" clrIdx="0">
    <p:extLst>
      <p:ext uri="{19B8F6BF-5375-455C-9EA6-DF929625EA0E}">
        <p15:presenceInfo xmlns:p15="http://schemas.microsoft.com/office/powerpoint/2012/main" userId="9000e4bd14c67e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94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06T17:22:06.444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EE165-4166-47C3-A962-7A2E6BD8520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19AE1-F948-47E6-98A3-097C898BF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20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1BD55-1133-48EC-A6AD-390289D46585}" type="datetimeFigureOut">
              <a:rPr lang="ru-RU" smtClean="0"/>
              <a:pPr/>
              <a:t>06.04.2022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2C2E4-22DC-4015-BEF0-8DA6E973118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251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C2E4-22DC-4015-BEF0-8DA6E973118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854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C2E4-22DC-4015-BEF0-8DA6E9731182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710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C2E4-22DC-4015-BEF0-8DA6E9731182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768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4EA7-9248-4125-A918-95D12856F2F3}" type="datetime1">
              <a:rPr lang="ru-RU" smtClean="0"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CACD-E864-451F-B331-8C9A97D6F601}" type="datetime1">
              <a:rPr lang="ru-RU" smtClean="0"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AA25-3FBA-4F23-9512-71DD84883032}" type="datetime1">
              <a:rPr lang="ru-RU" smtClean="0"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147C-EC76-4AD2-862C-927991CBBC96}" type="datetime1">
              <a:rPr lang="ru-RU" smtClean="0"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7BA-B3EA-4072-8ED6-4E057D8722E0}" type="datetime1">
              <a:rPr lang="ru-RU" smtClean="0"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3D8D-7BF8-49A5-B483-8DC115196F71}" type="datetime1">
              <a:rPr lang="ru-RU" smtClean="0"/>
              <a:t>06.04.2022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5C0C-FE51-4EE9-AED1-3284A4CD228E}" type="datetime1">
              <a:rPr lang="ru-RU" smtClean="0"/>
              <a:t>06.04.2022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E13E-3D79-40B0-8472-9FAC5447A102}" type="datetime1">
              <a:rPr lang="ru-RU" smtClean="0"/>
              <a:t>06.04.2022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C34E-2398-4DBF-B1AB-F740E48DBF67}" type="datetime1">
              <a:rPr lang="ru-RU" smtClean="0"/>
              <a:t>06.04.2022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67CD-FC25-44B5-9E6D-EEA051B0F574}" type="datetime1">
              <a:rPr lang="ru-RU" smtClean="0"/>
              <a:t>06.04.2022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5B62-7DD1-4AF7-B1A6-0987A06C5868}" type="datetime1">
              <a:rPr lang="ru-RU" smtClean="0"/>
              <a:t>06.04.2022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105BC-FE10-4B41-AADD-57E6CDF168D0}" type="datetime1">
              <a:rPr lang="ru-RU" smtClean="0"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aleksei.maksimov.ssau@gmail.com" TargetMode="External"/><Relationship Id="rId4" Type="http://schemas.openxmlformats.org/officeDocument/2006/relationships/hyperlink" Target="mailto:varodg2000@mail.r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amaksimov\Pictures\Рисунок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2700"/>
            <a:ext cx="9156700" cy="68707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665577" y="2187196"/>
            <a:ext cx="3831772" cy="132343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Elektra Text Pro" panose="02000503030000020004" pitchFamily="50" charset="-52"/>
              </a:rPr>
              <a:t>Распознавание человека сравнением натуралистического портретного изображения с композитным портретом</a:t>
            </a:r>
            <a:endParaRPr lang="en-US" sz="20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9270" y="3826412"/>
            <a:ext cx="3846286" cy="224676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Родин Василий</a:t>
            </a:r>
            <a:r>
              <a:rPr lang="en-US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, </a:t>
            </a:r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студент</a:t>
            </a:r>
            <a:r>
              <a:rPr lang="en-US" sz="1400" baseline="30000" dirty="0" smtClean="0">
                <a:solidFill>
                  <a:schemeClr val="bg1"/>
                </a:solidFill>
              </a:rPr>
              <a:t>1</a:t>
            </a:r>
            <a:endParaRPr lang="en-US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Максимов Алексей, ассистент</a:t>
            </a:r>
            <a:r>
              <a:rPr lang="en-US" sz="1400" baseline="30000" dirty="0" smtClean="0">
                <a:solidFill>
                  <a:schemeClr val="bg1"/>
                </a:solidFill>
              </a:rPr>
              <a:t>2</a:t>
            </a:r>
            <a:endParaRPr lang="ru-RU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endParaRPr lang="en-US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en-US" sz="1400" baseline="30000" dirty="0" smtClean="0">
                <a:solidFill>
                  <a:schemeClr val="bg1"/>
                </a:solidFill>
              </a:rPr>
              <a:t>1 </a:t>
            </a:r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Кафедра </a:t>
            </a:r>
            <a:r>
              <a:rPr lang="ru-RU" sz="1400" dirty="0" err="1" smtClean="0">
                <a:solidFill>
                  <a:schemeClr val="bg1"/>
                </a:solidFill>
                <a:latin typeface="Elektra Text Pro" panose="02000503030000020004" pitchFamily="50" charset="-52"/>
              </a:rPr>
              <a:t>ГИиИБ</a:t>
            </a:r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 Самарского Национального Исследовательского Университета</a:t>
            </a:r>
            <a:r>
              <a:rPr lang="en-US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/>
            </a:r>
            <a:br>
              <a:rPr lang="en-US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</a:br>
            <a:endParaRPr lang="en-US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en-US" sz="1400" baseline="30000" dirty="0" smtClean="0">
                <a:solidFill>
                  <a:schemeClr val="bg1"/>
                </a:solidFill>
              </a:rPr>
              <a:t>2</a:t>
            </a:r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Научно-исследовательская </a:t>
            </a:r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лаборатория </a:t>
            </a:r>
            <a:r>
              <a:rPr lang="ru-RU" sz="1400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геоинформатики</a:t>
            </a:r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 и информационной безопасности</a:t>
            </a:r>
            <a:endParaRPr lang="ru-RU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9270" y="6093311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Самара</a:t>
            </a:r>
            <a:r>
              <a:rPr lang="en-US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 20</a:t>
            </a:r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22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C:\Users\amaksimov\Pictures\Рисунок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2700"/>
            <a:ext cx="9156700" cy="68707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791075" y="2572886"/>
            <a:ext cx="4065956" cy="3970318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Родин Василий</a:t>
            </a: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Самарский Национальный Исследовательский Университет</a:t>
            </a: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Кафедра </a:t>
            </a:r>
            <a:r>
              <a:rPr lang="ru-RU" sz="1400" dirty="0" err="1" smtClean="0">
                <a:solidFill>
                  <a:schemeClr val="bg1"/>
                </a:solidFill>
                <a:latin typeface="Elektra Text Pro" panose="02000503030000020004" pitchFamily="50" charset="-52"/>
              </a:rPr>
              <a:t>ГИиИБ</a:t>
            </a:r>
            <a:endParaRPr lang="en-US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e-mail: </a:t>
            </a:r>
            <a:r>
              <a:rPr lang="en-US" sz="1400" dirty="0" smtClean="0">
                <a:solidFill>
                  <a:schemeClr val="bg1"/>
                </a:solidFill>
                <a:latin typeface="Elektra Text Pro" panose="02000503030000020004" pitchFamily="50" charset="-52"/>
                <a:hlinkClick r:id="rId4"/>
              </a:rPr>
              <a:t>varodg2000@mail.ru</a:t>
            </a:r>
            <a:endParaRPr lang="en-US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endParaRPr lang="ru-RU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Максимов Алексей</a:t>
            </a:r>
          </a:p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Самарский Национальный Исследовательский </a:t>
            </a:r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Университет</a:t>
            </a: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Научно-исследовательская </a:t>
            </a:r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лаборатория </a:t>
            </a:r>
            <a:r>
              <a:rPr lang="ru-RU" sz="1400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геоинформатики</a:t>
            </a:r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 и информационной безопасности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e-mail: </a:t>
            </a:r>
            <a:r>
              <a:rPr lang="en-US" sz="1400" dirty="0" smtClean="0">
                <a:solidFill>
                  <a:schemeClr val="bg1"/>
                </a:solidFill>
                <a:latin typeface="Elektra Text Pro" panose="02000503030000020004" pitchFamily="50" charset="-52"/>
                <a:hlinkClick r:id="rId5"/>
              </a:rPr>
              <a:t>aleksei.maksimov.ssau@gmail.com</a:t>
            </a:r>
            <a:r>
              <a:rPr lang="en-US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 </a:t>
            </a:r>
            <a:endParaRPr lang="ru-RU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endParaRPr lang="ru-RU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endParaRPr lang="ru-RU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endParaRPr lang="en-US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62625" y="1790700"/>
            <a:ext cx="2009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Thank you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>
                <a:solidFill>
                  <a:schemeClr val="tx2"/>
                </a:solidFill>
                <a:latin typeface="Elektra Text Pro" panose="02000503030000020004" pitchFamily="50" charset="-52"/>
              </a:rPr>
              <a:t>Содержание</a:t>
            </a:r>
            <a:r>
              <a:rPr lang="en-US" sz="2400" dirty="0">
                <a:solidFill>
                  <a:schemeClr val="tx2"/>
                </a:solidFill>
                <a:latin typeface="Elektra Text Pro" panose="02000503030000020004" pitchFamily="50" charset="-52"/>
              </a:rPr>
              <a:t/>
            </a:r>
            <a:br>
              <a:rPr lang="en-US" sz="2400" dirty="0">
                <a:solidFill>
                  <a:schemeClr val="tx2"/>
                </a:solidFill>
                <a:latin typeface="Elektra Text Pro" panose="02000503030000020004" pitchFamily="50" charset="-52"/>
              </a:rPr>
            </a:b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Цели и задачи исследования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Известные решения задачи детектирования и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локализации лица на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изображениях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Известные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решения задачи распознавания человека сравнением натуралистического портретного изображения с композитным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портретом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Примерный процесс разработки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Перенос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стиля изображения при помощи нейронной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сети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Итоги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 smtClean="0"/>
          </a:p>
          <a:p>
            <a:endParaRPr lang="ru-RU" sz="2400" dirty="0"/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199" y="6400798"/>
            <a:ext cx="2895600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2/1</a:t>
            </a:r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13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Цели и задачи исследования</a:t>
            </a:r>
            <a:r>
              <a:rPr lang="en-US" sz="2400" dirty="0">
                <a:solidFill>
                  <a:schemeClr val="tx2"/>
                </a:solidFill>
                <a:latin typeface="Elektra Text Pro" panose="02000503030000020004" pitchFamily="50" charset="-52"/>
              </a:rPr>
              <a:t/>
            </a:r>
            <a:br>
              <a:rPr lang="en-US" sz="2400" dirty="0">
                <a:solidFill>
                  <a:schemeClr val="tx2"/>
                </a:solidFill>
                <a:latin typeface="Elektra Text Pro" panose="02000503030000020004" pitchFamily="50" charset="-52"/>
              </a:rPr>
            </a:b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</a:rPr>
              <a:t>Цель работы –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исследование и реализация методов распознавания человека сравнением натуралистического портретного изображения с композитным портретом</a:t>
            </a:r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</a:rPr>
              <a:t>Задачи исследования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Clr>
                <a:schemeClr val="tx2">
                  <a:lumMod val="75000"/>
                </a:schemeClr>
              </a:buClr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Изучить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существующие методы детектирования объектов на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изображении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 marL="514350" indent="-514350">
              <a:buClr>
                <a:schemeClr val="tx2">
                  <a:lumMod val="75000"/>
                </a:schemeClr>
              </a:buClr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Изучить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существующие методы детектирования и локализации лица на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изображениях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 marL="514350" indent="-514350">
              <a:buClr>
                <a:schemeClr val="tx2">
                  <a:lumMod val="75000"/>
                </a:schemeClr>
              </a:buClr>
              <a:buFont typeface="Arial" pitchFamily="34" charset="0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Разработать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автоматизированный метод сопоставления натуралистического портретного изображения и композитного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портрета.</a:t>
            </a:r>
            <a:endParaRPr lang="ru-RU" sz="2400" dirty="0"/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199" y="6400798"/>
            <a:ext cx="2895600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3/1</a:t>
            </a:r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73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Известные решения задачи детектирования и локализации лица на изображениях</a:t>
            </a:r>
            <a:br>
              <a:rPr lang="ru-RU" sz="24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2400" dirty="0">
              <a:solidFill>
                <a:schemeClr val="tx2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199" y="1051560"/>
            <a:ext cx="8229600" cy="4525963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Модель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snakes</a:t>
            </a:r>
          </a:p>
          <a:p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Модель сопоставления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шаблонов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Deformable Parts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Model</a:t>
            </a:r>
          </a:p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Модель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распределения точек (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PDM)</a:t>
            </a:r>
            <a:endParaRPr lang="ru-RU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199" y="6400798"/>
            <a:ext cx="2895600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4/1</a:t>
            </a:r>
            <a:r>
              <a:rPr lang="ru-RU" sz="1400" dirty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50" y="3438808"/>
            <a:ext cx="3286455" cy="59900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802" y="2795138"/>
            <a:ext cx="2099991" cy="11930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249" y="4464231"/>
            <a:ext cx="3044987" cy="135946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9802" y="4551385"/>
            <a:ext cx="2099991" cy="12723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82406" y="4034624"/>
            <a:ext cx="693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	Snakes			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Сопоставление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шаблонов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2405" y="5978044"/>
            <a:ext cx="737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Deformable Parts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Model                          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Модель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распределения точек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    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5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Известные решения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задачи распознавания человека сравнением натуралистического портретного изображения с композитным портретом</a:t>
            </a:r>
            <a:br>
              <a:rPr lang="ru-RU" sz="24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2400" dirty="0">
              <a:solidFill>
                <a:schemeClr val="tx2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129939"/>
            <a:ext cx="8229600" cy="1595844"/>
          </a:xfrm>
        </p:spPr>
        <p:txBody>
          <a:bodyPr>
            <a:normAutofit fontScale="77500" lnSpcReduction="20000"/>
          </a:bodyPr>
          <a:lstStyle/>
          <a:p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Метод использующий контрольную сумму локального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градиента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Метод основанный на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самоподобие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лица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Метод основанный на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признаках использующий дескрипторы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Histogram of Oriented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gradient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HoG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и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и Gray Level Co-Occurrence Matrix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GLCM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Метод основанный на признаках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использующий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дескриптор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SIFT.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199" y="6400798"/>
            <a:ext cx="2895600" cy="365125"/>
          </a:xfrm>
        </p:spPr>
        <p:txBody>
          <a:bodyPr/>
          <a:lstStyle/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/1</a:t>
            </a:r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306433" y="2494776"/>
            <a:ext cx="3534047" cy="1840230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4236720" y="2516770"/>
            <a:ext cx="4907280" cy="1840230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>
          <a:blip r:embed="rId4"/>
          <a:stretch>
            <a:fillRect/>
          </a:stretch>
        </p:blipFill>
        <p:spPr>
          <a:xfrm>
            <a:off x="4889363" y="4692704"/>
            <a:ext cx="3710351" cy="140121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6616" y="4251982"/>
            <a:ext cx="8463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Контрольная сумма локального градиента 		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Самоподобие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лица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497" y="4561234"/>
            <a:ext cx="2398576" cy="153097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6433" y="6174377"/>
            <a:ext cx="853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Комбинация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HoG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и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GLCM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			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	Использование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SIFT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3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Схема разрабатываемого приложения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ru-RU" sz="24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2400" dirty="0">
              <a:solidFill>
                <a:schemeClr val="tx2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199" y="6400798"/>
            <a:ext cx="2895600" cy="365125"/>
          </a:xfrm>
        </p:spPr>
        <p:txBody>
          <a:bodyPr/>
          <a:lstStyle/>
          <a:p>
            <a:fld id="{6B04EB78-B032-4F23-8A4C-9495E9BEBA78}" type="slidenum">
              <a:rPr lang="ru-RU" sz="1400" smtClean="0">
                <a:solidFill>
                  <a:schemeClr val="tx2">
                    <a:lumMod val="75000"/>
                  </a:schemeClr>
                </a:solidFill>
              </a:rPr>
              <a:t>6</a:t>
            </a:fld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/1</a:t>
            </a:r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128712"/>
            <a:ext cx="80105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2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782" y="219576"/>
            <a:ext cx="8229600" cy="1143000"/>
          </a:xfrm>
        </p:spPr>
        <p:txBody>
          <a:bodyPr>
            <a:normAutofit/>
          </a:bodyPr>
          <a:lstStyle/>
          <a:p>
            <a:r>
              <a:rPr lang="ru-RU" sz="2200" dirty="0">
                <a:solidFill>
                  <a:schemeClr val="tx2">
                    <a:lumMod val="75000"/>
                  </a:schemeClr>
                </a:solidFill>
              </a:rPr>
              <a:t>Перенос стиля изображения при помощи нейронной сети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6" name="Рисунок 15"/>
          <p:cNvPicPr/>
          <p:nvPr/>
        </p:nvPicPr>
        <p:blipFill>
          <a:blip r:embed="rId3"/>
          <a:stretch>
            <a:fillRect/>
          </a:stretch>
        </p:blipFill>
        <p:spPr>
          <a:xfrm>
            <a:off x="182880" y="3078064"/>
            <a:ext cx="4419600" cy="2337435"/>
          </a:xfrm>
          <a:prstGeom prst="rect">
            <a:avLst/>
          </a:prstGeom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06782" y="6400798"/>
            <a:ext cx="2895600" cy="365125"/>
          </a:xfrm>
        </p:spPr>
        <p:txBody>
          <a:bodyPr/>
          <a:lstStyle/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/1</a:t>
            </a:r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544" y="2923817"/>
            <a:ext cx="3141101" cy="24556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053737"/>
            <a:ext cx="9204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Цель данной работы – выяснить, позволяет ли перенос стиля улучшить значение метрики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близости между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энкодингами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лиц на изображениях.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39" y="5528881"/>
            <a:ext cx="862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Архитектура сети переноса стиля                                        Аффинное преобразование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503" y="5172891"/>
            <a:ext cx="8717280" cy="1288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909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200" dirty="0">
                <a:solidFill>
                  <a:schemeClr val="tx2">
                    <a:lumMod val="75000"/>
                  </a:schemeClr>
                </a:solidFill>
              </a:rPr>
              <a:t>Перенос стиля изображения при помощи нейронной сети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077541"/>
              </p:ext>
            </p:extLst>
          </p:nvPr>
        </p:nvGraphicFramePr>
        <p:xfrm>
          <a:off x="534910" y="4570506"/>
          <a:ext cx="7834027" cy="933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7512">
                  <a:extLst>
                    <a:ext uri="{9D8B030D-6E8A-4147-A177-3AD203B41FA5}">
                      <a16:colId xmlns="" xmlns:a16="http://schemas.microsoft.com/office/drawing/2014/main" val="3949819445"/>
                    </a:ext>
                  </a:extLst>
                </a:gridCol>
                <a:gridCol w="3629920">
                  <a:extLst>
                    <a:ext uri="{9D8B030D-6E8A-4147-A177-3AD203B41FA5}">
                      <a16:colId xmlns="" xmlns:a16="http://schemas.microsoft.com/office/drawing/2014/main" val="3631684812"/>
                    </a:ext>
                  </a:extLst>
                </a:gridCol>
                <a:gridCol w="3136595">
                  <a:extLst>
                    <a:ext uri="{9D8B030D-6E8A-4147-A177-3AD203B41FA5}">
                      <a16:colId xmlns="" xmlns:a16="http://schemas.microsoft.com/office/drawing/2014/main" val="3450314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kern="12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№</a:t>
                      </a:r>
                      <a:endParaRPr lang="en-US" sz="1050" kern="120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73152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Пары изображений</a:t>
                      </a:r>
                      <a:endParaRPr lang="en-US" sz="1050" kern="120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73152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Среднее расстояние</a:t>
                      </a:r>
                      <a:endParaRPr lang="en-US" sz="1050" kern="120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73152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837755795"/>
                  </a:ext>
                </a:extLst>
              </a:tr>
              <a:tr h="32957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kern="12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1</a:t>
                      </a:r>
                      <a:endParaRPr lang="en-US" sz="1050" b="1" kern="120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ru-RU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Портретные изображения и наброски без переноса стиля</a:t>
                      </a:r>
                      <a:endParaRPr lang="en-US" sz="10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ru-RU" sz="1000" baseline="0" dirty="0" smtClean="0">
                          <a:effectLst/>
                        </a:rPr>
                        <a:t>0,612</a:t>
                      </a:r>
                      <a:endParaRPr lang="en-US" sz="10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455975606"/>
                  </a:ext>
                </a:extLst>
              </a:tr>
              <a:tr h="32957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kern="12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  <a:endParaRPr lang="en-US" sz="1050" b="1" kern="120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ru-RU" sz="1000" baseline="0" dirty="0" smtClean="0">
                          <a:effectLst/>
                        </a:rPr>
                        <a:t>Портретные изображения с переносом стиля набросков и наброски</a:t>
                      </a:r>
                      <a:endParaRPr lang="en-US" sz="10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ru-RU" sz="1000" baseline="0" dirty="0" smtClean="0">
                          <a:effectLst/>
                        </a:rPr>
                        <a:t>0,5709</a:t>
                      </a:r>
                      <a:endParaRPr lang="en-US" sz="10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227127647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40445" y="4170269"/>
            <a:ext cx="7480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Таблица 1. Значения 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статистических критериев для части данных тестового набора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199" y="6400798"/>
            <a:ext cx="2895600" cy="365125"/>
          </a:xfrm>
        </p:spPr>
        <p:txBody>
          <a:bodyPr/>
          <a:lstStyle/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/1</a:t>
            </a:r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Объект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05" y="1547488"/>
            <a:ext cx="5267325" cy="1762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7349" y="3309613"/>
            <a:ext cx="78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Портретное изображение       Набросок      Результат переноса стиля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86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2200" dirty="0" smtClean="0">
                <a:solidFill>
                  <a:schemeClr val="tx2">
                    <a:lumMod val="75000"/>
                  </a:schemeClr>
                </a:solidFill>
              </a:rPr>
              <a:t>Итоги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199" y="6400798"/>
            <a:ext cx="2895600" cy="365125"/>
          </a:xfrm>
        </p:spPr>
        <p:txBody>
          <a:bodyPr/>
          <a:lstStyle/>
          <a:p>
            <a:r>
              <a:rPr lang="ru-RU" sz="1400" dirty="0">
                <a:solidFill>
                  <a:schemeClr val="tx2">
                    <a:lumMod val="75000"/>
                  </a:schemeClr>
                </a:solidFill>
              </a:rPr>
              <a:t>9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/1</a:t>
            </a:r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Произведен обзор методов распознавания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лиц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Произведен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обзор методов сопоставления лиц и набросков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Продемонстрирована схема разрабатываемого приложения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Проведено исследование переноса стиля изображения при помощи нейронной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сети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. Перенос стиля наброска сократил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евклидово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расстояние между фото и наброском в 1,1 раз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ru-RU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23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5092</TotalTime>
  <Words>398</Words>
  <Application>Microsoft Office PowerPoint</Application>
  <PresentationFormat>Экран (4:3)</PresentationFormat>
  <Paragraphs>92</Paragraphs>
  <Slides>10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Elektra Text Pro</vt:lpstr>
      <vt:lpstr>Times New Roman</vt:lpstr>
      <vt:lpstr>Тема Office</vt:lpstr>
      <vt:lpstr>Презентация PowerPoint</vt:lpstr>
      <vt:lpstr>Содержание </vt:lpstr>
      <vt:lpstr>Цели и задачи исследования </vt:lpstr>
      <vt:lpstr>Известные решения задачи детектирования и локализации лица на изображениях </vt:lpstr>
      <vt:lpstr>Известные решения задачи распознавания человека сравнением натуралистического портретного изображения с композитным портретом </vt:lpstr>
      <vt:lpstr>Схема разрабатываемого приложения </vt:lpstr>
      <vt:lpstr>Перенос стиля изображения при помощи нейронной сети</vt:lpstr>
      <vt:lpstr>Перенос стиля изображения при помощи нейронной сети</vt:lpstr>
      <vt:lpstr>Итоги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Учетная запись Майкрософт</cp:lastModifiedBy>
  <cp:revision>223</cp:revision>
  <dcterms:created xsi:type="dcterms:W3CDTF">2016-03-09T10:31:39Z</dcterms:created>
  <dcterms:modified xsi:type="dcterms:W3CDTF">2022-04-06T14:23:25Z</dcterms:modified>
</cp:coreProperties>
</file>