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57" r:id="rId4"/>
    <p:sldId id="260" r:id="rId5"/>
    <p:sldId id="261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2F"/>
    <a:srgbClr val="920000"/>
    <a:srgbClr val="8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31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6212DF-9C39-4E95-B7BD-1FAF20E5360C}" type="doc">
      <dgm:prSet loTypeId="urn:microsoft.com/office/officeart/2005/8/layout/hierarchy1" loCatId="hierarchy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845D8399-F782-4C7C-88E7-F393B559C6FB}">
      <dgm:prSet phldrT="[Текст]" custT="1"/>
      <dgm:spPr/>
      <dgm:t>
        <a:bodyPr/>
        <a:lstStyle/>
        <a:p>
          <a:r>
            <a:rPr lang="ru-RU" sz="2400" dirty="0">
              <a:solidFill>
                <a:schemeClr val="tx1">
                  <a:lumMod val="85000"/>
                  <a:lumOff val="15000"/>
                </a:schemeClr>
              </a:solidFill>
              <a:latin typeface="TT Travels Bold" panose="02000803040000020004" pitchFamily="2" charset="-52"/>
            </a:rPr>
            <a:t>Прибыль</a:t>
          </a:r>
        </a:p>
      </dgm:t>
    </dgm:pt>
    <dgm:pt modelId="{6A459391-6C38-4235-845A-B2102E4E8544}" type="parTrans" cxnId="{17139891-3560-44D8-9C49-F6753214AC2B}">
      <dgm:prSet/>
      <dgm:spPr/>
      <dgm:t>
        <a:bodyPr/>
        <a:lstStyle/>
        <a:p>
          <a:endParaRPr lang="ru-RU"/>
        </a:p>
      </dgm:t>
    </dgm:pt>
    <dgm:pt modelId="{750161CE-E8EB-4D16-A4AD-946732DB3B4E}" type="sibTrans" cxnId="{17139891-3560-44D8-9C49-F6753214AC2B}">
      <dgm:prSet/>
      <dgm:spPr/>
      <dgm:t>
        <a:bodyPr/>
        <a:lstStyle/>
        <a:p>
          <a:endParaRPr lang="ru-RU"/>
        </a:p>
      </dgm:t>
    </dgm:pt>
    <dgm:pt modelId="{40FDAD22-0330-4EF8-80C8-ADBF873D84C7}" type="asst">
      <dgm:prSet phldrT="[Текст]" custT="1"/>
      <dgm:spPr/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solidFill>
                <a:schemeClr val="tx1">
                  <a:lumMod val="85000"/>
                  <a:lumOff val="15000"/>
                </a:schemeClr>
              </a:solidFill>
              <a:latin typeface="TT Travels Bold" panose="02000803040000020004" pitchFamily="2" charset="-52"/>
              <a:ea typeface="+mn-ea"/>
              <a:cs typeface="+mn-cs"/>
            </a:rPr>
            <a:t>Конверсия в покупку</a:t>
          </a:r>
        </a:p>
      </dgm:t>
    </dgm:pt>
    <dgm:pt modelId="{F2084F84-63C9-4AA9-B7FC-764B5749F31F}" type="parTrans" cxnId="{53DB179E-B6BA-4F28-BEEC-DE840E94D539}">
      <dgm:prSet/>
      <dgm:spPr>
        <a:ln>
          <a:solidFill>
            <a:schemeClr val="accent4">
              <a:lumMod val="20000"/>
              <a:lumOff val="80000"/>
            </a:schemeClr>
          </a:solidFill>
        </a:ln>
      </dgm:spPr>
      <dgm:t>
        <a:bodyPr/>
        <a:lstStyle/>
        <a:p>
          <a:endParaRPr lang="ru-RU"/>
        </a:p>
      </dgm:t>
    </dgm:pt>
    <dgm:pt modelId="{13B8C308-5852-4379-9DD6-0132D1DE317A}" type="sibTrans" cxnId="{53DB179E-B6BA-4F28-BEEC-DE840E94D539}">
      <dgm:prSet/>
      <dgm:spPr/>
      <dgm:t>
        <a:bodyPr/>
        <a:lstStyle/>
        <a:p>
          <a:endParaRPr lang="ru-RU"/>
        </a:p>
      </dgm:t>
    </dgm:pt>
    <dgm:pt modelId="{8C1BAC50-D28D-4E4E-95A3-0D36F58357FD}">
      <dgm:prSet phldrT="[Текст]" custT="1"/>
      <dgm:spPr/>
      <dgm:t>
        <a:bodyPr/>
        <a:lstStyle/>
        <a:p>
          <a:r>
            <a:rPr lang="ru-RU" sz="2200" kern="1200" dirty="0">
              <a:solidFill>
                <a:schemeClr val="tx1">
                  <a:lumMod val="85000"/>
                  <a:lumOff val="15000"/>
                </a:schemeClr>
              </a:solidFill>
              <a:latin typeface="TT Travels Bold" panose="02000803040000020004" pitchFamily="2" charset="-52"/>
              <a:ea typeface="+mn-ea"/>
              <a:cs typeface="+mn-cs"/>
            </a:rPr>
            <a:t>Число</a:t>
          </a:r>
          <a:r>
            <a:rPr lang="ru-RU" sz="2200" kern="1200" dirty="0">
              <a:solidFill>
                <a:schemeClr val="tx1">
                  <a:lumMod val="85000"/>
                  <a:lumOff val="15000"/>
                </a:schemeClr>
              </a:solidFill>
            </a:rPr>
            <a:t> </a:t>
          </a:r>
          <a:r>
            <a:rPr lang="ru-RU" sz="2200" kern="1200" dirty="0">
              <a:solidFill>
                <a:schemeClr val="tx1">
                  <a:lumMod val="85000"/>
                  <a:lumOff val="15000"/>
                </a:schemeClr>
              </a:solidFill>
              <a:latin typeface="TT Travels Bold" panose="02000803040000020004" pitchFamily="2" charset="-52"/>
              <a:ea typeface="+mn-ea"/>
              <a:cs typeface="+mn-cs"/>
            </a:rPr>
            <a:t>клиентов</a:t>
          </a:r>
        </a:p>
      </dgm:t>
    </dgm:pt>
    <dgm:pt modelId="{96D76A19-D621-42E4-A263-B171895855D1}" type="parTrans" cxnId="{8D15C944-E17B-4D3E-A54F-75B07E062B2B}">
      <dgm:prSet/>
      <dgm:spPr>
        <a:ln>
          <a:solidFill>
            <a:schemeClr val="accent4">
              <a:lumMod val="20000"/>
              <a:lumOff val="80000"/>
            </a:schemeClr>
          </a:solidFill>
        </a:ln>
      </dgm:spPr>
      <dgm:t>
        <a:bodyPr/>
        <a:lstStyle/>
        <a:p>
          <a:endParaRPr lang="ru-RU"/>
        </a:p>
      </dgm:t>
    </dgm:pt>
    <dgm:pt modelId="{6905140C-705C-4A0F-8BEF-6A1F76425CE4}" type="sibTrans" cxnId="{8D15C944-E17B-4D3E-A54F-75B07E062B2B}">
      <dgm:prSet/>
      <dgm:spPr/>
      <dgm:t>
        <a:bodyPr/>
        <a:lstStyle/>
        <a:p>
          <a:endParaRPr lang="ru-RU"/>
        </a:p>
      </dgm:t>
    </dgm:pt>
    <dgm:pt modelId="{DA994455-ECFC-473B-B4E3-2A9064658D78}">
      <dgm:prSet phldrT="[Текст]" custT="1"/>
      <dgm:spPr/>
      <dgm:t>
        <a:bodyPr/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solidFill>
                <a:schemeClr val="tx1">
                  <a:lumMod val="85000"/>
                  <a:lumOff val="15000"/>
                </a:schemeClr>
              </a:solidFill>
              <a:latin typeface="TT Travels Bold" panose="02000803040000020004" pitchFamily="2" charset="-52"/>
              <a:ea typeface="+mn-ea"/>
              <a:cs typeface="+mn-cs"/>
            </a:rPr>
            <a:t>Число повторных покупок на клиента</a:t>
          </a:r>
        </a:p>
      </dgm:t>
    </dgm:pt>
    <dgm:pt modelId="{E2596DE7-991F-4759-B21B-F55D0F9D2F97}" type="parTrans" cxnId="{B6ACD169-5295-41FB-AFE9-25F712EA5767}">
      <dgm:prSet/>
      <dgm:spPr>
        <a:ln>
          <a:solidFill>
            <a:schemeClr val="accent4">
              <a:lumMod val="20000"/>
              <a:lumOff val="80000"/>
            </a:schemeClr>
          </a:solidFill>
        </a:ln>
      </dgm:spPr>
      <dgm:t>
        <a:bodyPr/>
        <a:lstStyle/>
        <a:p>
          <a:endParaRPr lang="ru-RU"/>
        </a:p>
      </dgm:t>
    </dgm:pt>
    <dgm:pt modelId="{D54080C2-7D6F-48DC-8AC7-0C7542BB945C}" type="sibTrans" cxnId="{B6ACD169-5295-41FB-AFE9-25F712EA5767}">
      <dgm:prSet/>
      <dgm:spPr/>
      <dgm:t>
        <a:bodyPr/>
        <a:lstStyle/>
        <a:p>
          <a:endParaRPr lang="ru-RU"/>
        </a:p>
      </dgm:t>
    </dgm:pt>
    <dgm:pt modelId="{0E1B956D-96AC-45BC-930A-1B5212F53F9D}">
      <dgm:prSet phldrT="[Текст]" custT="1"/>
      <dgm:spPr/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solidFill>
                <a:schemeClr val="tx1">
                  <a:lumMod val="85000"/>
                  <a:lumOff val="15000"/>
                </a:schemeClr>
              </a:solidFill>
              <a:latin typeface="TT Travels Bold" panose="02000803040000020004" pitchFamily="2" charset="-52"/>
              <a:ea typeface="+mn-ea"/>
              <a:cs typeface="+mn-cs"/>
            </a:rPr>
            <a:t>Размер среднего чека</a:t>
          </a:r>
        </a:p>
      </dgm:t>
    </dgm:pt>
    <dgm:pt modelId="{FAAC5FE1-1D51-4CC9-B17B-D1888CA766E6}" type="parTrans" cxnId="{2F16B6AF-59E5-4A55-B5C0-968036978D9B}">
      <dgm:prSet/>
      <dgm:spPr>
        <a:ln>
          <a:solidFill>
            <a:schemeClr val="accent4">
              <a:lumMod val="20000"/>
              <a:lumOff val="80000"/>
            </a:schemeClr>
          </a:solidFill>
        </a:ln>
      </dgm:spPr>
      <dgm:t>
        <a:bodyPr/>
        <a:lstStyle/>
        <a:p>
          <a:endParaRPr lang="ru-RU"/>
        </a:p>
      </dgm:t>
    </dgm:pt>
    <dgm:pt modelId="{ED71DF44-C4BD-446F-9B9A-539EFF8E5E8A}" type="sibTrans" cxnId="{2F16B6AF-59E5-4A55-B5C0-968036978D9B}">
      <dgm:prSet/>
      <dgm:spPr/>
      <dgm:t>
        <a:bodyPr/>
        <a:lstStyle/>
        <a:p>
          <a:endParaRPr lang="ru-RU"/>
        </a:p>
      </dgm:t>
    </dgm:pt>
    <dgm:pt modelId="{37B63380-90B5-4699-A623-A28CD998E969}" type="pres">
      <dgm:prSet presAssocID="{506212DF-9C39-4E95-B7BD-1FAF20E5360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21AFAB2-7D88-4CD5-90E1-D449733C7E1E}" type="pres">
      <dgm:prSet presAssocID="{845D8399-F782-4C7C-88E7-F393B559C6FB}" presName="hierRoot1" presStyleCnt="0"/>
      <dgm:spPr/>
    </dgm:pt>
    <dgm:pt modelId="{67C17CF5-44BB-456A-823E-FB2003B51873}" type="pres">
      <dgm:prSet presAssocID="{845D8399-F782-4C7C-88E7-F393B559C6FB}" presName="composite" presStyleCnt="0"/>
      <dgm:spPr/>
    </dgm:pt>
    <dgm:pt modelId="{85CD2BC7-1A3D-4039-B10F-D4F2E60AF14B}" type="pres">
      <dgm:prSet presAssocID="{845D8399-F782-4C7C-88E7-F393B559C6FB}" presName="background" presStyleLbl="node0" presStyleIdx="0" presStyleCnt="1"/>
      <dgm:spPr>
        <a:solidFill>
          <a:schemeClr val="accent4">
            <a:lumMod val="60000"/>
            <a:lumOff val="40000"/>
          </a:schemeClr>
        </a:solidFill>
      </dgm:spPr>
    </dgm:pt>
    <dgm:pt modelId="{AA605C13-DBED-47F3-B769-E8D854CEAD58}" type="pres">
      <dgm:prSet presAssocID="{845D8399-F782-4C7C-88E7-F393B559C6FB}" presName="text" presStyleLbl="fgAcc0" presStyleIdx="0" presStyleCnt="1" custLinFactNeighborX="452" custLinFactNeighborY="712">
        <dgm:presLayoutVars>
          <dgm:chPref val="3"/>
        </dgm:presLayoutVars>
      </dgm:prSet>
      <dgm:spPr/>
    </dgm:pt>
    <dgm:pt modelId="{FF5587F0-4E5F-44B1-8331-4197692CEE91}" type="pres">
      <dgm:prSet presAssocID="{845D8399-F782-4C7C-88E7-F393B559C6FB}" presName="hierChild2" presStyleCnt="0"/>
      <dgm:spPr/>
    </dgm:pt>
    <dgm:pt modelId="{90EF99B6-CA75-436F-8CFB-AA0BE553CFF1}" type="pres">
      <dgm:prSet presAssocID="{F2084F84-63C9-4AA9-B7FC-764B5749F31F}" presName="Name10" presStyleLbl="parChTrans1D2" presStyleIdx="0" presStyleCnt="4"/>
      <dgm:spPr/>
    </dgm:pt>
    <dgm:pt modelId="{DE09F43E-8F88-40F2-AD98-7073111D34B0}" type="pres">
      <dgm:prSet presAssocID="{40FDAD22-0330-4EF8-80C8-ADBF873D84C7}" presName="hierRoot2" presStyleCnt="0"/>
      <dgm:spPr/>
    </dgm:pt>
    <dgm:pt modelId="{985C2426-CAD2-454A-B6A0-6F87A31A2491}" type="pres">
      <dgm:prSet presAssocID="{40FDAD22-0330-4EF8-80C8-ADBF873D84C7}" presName="composite2" presStyleCnt="0"/>
      <dgm:spPr/>
    </dgm:pt>
    <dgm:pt modelId="{E3836279-845F-4D5A-A9BC-1F5DDED3DF71}" type="pres">
      <dgm:prSet presAssocID="{40FDAD22-0330-4EF8-80C8-ADBF873D84C7}" presName="background2" presStyleLbl="asst1" presStyleIdx="0" presStyleCnt="1"/>
      <dgm:spPr>
        <a:xfrm>
          <a:off x="3080" y="2379442"/>
          <a:ext cx="2199649" cy="1396777"/>
        </a:xfrm>
        <a:prstGeom prst="roundRect">
          <a:avLst>
            <a:gd name="adj" fmla="val 10000"/>
          </a:avLst>
        </a:prstGeom>
        <a:solidFill>
          <a:srgbClr val="FFC000">
            <a:lumMod val="60000"/>
            <a:lumOff val="40000"/>
          </a:srgbClr>
        </a:solidFill>
        <a:ln w="1905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</dgm:pt>
    <dgm:pt modelId="{E0C5E14B-F3D0-4293-9BA0-B57B46398F91}" type="pres">
      <dgm:prSet presAssocID="{40FDAD22-0330-4EF8-80C8-ADBF873D84C7}" presName="text2" presStyleLbl="fgAcc2" presStyleIdx="0" presStyleCnt="4">
        <dgm:presLayoutVars>
          <dgm:chPref val="3"/>
        </dgm:presLayoutVars>
      </dgm:prSet>
      <dgm:spPr/>
    </dgm:pt>
    <dgm:pt modelId="{52F2F8D6-22AD-46AE-B7FD-2A573AA8EB37}" type="pres">
      <dgm:prSet presAssocID="{40FDAD22-0330-4EF8-80C8-ADBF873D84C7}" presName="hierChild3" presStyleCnt="0"/>
      <dgm:spPr/>
    </dgm:pt>
    <dgm:pt modelId="{2652E488-80C5-40CA-A104-46867A29CB9E}" type="pres">
      <dgm:prSet presAssocID="{96D76A19-D621-42E4-A263-B171895855D1}" presName="Name10" presStyleLbl="parChTrans1D2" presStyleIdx="1" presStyleCnt="4"/>
      <dgm:spPr/>
    </dgm:pt>
    <dgm:pt modelId="{FBC89447-1081-4403-B495-AB7BA6240C1A}" type="pres">
      <dgm:prSet presAssocID="{8C1BAC50-D28D-4E4E-95A3-0D36F58357FD}" presName="hierRoot2" presStyleCnt="0"/>
      <dgm:spPr/>
    </dgm:pt>
    <dgm:pt modelId="{B73464FC-4209-45FD-BF59-418070CC6A70}" type="pres">
      <dgm:prSet presAssocID="{8C1BAC50-D28D-4E4E-95A3-0D36F58357FD}" presName="composite2" presStyleCnt="0"/>
      <dgm:spPr/>
    </dgm:pt>
    <dgm:pt modelId="{01AC76AC-36F0-4C14-B53D-178C783A812F}" type="pres">
      <dgm:prSet presAssocID="{8C1BAC50-D28D-4E4E-95A3-0D36F58357FD}" presName="background2" presStyleLbl="node2" presStyleIdx="0" presStyleCnt="3"/>
      <dgm:spPr>
        <a:xfrm>
          <a:off x="2691541" y="2379442"/>
          <a:ext cx="2199649" cy="1396777"/>
        </a:xfrm>
        <a:prstGeom prst="roundRect">
          <a:avLst>
            <a:gd name="adj" fmla="val 10000"/>
          </a:avLst>
        </a:prstGeom>
        <a:solidFill>
          <a:srgbClr val="FFC000">
            <a:lumMod val="60000"/>
            <a:lumOff val="40000"/>
          </a:srgbClr>
        </a:solidFill>
        <a:ln w="1905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</dgm:pt>
    <dgm:pt modelId="{AE3EA1E9-90AF-4F7C-87B7-E4B7E7EA025A}" type="pres">
      <dgm:prSet presAssocID="{8C1BAC50-D28D-4E4E-95A3-0D36F58357FD}" presName="text2" presStyleLbl="fgAcc2" presStyleIdx="1" presStyleCnt="4">
        <dgm:presLayoutVars>
          <dgm:chPref val="3"/>
        </dgm:presLayoutVars>
      </dgm:prSet>
      <dgm:spPr/>
    </dgm:pt>
    <dgm:pt modelId="{E3D90AB0-ECBE-486A-BB18-BCAF161F2739}" type="pres">
      <dgm:prSet presAssocID="{8C1BAC50-D28D-4E4E-95A3-0D36F58357FD}" presName="hierChild3" presStyleCnt="0"/>
      <dgm:spPr/>
    </dgm:pt>
    <dgm:pt modelId="{B297328C-78C5-4209-80B7-AA01792AA0B1}" type="pres">
      <dgm:prSet presAssocID="{E2596DE7-991F-4759-B21B-F55D0F9D2F97}" presName="Name10" presStyleLbl="parChTrans1D2" presStyleIdx="2" presStyleCnt="4"/>
      <dgm:spPr/>
    </dgm:pt>
    <dgm:pt modelId="{3B82A52B-1F84-492D-A88A-D07C0D6B07E5}" type="pres">
      <dgm:prSet presAssocID="{DA994455-ECFC-473B-B4E3-2A9064658D78}" presName="hierRoot2" presStyleCnt="0"/>
      <dgm:spPr/>
    </dgm:pt>
    <dgm:pt modelId="{39725CC7-49AC-4275-A57F-5BF9E0B5C576}" type="pres">
      <dgm:prSet presAssocID="{DA994455-ECFC-473B-B4E3-2A9064658D78}" presName="composite2" presStyleCnt="0"/>
      <dgm:spPr/>
    </dgm:pt>
    <dgm:pt modelId="{6FD413C4-9140-4714-81A4-3BA2FB18ADE5}" type="pres">
      <dgm:prSet presAssocID="{DA994455-ECFC-473B-B4E3-2A9064658D78}" presName="background2" presStyleLbl="node2" presStyleIdx="1" presStyleCnt="3"/>
      <dgm:spPr>
        <a:xfrm>
          <a:off x="5380002" y="2379442"/>
          <a:ext cx="2199649" cy="1396777"/>
        </a:xfrm>
        <a:prstGeom prst="roundRect">
          <a:avLst>
            <a:gd name="adj" fmla="val 10000"/>
          </a:avLst>
        </a:prstGeom>
        <a:solidFill>
          <a:srgbClr val="FFC000">
            <a:lumMod val="60000"/>
            <a:lumOff val="40000"/>
          </a:srgbClr>
        </a:solidFill>
        <a:ln w="1905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</dgm:pt>
    <dgm:pt modelId="{3AE5E418-BB29-4740-AA6B-93FDFEA3B623}" type="pres">
      <dgm:prSet presAssocID="{DA994455-ECFC-473B-B4E3-2A9064658D78}" presName="text2" presStyleLbl="fgAcc2" presStyleIdx="2" presStyleCnt="4">
        <dgm:presLayoutVars>
          <dgm:chPref val="3"/>
        </dgm:presLayoutVars>
      </dgm:prSet>
      <dgm:spPr/>
    </dgm:pt>
    <dgm:pt modelId="{74830334-6936-46E2-8FFD-C1F25DFAB2FC}" type="pres">
      <dgm:prSet presAssocID="{DA994455-ECFC-473B-B4E3-2A9064658D78}" presName="hierChild3" presStyleCnt="0"/>
      <dgm:spPr/>
    </dgm:pt>
    <dgm:pt modelId="{FA1AEBE3-26ED-4D65-A749-4EA070E95ED9}" type="pres">
      <dgm:prSet presAssocID="{FAAC5FE1-1D51-4CC9-B17B-D1888CA766E6}" presName="Name10" presStyleLbl="parChTrans1D2" presStyleIdx="3" presStyleCnt="4"/>
      <dgm:spPr/>
    </dgm:pt>
    <dgm:pt modelId="{617EA863-B0B3-46C7-9FF1-62E643729112}" type="pres">
      <dgm:prSet presAssocID="{0E1B956D-96AC-45BC-930A-1B5212F53F9D}" presName="hierRoot2" presStyleCnt="0"/>
      <dgm:spPr/>
    </dgm:pt>
    <dgm:pt modelId="{B06E045B-61E8-4BD3-8A6D-4D16B81705B5}" type="pres">
      <dgm:prSet presAssocID="{0E1B956D-96AC-45BC-930A-1B5212F53F9D}" presName="composite2" presStyleCnt="0"/>
      <dgm:spPr/>
    </dgm:pt>
    <dgm:pt modelId="{47E9CD08-7A2C-49FB-8D24-BA22208DE87D}" type="pres">
      <dgm:prSet presAssocID="{0E1B956D-96AC-45BC-930A-1B5212F53F9D}" presName="background2" presStyleLbl="node2" presStyleIdx="2" presStyleCnt="3"/>
      <dgm:spPr>
        <a:xfrm>
          <a:off x="8068463" y="2379442"/>
          <a:ext cx="2199649" cy="1396777"/>
        </a:xfrm>
        <a:prstGeom prst="roundRect">
          <a:avLst>
            <a:gd name="adj" fmla="val 10000"/>
          </a:avLst>
        </a:prstGeom>
        <a:solidFill>
          <a:srgbClr val="FFC000">
            <a:lumMod val="60000"/>
            <a:lumOff val="40000"/>
          </a:srgbClr>
        </a:solidFill>
        <a:ln w="1905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</dgm:pt>
    <dgm:pt modelId="{148F4B4D-1EA3-4940-A6CD-2D113DCF1606}" type="pres">
      <dgm:prSet presAssocID="{0E1B956D-96AC-45BC-930A-1B5212F53F9D}" presName="text2" presStyleLbl="fgAcc2" presStyleIdx="3" presStyleCnt="4">
        <dgm:presLayoutVars>
          <dgm:chPref val="3"/>
        </dgm:presLayoutVars>
      </dgm:prSet>
      <dgm:spPr/>
    </dgm:pt>
    <dgm:pt modelId="{A88F8B41-F8B5-42E8-925B-E7F3E0A9BD74}" type="pres">
      <dgm:prSet presAssocID="{0E1B956D-96AC-45BC-930A-1B5212F53F9D}" presName="hierChild3" presStyleCnt="0"/>
      <dgm:spPr/>
    </dgm:pt>
  </dgm:ptLst>
  <dgm:cxnLst>
    <dgm:cxn modelId="{AD20E607-D066-4A61-8567-9A13C6FCC8C3}" type="presOf" srcId="{DA994455-ECFC-473B-B4E3-2A9064658D78}" destId="{3AE5E418-BB29-4740-AA6B-93FDFEA3B623}" srcOrd="0" destOrd="0" presId="urn:microsoft.com/office/officeart/2005/8/layout/hierarchy1"/>
    <dgm:cxn modelId="{D4FD4030-43E6-4E75-86EE-110D63F2C2AF}" type="presOf" srcId="{E2596DE7-991F-4759-B21B-F55D0F9D2F97}" destId="{B297328C-78C5-4209-80B7-AA01792AA0B1}" srcOrd="0" destOrd="0" presId="urn:microsoft.com/office/officeart/2005/8/layout/hierarchy1"/>
    <dgm:cxn modelId="{8D15C944-E17B-4D3E-A54F-75B07E062B2B}" srcId="{845D8399-F782-4C7C-88E7-F393B559C6FB}" destId="{8C1BAC50-D28D-4E4E-95A3-0D36F58357FD}" srcOrd="1" destOrd="0" parTransId="{96D76A19-D621-42E4-A263-B171895855D1}" sibTransId="{6905140C-705C-4A0F-8BEF-6A1F76425CE4}"/>
    <dgm:cxn modelId="{B6ACD169-5295-41FB-AFE9-25F712EA5767}" srcId="{845D8399-F782-4C7C-88E7-F393B559C6FB}" destId="{DA994455-ECFC-473B-B4E3-2A9064658D78}" srcOrd="2" destOrd="0" parTransId="{E2596DE7-991F-4759-B21B-F55D0F9D2F97}" sibTransId="{D54080C2-7D6F-48DC-8AC7-0C7542BB945C}"/>
    <dgm:cxn modelId="{E303DF49-1F7B-46F8-9DB6-3D41D85F5DD9}" type="presOf" srcId="{96D76A19-D621-42E4-A263-B171895855D1}" destId="{2652E488-80C5-40CA-A104-46867A29CB9E}" srcOrd="0" destOrd="0" presId="urn:microsoft.com/office/officeart/2005/8/layout/hierarchy1"/>
    <dgm:cxn modelId="{B189F558-1C26-41C4-A7B0-2A31A05BADF1}" type="presOf" srcId="{FAAC5FE1-1D51-4CC9-B17B-D1888CA766E6}" destId="{FA1AEBE3-26ED-4D65-A749-4EA070E95ED9}" srcOrd="0" destOrd="0" presId="urn:microsoft.com/office/officeart/2005/8/layout/hierarchy1"/>
    <dgm:cxn modelId="{1C4CC37B-D797-4D3F-B664-FAD997579D57}" type="presOf" srcId="{8C1BAC50-D28D-4E4E-95A3-0D36F58357FD}" destId="{AE3EA1E9-90AF-4F7C-87B7-E4B7E7EA025A}" srcOrd="0" destOrd="0" presId="urn:microsoft.com/office/officeart/2005/8/layout/hierarchy1"/>
    <dgm:cxn modelId="{17139891-3560-44D8-9C49-F6753214AC2B}" srcId="{506212DF-9C39-4E95-B7BD-1FAF20E5360C}" destId="{845D8399-F782-4C7C-88E7-F393B559C6FB}" srcOrd="0" destOrd="0" parTransId="{6A459391-6C38-4235-845A-B2102E4E8544}" sibTransId="{750161CE-E8EB-4D16-A4AD-946732DB3B4E}"/>
    <dgm:cxn modelId="{379F7C9C-659F-4604-8A9F-32304CB8FD9B}" type="presOf" srcId="{845D8399-F782-4C7C-88E7-F393B559C6FB}" destId="{AA605C13-DBED-47F3-B769-E8D854CEAD58}" srcOrd="0" destOrd="0" presId="urn:microsoft.com/office/officeart/2005/8/layout/hierarchy1"/>
    <dgm:cxn modelId="{53DB179E-B6BA-4F28-BEEC-DE840E94D539}" srcId="{845D8399-F782-4C7C-88E7-F393B559C6FB}" destId="{40FDAD22-0330-4EF8-80C8-ADBF873D84C7}" srcOrd="0" destOrd="0" parTransId="{F2084F84-63C9-4AA9-B7FC-764B5749F31F}" sibTransId="{13B8C308-5852-4379-9DD6-0132D1DE317A}"/>
    <dgm:cxn modelId="{2F16B6AF-59E5-4A55-B5C0-968036978D9B}" srcId="{845D8399-F782-4C7C-88E7-F393B559C6FB}" destId="{0E1B956D-96AC-45BC-930A-1B5212F53F9D}" srcOrd="3" destOrd="0" parTransId="{FAAC5FE1-1D51-4CC9-B17B-D1888CA766E6}" sibTransId="{ED71DF44-C4BD-446F-9B9A-539EFF8E5E8A}"/>
    <dgm:cxn modelId="{3C7028BB-F20D-4AB3-9BBC-FAE941CE6BFC}" type="presOf" srcId="{F2084F84-63C9-4AA9-B7FC-764B5749F31F}" destId="{90EF99B6-CA75-436F-8CFB-AA0BE553CFF1}" srcOrd="0" destOrd="0" presId="urn:microsoft.com/office/officeart/2005/8/layout/hierarchy1"/>
    <dgm:cxn modelId="{2724D4BB-F055-45B4-8D81-A329DBCE380B}" type="presOf" srcId="{0E1B956D-96AC-45BC-930A-1B5212F53F9D}" destId="{148F4B4D-1EA3-4940-A6CD-2D113DCF1606}" srcOrd="0" destOrd="0" presId="urn:microsoft.com/office/officeart/2005/8/layout/hierarchy1"/>
    <dgm:cxn modelId="{654FFED4-3398-467B-AABC-47D0DB2B604F}" type="presOf" srcId="{40FDAD22-0330-4EF8-80C8-ADBF873D84C7}" destId="{E0C5E14B-F3D0-4293-9BA0-B57B46398F91}" srcOrd="0" destOrd="0" presId="urn:microsoft.com/office/officeart/2005/8/layout/hierarchy1"/>
    <dgm:cxn modelId="{04702FDC-38BE-46C8-B4E2-72DC4C54F84C}" type="presOf" srcId="{506212DF-9C39-4E95-B7BD-1FAF20E5360C}" destId="{37B63380-90B5-4699-A623-A28CD998E969}" srcOrd="0" destOrd="0" presId="urn:microsoft.com/office/officeart/2005/8/layout/hierarchy1"/>
    <dgm:cxn modelId="{82855ECD-EB0D-4CED-BB53-88C5C3326AC9}" type="presParOf" srcId="{37B63380-90B5-4699-A623-A28CD998E969}" destId="{421AFAB2-7D88-4CD5-90E1-D449733C7E1E}" srcOrd="0" destOrd="0" presId="urn:microsoft.com/office/officeart/2005/8/layout/hierarchy1"/>
    <dgm:cxn modelId="{40DF741B-8F20-4DB4-9DA5-39A02A4EAB5F}" type="presParOf" srcId="{421AFAB2-7D88-4CD5-90E1-D449733C7E1E}" destId="{67C17CF5-44BB-456A-823E-FB2003B51873}" srcOrd="0" destOrd="0" presId="urn:microsoft.com/office/officeart/2005/8/layout/hierarchy1"/>
    <dgm:cxn modelId="{A80DD72E-CA4E-4FCA-8730-D8F12F32A665}" type="presParOf" srcId="{67C17CF5-44BB-456A-823E-FB2003B51873}" destId="{85CD2BC7-1A3D-4039-B10F-D4F2E60AF14B}" srcOrd="0" destOrd="0" presId="urn:microsoft.com/office/officeart/2005/8/layout/hierarchy1"/>
    <dgm:cxn modelId="{DAA7D48F-AF7B-4020-AAB5-F968219C5FCC}" type="presParOf" srcId="{67C17CF5-44BB-456A-823E-FB2003B51873}" destId="{AA605C13-DBED-47F3-B769-E8D854CEAD58}" srcOrd="1" destOrd="0" presId="urn:microsoft.com/office/officeart/2005/8/layout/hierarchy1"/>
    <dgm:cxn modelId="{BAF8A335-1422-43A7-849A-7C8D5DFEFDF3}" type="presParOf" srcId="{421AFAB2-7D88-4CD5-90E1-D449733C7E1E}" destId="{FF5587F0-4E5F-44B1-8331-4197692CEE91}" srcOrd="1" destOrd="0" presId="urn:microsoft.com/office/officeart/2005/8/layout/hierarchy1"/>
    <dgm:cxn modelId="{77449DAB-FDDD-4D76-91ED-12F88776EC4F}" type="presParOf" srcId="{FF5587F0-4E5F-44B1-8331-4197692CEE91}" destId="{90EF99B6-CA75-436F-8CFB-AA0BE553CFF1}" srcOrd="0" destOrd="0" presId="urn:microsoft.com/office/officeart/2005/8/layout/hierarchy1"/>
    <dgm:cxn modelId="{DC48425D-99EE-4BA2-A4CD-9D95F4915E0A}" type="presParOf" srcId="{FF5587F0-4E5F-44B1-8331-4197692CEE91}" destId="{DE09F43E-8F88-40F2-AD98-7073111D34B0}" srcOrd="1" destOrd="0" presId="urn:microsoft.com/office/officeart/2005/8/layout/hierarchy1"/>
    <dgm:cxn modelId="{BCCD7AA5-FF91-43CD-A09F-DC5C5E786010}" type="presParOf" srcId="{DE09F43E-8F88-40F2-AD98-7073111D34B0}" destId="{985C2426-CAD2-454A-B6A0-6F87A31A2491}" srcOrd="0" destOrd="0" presId="urn:microsoft.com/office/officeart/2005/8/layout/hierarchy1"/>
    <dgm:cxn modelId="{2C3F0B62-401F-491C-A8EC-D8FEEF893E83}" type="presParOf" srcId="{985C2426-CAD2-454A-B6A0-6F87A31A2491}" destId="{E3836279-845F-4D5A-A9BC-1F5DDED3DF71}" srcOrd="0" destOrd="0" presId="urn:microsoft.com/office/officeart/2005/8/layout/hierarchy1"/>
    <dgm:cxn modelId="{F894E871-CFD0-49EB-8CB8-84D669A1A9FD}" type="presParOf" srcId="{985C2426-CAD2-454A-B6A0-6F87A31A2491}" destId="{E0C5E14B-F3D0-4293-9BA0-B57B46398F91}" srcOrd="1" destOrd="0" presId="urn:microsoft.com/office/officeart/2005/8/layout/hierarchy1"/>
    <dgm:cxn modelId="{96595158-F5A7-4AA7-8742-CF94227E042D}" type="presParOf" srcId="{DE09F43E-8F88-40F2-AD98-7073111D34B0}" destId="{52F2F8D6-22AD-46AE-B7FD-2A573AA8EB37}" srcOrd="1" destOrd="0" presId="urn:microsoft.com/office/officeart/2005/8/layout/hierarchy1"/>
    <dgm:cxn modelId="{DB53AAF4-7C74-4EA0-A6D6-BFE36E71BC45}" type="presParOf" srcId="{FF5587F0-4E5F-44B1-8331-4197692CEE91}" destId="{2652E488-80C5-40CA-A104-46867A29CB9E}" srcOrd="2" destOrd="0" presId="urn:microsoft.com/office/officeart/2005/8/layout/hierarchy1"/>
    <dgm:cxn modelId="{FDF2A9DB-ECB5-4714-97DF-E40832A92FCF}" type="presParOf" srcId="{FF5587F0-4E5F-44B1-8331-4197692CEE91}" destId="{FBC89447-1081-4403-B495-AB7BA6240C1A}" srcOrd="3" destOrd="0" presId="urn:microsoft.com/office/officeart/2005/8/layout/hierarchy1"/>
    <dgm:cxn modelId="{C807523C-7C55-428B-A6FA-78879581540C}" type="presParOf" srcId="{FBC89447-1081-4403-B495-AB7BA6240C1A}" destId="{B73464FC-4209-45FD-BF59-418070CC6A70}" srcOrd="0" destOrd="0" presId="urn:microsoft.com/office/officeart/2005/8/layout/hierarchy1"/>
    <dgm:cxn modelId="{B71580F8-87E3-4555-B1CB-18A1383FE937}" type="presParOf" srcId="{B73464FC-4209-45FD-BF59-418070CC6A70}" destId="{01AC76AC-36F0-4C14-B53D-178C783A812F}" srcOrd="0" destOrd="0" presId="urn:microsoft.com/office/officeart/2005/8/layout/hierarchy1"/>
    <dgm:cxn modelId="{CDE5ED28-99BA-46A8-A85B-B1A532CAEFF9}" type="presParOf" srcId="{B73464FC-4209-45FD-BF59-418070CC6A70}" destId="{AE3EA1E9-90AF-4F7C-87B7-E4B7E7EA025A}" srcOrd="1" destOrd="0" presId="urn:microsoft.com/office/officeart/2005/8/layout/hierarchy1"/>
    <dgm:cxn modelId="{10D8FEB4-CBD3-49DB-8C60-937D80C0E413}" type="presParOf" srcId="{FBC89447-1081-4403-B495-AB7BA6240C1A}" destId="{E3D90AB0-ECBE-486A-BB18-BCAF161F2739}" srcOrd="1" destOrd="0" presId="urn:microsoft.com/office/officeart/2005/8/layout/hierarchy1"/>
    <dgm:cxn modelId="{514411AD-1AA2-4EC2-9FF5-C6E04FA1C9A9}" type="presParOf" srcId="{FF5587F0-4E5F-44B1-8331-4197692CEE91}" destId="{B297328C-78C5-4209-80B7-AA01792AA0B1}" srcOrd="4" destOrd="0" presId="urn:microsoft.com/office/officeart/2005/8/layout/hierarchy1"/>
    <dgm:cxn modelId="{C6E9DBEB-F067-4358-B2E9-E9873430840F}" type="presParOf" srcId="{FF5587F0-4E5F-44B1-8331-4197692CEE91}" destId="{3B82A52B-1F84-492D-A88A-D07C0D6B07E5}" srcOrd="5" destOrd="0" presId="urn:microsoft.com/office/officeart/2005/8/layout/hierarchy1"/>
    <dgm:cxn modelId="{FF70CF97-4610-40C4-9FBD-0B8C3CDA8604}" type="presParOf" srcId="{3B82A52B-1F84-492D-A88A-D07C0D6B07E5}" destId="{39725CC7-49AC-4275-A57F-5BF9E0B5C576}" srcOrd="0" destOrd="0" presId="urn:microsoft.com/office/officeart/2005/8/layout/hierarchy1"/>
    <dgm:cxn modelId="{9D952138-5220-4E73-9404-3936129922CE}" type="presParOf" srcId="{39725CC7-49AC-4275-A57F-5BF9E0B5C576}" destId="{6FD413C4-9140-4714-81A4-3BA2FB18ADE5}" srcOrd="0" destOrd="0" presId="urn:microsoft.com/office/officeart/2005/8/layout/hierarchy1"/>
    <dgm:cxn modelId="{07AFB0A3-0270-4C93-A898-9826233C0B26}" type="presParOf" srcId="{39725CC7-49AC-4275-A57F-5BF9E0B5C576}" destId="{3AE5E418-BB29-4740-AA6B-93FDFEA3B623}" srcOrd="1" destOrd="0" presId="urn:microsoft.com/office/officeart/2005/8/layout/hierarchy1"/>
    <dgm:cxn modelId="{F719A0D9-997A-4C26-A632-2C6A84AE436B}" type="presParOf" srcId="{3B82A52B-1F84-492D-A88A-D07C0D6B07E5}" destId="{74830334-6936-46E2-8FFD-C1F25DFAB2FC}" srcOrd="1" destOrd="0" presId="urn:microsoft.com/office/officeart/2005/8/layout/hierarchy1"/>
    <dgm:cxn modelId="{8551211D-0A45-4831-BBE0-E437FAF18CB3}" type="presParOf" srcId="{FF5587F0-4E5F-44B1-8331-4197692CEE91}" destId="{FA1AEBE3-26ED-4D65-A749-4EA070E95ED9}" srcOrd="6" destOrd="0" presId="urn:microsoft.com/office/officeart/2005/8/layout/hierarchy1"/>
    <dgm:cxn modelId="{7609A5AE-A4A4-4454-AC04-A94D1CD85816}" type="presParOf" srcId="{FF5587F0-4E5F-44B1-8331-4197692CEE91}" destId="{617EA863-B0B3-46C7-9FF1-62E643729112}" srcOrd="7" destOrd="0" presId="urn:microsoft.com/office/officeart/2005/8/layout/hierarchy1"/>
    <dgm:cxn modelId="{B1851F0F-AD78-46EE-AC0A-1726466EA704}" type="presParOf" srcId="{617EA863-B0B3-46C7-9FF1-62E643729112}" destId="{B06E045B-61E8-4BD3-8A6D-4D16B81705B5}" srcOrd="0" destOrd="0" presId="urn:microsoft.com/office/officeart/2005/8/layout/hierarchy1"/>
    <dgm:cxn modelId="{CE5C757D-10C5-45D1-9408-EB2891549D6B}" type="presParOf" srcId="{B06E045B-61E8-4BD3-8A6D-4D16B81705B5}" destId="{47E9CD08-7A2C-49FB-8D24-BA22208DE87D}" srcOrd="0" destOrd="0" presId="urn:microsoft.com/office/officeart/2005/8/layout/hierarchy1"/>
    <dgm:cxn modelId="{48841EE3-CCE0-48CB-B7F9-FA52704701FA}" type="presParOf" srcId="{B06E045B-61E8-4BD3-8A6D-4D16B81705B5}" destId="{148F4B4D-1EA3-4940-A6CD-2D113DCF1606}" srcOrd="1" destOrd="0" presId="urn:microsoft.com/office/officeart/2005/8/layout/hierarchy1"/>
    <dgm:cxn modelId="{82EA23FD-C2DB-4591-BEA3-43FC851D451C}" type="presParOf" srcId="{617EA863-B0B3-46C7-9FF1-62E643729112}" destId="{A88F8B41-F8B5-42E8-925B-E7F3E0A9BD7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1AEBE3-26ED-4D65-A749-4EA070E95ED9}">
      <dsp:nvSpPr>
        <dsp:cNvPr id="0" name=""/>
        <dsp:cNvSpPr/>
      </dsp:nvSpPr>
      <dsp:spPr>
        <a:xfrm>
          <a:off x="5145539" y="1749655"/>
          <a:ext cx="4022749" cy="6297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6013"/>
              </a:lnTo>
              <a:lnTo>
                <a:pt x="4022749" y="426013"/>
              </a:lnTo>
              <a:lnTo>
                <a:pt x="4022749" y="629786"/>
              </a:lnTo>
            </a:path>
          </a:pathLst>
        </a:custGeom>
        <a:noFill/>
        <a:ln w="12700" cap="flat" cmpd="sng" algn="ctr">
          <a:solidFill>
            <a:schemeClr val="accent4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97328C-78C5-4209-80B7-AA01792AA0B1}">
      <dsp:nvSpPr>
        <dsp:cNvPr id="0" name=""/>
        <dsp:cNvSpPr/>
      </dsp:nvSpPr>
      <dsp:spPr>
        <a:xfrm>
          <a:off x="5145539" y="1749655"/>
          <a:ext cx="1334288" cy="6297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6013"/>
              </a:lnTo>
              <a:lnTo>
                <a:pt x="1334288" y="426013"/>
              </a:lnTo>
              <a:lnTo>
                <a:pt x="1334288" y="629786"/>
              </a:lnTo>
            </a:path>
          </a:pathLst>
        </a:custGeom>
        <a:noFill/>
        <a:ln w="12700" cap="flat" cmpd="sng" algn="ctr">
          <a:solidFill>
            <a:schemeClr val="accent4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52E488-80C5-40CA-A104-46867A29CB9E}">
      <dsp:nvSpPr>
        <dsp:cNvPr id="0" name=""/>
        <dsp:cNvSpPr/>
      </dsp:nvSpPr>
      <dsp:spPr>
        <a:xfrm>
          <a:off x="3791366" y="1749655"/>
          <a:ext cx="1354172" cy="629786"/>
        </a:xfrm>
        <a:custGeom>
          <a:avLst/>
          <a:gdLst/>
          <a:ahLst/>
          <a:cxnLst/>
          <a:rect l="0" t="0" r="0" b="0"/>
          <a:pathLst>
            <a:path>
              <a:moveTo>
                <a:pt x="1354172" y="0"/>
              </a:moveTo>
              <a:lnTo>
                <a:pt x="1354172" y="426013"/>
              </a:lnTo>
              <a:lnTo>
                <a:pt x="0" y="426013"/>
              </a:lnTo>
              <a:lnTo>
                <a:pt x="0" y="629786"/>
              </a:lnTo>
            </a:path>
          </a:pathLst>
        </a:custGeom>
        <a:noFill/>
        <a:ln w="12700" cap="flat" cmpd="sng" algn="ctr">
          <a:solidFill>
            <a:schemeClr val="accent4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EF99B6-CA75-436F-8CFB-AA0BE553CFF1}">
      <dsp:nvSpPr>
        <dsp:cNvPr id="0" name=""/>
        <dsp:cNvSpPr/>
      </dsp:nvSpPr>
      <dsp:spPr>
        <a:xfrm>
          <a:off x="1102905" y="1749655"/>
          <a:ext cx="4042633" cy="629786"/>
        </a:xfrm>
        <a:custGeom>
          <a:avLst/>
          <a:gdLst/>
          <a:ahLst/>
          <a:cxnLst/>
          <a:rect l="0" t="0" r="0" b="0"/>
          <a:pathLst>
            <a:path>
              <a:moveTo>
                <a:pt x="4042633" y="0"/>
              </a:moveTo>
              <a:lnTo>
                <a:pt x="4042633" y="426013"/>
              </a:lnTo>
              <a:lnTo>
                <a:pt x="0" y="426013"/>
              </a:lnTo>
              <a:lnTo>
                <a:pt x="0" y="629786"/>
              </a:lnTo>
            </a:path>
          </a:pathLst>
        </a:custGeom>
        <a:noFill/>
        <a:ln w="12700" cap="flat" cmpd="sng" algn="ctr">
          <a:solidFill>
            <a:schemeClr val="accent4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D2BC7-1A3D-4039-B10F-D4F2E60AF14B}">
      <dsp:nvSpPr>
        <dsp:cNvPr id="0" name=""/>
        <dsp:cNvSpPr/>
      </dsp:nvSpPr>
      <dsp:spPr>
        <a:xfrm>
          <a:off x="4045714" y="352877"/>
          <a:ext cx="2199649" cy="1396777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A605C13-DBED-47F3-B769-E8D854CEAD58}">
      <dsp:nvSpPr>
        <dsp:cNvPr id="0" name=""/>
        <dsp:cNvSpPr/>
      </dsp:nvSpPr>
      <dsp:spPr>
        <a:xfrm>
          <a:off x="4290120" y="585063"/>
          <a:ext cx="2199649" cy="139677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solidFill>
                <a:schemeClr val="tx1">
                  <a:lumMod val="85000"/>
                  <a:lumOff val="15000"/>
                </a:schemeClr>
              </a:solidFill>
              <a:latin typeface="TT Travels Bold" panose="02000803040000020004" pitchFamily="2" charset="-52"/>
            </a:rPr>
            <a:t>Прибыль</a:t>
          </a:r>
        </a:p>
      </dsp:txBody>
      <dsp:txXfrm>
        <a:off x="4331030" y="625973"/>
        <a:ext cx="2117829" cy="1314957"/>
      </dsp:txXfrm>
    </dsp:sp>
    <dsp:sp modelId="{E3836279-845F-4D5A-A9BC-1F5DDED3DF71}">
      <dsp:nvSpPr>
        <dsp:cNvPr id="0" name=""/>
        <dsp:cNvSpPr/>
      </dsp:nvSpPr>
      <dsp:spPr>
        <a:xfrm>
          <a:off x="3080" y="2379442"/>
          <a:ext cx="2199649" cy="1396777"/>
        </a:xfrm>
        <a:prstGeom prst="roundRect">
          <a:avLst>
            <a:gd name="adj" fmla="val 10000"/>
          </a:avLst>
        </a:prstGeom>
        <a:solidFill>
          <a:srgbClr val="FFC000">
            <a:lumMod val="60000"/>
            <a:lumOff val="40000"/>
          </a:srgbClr>
        </a:solidFill>
        <a:ln w="1905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0C5E14B-F3D0-4293-9BA0-B57B46398F91}">
      <dsp:nvSpPr>
        <dsp:cNvPr id="0" name=""/>
        <dsp:cNvSpPr/>
      </dsp:nvSpPr>
      <dsp:spPr>
        <a:xfrm>
          <a:off x="247486" y="2611627"/>
          <a:ext cx="2199649" cy="139677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solidFill>
                <a:schemeClr val="tx1">
                  <a:lumMod val="85000"/>
                  <a:lumOff val="15000"/>
                </a:schemeClr>
              </a:solidFill>
              <a:latin typeface="TT Travels Bold" panose="02000803040000020004" pitchFamily="2" charset="-52"/>
              <a:ea typeface="+mn-ea"/>
              <a:cs typeface="+mn-cs"/>
            </a:rPr>
            <a:t>Конверсия в покупку</a:t>
          </a:r>
        </a:p>
      </dsp:txBody>
      <dsp:txXfrm>
        <a:off x="288396" y="2652537"/>
        <a:ext cx="2117829" cy="1314957"/>
      </dsp:txXfrm>
    </dsp:sp>
    <dsp:sp modelId="{01AC76AC-36F0-4C14-B53D-178C783A812F}">
      <dsp:nvSpPr>
        <dsp:cNvPr id="0" name=""/>
        <dsp:cNvSpPr/>
      </dsp:nvSpPr>
      <dsp:spPr>
        <a:xfrm>
          <a:off x="2691541" y="2379442"/>
          <a:ext cx="2199649" cy="1396777"/>
        </a:xfrm>
        <a:prstGeom prst="roundRect">
          <a:avLst>
            <a:gd name="adj" fmla="val 10000"/>
          </a:avLst>
        </a:prstGeom>
        <a:solidFill>
          <a:srgbClr val="FFC000">
            <a:lumMod val="60000"/>
            <a:lumOff val="40000"/>
          </a:srgbClr>
        </a:solidFill>
        <a:ln w="1905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E3EA1E9-90AF-4F7C-87B7-E4B7E7EA025A}">
      <dsp:nvSpPr>
        <dsp:cNvPr id="0" name=""/>
        <dsp:cNvSpPr/>
      </dsp:nvSpPr>
      <dsp:spPr>
        <a:xfrm>
          <a:off x="2935947" y="2611627"/>
          <a:ext cx="2199649" cy="139677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solidFill>
                <a:schemeClr val="tx1">
                  <a:lumMod val="85000"/>
                  <a:lumOff val="15000"/>
                </a:schemeClr>
              </a:solidFill>
              <a:latin typeface="TT Travels Bold" panose="02000803040000020004" pitchFamily="2" charset="-52"/>
              <a:ea typeface="+mn-ea"/>
              <a:cs typeface="+mn-cs"/>
            </a:rPr>
            <a:t>Число</a:t>
          </a:r>
          <a:r>
            <a:rPr lang="ru-RU" sz="2200" kern="1200" dirty="0">
              <a:solidFill>
                <a:schemeClr val="tx1">
                  <a:lumMod val="85000"/>
                  <a:lumOff val="15000"/>
                </a:schemeClr>
              </a:solidFill>
            </a:rPr>
            <a:t> </a:t>
          </a:r>
          <a:r>
            <a:rPr lang="ru-RU" sz="2200" kern="1200" dirty="0">
              <a:solidFill>
                <a:schemeClr val="tx1">
                  <a:lumMod val="85000"/>
                  <a:lumOff val="15000"/>
                </a:schemeClr>
              </a:solidFill>
              <a:latin typeface="TT Travels Bold" panose="02000803040000020004" pitchFamily="2" charset="-52"/>
              <a:ea typeface="+mn-ea"/>
              <a:cs typeface="+mn-cs"/>
            </a:rPr>
            <a:t>клиентов</a:t>
          </a:r>
        </a:p>
      </dsp:txBody>
      <dsp:txXfrm>
        <a:off x="2976857" y="2652537"/>
        <a:ext cx="2117829" cy="1314957"/>
      </dsp:txXfrm>
    </dsp:sp>
    <dsp:sp modelId="{6FD413C4-9140-4714-81A4-3BA2FB18ADE5}">
      <dsp:nvSpPr>
        <dsp:cNvPr id="0" name=""/>
        <dsp:cNvSpPr/>
      </dsp:nvSpPr>
      <dsp:spPr>
        <a:xfrm>
          <a:off x="5380002" y="2379442"/>
          <a:ext cx="2199649" cy="1396777"/>
        </a:xfrm>
        <a:prstGeom prst="roundRect">
          <a:avLst>
            <a:gd name="adj" fmla="val 10000"/>
          </a:avLst>
        </a:prstGeom>
        <a:solidFill>
          <a:srgbClr val="FFC000">
            <a:lumMod val="60000"/>
            <a:lumOff val="40000"/>
          </a:srgbClr>
        </a:solidFill>
        <a:ln w="1905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AE5E418-BB29-4740-AA6B-93FDFEA3B623}">
      <dsp:nvSpPr>
        <dsp:cNvPr id="0" name=""/>
        <dsp:cNvSpPr/>
      </dsp:nvSpPr>
      <dsp:spPr>
        <a:xfrm>
          <a:off x="5624408" y="2611627"/>
          <a:ext cx="2199649" cy="139677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solidFill>
                <a:schemeClr val="tx1">
                  <a:lumMod val="85000"/>
                  <a:lumOff val="15000"/>
                </a:schemeClr>
              </a:solidFill>
              <a:latin typeface="TT Travels Bold" panose="02000803040000020004" pitchFamily="2" charset="-52"/>
              <a:ea typeface="+mn-ea"/>
              <a:cs typeface="+mn-cs"/>
            </a:rPr>
            <a:t>Число повторных покупок на клиента</a:t>
          </a:r>
        </a:p>
      </dsp:txBody>
      <dsp:txXfrm>
        <a:off x="5665318" y="2652537"/>
        <a:ext cx="2117829" cy="1314957"/>
      </dsp:txXfrm>
    </dsp:sp>
    <dsp:sp modelId="{47E9CD08-7A2C-49FB-8D24-BA22208DE87D}">
      <dsp:nvSpPr>
        <dsp:cNvPr id="0" name=""/>
        <dsp:cNvSpPr/>
      </dsp:nvSpPr>
      <dsp:spPr>
        <a:xfrm>
          <a:off x="8068463" y="2379442"/>
          <a:ext cx="2199649" cy="1396777"/>
        </a:xfrm>
        <a:prstGeom prst="roundRect">
          <a:avLst>
            <a:gd name="adj" fmla="val 10000"/>
          </a:avLst>
        </a:prstGeom>
        <a:solidFill>
          <a:srgbClr val="FFC000">
            <a:lumMod val="60000"/>
            <a:lumOff val="40000"/>
          </a:srgbClr>
        </a:solidFill>
        <a:ln w="19050" cap="flat" cmpd="sng" algn="ctr">
          <a:solidFill>
            <a:srgbClr val="E7E6E6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48F4B4D-1EA3-4940-A6CD-2D113DCF1606}">
      <dsp:nvSpPr>
        <dsp:cNvPr id="0" name=""/>
        <dsp:cNvSpPr/>
      </dsp:nvSpPr>
      <dsp:spPr>
        <a:xfrm>
          <a:off x="8312869" y="2611627"/>
          <a:ext cx="2199649" cy="139677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solidFill>
                <a:schemeClr val="tx1">
                  <a:lumMod val="85000"/>
                  <a:lumOff val="15000"/>
                </a:schemeClr>
              </a:solidFill>
              <a:latin typeface="TT Travels Bold" panose="02000803040000020004" pitchFamily="2" charset="-52"/>
              <a:ea typeface="+mn-ea"/>
              <a:cs typeface="+mn-cs"/>
            </a:rPr>
            <a:t>Размер среднего чека</a:t>
          </a:r>
        </a:p>
      </dsp:txBody>
      <dsp:txXfrm>
        <a:off x="8353779" y="2652537"/>
        <a:ext cx="2117829" cy="1314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2D3268-1BA6-42CD-8074-D0C80EA42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203F6D4-2499-4500-9A93-6544D9C96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280684-C2F8-4AA8-B50E-F51402D3C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93AE-9C58-4327-A384-B806D5D20D81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911B06-D0B3-4061-A4E6-A13915467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91802B-958D-40B7-929C-C80EF2CF2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C8AA-2A12-4E94-AA8B-AEF4652F48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7875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74BED3-348F-458E-A725-ED24A3C7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3B7F164-B520-4DF0-8702-ECBDA0CEC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2E8F00-AA2C-4F77-835E-A8A40D739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93AE-9C58-4327-A384-B806D5D20D81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F97C71-5EBA-4898-A211-C471E18A5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3D624C-5F8C-407A-A1F8-9F76ECEF6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C8AA-2A12-4E94-AA8B-AEF4652F48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871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C2E1F79-7316-47CD-9C1A-B0E8730891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8E8B205-8E8C-4E07-9128-EE10FCEC7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7A0091-3995-4281-BD80-5E5854EB9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93AE-9C58-4327-A384-B806D5D20D81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A2B418-2F1C-4389-9682-D2739D4F5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67C9F1-9B3F-4F31-B86F-8899E1BF7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C8AA-2A12-4E94-AA8B-AEF4652F48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2105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30997C-93DD-4F87-9103-420F82306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AAB8A8-D841-45A1-BB81-6B6F7A53E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918585-84D2-4B27-9DE7-E25E8C179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93AE-9C58-4327-A384-B806D5D20D81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95F249-BF5E-416C-874E-E28527603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B45A61-0AAE-4EE1-A050-1527C2FA7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C8AA-2A12-4E94-AA8B-AEF4652F48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0884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5EEFF3-7C39-49F3-807B-22D4E6EA1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3DDFF9-CB05-46C6-B997-1D219C1C9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6DF00C-A237-4D7C-937D-A30DA3BF4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93AE-9C58-4327-A384-B806D5D20D81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9F13FB-9EE3-4CD2-91F8-50B5FDF89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97C741-8331-43BB-BF09-0CBB54E66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C8AA-2A12-4E94-AA8B-AEF4652F48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8326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984247-FF31-4ABE-B49F-3E499A97B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567B02-E93C-4D02-8B2E-2F1864F0C1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987A0C0-A58A-4B51-8CE5-38DA1C967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DC6C76-76A5-406C-88D3-3566304DF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93AE-9C58-4327-A384-B806D5D20D81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7C787F7-C6AA-41ED-A1A2-3DEED2D02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DC5BF41-C6A2-41C5-85FF-FC60CB58E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C8AA-2A12-4E94-AA8B-AEF4652F48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0731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CAC6DC-F764-4666-93B3-7F7E9CF2A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7B4159-26D2-4658-8DA9-F01FD4C23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E9638A3-C50F-4EF9-BEA0-CA490094C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A29A5B6-FD9F-463C-82C1-3FAC8D9918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96A610F-35F9-422D-BC12-A23485321F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D22FA40-0710-4C2D-A19F-28FBBF1D5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93AE-9C58-4327-A384-B806D5D20D81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E6E4D37-AE0A-41F0-9E61-F9D9AE81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6479CA9-42CD-4050-82D8-4D8CD46B3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C8AA-2A12-4E94-AA8B-AEF4652F48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5562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CB2BBA-6DD3-413E-A3AE-588E67E7A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61015C0-657D-46F5-B86E-41E0183E0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93AE-9C58-4327-A384-B806D5D20D81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A9AC982-366E-4BA2-B428-9B4418D2D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AD3A508-8977-4472-90B2-67AABE25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C8AA-2A12-4E94-AA8B-AEF4652F48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8364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891F9AB-B4DC-4047-B087-C58135503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93AE-9C58-4327-A384-B806D5D20D81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F750DDC-4A10-4AC3-B07F-5E3E7B6EC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7A710A0-BC6B-45DC-A2BB-03C3C2831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C8AA-2A12-4E94-AA8B-AEF4652F48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7437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0012B9-D676-40A5-A284-8886F3A2B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A2AB7D-B5C3-4CB4-9AAD-4C1C9CE9C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E84B0DF-D718-45BA-B2E2-BFAB6FF5B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A424BD-A533-4645-B2CE-3100373C4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93AE-9C58-4327-A384-B806D5D20D81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5591DD8-B8B6-4B0D-A582-5DBC7165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675F994-3EB9-453F-9AD3-B3BAAD5C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C8AA-2A12-4E94-AA8B-AEF4652F48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9116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925AAF-F929-46E2-8237-98D8C52BB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EABF7FA-AAFD-46DC-8CFA-983BB471A6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CD4A90C-88A9-432F-AD45-ECE33DC03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D1668B-ACF9-4334-B5EA-2403BEA00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93AE-9C58-4327-A384-B806D5D20D81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4449F5-30E4-4266-9314-B17E806BD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014FC80-BF0B-4E17-9A68-665851FD7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C8AA-2A12-4E94-AA8B-AEF4652F48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556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3043A5-BFC1-4270-9377-942AD8798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C510BB-19B9-409B-BD31-5B6D1C707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FC6666-D842-4B7C-93B6-01EB0EBF3A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093AE-9C58-4327-A384-B806D5D20D81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115AC6-17B6-4842-97D4-E460435B99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30427A-D6E3-469B-9381-A6DC5ADB5A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AC8AA-2A12-4E94-AA8B-AEF4652F48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3614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897EE3-F811-4915-B8AE-09F234C65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218" y="1403927"/>
            <a:ext cx="9144000" cy="2387600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TT Travels Bold" panose="02000803040000020004" pitchFamily="2" charset="-52"/>
              </a:rPr>
              <a:t>Сравнение гипотез повышения прибыли</a:t>
            </a:r>
          </a:p>
        </p:txBody>
      </p:sp>
    </p:spTree>
    <p:extLst>
      <p:ext uri="{BB962C8B-B14F-4D97-AF65-F5344CB8AC3E}">
        <p14:creationId xmlns:p14="http://schemas.microsoft.com/office/powerpoint/2010/main" val="2529184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AA22EF-3EFE-4282-A60D-94AE18BDC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TT Travels Bold" panose="02000803040000020004" pitchFamily="2" charset="-52"/>
              </a:rPr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FCFC81-AAF5-44B0-BF81-19911F800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6988" y="2696528"/>
            <a:ext cx="3092504" cy="95733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TT Travels Bold" panose="02000803040000020004" pitchFamily="2" charset="-52"/>
              </a:rPr>
              <a:t>МАРЖИНАЛЬНАЯ ПРИБЫЛЬ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TT Travels Bold" panose="02000803040000020004" pitchFamily="2" charset="-52"/>
              </a:rPr>
              <a:t>ДО: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77F1DAC4-665F-4618-9A5F-CA030F0F38C2}"/>
              </a:ext>
            </a:extLst>
          </p:cNvPr>
          <p:cNvSpPr txBox="1">
            <a:spLocks/>
          </p:cNvSpPr>
          <p:nvPr/>
        </p:nvSpPr>
        <p:spPr>
          <a:xfrm>
            <a:off x="7383087" y="2696528"/>
            <a:ext cx="3465021" cy="9573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TT Travels Bold" panose="02000803040000020004" pitchFamily="2" charset="-52"/>
              </a:rPr>
              <a:t>МАРЖИНАЛЬНАЯ ПРИБЫЛЬ ПОСЛЕ: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DB7523-3346-40D7-A101-3ACCB36767B0}"/>
              </a:ext>
            </a:extLst>
          </p:cNvPr>
          <p:cNvSpPr txBox="1"/>
          <p:nvPr/>
        </p:nvSpPr>
        <p:spPr>
          <a:xfrm>
            <a:off x="1776988" y="3653860"/>
            <a:ext cx="30925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  <a:latin typeface="TT Travels ExtraBold" panose="02000903040000020004" pitchFamily="2" charset="-52"/>
              </a:rPr>
              <a:t>795 000</a:t>
            </a:r>
          </a:p>
        </p:txBody>
      </p:sp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DEC79867-3CDE-4FE5-AD07-DC814DAA3BD9}"/>
              </a:ext>
            </a:extLst>
          </p:cNvPr>
          <p:cNvSpPr/>
          <p:nvPr/>
        </p:nvSpPr>
        <p:spPr>
          <a:xfrm>
            <a:off x="5486684" y="3953920"/>
            <a:ext cx="1279212" cy="24750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A56106-EB75-4604-84AD-0B015BA2A8F2}"/>
              </a:ext>
            </a:extLst>
          </p:cNvPr>
          <p:cNvSpPr txBox="1"/>
          <p:nvPr/>
        </p:nvSpPr>
        <p:spPr>
          <a:xfrm>
            <a:off x="7383088" y="3624765"/>
            <a:ext cx="30203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  <a:latin typeface="TT Travels ExtraBold" panose="02000903040000020004" pitchFamily="2" charset="-52"/>
              </a:rPr>
              <a:t>993 750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E46C86-B0EE-4E14-A9D5-060A9B07922E}"/>
              </a:ext>
            </a:extLst>
          </p:cNvPr>
          <p:cNvSpPr txBox="1"/>
          <p:nvPr/>
        </p:nvSpPr>
        <p:spPr>
          <a:xfrm>
            <a:off x="5486684" y="3525356"/>
            <a:ext cx="1279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T Travels ExtraBold" panose="02000903040000020004" pitchFamily="2" charset="-52"/>
              </a:rPr>
              <a:t>+25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T Travels ExtraBold" panose="02000903040000020004" pitchFamily="2" charset="-52"/>
              </a:rPr>
              <a:t>%</a:t>
            </a:r>
            <a:endParaRPr lang="ru-RU" sz="2800" dirty="0">
              <a:solidFill>
                <a:schemeClr val="accent4">
                  <a:lumMod val="60000"/>
                  <a:lumOff val="40000"/>
                </a:schemeClr>
              </a:solidFill>
              <a:latin typeface="TT Travels ExtraBold" panose="02000903040000020004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939152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23B5B5-0762-4022-88CC-717D4DAC5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TT Travels Bold" panose="02000803040000020004" pitchFamily="2" charset="-52"/>
              </a:rPr>
              <a:t>Из чего состоит прибыль?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72856FA3-B5C8-44E7-BD67-CCF12624D0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0558313"/>
              </p:ext>
            </p:extLst>
          </p:nvPr>
        </p:nvGraphicFramePr>
        <p:xfrm>
          <a:off x="838200" y="143492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F39E837-E436-4AF0-901C-C6F294E5ACED}"/>
              </a:ext>
            </a:extLst>
          </p:cNvPr>
          <p:cNvSpPr txBox="1"/>
          <p:nvPr/>
        </p:nvSpPr>
        <p:spPr>
          <a:xfrm>
            <a:off x="1255222" y="5601598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T Travels Bold" panose="02000803040000020004" pitchFamily="2" charset="-52"/>
              </a:rPr>
              <a:t>CR = 0.93 %</a:t>
            </a:r>
            <a:endParaRPr lang="ru-RU" dirty="0">
              <a:solidFill>
                <a:schemeClr val="bg1"/>
              </a:solidFill>
              <a:latin typeface="TT Travels Bold" panose="02000803040000020004" pitchFamily="2" charset="-5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20C89E-8CE8-4B73-B859-D436F686746F}"/>
              </a:ext>
            </a:extLst>
          </p:cNvPr>
          <p:cNvSpPr txBox="1"/>
          <p:nvPr/>
        </p:nvSpPr>
        <p:spPr>
          <a:xfrm>
            <a:off x="4358639" y="5618829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T Travels Bold" panose="02000803040000020004" pitchFamily="2" charset="-52"/>
              </a:rPr>
              <a:t>6441</a:t>
            </a:r>
            <a:endParaRPr lang="ru-RU" dirty="0">
              <a:solidFill>
                <a:schemeClr val="bg1"/>
              </a:solidFill>
              <a:latin typeface="TT Travels Bold" panose="02000803040000020004" pitchFamily="2" charset="-5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7ADC0A-C4E2-431C-A621-211C8FFFACFB}"/>
              </a:ext>
            </a:extLst>
          </p:cNvPr>
          <p:cNvSpPr txBox="1"/>
          <p:nvPr/>
        </p:nvSpPr>
        <p:spPr>
          <a:xfrm>
            <a:off x="7295803" y="5595677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T Travels Bold" panose="02000803040000020004" pitchFamily="2" charset="-52"/>
              </a:rPr>
              <a:t>1</a:t>
            </a:r>
            <a:r>
              <a:rPr lang="en-US" dirty="0">
                <a:solidFill>
                  <a:schemeClr val="bg1"/>
                </a:solidFill>
                <a:latin typeface="TT Travels Bold" panose="02000803040000020004" pitchFamily="2" charset="-52"/>
              </a:rPr>
              <a:t>,1</a:t>
            </a:r>
            <a:endParaRPr lang="ru-RU" dirty="0">
              <a:solidFill>
                <a:schemeClr val="bg1"/>
              </a:solidFill>
              <a:latin typeface="TT Travels Bold" panose="02000803040000020004" pitchFamily="2" charset="-5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6C2A1F-55FA-424A-8A2A-4BA63D050141}"/>
              </a:ext>
            </a:extLst>
          </p:cNvPr>
          <p:cNvSpPr txBox="1"/>
          <p:nvPr/>
        </p:nvSpPr>
        <p:spPr>
          <a:xfrm>
            <a:off x="9493134" y="5595677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T Travels Bold" panose="02000803040000020004" pitchFamily="2" charset="-52"/>
              </a:rPr>
              <a:t>722,38 </a:t>
            </a:r>
            <a:r>
              <a:rPr lang="ru-RU" dirty="0">
                <a:solidFill>
                  <a:schemeClr val="bg1"/>
                </a:solidFill>
                <a:latin typeface="TT Travels Bold" panose="02000803040000020004" pitchFamily="2" charset="-52"/>
              </a:rPr>
              <a:t>руб.</a:t>
            </a:r>
          </a:p>
        </p:txBody>
      </p:sp>
    </p:spTree>
    <p:extLst>
      <p:ext uri="{BB962C8B-B14F-4D97-AF65-F5344CB8AC3E}">
        <p14:creationId xmlns:p14="http://schemas.microsoft.com/office/powerpoint/2010/main" val="2782659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2F76EF-8584-4323-9A5F-64A4E3B6C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TT Travels Bold" panose="02000803040000020004" pitchFamily="2" charset="-52"/>
              </a:rPr>
              <a:t>Как увеличить прибыль?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57C0256-CFEB-4A11-9B6B-C7B9B9EFB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170" y="1566928"/>
            <a:ext cx="7007659" cy="4839685"/>
          </a:xfrm>
          <a:prstGeom prst="rect">
            <a:avLst/>
          </a:prstGeom>
        </p:spPr>
      </p:pic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4296CDF7-3FD5-409B-9116-141C0F10D018}"/>
              </a:ext>
            </a:extLst>
          </p:cNvPr>
          <p:cNvSpPr/>
          <p:nvPr/>
        </p:nvSpPr>
        <p:spPr>
          <a:xfrm>
            <a:off x="7639397" y="4738254"/>
            <a:ext cx="980901" cy="1263535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024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207A0-6879-4307-AE86-A64DE614F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TT Travels Bold" panose="02000803040000020004" pitchFamily="2" charset="-52"/>
              </a:rPr>
              <a:t>Ранжирование результатов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836B16-1C3C-4535-B01B-30A1B43BC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ru-RU" sz="2400" dirty="0">
                <a:solidFill>
                  <a:schemeClr val="bg1"/>
                </a:solidFill>
                <a:latin typeface="TT Travels Medium" panose="02000803030000020004" pitchFamily="2" charset="-52"/>
              </a:rPr>
              <a:t>Увеличение среднего чека </a:t>
            </a:r>
            <a:r>
              <a:rPr lang="ru-RU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TT Travels Medium" panose="02000803030000020004" pitchFamily="2" charset="-52"/>
              </a:rPr>
              <a:t>(рекомендуемый вариант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TT Travels Medium" panose="02000803030000020004" pitchFamily="2" charset="-52"/>
              </a:rPr>
              <a:t>, </a:t>
            </a:r>
            <a:r>
              <a:rPr lang="ru-RU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TT Travels Medium" panose="02000803030000020004" pitchFamily="2" charset="-52"/>
              </a:rPr>
              <a:t>увеличит прибыль на 15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TT Travels Medium" panose="02000803030000020004" pitchFamily="2" charset="-52"/>
              </a:rPr>
              <a:t>%</a:t>
            </a:r>
            <a:r>
              <a:rPr lang="ru-RU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TT Travels Medium" panose="02000803030000020004" pitchFamily="2" charset="-52"/>
              </a:rPr>
              <a:t>)</a:t>
            </a:r>
          </a:p>
          <a:p>
            <a:pPr marL="457200" indent="-457200">
              <a:buAutoNum type="arabicPeriod"/>
            </a:pPr>
            <a:r>
              <a:rPr lang="ru-RU" sz="2400" dirty="0">
                <a:solidFill>
                  <a:schemeClr val="bg1"/>
                </a:solidFill>
                <a:latin typeface="TT Travels Medium" panose="02000803030000020004" pitchFamily="2" charset="-52"/>
              </a:rPr>
              <a:t>Увеличение конверсии</a:t>
            </a:r>
          </a:p>
          <a:p>
            <a:pPr marL="457200" indent="-457200">
              <a:buAutoNum type="arabicPeriod"/>
            </a:pPr>
            <a:r>
              <a:rPr lang="ru-RU" sz="2400" dirty="0">
                <a:solidFill>
                  <a:schemeClr val="bg1"/>
                </a:solidFill>
                <a:latin typeface="TT Travels Medium" panose="02000803030000020004" pitchFamily="2" charset="-52"/>
              </a:rPr>
              <a:t>Увеличение количества повторных покупок</a:t>
            </a:r>
          </a:p>
          <a:p>
            <a:pPr marL="457200" indent="-457200">
              <a:buAutoNum type="arabicPeriod"/>
            </a:pPr>
            <a:r>
              <a:rPr lang="ru-RU" sz="2400" dirty="0">
                <a:solidFill>
                  <a:schemeClr val="bg1"/>
                </a:solidFill>
                <a:latin typeface="TT Travels Medium" panose="02000803030000020004" pitchFamily="2" charset="-52"/>
              </a:rPr>
              <a:t>Привлечение пользователей</a:t>
            </a:r>
          </a:p>
        </p:txBody>
      </p:sp>
    </p:spTree>
    <p:extLst>
      <p:ext uri="{BB962C8B-B14F-4D97-AF65-F5344CB8AC3E}">
        <p14:creationId xmlns:p14="http://schemas.microsoft.com/office/powerpoint/2010/main" val="33990947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</TotalTime>
  <Words>76</Words>
  <Application>Microsoft Office PowerPoint</Application>
  <PresentationFormat>Широкоэкранный</PresentationFormat>
  <Paragraphs>24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2" baseType="lpstr">
      <vt:lpstr>Arial</vt:lpstr>
      <vt:lpstr>Franklin Gothic Book</vt:lpstr>
      <vt:lpstr>Franklin Gothic Medium</vt:lpstr>
      <vt:lpstr>TT Travels Bold</vt:lpstr>
      <vt:lpstr>TT Travels ExtraBold</vt:lpstr>
      <vt:lpstr>TT Travels Medium</vt:lpstr>
      <vt:lpstr>Тема Office</vt:lpstr>
      <vt:lpstr>Сравнение гипотез повышения прибыли</vt:lpstr>
      <vt:lpstr>Цель</vt:lpstr>
      <vt:lpstr>Из чего состоит прибыль?</vt:lpstr>
      <vt:lpstr>Как увеличить прибыль?</vt:lpstr>
      <vt:lpstr>Ранжирование результатов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Совещание по маркетингу</dc:title>
  <dc:creator>Anastasia Alexeeva</dc:creator>
  <cp:lastModifiedBy>Anastasia Alexeeva</cp:lastModifiedBy>
  <cp:revision>15</cp:revision>
  <dcterms:created xsi:type="dcterms:W3CDTF">2025-02-07T02:13:14Z</dcterms:created>
  <dcterms:modified xsi:type="dcterms:W3CDTF">2025-02-07T16:05:41Z</dcterms:modified>
</cp:coreProperties>
</file>