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dd75fef05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dd75fef05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dd75fef05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dd75fef05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ff97bc6c1a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ff97bc6c1a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ff97bc6c1a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ff97bc6c1a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33100" y="139875"/>
            <a:ext cx="66585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chemeClr val="lt2"/>
                </a:solidFill>
              </a:rPr>
              <a:t>Ironhack Payments</a:t>
            </a:r>
            <a:r>
              <a:rPr lang="en-GB" sz="1800">
                <a:solidFill>
                  <a:schemeClr val="lt2"/>
                </a:solidFill>
              </a:rPr>
              <a:t> - CR and Fees Datasets Analysis</a:t>
            </a:r>
            <a:endParaRPr sz="1800">
              <a:solidFill>
                <a:schemeClr val="lt2"/>
              </a:solidFill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200" y="912700"/>
            <a:ext cx="4094599" cy="298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912700"/>
            <a:ext cx="4351000" cy="296017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1184400" y="3778100"/>
            <a:ext cx="6775200" cy="124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B7B7B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B7B7B7"/>
                </a:solidFill>
              </a:rPr>
              <a:t>The revenue increases as cohorts make more cash requests. </a:t>
            </a:r>
            <a:endParaRPr b="1">
              <a:solidFill>
                <a:srgbClr val="B7B7B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B7B7B7"/>
                </a:solidFill>
              </a:rPr>
              <a:t>There is a linear positive relationship between the amount of cash requests</a:t>
            </a:r>
            <a:r>
              <a:rPr b="1" lang="en-GB">
                <a:solidFill>
                  <a:srgbClr val="B7B7B7"/>
                </a:solidFill>
              </a:rPr>
              <a:t> per cohort and revenue generated.</a:t>
            </a:r>
            <a:endParaRPr b="1"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233100" y="139875"/>
            <a:ext cx="66585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chemeClr val="lt2"/>
                </a:solidFill>
              </a:rPr>
              <a:t>Ironhack Payments</a:t>
            </a:r>
            <a:r>
              <a:rPr lang="en-GB" sz="1800">
                <a:solidFill>
                  <a:schemeClr val="lt2"/>
                </a:solidFill>
              </a:rPr>
              <a:t> - CR and Fees Datasets Analysis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481725" y="3480800"/>
            <a:ext cx="79173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B7B7B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B7B7B7"/>
                </a:solidFill>
              </a:rPr>
              <a:t>The incident rate goes down as user count increases. </a:t>
            </a:r>
            <a:endParaRPr b="1">
              <a:solidFill>
                <a:srgbClr val="B7B7B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B7B7B7"/>
                </a:solidFill>
              </a:rPr>
              <a:t>We observe a 90% incident rate fin january 2020. </a:t>
            </a:r>
            <a:endParaRPr b="1">
              <a:solidFill>
                <a:srgbClr val="B7B7B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B7B7B7"/>
                </a:solidFill>
              </a:rPr>
              <a:t>However, as users grow and data becomes more relevant, the IR drops below 10%. </a:t>
            </a:r>
            <a:endParaRPr b="1">
              <a:solidFill>
                <a:srgbClr val="B7B7B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B7B7B7"/>
                </a:solidFill>
              </a:rPr>
              <a:t>Meaning that as we get more clients, the probability of them missing a </a:t>
            </a:r>
            <a:r>
              <a:rPr b="1" lang="en-GB">
                <a:solidFill>
                  <a:srgbClr val="B7B7B7"/>
                </a:solidFill>
              </a:rPr>
              <a:t>repayment</a:t>
            </a:r>
            <a:r>
              <a:rPr b="1" lang="en-GB">
                <a:solidFill>
                  <a:srgbClr val="B7B7B7"/>
                </a:solidFill>
              </a:rPr>
              <a:t> of the loan decreases.</a:t>
            </a:r>
            <a:endParaRPr b="1">
              <a:solidFill>
                <a:srgbClr val="B7B7B7"/>
              </a:solidFill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3175" y="800175"/>
            <a:ext cx="4163423" cy="282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800" y="800175"/>
            <a:ext cx="4098706" cy="282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/>
        </p:nvSpPr>
        <p:spPr>
          <a:xfrm>
            <a:off x="233100" y="139875"/>
            <a:ext cx="66585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chemeClr val="lt2"/>
                </a:solidFill>
              </a:rPr>
              <a:t>Ironhack Payments</a:t>
            </a:r>
            <a:r>
              <a:rPr lang="en-GB" sz="1800">
                <a:solidFill>
                  <a:schemeClr val="lt2"/>
                </a:solidFill>
              </a:rPr>
              <a:t> - CR and Fees Datasets Analysis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473950" y="3713875"/>
            <a:ext cx="79173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B7B7B7"/>
                </a:solidFill>
              </a:rPr>
              <a:t>T</a:t>
            </a:r>
            <a:r>
              <a:rPr b="1" lang="en-GB">
                <a:solidFill>
                  <a:srgbClr val="B7B7B7"/>
                </a:solidFill>
              </a:rPr>
              <a:t>he incident rate is inversely proportional to the revenue’s growth.</a:t>
            </a:r>
            <a:endParaRPr b="1">
              <a:solidFill>
                <a:srgbClr val="B7B7B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B7B7B7"/>
                </a:solidFill>
              </a:rPr>
              <a:t>Meaning that as user count increases, the bulk of the fees gets generated by instant payment and postponing requests.</a:t>
            </a:r>
            <a:endParaRPr b="1">
              <a:solidFill>
                <a:srgbClr val="B7B7B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B7B7B7"/>
              </a:solidFill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800175"/>
            <a:ext cx="4098706" cy="282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800175"/>
            <a:ext cx="4351000" cy="2825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/>
        </p:nvSpPr>
        <p:spPr>
          <a:xfrm>
            <a:off x="528325" y="515625"/>
            <a:ext cx="5368800" cy="14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solidFill>
                  <a:schemeClr val="lt2"/>
                </a:solidFill>
              </a:rPr>
              <a:t>N of users in Ironhack Payments that took out at least 1 loan</a:t>
            </a:r>
            <a:r>
              <a:rPr lang="en-GB" sz="2700">
                <a:solidFill>
                  <a:schemeClr val="lt2"/>
                </a:solidFill>
              </a:rPr>
              <a:t> :</a:t>
            </a:r>
            <a:endParaRPr sz="27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5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9625</a:t>
            </a:r>
            <a:endParaRPr sz="3400">
              <a:solidFill>
                <a:schemeClr val="lt2"/>
              </a:solidFill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4448975" y="2020375"/>
            <a:ext cx="5368800" cy="10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solidFill>
                  <a:schemeClr val="lt2"/>
                </a:solidFill>
              </a:rPr>
              <a:t>N of loans in total :</a:t>
            </a:r>
            <a:endParaRPr sz="27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5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17373</a:t>
            </a:r>
            <a:endParaRPr sz="3400">
              <a:solidFill>
                <a:schemeClr val="lt2"/>
              </a:solidFill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957450" y="3404875"/>
            <a:ext cx="5368800" cy="10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solidFill>
                  <a:schemeClr val="lt2"/>
                </a:solidFill>
              </a:rPr>
              <a:t>Average loans per user :</a:t>
            </a:r>
            <a:endParaRPr sz="27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5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1.8</a:t>
            </a:r>
            <a:endParaRPr sz="3400">
              <a:solidFill>
                <a:schemeClr val="lt2"/>
              </a:solidFill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1008850" y="3829200"/>
            <a:ext cx="5368800" cy="9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5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Max : 5  Min : 1</a:t>
            </a:r>
            <a:endParaRPr sz="2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/>
        </p:nvSpPr>
        <p:spPr>
          <a:xfrm>
            <a:off x="613800" y="435100"/>
            <a:ext cx="5368800" cy="10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solidFill>
                  <a:schemeClr val="lt2"/>
                </a:solidFill>
              </a:rPr>
              <a:t>Total revenue generated by fees :</a:t>
            </a:r>
            <a:endParaRPr sz="27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5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74210.0€</a:t>
            </a:r>
            <a:endParaRPr sz="3400">
              <a:solidFill>
                <a:schemeClr val="lt2"/>
              </a:solidFill>
            </a:endParaRPr>
          </a:p>
        </p:txBody>
      </p:sp>
      <p:sp>
        <p:nvSpPr>
          <p:cNvPr id="87" name="Google Shape;87;p17"/>
          <p:cNvSpPr txBox="1"/>
          <p:nvPr/>
        </p:nvSpPr>
        <p:spPr>
          <a:xfrm>
            <a:off x="805075" y="3260225"/>
            <a:ext cx="5368800" cy="10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solidFill>
                  <a:schemeClr val="lt2"/>
                </a:solidFill>
              </a:rPr>
              <a:t>Average % return on each loan</a:t>
            </a:r>
            <a:r>
              <a:rPr lang="en-GB" sz="2700">
                <a:solidFill>
                  <a:schemeClr val="lt2"/>
                </a:solidFill>
              </a:rPr>
              <a:t> :</a:t>
            </a:r>
            <a:endParaRPr sz="27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5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8.12%</a:t>
            </a:r>
            <a:endParaRPr sz="3400">
              <a:solidFill>
                <a:schemeClr val="lt2"/>
              </a:solidFill>
            </a:endParaRPr>
          </a:p>
        </p:txBody>
      </p:sp>
      <p:sp>
        <p:nvSpPr>
          <p:cNvPr id="88" name="Google Shape;88;p17"/>
          <p:cNvSpPr txBox="1"/>
          <p:nvPr/>
        </p:nvSpPr>
        <p:spPr>
          <a:xfrm>
            <a:off x="5083150" y="1664475"/>
            <a:ext cx="5368800" cy="10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solidFill>
                  <a:schemeClr val="lt2"/>
                </a:solidFill>
              </a:rPr>
              <a:t>Total capital lended</a:t>
            </a:r>
            <a:r>
              <a:rPr lang="en-GB" sz="2700">
                <a:solidFill>
                  <a:schemeClr val="lt2"/>
                </a:solidFill>
              </a:rPr>
              <a:t> :</a:t>
            </a:r>
            <a:endParaRPr sz="27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5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GB" sz="105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’</a:t>
            </a:r>
            <a:r>
              <a:rPr lang="en-GB" sz="265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158</a:t>
            </a:r>
            <a:r>
              <a:rPr lang="en-GB" sz="115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’</a:t>
            </a:r>
            <a:r>
              <a:rPr lang="en-GB" sz="265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813€</a:t>
            </a:r>
            <a:endParaRPr sz="3400">
              <a:solidFill>
                <a:schemeClr val="lt2"/>
              </a:solidFill>
            </a:endParaRPr>
          </a:p>
        </p:txBody>
      </p:sp>
      <p:sp>
        <p:nvSpPr>
          <p:cNvPr id="89" name="Google Shape;89;p17"/>
          <p:cNvSpPr txBox="1"/>
          <p:nvPr/>
        </p:nvSpPr>
        <p:spPr>
          <a:xfrm>
            <a:off x="1103275" y="1964763"/>
            <a:ext cx="30000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highlight>
                  <a:srgbClr val="FFFFFF"/>
                </a:highlight>
              </a:rPr>
              <a:t>Period :  </a:t>
            </a:r>
            <a:r>
              <a:rPr b="1" lang="en-GB" sz="1300">
                <a:highlight>
                  <a:srgbClr val="FFFFFF"/>
                </a:highlight>
              </a:rPr>
              <a:t>2020-05-29 to 2020-11-01 </a:t>
            </a:r>
            <a:endParaRPr b="1"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