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8" r:id="rId4"/>
    <p:sldId id="262" r:id="rId5"/>
    <p:sldId id="267" r:id="rId6"/>
    <p:sldId id="266" r:id="rId7"/>
    <p:sldId id="265" r:id="rId8"/>
    <p:sldId id="269" r:id="rId9"/>
    <p:sldId id="259" r:id="rId1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6AA558-EE4C-44CD-9D44-B3A612E30B61}" type="doc">
      <dgm:prSet loTypeId="urn:microsoft.com/office/officeart/2008/layout/RadialCluster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BD8DDE4B-0998-478C-BF92-8D277A09B474}">
      <dgm:prSet phldrT="[Texto]" custT="1"/>
      <dgm:spPr/>
      <dgm:t>
        <a:bodyPr/>
        <a:lstStyle/>
        <a:p>
          <a:r>
            <a:rPr lang="es-CO" sz="4400" dirty="0" smtClean="0">
              <a:solidFill>
                <a:srgbClr val="FF0000"/>
              </a:solidFill>
            </a:rPr>
            <a:t>PSL</a:t>
          </a:r>
        </a:p>
        <a:p>
          <a:r>
            <a:rPr lang="es-CO" sz="2400" dirty="0" smtClean="0"/>
            <a:t>JORGE ARAMBULO  SIERGERT</a:t>
          </a:r>
        </a:p>
      </dgm:t>
    </dgm:pt>
    <dgm:pt modelId="{3B60C015-E4ED-4D07-A672-69F835983C99}" type="parTrans" cxnId="{0221035A-AAC4-49A4-8A2B-8CB9C9A35536}">
      <dgm:prSet/>
      <dgm:spPr/>
      <dgm:t>
        <a:bodyPr/>
        <a:lstStyle/>
        <a:p>
          <a:endParaRPr lang="es-CO"/>
        </a:p>
      </dgm:t>
    </dgm:pt>
    <dgm:pt modelId="{67806511-8609-4AF3-890A-5F52D8FD91B3}" type="sibTrans" cxnId="{0221035A-AAC4-49A4-8A2B-8CB9C9A35536}">
      <dgm:prSet/>
      <dgm:spPr/>
      <dgm:t>
        <a:bodyPr/>
        <a:lstStyle/>
        <a:p>
          <a:endParaRPr lang="es-CO"/>
        </a:p>
      </dgm:t>
    </dgm:pt>
    <dgm:pt modelId="{86B2E309-E14D-41FA-92B5-777DF2047366}">
      <dgm:prSet phldrT="[Texto]"/>
      <dgm:spPr/>
      <dgm:t>
        <a:bodyPr/>
        <a:lstStyle/>
        <a:p>
          <a:r>
            <a:rPr lang="es-CO" dirty="0" smtClean="0">
              <a:solidFill>
                <a:srgbClr val="FF0000"/>
              </a:solidFill>
            </a:rPr>
            <a:t>ACRDEDORES</a:t>
          </a:r>
        </a:p>
        <a:p>
          <a:r>
            <a:rPr lang="es-CO" dirty="0" smtClean="0">
              <a:solidFill>
                <a:schemeClr val="bg1">
                  <a:lumMod val="95000"/>
                  <a:lumOff val="5000"/>
                </a:schemeClr>
              </a:solidFill>
            </a:rPr>
            <a:t>BBVA</a:t>
          </a:r>
        </a:p>
        <a:p>
          <a:r>
            <a:rPr lang="es-CO" dirty="0" smtClean="0">
              <a:solidFill>
                <a:schemeClr val="bg1">
                  <a:lumMod val="95000"/>
                  <a:lumOff val="5000"/>
                </a:schemeClr>
              </a:solidFill>
            </a:rPr>
            <a:t>B CAJA SOCIAL</a:t>
          </a:r>
        </a:p>
        <a:p>
          <a:r>
            <a:rPr lang="es-CO" dirty="0" smtClean="0">
              <a:solidFill>
                <a:schemeClr val="bg1">
                  <a:lumMod val="95000"/>
                  <a:lumOff val="5000"/>
                </a:schemeClr>
              </a:solidFill>
            </a:rPr>
            <a:t>BCOLOMBIA</a:t>
          </a:r>
        </a:p>
        <a:p>
          <a:r>
            <a:rPr lang="es-CO" dirty="0" smtClean="0">
              <a:solidFill>
                <a:schemeClr val="bg1">
                  <a:lumMod val="95000"/>
                  <a:lumOff val="5000"/>
                </a:schemeClr>
              </a:solidFill>
            </a:rPr>
            <a:t>BPICHINCHA</a:t>
          </a:r>
        </a:p>
        <a:p>
          <a:r>
            <a:rPr lang="es-CO" dirty="0" smtClean="0">
              <a:solidFill>
                <a:schemeClr val="bg1">
                  <a:lumMod val="95000"/>
                  <a:lumOff val="5000"/>
                </a:schemeClr>
              </a:solidFill>
            </a:rPr>
            <a:t>CAP</a:t>
          </a:r>
          <a:endParaRPr lang="es-CO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3721E68B-4618-4E6D-B364-14D1BD695852}" type="parTrans" cxnId="{313BC1FE-90CB-49F9-9567-D489733C06F5}">
      <dgm:prSet/>
      <dgm:spPr/>
      <dgm:t>
        <a:bodyPr/>
        <a:lstStyle/>
        <a:p>
          <a:endParaRPr lang="es-CO"/>
        </a:p>
      </dgm:t>
    </dgm:pt>
    <dgm:pt modelId="{D2E89F3A-44AB-4967-96BC-B7C6A7CB1909}" type="sibTrans" cxnId="{313BC1FE-90CB-49F9-9567-D489733C06F5}">
      <dgm:prSet/>
      <dgm:spPr/>
      <dgm:t>
        <a:bodyPr/>
        <a:lstStyle/>
        <a:p>
          <a:endParaRPr lang="es-CO"/>
        </a:p>
      </dgm:t>
    </dgm:pt>
    <dgm:pt modelId="{06F79DD2-D7EA-4AF8-9777-FC7E2D20997D}">
      <dgm:prSet phldrT="[Texto]" custT="1"/>
      <dgm:spPr/>
      <dgm:t>
        <a:bodyPr/>
        <a:lstStyle/>
        <a:p>
          <a:r>
            <a:rPr lang="es-CO" sz="16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CLIENTES</a:t>
          </a:r>
        </a:p>
        <a:p>
          <a:r>
            <a:rPr lang="es-CO" sz="1600" dirty="0" smtClean="0">
              <a:latin typeface="Arial" pitchFamily="34" charset="0"/>
              <a:cs typeface="Arial" pitchFamily="34" charset="0"/>
            </a:rPr>
            <a:t>AVIANCA</a:t>
          </a:r>
        </a:p>
        <a:p>
          <a:r>
            <a:rPr lang="es-CO" sz="1600" dirty="0" smtClean="0">
              <a:latin typeface="Arial" pitchFamily="34" charset="0"/>
              <a:cs typeface="Arial" pitchFamily="34" charset="0"/>
            </a:rPr>
            <a:t>LEONISA</a:t>
          </a:r>
        </a:p>
        <a:p>
          <a:r>
            <a:rPr lang="es-CO" sz="1600" dirty="0" smtClean="0">
              <a:latin typeface="Arial" pitchFamily="34" charset="0"/>
              <a:cs typeface="Arial" pitchFamily="34" charset="0"/>
            </a:rPr>
            <a:t>LEVAPAN</a:t>
          </a:r>
        </a:p>
        <a:p>
          <a:r>
            <a:rPr lang="es-CO" sz="1600" dirty="0" smtClean="0">
              <a:latin typeface="Arial" pitchFamily="34" charset="0"/>
              <a:cs typeface="Arial" pitchFamily="34" charset="0"/>
            </a:rPr>
            <a:t>TENNIS</a:t>
          </a:r>
        </a:p>
        <a:p>
          <a:r>
            <a:rPr lang="es-CO" sz="1600" dirty="0" smtClean="0">
              <a:latin typeface="Arial" pitchFamily="34" charset="0"/>
              <a:cs typeface="Arial" pitchFamily="34" charset="0"/>
            </a:rPr>
            <a:t>AUTECO</a:t>
          </a:r>
        </a:p>
        <a:p>
          <a:r>
            <a:rPr lang="es-CO" sz="800" dirty="0" smtClean="0"/>
            <a:t>ARRIS</a:t>
          </a:r>
        </a:p>
        <a:p>
          <a:endParaRPr lang="es-CO" sz="800" dirty="0" smtClean="0"/>
        </a:p>
        <a:p>
          <a:endParaRPr lang="es-CO" sz="800" dirty="0"/>
        </a:p>
      </dgm:t>
    </dgm:pt>
    <dgm:pt modelId="{3A87E969-ACCA-4C59-BBB6-FF2749013E3B}" type="parTrans" cxnId="{E5DFDB97-8682-403B-A6DF-7F41EF99D906}">
      <dgm:prSet/>
      <dgm:spPr/>
      <dgm:t>
        <a:bodyPr/>
        <a:lstStyle/>
        <a:p>
          <a:endParaRPr lang="es-CO"/>
        </a:p>
      </dgm:t>
    </dgm:pt>
    <dgm:pt modelId="{F9AC865C-4C07-4DF4-9BCE-21AE2F47AE37}" type="sibTrans" cxnId="{E5DFDB97-8682-403B-A6DF-7F41EF99D906}">
      <dgm:prSet/>
      <dgm:spPr/>
      <dgm:t>
        <a:bodyPr/>
        <a:lstStyle/>
        <a:p>
          <a:endParaRPr lang="es-CO"/>
        </a:p>
      </dgm:t>
    </dgm:pt>
    <dgm:pt modelId="{98BC1CAF-6869-4709-A33F-1FE0EBD64305}">
      <dgm:prSet phldrT="[Texto]"/>
      <dgm:spPr/>
      <dgm:t>
        <a:bodyPr/>
        <a:lstStyle/>
        <a:p>
          <a:r>
            <a:rPr lang="es-CO" dirty="0" smtClean="0">
              <a:solidFill>
                <a:srgbClr val="FF0000"/>
              </a:solidFill>
            </a:rPr>
            <a:t>SERVICIOS</a:t>
          </a:r>
        </a:p>
        <a:p>
          <a:r>
            <a:rPr lang="es-CO" dirty="0" smtClean="0"/>
            <a:t>1.DESARROLLAR EL SOFWARE</a:t>
          </a:r>
        </a:p>
        <a:p>
          <a:r>
            <a:rPr lang="es-CO" dirty="0" smtClean="0"/>
            <a:t>2. MANTENIMIENTO DE SOFWARE</a:t>
          </a:r>
        </a:p>
        <a:p>
          <a:r>
            <a:rPr lang="es-CO" dirty="0" smtClean="0"/>
            <a:t>3.SOLUCIONES MOVILES</a:t>
          </a:r>
        </a:p>
        <a:p>
          <a:r>
            <a:rPr lang="es-CO" dirty="0" smtClean="0"/>
            <a:t>4.CONSULTORIA</a:t>
          </a:r>
        </a:p>
        <a:p>
          <a:r>
            <a:rPr lang="es-CO" dirty="0" smtClean="0"/>
            <a:t>TENOLOGIAS</a:t>
          </a:r>
        </a:p>
        <a:p>
          <a:endParaRPr lang="es-CO" dirty="0"/>
        </a:p>
      </dgm:t>
    </dgm:pt>
    <dgm:pt modelId="{366F230D-337B-454A-9F3C-4AACCA666D60}" type="parTrans" cxnId="{FC3093D2-F094-4FAC-A66B-7C10C01CAFBF}">
      <dgm:prSet/>
      <dgm:spPr/>
      <dgm:t>
        <a:bodyPr/>
        <a:lstStyle/>
        <a:p>
          <a:endParaRPr lang="es-CO"/>
        </a:p>
      </dgm:t>
    </dgm:pt>
    <dgm:pt modelId="{DC1FF5C2-D01F-482A-8B47-DA07D9FECD7B}" type="sibTrans" cxnId="{FC3093D2-F094-4FAC-A66B-7C10C01CAFBF}">
      <dgm:prSet/>
      <dgm:spPr/>
      <dgm:t>
        <a:bodyPr/>
        <a:lstStyle/>
        <a:p>
          <a:endParaRPr lang="es-CO"/>
        </a:p>
      </dgm:t>
    </dgm:pt>
    <dgm:pt modelId="{ADEC7F95-CB87-42D3-8DC9-A6A5D74BA038}">
      <dgm:prSet/>
      <dgm:spPr/>
      <dgm:t>
        <a:bodyPr/>
        <a:lstStyle/>
        <a:p>
          <a:r>
            <a:rPr lang="es-CO" dirty="0" smtClean="0">
              <a:solidFill>
                <a:srgbClr val="FF0000"/>
              </a:solidFill>
            </a:rPr>
            <a:t>PROVEDORES</a:t>
          </a:r>
        </a:p>
        <a:p>
          <a:r>
            <a:rPr lang="es-CO" dirty="0" smtClean="0"/>
            <a:t>IBM</a:t>
          </a:r>
        </a:p>
        <a:p>
          <a:r>
            <a:rPr lang="es-CO" dirty="0" smtClean="0"/>
            <a:t>ORACLE</a:t>
          </a:r>
        </a:p>
        <a:p>
          <a:r>
            <a:rPr lang="es-CO" dirty="0" smtClean="0"/>
            <a:t>MICROSOFT</a:t>
          </a:r>
        </a:p>
        <a:p>
          <a:r>
            <a:rPr lang="es-CO" dirty="0" smtClean="0"/>
            <a:t>MOTOROLA</a:t>
          </a:r>
        </a:p>
        <a:p>
          <a:r>
            <a:rPr lang="es-CO" dirty="0" smtClean="0"/>
            <a:t>APPLEE</a:t>
          </a:r>
          <a:endParaRPr lang="es-CO" dirty="0"/>
        </a:p>
      </dgm:t>
    </dgm:pt>
    <dgm:pt modelId="{82A4D28B-BCEC-4501-85D4-76ABEEF1E164}" type="parTrans" cxnId="{B053108A-4019-4979-BE40-8B9B3DD8DC2C}">
      <dgm:prSet/>
      <dgm:spPr/>
      <dgm:t>
        <a:bodyPr/>
        <a:lstStyle/>
        <a:p>
          <a:endParaRPr lang="es-CO"/>
        </a:p>
      </dgm:t>
    </dgm:pt>
    <dgm:pt modelId="{2D4151AD-0DE0-4B4E-A89A-13AD99421600}" type="sibTrans" cxnId="{B053108A-4019-4979-BE40-8B9B3DD8DC2C}">
      <dgm:prSet/>
      <dgm:spPr/>
      <dgm:t>
        <a:bodyPr/>
        <a:lstStyle/>
        <a:p>
          <a:endParaRPr lang="es-CO"/>
        </a:p>
      </dgm:t>
    </dgm:pt>
    <dgm:pt modelId="{9A8874C0-D03F-44C0-99E9-691391F648C1}" type="pres">
      <dgm:prSet presAssocID="{146AA558-EE4C-44CD-9D44-B3A612E30B6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08E9E36C-EDBD-450E-B0F5-D207E5EA768B}" type="pres">
      <dgm:prSet presAssocID="{BD8DDE4B-0998-478C-BF92-8D277A09B474}" presName="singleCycle" presStyleCnt="0"/>
      <dgm:spPr/>
    </dgm:pt>
    <dgm:pt modelId="{3CCC8F7E-3559-43F6-874A-C23BC8C47544}" type="pres">
      <dgm:prSet presAssocID="{BD8DDE4B-0998-478C-BF92-8D277A09B474}" presName="singleCenter" presStyleLbl="node1" presStyleIdx="0" presStyleCnt="5" custScaleX="144445" custScaleY="129630" custLinFactNeighborX="1802" custLinFactNeighborY="-1063">
        <dgm:presLayoutVars>
          <dgm:chMax val="7"/>
          <dgm:chPref val="7"/>
        </dgm:presLayoutVars>
      </dgm:prSet>
      <dgm:spPr/>
      <dgm:t>
        <a:bodyPr/>
        <a:lstStyle/>
        <a:p>
          <a:endParaRPr lang="es-CO"/>
        </a:p>
      </dgm:t>
    </dgm:pt>
    <dgm:pt modelId="{ED5BC000-3879-42DB-860E-59D3DCB33337}" type="pres">
      <dgm:prSet presAssocID="{82A4D28B-BCEC-4501-85D4-76ABEEF1E164}" presName="Name56" presStyleLbl="parChTrans1D2" presStyleIdx="0" presStyleCnt="4"/>
      <dgm:spPr/>
      <dgm:t>
        <a:bodyPr/>
        <a:lstStyle/>
        <a:p>
          <a:endParaRPr lang="es-CO"/>
        </a:p>
      </dgm:t>
    </dgm:pt>
    <dgm:pt modelId="{28B1F63D-EE5F-4DB7-BDDE-E05BBAA3C853}" type="pres">
      <dgm:prSet presAssocID="{ADEC7F95-CB87-42D3-8DC9-A6A5D74BA038}" presName="text0" presStyleLbl="node1" presStyleIdx="1" presStyleCnt="5" custScaleX="204533" custRadScaleRad="84069" custRadScaleInc="124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50421D3-F834-42F7-9381-B35E4E2317F6}" type="pres">
      <dgm:prSet presAssocID="{3721E68B-4618-4E6D-B364-14D1BD695852}" presName="Name56" presStyleLbl="parChTrans1D2" presStyleIdx="1" presStyleCnt="4"/>
      <dgm:spPr/>
      <dgm:t>
        <a:bodyPr/>
        <a:lstStyle/>
        <a:p>
          <a:endParaRPr lang="es-CO"/>
        </a:p>
      </dgm:t>
    </dgm:pt>
    <dgm:pt modelId="{D1E26C99-D622-4964-BDA5-74FD4C0A3F00}" type="pres">
      <dgm:prSet presAssocID="{86B2E309-E14D-41FA-92B5-777DF2047366}" presName="text0" presStyleLbl="node1" presStyleIdx="2" presStyleCnt="5" custScaleX="183922" custRadScaleRad="110974" custRadScaleInc="-532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FAC22E7-C2D3-4979-878E-6F8BFBA41085}" type="pres">
      <dgm:prSet presAssocID="{3A87E969-ACCA-4C59-BBB6-FF2749013E3B}" presName="Name56" presStyleLbl="parChTrans1D2" presStyleIdx="2" presStyleCnt="4"/>
      <dgm:spPr/>
      <dgm:t>
        <a:bodyPr/>
        <a:lstStyle/>
        <a:p>
          <a:endParaRPr lang="es-CO"/>
        </a:p>
      </dgm:t>
    </dgm:pt>
    <dgm:pt modelId="{8DECA317-42D4-4E1F-9821-96EC4375E32E}" type="pres">
      <dgm:prSet presAssocID="{06F79DD2-D7EA-4AF8-9777-FC7E2D20997D}" presName="text0" presStyleLbl="node1" presStyleIdx="3" presStyleCnt="5" custScaleX="176864" custScaleY="160498" custRadScaleRad="138337" custRadScaleInc="-48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10015A6-0046-4B3B-A6B2-E334F0E8BD11}" type="pres">
      <dgm:prSet presAssocID="{366F230D-337B-454A-9F3C-4AACCA666D60}" presName="Name56" presStyleLbl="parChTrans1D2" presStyleIdx="3" presStyleCnt="4"/>
      <dgm:spPr/>
      <dgm:t>
        <a:bodyPr/>
        <a:lstStyle/>
        <a:p>
          <a:endParaRPr lang="es-CO"/>
        </a:p>
      </dgm:t>
    </dgm:pt>
    <dgm:pt modelId="{1B71A3AD-C24B-4C1D-8D53-F03E6C26E47F}" type="pres">
      <dgm:prSet presAssocID="{98BC1CAF-6869-4709-A33F-1FE0EBD64305}" presName="text0" presStyleLbl="node1" presStyleIdx="4" presStyleCnt="5" custScaleX="177391" custScaleY="96469" custRadScaleRad="117390" custRadScaleInc="546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7BE9924-7776-4AA3-BF98-6C60AE9E2A37}" type="presOf" srcId="{3721E68B-4618-4E6D-B364-14D1BD695852}" destId="{350421D3-F834-42F7-9381-B35E4E2317F6}" srcOrd="0" destOrd="0" presId="urn:microsoft.com/office/officeart/2008/layout/RadialCluster"/>
    <dgm:cxn modelId="{3922345D-603B-4E69-BF67-50A8BD72D27C}" type="presOf" srcId="{BD8DDE4B-0998-478C-BF92-8D277A09B474}" destId="{3CCC8F7E-3559-43F6-874A-C23BC8C47544}" srcOrd="0" destOrd="0" presId="urn:microsoft.com/office/officeart/2008/layout/RadialCluster"/>
    <dgm:cxn modelId="{4AC5834A-1467-47D8-B779-CFEBEA776545}" type="presOf" srcId="{366F230D-337B-454A-9F3C-4AACCA666D60}" destId="{510015A6-0046-4B3B-A6B2-E334F0E8BD11}" srcOrd="0" destOrd="0" presId="urn:microsoft.com/office/officeart/2008/layout/RadialCluster"/>
    <dgm:cxn modelId="{0221035A-AAC4-49A4-8A2B-8CB9C9A35536}" srcId="{146AA558-EE4C-44CD-9D44-B3A612E30B61}" destId="{BD8DDE4B-0998-478C-BF92-8D277A09B474}" srcOrd="0" destOrd="0" parTransId="{3B60C015-E4ED-4D07-A672-69F835983C99}" sibTransId="{67806511-8609-4AF3-890A-5F52D8FD91B3}"/>
    <dgm:cxn modelId="{313BC1FE-90CB-49F9-9567-D489733C06F5}" srcId="{BD8DDE4B-0998-478C-BF92-8D277A09B474}" destId="{86B2E309-E14D-41FA-92B5-777DF2047366}" srcOrd="1" destOrd="0" parTransId="{3721E68B-4618-4E6D-B364-14D1BD695852}" sibTransId="{D2E89F3A-44AB-4967-96BC-B7C6A7CB1909}"/>
    <dgm:cxn modelId="{4518445E-DB77-4B10-9D85-DF253CB786A1}" type="presOf" srcId="{3A87E969-ACCA-4C59-BBB6-FF2749013E3B}" destId="{6FAC22E7-C2D3-4979-878E-6F8BFBA41085}" srcOrd="0" destOrd="0" presId="urn:microsoft.com/office/officeart/2008/layout/RadialCluster"/>
    <dgm:cxn modelId="{E5DFDB97-8682-403B-A6DF-7F41EF99D906}" srcId="{BD8DDE4B-0998-478C-BF92-8D277A09B474}" destId="{06F79DD2-D7EA-4AF8-9777-FC7E2D20997D}" srcOrd="2" destOrd="0" parTransId="{3A87E969-ACCA-4C59-BBB6-FF2749013E3B}" sibTransId="{F9AC865C-4C07-4DF4-9BCE-21AE2F47AE37}"/>
    <dgm:cxn modelId="{B053108A-4019-4979-BE40-8B9B3DD8DC2C}" srcId="{BD8DDE4B-0998-478C-BF92-8D277A09B474}" destId="{ADEC7F95-CB87-42D3-8DC9-A6A5D74BA038}" srcOrd="0" destOrd="0" parTransId="{82A4D28B-BCEC-4501-85D4-76ABEEF1E164}" sibTransId="{2D4151AD-0DE0-4B4E-A89A-13AD99421600}"/>
    <dgm:cxn modelId="{FC3093D2-F094-4FAC-A66B-7C10C01CAFBF}" srcId="{BD8DDE4B-0998-478C-BF92-8D277A09B474}" destId="{98BC1CAF-6869-4709-A33F-1FE0EBD64305}" srcOrd="3" destOrd="0" parTransId="{366F230D-337B-454A-9F3C-4AACCA666D60}" sibTransId="{DC1FF5C2-D01F-482A-8B47-DA07D9FECD7B}"/>
    <dgm:cxn modelId="{8C2488CA-C7B9-48C0-95C5-8D8DD34B63C3}" type="presOf" srcId="{ADEC7F95-CB87-42D3-8DC9-A6A5D74BA038}" destId="{28B1F63D-EE5F-4DB7-BDDE-E05BBAA3C853}" srcOrd="0" destOrd="0" presId="urn:microsoft.com/office/officeart/2008/layout/RadialCluster"/>
    <dgm:cxn modelId="{8B842D8A-8281-4B26-82FE-961417B147E4}" type="presOf" srcId="{86B2E309-E14D-41FA-92B5-777DF2047366}" destId="{D1E26C99-D622-4964-BDA5-74FD4C0A3F00}" srcOrd="0" destOrd="0" presId="urn:microsoft.com/office/officeart/2008/layout/RadialCluster"/>
    <dgm:cxn modelId="{031F0545-07B9-4BF5-8AC0-E33DC64BAE7D}" type="presOf" srcId="{98BC1CAF-6869-4709-A33F-1FE0EBD64305}" destId="{1B71A3AD-C24B-4C1D-8D53-F03E6C26E47F}" srcOrd="0" destOrd="0" presId="urn:microsoft.com/office/officeart/2008/layout/RadialCluster"/>
    <dgm:cxn modelId="{B97AD862-3EBA-4FC5-8905-BF2680170D42}" type="presOf" srcId="{146AA558-EE4C-44CD-9D44-B3A612E30B61}" destId="{9A8874C0-D03F-44C0-99E9-691391F648C1}" srcOrd="0" destOrd="0" presId="urn:microsoft.com/office/officeart/2008/layout/RadialCluster"/>
    <dgm:cxn modelId="{A5EBDFA0-81C7-4197-9423-A314AD42DC13}" type="presOf" srcId="{82A4D28B-BCEC-4501-85D4-76ABEEF1E164}" destId="{ED5BC000-3879-42DB-860E-59D3DCB33337}" srcOrd="0" destOrd="0" presId="urn:microsoft.com/office/officeart/2008/layout/RadialCluster"/>
    <dgm:cxn modelId="{7A6049DE-CCD3-4A88-B31C-CC3C7EA4798B}" type="presOf" srcId="{06F79DD2-D7EA-4AF8-9777-FC7E2D20997D}" destId="{8DECA317-42D4-4E1F-9821-96EC4375E32E}" srcOrd="0" destOrd="0" presId="urn:microsoft.com/office/officeart/2008/layout/RadialCluster"/>
    <dgm:cxn modelId="{BD319D2D-5EFB-4B55-84D6-B13996FCC091}" type="presParOf" srcId="{9A8874C0-D03F-44C0-99E9-691391F648C1}" destId="{08E9E36C-EDBD-450E-B0F5-D207E5EA768B}" srcOrd="0" destOrd="0" presId="urn:microsoft.com/office/officeart/2008/layout/RadialCluster"/>
    <dgm:cxn modelId="{66601252-D85D-45D5-8C18-9F08B3D6CD0C}" type="presParOf" srcId="{08E9E36C-EDBD-450E-B0F5-D207E5EA768B}" destId="{3CCC8F7E-3559-43F6-874A-C23BC8C47544}" srcOrd="0" destOrd="0" presId="urn:microsoft.com/office/officeart/2008/layout/RadialCluster"/>
    <dgm:cxn modelId="{4331AEE0-D744-4844-A9B0-953856B07E1E}" type="presParOf" srcId="{08E9E36C-EDBD-450E-B0F5-D207E5EA768B}" destId="{ED5BC000-3879-42DB-860E-59D3DCB33337}" srcOrd="1" destOrd="0" presId="urn:microsoft.com/office/officeart/2008/layout/RadialCluster"/>
    <dgm:cxn modelId="{68ECD09A-3AC2-46BF-AF72-C0D44A9E08EC}" type="presParOf" srcId="{08E9E36C-EDBD-450E-B0F5-D207E5EA768B}" destId="{28B1F63D-EE5F-4DB7-BDDE-E05BBAA3C853}" srcOrd="2" destOrd="0" presId="urn:microsoft.com/office/officeart/2008/layout/RadialCluster"/>
    <dgm:cxn modelId="{2C718448-5DCE-4C66-9943-294D4085A624}" type="presParOf" srcId="{08E9E36C-EDBD-450E-B0F5-D207E5EA768B}" destId="{350421D3-F834-42F7-9381-B35E4E2317F6}" srcOrd="3" destOrd="0" presId="urn:microsoft.com/office/officeart/2008/layout/RadialCluster"/>
    <dgm:cxn modelId="{1F85BC23-CFA7-4680-96C7-EB3CB02CB197}" type="presParOf" srcId="{08E9E36C-EDBD-450E-B0F5-D207E5EA768B}" destId="{D1E26C99-D622-4964-BDA5-74FD4C0A3F00}" srcOrd="4" destOrd="0" presId="urn:microsoft.com/office/officeart/2008/layout/RadialCluster"/>
    <dgm:cxn modelId="{77998D91-03B6-4CA4-8F52-1ECF01867CF8}" type="presParOf" srcId="{08E9E36C-EDBD-450E-B0F5-D207E5EA768B}" destId="{6FAC22E7-C2D3-4979-878E-6F8BFBA41085}" srcOrd="5" destOrd="0" presId="urn:microsoft.com/office/officeart/2008/layout/RadialCluster"/>
    <dgm:cxn modelId="{AB1D6C42-4D94-488E-B326-9E8E9727EAC2}" type="presParOf" srcId="{08E9E36C-EDBD-450E-B0F5-D207E5EA768B}" destId="{8DECA317-42D4-4E1F-9821-96EC4375E32E}" srcOrd="6" destOrd="0" presId="urn:microsoft.com/office/officeart/2008/layout/RadialCluster"/>
    <dgm:cxn modelId="{6619E76D-1EB3-42D9-92AA-8BE2B7AC211D}" type="presParOf" srcId="{08E9E36C-EDBD-450E-B0F5-D207E5EA768B}" destId="{510015A6-0046-4B3B-A6B2-E334F0E8BD11}" srcOrd="7" destOrd="0" presId="urn:microsoft.com/office/officeart/2008/layout/RadialCluster"/>
    <dgm:cxn modelId="{AEEDE9C1-13CA-45A6-91BD-FB751F660B45}" type="presParOf" srcId="{08E9E36C-EDBD-450E-B0F5-D207E5EA768B}" destId="{1B71A3AD-C24B-4C1D-8D53-F03E6C26E47F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C8F7E-3559-43F6-874A-C23BC8C47544}">
      <dsp:nvSpPr>
        <dsp:cNvPr id="0" name=""/>
        <dsp:cNvSpPr/>
      </dsp:nvSpPr>
      <dsp:spPr>
        <a:xfrm>
          <a:off x="3384383" y="1728169"/>
          <a:ext cx="2808322" cy="252028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101500">
            <a:schemeClr val="accent1">
              <a:hueOff val="0"/>
              <a:satOff val="0"/>
              <a:lumOff val="0"/>
              <a:alphaOff val="0"/>
              <a:alpha val="42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glow" dir="t">
            <a:rot lat="0" lon="0" rev="4800000"/>
          </a:lightRig>
        </a:scene3d>
        <a:sp3d prstMaterial="powder">
          <a:bevelT w="50800" h="50800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760" tIns="111760" rIns="111760" bIns="11176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4400" kern="1200" dirty="0" smtClean="0">
              <a:solidFill>
                <a:srgbClr val="FF0000"/>
              </a:solidFill>
            </a:rPr>
            <a:t>PSL</a:t>
          </a:r>
        </a:p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JORGE ARAMBULO  SIERGERT</a:t>
          </a:r>
        </a:p>
      </dsp:txBody>
      <dsp:txXfrm>
        <a:off x="3507413" y="1851199"/>
        <a:ext cx="2562262" cy="2274227"/>
      </dsp:txXfrm>
    </dsp:sp>
    <dsp:sp modelId="{ED5BC000-3879-42DB-860E-59D3DCB33337}">
      <dsp:nvSpPr>
        <dsp:cNvPr id="0" name=""/>
        <dsp:cNvSpPr/>
      </dsp:nvSpPr>
      <dsp:spPr>
        <a:xfrm rot="16083327">
          <a:off x="4637379" y="1623406"/>
          <a:ext cx="20964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9647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B1F63D-EE5F-4DB7-BDDE-E05BBAA3C853}">
      <dsp:nvSpPr>
        <dsp:cNvPr id="0" name=""/>
        <dsp:cNvSpPr/>
      </dsp:nvSpPr>
      <dsp:spPr>
        <a:xfrm>
          <a:off x="3384384" y="216017"/>
          <a:ext cx="2664297" cy="13026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101500">
            <a:schemeClr val="accent1">
              <a:hueOff val="0"/>
              <a:satOff val="0"/>
              <a:lumOff val="0"/>
              <a:alphaOff val="0"/>
              <a:alpha val="42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glow" dir="t">
            <a:rot lat="0" lon="0" rev="4800000"/>
          </a:lightRig>
        </a:scene3d>
        <a:sp3d prstMaterial="powder">
          <a:bevelT w="50800" h="50800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kern="1200" dirty="0" smtClean="0">
              <a:solidFill>
                <a:srgbClr val="FF0000"/>
              </a:solidFill>
            </a:rPr>
            <a:t>PROVEDORES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kern="1200" dirty="0" smtClean="0"/>
            <a:t>IBM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kern="1200" dirty="0" smtClean="0"/>
            <a:t>ORACLE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kern="1200" dirty="0" smtClean="0"/>
            <a:t>MICROSOFT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kern="1200" dirty="0" smtClean="0"/>
            <a:t>MOTOROLA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kern="1200" dirty="0" smtClean="0"/>
            <a:t>APPLEE</a:t>
          </a:r>
          <a:endParaRPr lang="es-CO" sz="1000" kern="1200" dirty="0"/>
        </a:p>
      </dsp:txBody>
      <dsp:txXfrm>
        <a:off x="3447973" y="279606"/>
        <a:ext cx="2537119" cy="1175446"/>
      </dsp:txXfrm>
    </dsp:sp>
    <dsp:sp modelId="{350421D3-F834-42F7-9381-B35E4E2317F6}">
      <dsp:nvSpPr>
        <dsp:cNvPr id="0" name=""/>
        <dsp:cNvSpPr/>
      </dsp:nvSpPr>
      <dsp:spPr>
        <a:xfrm rot="21519342">
          <a:off x="6192681" y="2953312"/>
          <a:ext cx="17472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4726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E26C99-D622-4964-BDA5-74FD4C0A3F00}">
      <dsp:nvSpPr>
        <dsp:cNvPr id="0" name=""/>
        <dsp:cNvSpPr/>
      </dsp:nvSpPr>
      <dsp:spPr>
        <a:xfrm>
          <a:off x="6367384" y="2271839"/>
          <a:ext cx="2395813" cy="13026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101500">
            <a:schemeClr val="accent1">
              <a:hueOff val="0"/>
              <a:satOff val="0"/>
              <a:lumOff val="0"/>
              <a:alphaOff val="0"/>
              <a:alpha val="42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glow" dir="t">
            <a:rot lat="0" lon="0" rev="4800000"/>
          </a:lightRig>
        </a:scene3d>
        <a:sp3d prstMaterial="powder">
          <a:bevelT w="50800" h="50800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kern="1200" dirty="0" smtClean="0">
              <a:solidFill>
                <a:srgbClr val="FF0000"/>
              </a:solidFill>
            </a:rPr>
            <a:t>ACRDEDORES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BBVA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B CAJA SOCIAL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BCOLOMBIA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BPICHINCHA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0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CAP</a:t>
          </a:r>
          <a:endParaRPr lang="es-CO" sz="10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6430973" y="2335428"/>
        <a:ext cx="2268635" cy="1175446"/>
      </dsp:txXfrm>
    </dsp:sp>
    <dsp:sp modelId="{6FAC22E7-C2D3-4979-878E-6F8BFBA41085}">
      <dsp:nvSpPr>
        <dsp:cNvPr id="0" name=""/>
        <dsp:cNvSpPr/>
      </dsp:nvSpPr>
      <dsp:spPr>
        <a:xfrm rot="5503511">
          <a:off x="4576405" y="4417474"/>
          <a:ext cx="33818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8188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ECA317-42D4-4E1F-9821-96EC4375E32E}">
      <dsp:nvSpPr>
        <dsp:cNvPr id="0" name=""/>
        <dsp:cNvSpPr/>
      </dsp:nvSpPr>
      <dsp:spPr>
        <a:xfrm>
          <a:off x="3556986" y="4586491"/>
          <a:ext cx="2303874" cy="20906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101500">
            <a:schemeClr val="accent1">
              <a:hueOff val="0"/>
              <a:satOff val="0"/>
              <a:lumOff val="0"/>
              <a:alphaOff val="0"/>
              <a:alpha val="42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glow" dir="t">
            <a:rot lat="0" lon="0" rev="4800000"/>
          </a:lightRig>
        </a:scene3d>
        <a:sp3d prstMaterial="powder">
          <a:bevelT w="50800" h="50800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CLIENTES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>
              <a:latin typeface="Arial" pitchFamily="34" charset="0"/>
              <a:cs typeface="Arial" pitchFamily="34" charset="0"/>
            </a:rPr>
            <a:t>AVIANCA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>
              <a:latin typeface="Arial" pitchFamily="34" charset="0"/>
              <a:cs typeface="Arial" pitchFamily="34" charset="0"/>
            </a:rPr>
            <a:t>LEONISA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>
              <a:latin typeface="Arial" pitchFamily="34" charset="0"/>
              <a:cs typeface="Arial" pitchFamily="34" charset="0"/>
            </a:rPr>
            <a:t>LEVAPAN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>
              <a:latin typeface="Arial" pitchFamily="34" charset="0"/>
              <a:cs typeface="Arial" pitchFamily="34" charset="0"/>
            </a:rPr>
            <a:t>TENNIS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>
              <a:latin typeface="Arial" pitchFamily="34" charset="0"/>
              <a:cs typeface="Arial" pitchFamily="34" charset="0"/>
            </a:rPr>
            <a:t>AUTECO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800" kern="1200" dirty="0" smtClean="0"/>
            <a:t>ARRIS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8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800" kern="1200" dirty="0"/>
        </a:p>
      </dsp:txBody>
      <dsp:txXfrm>
        <a:off x="3659045" y="4688550"/>
        <a:ext cx="2099756" cy="1886568"/>
      </dsp:txXfrm>
    </dsp:sp>
    <dsp:sp modelId="{510015A6-0046-4B3B-A6B2-E334F0E8BD11}">
      <dsp:nvSpPr>
        <dsp:cNvPr id="0" name=""/>
        <dsp:cNvSpPr/>
      </dsp:nvSpPr>
      <dsp:spPr>
        <a:xfrm rot="10882716">
          <a:off x="2814709" y="2947666"/>
          <a:ext cx="56975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69755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1A3AD-C24B-4C1D-8D53-F03E6C26E47F}">
      <dsp:nvSpPr>
        <dsp:cNvPr id="0" name=""/>
        <dsp:cNvSpPr/>
      </dsp:nvSpPr>
      <dsp:spPr>
        <a:xfrm>
          <a:off x="504053" y="2284693"/>
          <a:ext cx="2310739" cy="12566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101500">
            <a:schemeClr val="accent1">
              <a:hueOff val="0"/>
              <a:satOff val="0"/>
              <a:lumOff val="0"/>
              <a:alphaOff val="0"/>
              <a:alpha val="42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glow" dir="t">
            <a:rot lat="0" lon="0" rev="4800000"/>
          </a:lightRig>
        </a:scene3d>
        <a:sp3d prstMaterial="powder">
          <a:bevelT w="50800" h="50800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700" kern="1200" dirty="0" smtClean="0">
              <a:solidFill>
                <a:srgbClr val="FF0000"/>
              </a:solidFill>
            </a:rPr>
            <a:t>SERVICIOS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700" kern="1200" dirty="0" smtClean="0"/>
            <a:t>1.DESARROLLAR EL SOFWARE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700" kern="1200" dirty="0" smtClean="0"/>
            <a:t>2. MANTENIMIENTO DE SOFWARE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700" kern="1200" dirty="0" smtClean="0"/>
            <a:t>3.SOLUCIONES MOVILES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700" kern="1200" dirty="0" smtClean="0"/>
            <a:t>4.CONSULTORIA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700" kern="1200" dirty="0" smtClean="0"/>
            <a:t>TENOLOGIAS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700" kern="1200" dirty="0"/>
        </a:p>
      </dsp:txBody>
      <dsp:txXfrm>
        <a:off x="565397" y="2346037"/>
        <a:ext cx="2188051" cy="1133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AC9B5C-8545-4925-9096-B731E8F2BB55}" type="datetimeFigureOut">
              <a:rPr lang="es-CO" smtClean="0"/>
              <a:pPr/>
              <a:t>19/10/2015</a:t>
            </a:fld>
            <a:endParaRPr lang="es-CO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DAB9F2-8B17-4B11-8E90-BD431687BC17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2" name="31 Rectángulo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39 Rectángulo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40 Rectángulo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41 Rectángulo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56" name="55 Rectángulo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64 Rectángulo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65 Rectángulo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66 Rectángulo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AC9B5C-8545-4925-9096-B731E8F2BB55}" type="datetimeFigureOut">
              <a:rPr lang="es-CO" smtClean="0"/>
              <a:pPr/>
              <a:t>19/10/2015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DAB9F2-8B17-4B11-8E90-BD431687BC1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AC9B5C-8545-4925-9096-B731E8F2BB55}" type="datetimeFigureOut">
              <a:rPr lang="es-CO" smtClean="0"/>
              <a:pPr/>
              <a:t>19/10/2015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DAB9F2-8B17-4B11-8E90-BD431687BC1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AC9B5C-8545-4925-9096-B731E8F2BB55}" type="datetimeFigureOut">
              <a:rPr lang="es-CO" smtClean="0"/>
              <a:pPr/>
              <a:t>19/10/2015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DAB9F2-8B17-4B11-8E90-BD431687BC1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Forma libre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14 Forma libre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12 Forma libre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16 Forma libre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17 Forma libre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18 Forma libre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19 Forma libre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20 Forma libre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21 Forma libre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22 Forma libre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23 Forma libre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24 Forma libre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25 Forma libre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26 Forma libre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AC9B5C-8545-4925-9096-B731E8F2BB55}" type="datetimeFigureOut">
              <a:rPr lang="es-CO" smtClean="0"/>
              <a:pPr/>
              <a:t>19/10/2015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DAB9F2-8B17-4B11-8E90-BD431687BC17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7" name="6 Rectángulo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8 Rectángulo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AC9B5C-8545-4925-9096-B731E8F2BB55}" type="datetimeFigureOut">
              <a:rPr lang="es-CO" smtClean="0"/>
              <a:pPr/>
              <a:t>19/10/2015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DAB9F2-8B17-4B11-8E90-BD431687BC1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Rectángulo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AC9B5C-8545-4925-9096-B731E8F2BB55}" type="datetimeFigureOut">
              <a:rPr lang="es-CO" smtClean="0"/>
              <a:pPr/>
              <a:t>19/10/2015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DAB9F2-8B17-4B11-8E90-BD431687BC17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16" name="15 Rectángulo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16 Rectángulo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17 Rectángulo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19 Rectángulo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20 Rectángulo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Rectángulo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29 Rectángulo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AC9B5C-8545-4925-9096-B731E8F2BB55}" type="datetimeFigureOut">
              <a:rPr lang="es-CO" smtClean="0"/>
              <a:pPr/>
              <a:t>19/10/2015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DAB9F2-8B17-4B11-8E90-BD431687BC1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AC9B5C-8545-4925-9096-B731E8F2BB55}" type="datetimeFigureOut">
              <a:rPr lang="es-CO" smtClean="0"/>
              <a:pPr/>
              <a:t>19/10/2015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DAB9F2-8B17-4B11-8E90-BD431687BC1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AC9B5C-8545-4925-9096-B731E8F2BB55}" type="datetimeFigureOut">
              <a:rPr lang="es-CO" smtClean="0"/>
              <a:pPr/>
              <a:t>19/10/2015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DAB9F2-8B17-4B11-8E90-BD431687BC1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8 Conector recto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9 Grupo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14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grpSp>
        <p:nvGrpSpPr>
          <p:cNvPr id="14" name="13 Grupo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10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17 Grupo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18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0FAC9B5C-8545-4925-9096-B731E8F2BB55}" type="datetimeFigureOut">
              <a:rPr lang="es-CO" smtClean="0"/>
              <a:pPr/>
              <a:t>19/10/2015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EDAB9F2-8B17-4B11-8E90-BD431687BC1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14 Rectángulo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15 Rectángulo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16 Rectángulo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FAC9B5C-8545-4925-9096-B731E8F2BB55}" type="datetimeFigureOut">
              <a:rPr lang="es-CO" smtClean="0"/>
              <a:pPr/>
              <a:t>19/10/2015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EDAB9F2-8B17-4B11-8E90-BD431687BC1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images.computrabajo.com.co/logos/empresas/2010/03/23/psl-productora-de-software-sa-5120C6B2302F94EFthumbnai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0"/>
            <a:ext cx="87484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1844824"/>
            <a:ext cx="7772400" cy="1975104"/>
          </a:xfrm>
        </p:spPr>
        <p:txBody>
          <a:bodyPr>
            <a:normAutofit fontScale="90000"/>
          </a:bodyPr>
          <a:lstStyle/>
          <a:p>
            <a:r>
              <a:rPr lang="es-CO" dirty="0" smtClean="0">
                <a:solidFill>
                  <a:schemeClr val="accent3">
                    <a:lumMod val="75000"/>
                  </a:schemeClr>
                </a:solidFill>
              </a:rPr>
              <a:t>JHON MARIO </a:t>
            </a:r>
            <a:r>
              <a:rPr lang="es-CO" dirty="0" smtClean="0">
                <a:solidFill>
                  <a:schemeClr val="accent3">
                    <a:lumMod val="75000"/>
                  </a:schemeClr>
                </a:solidFill>
              </a:rPr>
              <a:t>CARDENAS</a:t>
            </a:r>
            <a:r>
              <a:rPr lang="es-CO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s-CO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s-CO" dirty="0" smtClean="0">
                <a:solidFill>
                  <a:schemeClr val="accent3">
                    <a:lumMod val="75000"/>
                  </a:schemeClr>
                </a:solidFill>
              </a:rPr>
              <a:t>CESAR BUSTOS</a:t>
            </a:r>
            <a:br>
              <a:rPr lang="es-CO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s-CO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CO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s-CO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s-CO" dirty="0" smtClean="0"/>
              <a:t/>
            </a:r>
            <a:br>
              <a:rPr lang="es-CO" dirty="0" smtClean="0"/>
            </a:b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xmlns="" val="324081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Resultado de imagen para SOFT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PSL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>
                <a:solidFill>
                  <a:srgbClr val="FFC000"/>
                </a:solidFill>
              </a:rPr>
              <a:t>Es </a:t>
            </a:r>
            <a:r>
              <a:rPr lang="es-CO" dirty="0">
                <a:solidFill>
                  <a:srgbClr val="FFC000"/>
                </a:solidFill>
              </a:rPr>
              <a:t>una </a:t>
            </a:r>
            <a:r>
              <a:rPr lang="es-CO" dirty="0" smtClean="0">
                <a:solidFill>
                  <a:srgbClr val="FFC000"/>
                </a:solidFill>
              </a:rPr>
              <a:t>empresa  </a:t>
            </a:r>
            <a:r>
              <a:rPr lang="es-CO" dirty="0">
                <a:solidFill>
                  <a:srgbClr val="FFC000"/>
                </a:solidFill>
              </a:rPr>
              <a:t>de desarrollo de software ágil, especializada en ofrecer servicios de TI desde sus centros de desarrollo en Latinoamérica</a:t>
            </a:r>
            <a:r>
              <a:rPr lang="es-CO" dirty="0" smtClean="0">
                <a:solidFill>
                  <a:srgbClr val="FFC000"/>
                </a:solidFill>
              </a:rPr>
              <a:t>.</a:t>
            </a:r>
          </a:p>
          <a:p>
            <a:r>
              <a:rPr lang="es-CO" dirty="0" smtClean="0">
                <a:solidFill>
                  <a:srgbClr val="FFC000"/>
                </a:solidFill>
              </a:rPr>
              <a:t>Principal </a:t>
            </a:r>
            <a:r>
              <a:rPr lang="es-CO" dirty="0">
                <a:solidFill>
                  <a:srgbClr val="FFC000"/>
                </a:solidFill>
              </a:rPr>
              <a:t>exportador Colombiano de Servicios de software hacia EEUU.</a:t>
            </a:r>
          </a:p>
        </p:txBody>
      </p:sp>
    </p:spTree>
    <p:extLst>
      <p:ext uri="{BB962C8B-B14F-4D97-AF65-F5344CB8AC3E}">
        <p14:creationId xmlns:p14="http://schemas.microsoft.com/office/powerpoint/2010/main" xmlns="" val="305193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mob76.wpengine.netdna-cdn.com/wp-content/uploads/2012/05/darrne-pie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8502"/>
            <a:ext cx="8820471" cy="691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PARTES INTERNAS DE PSL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000" dirty="0" smtClean="0">
                <a:latin typeface="Arial" pitchFamily="34" charset="0"/>
                <a:cs typeface="Arial" pitchFamily="34" charset="0"/>
              </a:rPr>
              <a:t>DIRECTOR EJECUTIVO</a:t>
            </a:r>
          </a:p>
          <a:p>
            <a:r>
              <a:rPr lang="es-CO" sz="2000" dirty="0" smtClean="0">
                <a:latin typeface="Arial" pitchFamily="34" charset="0"/>
                <a:cs typeface="Arial" pitchFamily="34" charset="0"/>
              </a:rPr>
              <a:t>Jorge </a:t>
            </a:r>
            <a:r>
              <a:rPr lang="es-CO" sz="2000" dirty="0" err="1" smtClean="0">
                <a:latin typeface="Arial" pitchFamily="34" charset="0"/>
                <a:cs typeface="Arial" pitchFamily="34" charset="0"/>
              </a:rPr>
              <a:t>Arambulo</a:t>
            </a:r>
            <a:r>
              <a:rPr lang="es-CO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CO" sz="2000" dirty="0" err="1" smtClean="0">
                <a:latin typeface="Arial" pitchFamily="34" charset="0"/>
                <a:cs typeface="Arial" pitchFamily="34" charset="0"/>
              </a:rPr>
              <a:t>Siegert</a:t>
            </a:r>
            <a:endParaRPr lang="es-CO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s-CO" sz="2000" dirty="0" smtClean="0">
                <a:latin typeface="Arial" pitchFamily="34" charset="0"/>
                <a:cs typeface="Arial" pitchFamily="34" charset="0"/>
              </a:rPr>
              <a:t>PMO</a:t>
            </a:r>
          </a:p>
          <a:p>
            <a:r>
              <a:rPr lang="es-CO" sz="2000" dirty="0">
                <a:latin typeface="Arial" pitchFamily="34" charset="0"/>
                <a:cs typeface="Arial" pitchFamily="34" charset="0"/>
              </a:rPr>
              <a:t>500 ingenieros altamente </a:t>
            </a:r>
            <a:r>
              <a:rPr lang="es-CO" sz="2000" dirty="0" smtClean="0">
                <a:latin typeface="Arial" pitchFamily="34" charset="0"/>
                <a:cs typeface="Arial" pitchFamily="34" charset="0"/>
              </a:rPr>
              <a:t>calificados</a:t>
            </a:r>
          </a:p>
          <a:p>
            <a:r>
              <a:rPr lang="es-CO" sz="2000" dirty="0" smtClean="0">
                <a:latin typeface="Arial" pitchFamily="34" charset="0"/>
                <a:cs typeface="Arial" pitchFamily="34" charset="0"/>
              </a:rPr>
              <a:t>LIDER DECUENTA</a:t>
            </a:r>
          </a:p>
          <a:p>
            <a:r>
              <a:rPr lang="es-CO" sz="2000" dirty="0">
                <a:latin typeface="Arial" pitchFamily="34" charset="0"/>
                <a:cs typeface="Arial" pitchFamily="34" charset="0"/>
              </a:rPr>
              <a:t>A</a:t>
            </a:r>
            <a:r>
              <a:rPr lang="es-CO" sz="2000" dirty="0" smtClean="0">
                <a:latin typeface="Arial" pitchFamily="34" charset="0"/>
                <a:cs typeface="Arial" pitchFamily="34" charset="0"/>
              </a:rPr>
              <a:t>driana </a:t>
            </a:r>
            <a:r>
              <a:rPr lang="es-CO" sz="2000" dirty="0">
                <a:latin typeface="Arial" pitchFamily="34" charset="0"/>
                <a:cs typeface="Arial" pitchFamily="34" charset="0"/>
              </a:rPr>
              <a:t>C</a:t>
            </a:r>
            <a:r>
              <a:rPr lang="es-CO" sz="2000" dirty="0" smtClean="0">
                <a:latin typeface="Arial" pitchFamily="34" charset="0"/>
                <a:cs typeface="Arial" pitchFamily="34" charset="0"/>
              </a:rPr>
              <a:t>armona </a:t>
            </a:r>
            <a:r>
              <a:rPr lang="es-CO" sz="2000" dirty="0" err="1" smtClean="0">
                <a:latin typeface="Arial" pitchFamily="34" charset="0"/>
                <a:cs typeface="Arial" pitchFamily="34" charset="0"/>
              </a:rPr>
              <a:t>Garcia</a:t>
            </a:r>
            <a:r>
              <a:rPr lang="es-CO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s-CO" sz="1400" dirty="0" smtClean="0">
              <a:latin typeface="Arial" pitchFamily="34" charset="0"/>
              <a:cs typeface="Arial" pitchFamily="34" charset="0"/>
            </a:endParaRPr>
          </a:p>
          <a:p>
            <a:endParaRPr lang="es-CO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389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encrypted-tbn2.gstatic.com/images?q=tbn:ANd9GcSlTje9u3AUBQnhGpwhcYWGO-6FW5UjMwxGq3RCv1YIGLYG6MiQ2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s-CO" sz="1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ORACLE: </a:t>
            </a:r>
          </a:p>
          <a:p>
            <a:r>
              <a:rPr lang="es-CO" sz="1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Brinda mayor flexibilidad y velocidad</a:t>
            </a:r>
            <a:r>
              <a:rPr lang="es-CO" sz="16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CO" sz="1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lo cual aumenta el  desarrollo de las aplicaciones empresariales como servicios de negocio modulares que pueden integrarse fácilmente.</a:t>
            </a:r>
          </a:p>
          <a:p>
            <a:endParaRPr lang="es-CO" sz="1600" dirty="0" smtClean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CO" sz="1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Oracle BPEL Procesos Manager brinda una solución completa, basada en estándares y fácil de utilizar para crear, implementar y administrar procesos de negocios en todas las aplicaciones tanto con pasos automatizados como humanos para el flujo de trabajo. </a:t>
            </a:r>
            <a:endParaRPr lang="es-CO" sz="16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CO" sz="1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MICROSOTF:</a:t>
            </a:r>
          </a:p>
          <a:p>
            <a:endParaRPr lang="es-CO" sz="1600" dirty="0" smtClean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CO" sz="1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PSL </a:t>
            </a:r>
            <a:r>
              <a:rPr lang="es-CO" sz="16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es miembro del grupo de Microsoft Solution </a:t>
            </a:r>
            <a:r>
              <a:rPr lang="es-CO" sz="1600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Providers</a:t>
            </a:r>
            <a:r>
              <a:rPr lang="es-CO" sz="16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, siendo </a:t>
            </a:r>
            <a:r>
              <a:rPr lang="es-CO" sz="1600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partner</a:t>
            </a:r>
            <a:r>
              <a:rPr lang="es-CO" sz="16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Gold en diversos frentes. A través de Ingenieros Certificados y la experiencia de cientos de desarrolladores que utilizan esta plataforma, PSL puede ofrecerle una excelente asesoría profesional en C#, </a:t>
            </a:r>
            <a:r>
              <a:rPr lang="es-CO" sz="1600" dirty="0" err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.Net</a:t>
            </a:r>
            <a:r>
              <a:rPr lang="es-CO" sz="16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, SQL Server, Windows Mobile, SharePoint y otras de las soluciones informáticas del gigante de Seattle</a:t>
            </a:r>
            <a:r>
              <a:rPr lang="es-CO" sz="1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s-CO" sz="1200" dirty="0"/>
          </a:p>
          <a:p>
            <a:endParaRPr lang="es-CO" sz="12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981075"/>
            <a:ext cx="1871663" cy="508000"/>
          </a:xfrm>
        </p:spPr>
        <p:txBody>
          <a:bodyPr>
            <a:normAutofit/>
          </a:bodyPr>
          <a:lstStyle/>
          <a:p>
            <a:pPr algn="l"/>
            <a:r>
              <a:rPr lang="es-CO" sz="1600" dirty="0" smtClean="0">
                <a:latin typeface="Arial" pitchFamily="34" charset="0"/>
                <a:cs typeface="Arial" pitchFamily="34" charset="0"/>
              </a:rPr>
              <a:t>PROVEDORES</a:t>
            </a:r>
            <a:endParaRPr lang="es-CO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899592" y="548680"/>
            <a:ext cx="72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PARTES EXTERNAS</a:t>
            </a:r>
            <a:endParaRPr lang="es-CO" sz="2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34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comunidad.iebschool.com/iebs/files/2013/06/ERP-II-Software-Lib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621577" y="1628800"/>
            <a:ext cx="828092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IBM</a:t>
            </a:r>
          </a:p>
          <a:p>
            <a:r>
              <a:rPr lang="es-CO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Como PROVEDORES  de negocios de IBM, </a:t>
            </a:r>
            <a:r>
              <a:rPr lang="es-CO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estan</a:t>
            </a:r>
            <a:r>
              <a:rPr lang="es-CO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en capacidad de asesorarlo y construir soluciones alrededor de los productos y servicios de la multinacional, incluyendo los servidores de aplicación </a:t>
            </a:r>
            <a:r>
              <a:rPr lang="es-CO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WebSphere</a:t>
            </a:r>
            <a:r>
              <a:rPr lang="es-CO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las base de datos DB2, Lotus Notes y otros.</a:t>
            </a:r>
          </a:p>
          <a:p>
            <a:endParaRPr lang="es-CO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s-CO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s-CO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CO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iOS</a:t>
            </a:r>
            <a:r>
              <a:rPr lang="es-CO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s-CO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iOS</a:t>
            </a:r>
            <a:r>
              <a:rPr lang="es-CO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CO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Developer</a:t>
            </a:r>
            <a:r>
              <a:rPr lang="es-CO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CO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Program</a:t>
            </a:r>
            <a:r>
              <a:rPr lang="es-CO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ha construido decenas de aplicaciones móviles en este popular sistema operativo. Nuestros desarrollos abarcan todo tipo de formatos de Apple (iPhone, </a:t>
            </a:r>
            <a:r>
              <a:rPr lang="es-CO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iPad</a:t>
            </a:r>
            <a:r>
              <a:rPr lang="es-CO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y comprenden desde herramientas de misión crítica, hasta aplicaciones orientadas al consumidor.</a:t>
            </a:r>
          </a:p>
          <a:p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xmlns="" val="372493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131840" y="2636912"/>
            <a:ext cx="2530624" cy="1143000"/>
          </a:xfrm>
        </p:spPr>
        <p:txBody>
          <a:bodyPr>
            <a:normAutofit/>
          </a:bodyPr>
          <a:lstStyle/>
          <a:p>
            <a:r>
              <a:rPr lang="es-CO" sz="1800" dirty="0" smtClean="0">
                <a:latin typeface="Arial" pitchFamily="34" charset="0"/>
                <a:cs typeface="Arial" pitchFamily="34" charset="0"/>
              </a:rPr>
              <a:t>ACREDEDORES</a:t>
            </a:r>
            <a:endParaRPr lang="es-CO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utoShape 2" descr="logo BANCOLOMB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AutoShape 4" descr="Resultado de imagen para BANCOS COLOMB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6" descr="Resultado de imagen para BANCOS COLOMBI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7" name="AutoShape 8" descr="Resultado de imagen para BANCOS COLOMBI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34" name="Picture 10" descr="http://financialred.co/wp-content/uploads/2012/07/mejor-banco-colombi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6101" y="1672018"/>
            <a:ext cx="2142148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todoenmodelia.com/wp-content/themes/directorypress/thumbs/bancocaja-social.jpg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65139"/>
            <a:ext cx="2664296" cy="94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4" descr="data:image/jpeg;base64,/9j/4AAQSkZJRgABAQAAAQABAAD/2wCEAAkGBxQRERMTExQVFhUXGRwaFxgYFhUWGBYYGhUZHB8bHBUYHCggHR0mHR8UITIhJSkrLi8uFx8zODMsNygtLisBCgoKDg0OGxAQGjQmICQuODA3LCwsLC0vMjIsKyw0LzAsLCwsLCwtLCwtLCwsLDAsLSwsLCw0LCwsLCwsLCwsLP/AABEIAHABwwMBEQACEQEDEQH/xAAcAAEAAwEBAQEBAAAAAAAAAAAABAUGBwMCAQj/xABHEAABAgMEBQkEBgkEAgMAAAABAAIDBBEFBhIhMUFRcYETIjRhc5GhsbIHMnLBFDNCUoLRIyRTYpKiwsPhFkPS8GOzFVSD/8QAGwEBAAIDAQEAAAAAAAAAAAAAAAQFAQMGAgf/xABAEQABAwIBCAcHAgUDBQEAAAAAAQIDBBEFEiExM0FRcbEGEzRhgaHBIjJykdHh8BRCJFJiguJTovEVI0Oy0sL/2gAMAwEAAhEDEQA/AN6vmJ0IQBAEAQHNb1dLjb2+hq77CexR8PVSlqda782FSrEjhDIQwEAQBAEAQBAEAQHUrC6NA7NnpC+eYj2uX4l5l7Bq28CcoZtCAIAgCAIAgCAIAgCAIAgCAIAgCAIAgCAIAgCAIAgCAIAgCAIAgCAIAgCAIAgCAIAgCAIAgCA5rerpcbe30NXfYT2KPh6qUtTrXfmwqVYkcIZCGAgLqFdScc0ObLxC1wBB5uYIqDpQyfX+kJ7/AOtE/l/NDBWWhIRID+TisLH0BwmlaHRoQEZAEAQBAdSsLo0Ds2ekL55iPa5fiXmXsGrbwJyhm0IAgCAr49uQGHC+JhOwtcPkpzMNqpG5TGXTin1NLqiNq2VTy/1HLftm9zvyXv8A6TW/6a+X1PP6qL+YmSloQov1cRruoEVHDSo01JPBrGKn5vNjJWP91SSo5sCA82R2lzmA85tCRsxVp5FbHROaxHqmZb28NJ5RyKqpuPRaz0Q521IUEgRH4a6Kh2fECilQUU86XibfxT6mp8rGLZyn5J2vBjOww4gc6laZjLiFmegqIG5cjLJ4BkzHrZqkuLEDQXHQNORPgM1GYxXuRrdKmxVREupXw7fl3ENEQEnIAB1a7qKa7C6tqZSszcU+ppSojVbIpZKAbyFaFrQYH1jwDqGZd3DPipdNQT1OrbdN+hPmapJmR+8pDlr0SzzTlMJ/eBaO85KVLgtZGmVk34Lfy0mttXE5bXLUR24gyuZbi4VpVVywvRmWqZr28TflJex6LWeismLfl2OwGJV2xoc/0gqwiwqqkbloyyd6onM0OqY2ra56SVtQIzsLIgxfdILT3OArwXiow6pgblPZm3pnTyMsnjetkUnqEbggCAIAgCAIAgCAIAgCAIAgCAIAgCAIAgCAIDmt6ulxt7fQ1d9hPYo+HqpS1Otd+bCpViRwgCA0Fj3Nm5kAthYGH7UTmA7h7x4BAdJurZExJuDY842I0ijYRqSCNGB7jiyGqlKalgyXltl3JFrIzID3ZNe4A0PUCQCaVQHMbcuHPEmJygmTtxnGRuflTqBQGNmZd8NxZEa5jhpa4FpHArJg8kAQBAdSsLo0Ds2ekL55iPa5fiXmXsGrbwJyhm0IAgCAyt/2/o4R14iO9v8AgLo+jir1kidycyBX+6guVLMiS0QPa1w5Q6QD9hm1MemkjqWqxyp7Oxe9RRsa6Nbpt9EM7asEyk04QyRgIczqBANOsZkK8o5ErKRFkS+Ull8M33IcreqlXJ2HR5SPykNj/vNDu8VXCzxdVK6Pcqp8i5Y7Kai7z1JWpEvmQ9GIsG1sU+9xPNjVaOHu+ApxXXYjQ5OHNamlll+vO5VwTXnVd/4ht1yJaFfeGC18tGDhWjC4dRaKgqdhkjmVcatXStvBTTUNRY1vuOcwIr5eKHaHsOj5biPArupGR1MKtXO1yfnyUpmq6N19qHT5GbbGhtiN0OFd20bwcl89qIHQSLG/SheMej2o5Cus+XaJyacAKlsLxDq9+Fvcp1TK5aGBqrmu7yVLfK5pjaiTPXget4rU+jQS4e+cmDr27hpWvDKL9XNkr7qZ1+nieqiXq2X2maunZf0h748bngH7WeJ+kk7QBTLr6lf4xWrSsbBDmVU2bE7uJCpYesVXvzmzmJZkRuB7Q5uwjL/C5SOeSN+Wxyou8snMa5LKhnrv2b9GnIzB7pYC0/ul3yNRwV7iVZ+qoY5F05Vl42/FIcEXVzOb3HlfS2CykBhoSKvI0hp0N4+W9e8CoGv/AIiRNGjjv8NneYrJ1T2GlhdKzRCgNdTnxBiJ10OgbqU4qFjNW6aoVl/Zbmt37VNtLEjGIu1SFfizwYYjtFHsIBI0lpNBxBp3lSsAqnJIsDlzKmbj90NdbGmTlppQl3Stcx4Za81iMoCfvA6Dv1H/ACo+M0CU0qPYnsu8l3fQ90syyNsulC9VMSwgCAIAgCAIAgCAIAgCAIAgCAIAgCAIAgCA5rerpcbe30NXfYT2KPh6qUtVrXfmwqVYkc95GTfGiNhw2lz3GgA/7kOtAdYu/dCXs+GZiZLXRGirnu9yH8IOk6q6TqpWiwZMxeb2hxoxLJasKH97/cd11+yN2fXqWQUd0IpdaMs5xLnGIKkkknI6yhg3Xth6NAH/AJv7b1gyc+sa8UxKEGDFcB9w85h/CfMUKyYOj2XaspbMPkY8MNjAaK5/FDfpptHfUZrBkwd7bqxJB+fPhOPMiU/lcNTvPVrAyYM+gCA6lYXRoHZs9IXzzEe1y/EvMvYNW3gTlDNoQBAEBlr/AP1UL4z6Sui6Oa1/D1IFf7qcTzubPQ4Uu/lHtb+kJoXAGmBugaSveOU001S3q2Kvs7EzaV26DFHI1ka5S7fRCmmYT56Ze6E04SQMRGTWgAVJ3Z005q2ifFh1K1srs6Jo2qq58xGcjp5FVqHQpaCGMawaGgAcBRcRLIskjnrpVb/Mt2tyUREIVvxS2CWt96IRDbveaeAqeCl4bGjp0c7Q32l8PvY1zuVGWTSub5nP7RgGVmHNb/tuBbuyc35LtKaVtXTI537ksvJSokasUlk2HTZaMIjGvbocARuIqvn8saxPcx2lFt8i7a5HIioRrb6NH7N/pKkYf2qP4k5nifVu4GcvdZVYTI7Rm1rQ/rbTJ3DRuPUr7B620z6d+1VVON86eOn/AJIVVDdqPTxI1ybVwPMFx5r829TtnHzHWt2O0XWR9e1M7dPD7cjzRy5Lshdpp5Ppcz8MHyiKgn7HDxfzaTWa1/h6mWv3MYo7WamtrxcfyDV0PR+JG06v2uXl+KQa513om40d0YWGUh9eIni4/KiosaflVj+6yeRMpEtEhcKrJJ8ciMeP7VMPCtV76x3V9XsvfxtY85KXucwt2MYkxGd++4Dc04R4AL6DQRpHTRt7k886lJM7KkcvedPgso1oGoAdwXz6R2U9VXaql41LIiEG8bKysb4Ce7NTMLdasj48zTUJeJxjbmRsM00ffa5vhi+S6nHI0fRuXcqL529Suo3WlRN50NcOXAQBAEAQBAEAQBAEAQBAEAQBAEAQBAEAQBAc1vV0uNvb6GrvsJ7FHw9VKWq1rvzYVKsSOdn9n12RKQRFeP08QVdXSxpzDPInr3LBkw/tEvKZqMYLD+hhGgpoe8ZF24ZgcTrWQZBDBdXM6fK9oPmgN57YOjQO1/tuWDJylZB6y0d0N7XscWuaatI0ghDB2uwrQhWrJERGg1GCK3Y4axs1OB1cFgychvDZDpOYfBfnTNrvvMOh3yPWCsmCtQHUrC6NA7NnpC+eYj2uT4l5l7Bq28CcoZtCAIAgMtf/AOqhfGfSV0XRzWv4epAr/dTiR7o2VBjwHmIwOOMiuYIGFusbyt+M11RT1DUidZMm9vFd54pIWPYuUm0q7QESQmC2E9wbk5oJqC06nN0HQQrCmWLEqZHStS+he5e5dKbzTJlQSWapurKnRHgsiAUxDMbCDQjvquPrKZaaZ0S7OWwtIpMtiOIM7Ha6bhtc5rWwml5qQKvdzW6dgxHiFNp4ntonuY1VV65OZL5kzr81shqe5FlRFXRnM/fhrHPhxGOa6oLXYXA6Mxo3nuV1gKyNjdE9qpZbpdFTTpIdbkq5HIpc3Jm8cvgOmGSOBzHzHBVWPQdXU5aaHJfxTMvoSaJ947biztvo0fs3+kqvw/tUfxJzN8+rdwPeEwOhgEVBaAQdYIWqRytmVzdKKvM9NRFaiLuObW1Z5loxbnT3mO6q5Z7Ro4LvKGqbVwI/wVO/b8ymmjWJ9jW3Vn+XfGiH3sEIO+IcpUjqOniuaximSmjjjTRd6pwXJJ9LJ1jnO7k9TP31ZSaPW1p8x8ldYE5Fo07lUi1iWlNZdV9ZSFuI7nELmsYbatf4ckJ9Kt4kLZVpICwDlNqswx4wOqI71FfSKRyPgYqbWpyKGRLPVO86qw5DcvnL0s5S9TQQLwGkrH+B3iFMwxL1cfxIaqjVO4GIuhDrNw+rET/AR8wuuxlyNon99k80KykS8qfmw6OuELkIAgCAIAgCAIAgCAIAgCAIAgCAIAgCAIAgOa3q6ZG3t9DV32E9ij4eqlJVa135sJdwrLEzPQmuFWMrEd1htKDi4sHerE0HVb8WoZaSivaaPIwM+J2VeAqeCwZOErICAurmdPle0HzQwbz2wdGgdr/bcsGTlKyYCA2PsutQwpzkiebGBb+NoLmn1D8SGTT+1qyg+XZMAc6E7C4/uPNPB2HvKwDk6yYOpWF0aB2bPSF88xHtcnxLzL2DVt4E5QzaEAQBAZa//wBVC+M+kroujmtfw9SBX+6nE9bhdHf2h9DFr6Rdob8Pqp6odWvH0QpL8Rw6ZAH2WAHeSTTuI71bYBG5tLddqqvJPQjVrkWS25DUXVgGHKQ8WVauz1BxJHhRc/jEiS1jsnPayfL7k2lbkxJc8LJkoUw18eJDa8xHuLcTQaMbzWjPqFeK3VtTNSObTxOVMhqXtvXOvM8xRskRXuS918j8t+woX0eIYcJjXNGIFrQDzcyMtoqs4dic/wCpYkr1VqrbOu/R5mJ6dnVrkpnM/cmcwTGA6Igp+IZj+ocVdY7T9ZTZaaWrfw0KRKN+TJbebK3OjR+zf6SuVw/tUfxJzLKfVu4EmVPMZ8I8lon1ruK8z2z3UKq9NlfSIPNH6Rmbeva3j5gKxwiu/TTWcvsuzL6L+bDRVQ9YzNpQqPZ7/v8A/wCf9asukn/i/u//ACR6D93h6nvfqzy5jYzR7mTvhOg8D5rX0fqka90DtudOP/B6rY7oj02C4k6DDdBJ5zTiA2tP5GveFjpDTqkjZk0KlvFPqnIUMl2qw1K50nkSWn2xIkRjc+TpidqxGvNrtAArvUmWldFEyR/7r2TbZNvjsNbZEc5WpsMdfeziyNyoHNiaepwFPEUPArqcBq0kg6pdLeX20fIrqyPJflbFNbYM0IsvCdrwgHe3I+K5rEYFhqXt77+C5yfA/KjRSDfOaDJYt1vIaN1anwHipmBQrJVI7Y1L+iGqsfaO28r7iWeQHR3D3uazdXM99BwKm9IKtFVsDdmdfT6mqhjtd6mtXMlgEAQBAEAQBAEAQBAEAQBAEAQBAEAQBAEAQHNb1dMjb2+hq77CexR8PVSlqta782Gx9jkDnTT9ghtHEvJ8mqwNBL9sMekKXZte5x/C2n9SA5asmAgLq5nT5XtB80BvPbB0aB2v9tywZOUrJgICZY0fk5iA8fZisPc8IDuV7JflJKZb/wCJ5G8NJHiAsGTgKyDqVhdGgdmz0hfPMR7XL8S8y8g1beBOUM2hAEAQFFbVhRJkjFGaGtJwgQzr2kvzNFc0OJw0iLkRqqrpVXfYiTU7pdLvL7nhJXbjQQ5sOaLQ7SBDBz25nI7lunxennVHSwXVP6vtzPLKV7Es1/kfUjdKGx2OI50V1a87IE7SMyeJXiox2Z7MiJqMTu0+Gi3yMso2ot3LctbWk3xoZYyJyYNQ44cRI2DMU1qvoqiOCTrHsylTRntn+S37jfKxz25KLY8bFs6JLtEMxQ9grQYKOFTX3sWjTqW2vq4alyyIxUcu290+VvU8wxOjTJvdOBLnoT3tLWPayoIJLS7IjVzhQ76qNTSRRvypGqttFlt88y+hse1ypZq2MzCuWWkObHoQQQeT0EaPtK/f0ha9Fa6LMvf9iElCqLdHeRc2lZ0aND5MxmtBFHkQzV2fx5DRkqqlq6enl6xI1VU0Xdo8s6kiSJ725OV5fc97KlIkJoY+IHtaKN5mF2WipxEHLqWmsnhner2MVqqt1z3T5W9T3ExzEsq3Jyhm0r7PswQY0d7aYYuE02OGKvA1B71Oqa1Z4Y2O0sul96La3I0xxZD3OTaT3NBBBFQdI2qEiqi3TSbdJmZq6eF/KS0Qw3DMA1oNxGdOo1XQQ46jo+rqWZSb/qn/AAQnUdlyo1sSG2bOPGGLMgN18m0Bx/FQU4LQtZh8a5UUKqv9S5vldT31U7szn5u4uJGTZBYGMFGjvJ2k6yquoqJJ5FkkW6r+ZiQxjWNyWn7NyrYrCx4q06R/3WsQzPhekka2VDL2I9LKUcrYceWLvo8ZpYc8ERpIrtq3X3K4lxOlqmp+pjXKTa1fr9yI2nkjX/tuzd5+Ou6+PED5qKHU0MYC1o6qnOnj1omLRU8ax0jLX2uzr+eXcP0znuypV8ENDDYGgAAAAUAGQAVG5yuVXOW6qTERESyH0sGQgCAIAgCAIAgCAIAgCAIAgCAIAgCAIAgCA5rerpcbe30NXfYT2KPh6qUtTrXfmw2vsbiZTTeuGe/GPl4qwNB9e2OHzZV3W8d4afkUBzJZMBAXVzOnyvaD5oZN57YOjQO1/tuWAcpWTAQEiz4eKNCaPtPYO9wCA71eSKGScy46oUT0FYMn8+hZMHUrC6NA7NnpC+eYj2uX4l5l7Bq28CcoZtCAIAgK2Yt6BDdhe8tOwsiDu5uY61PjwuqkblMbdO5zfqaHVEbVsq+SnmLyyv7Yfwv/ACXtcHrU/wDH5t+pj9VFvLGWmWRG4mOa4bWkEeCgywyROyZGqi95ua5rku1SLN21BhHDEeWnrZEodxw0PBSYcOqZm5Ubbpxb9c3ia3zxsWzl8lPiBb0CIcLHlx2BkQ+TV6kwuqjTKeyyd7m/Uw2pjctkXyUslAN5X2lbcGAaRH877oBJ7ho4qdS4bUVKXjbm3rmT7+BpknZHmcpHlLzS8QgY8JOjGMNeOjxW6bBquJMrJundn8tJ4ZVxOW17cSx+ltq8ZnAAXUBORqRkMyaDR1hQf077NX+ZVRNmi2/NtN2Wl1TcQX3jlgSDEoRpBZEBHAtUxMIrHJdGZuLfqalqok0r5KSJW1YUUEsLnAAkkMiUy00OHM9QzWiWhnhVEkREVVt7zdvjmTvXMe2zMdnTkpHfeOWBIMShGkFkQEcC1b0wiscl0Zm4t+p4WqiTSvkpIlrWhRASwucACSRDiUy2HDmeoZrTLQTxKjXoiKv9Tfrm4rmPbZmOzpyUjuvJLAkGLQjSCyICOGFbkwesVLozzb9Tx+qi3+SkiBa0J7S5pcWjMkQ4lNNMubnwWmSgnjcjHoiKuzKb9c3ie2zMcl05KRv9TSv7Ufwv/wCK3/8ARq3/AE/Nv1PH6qLfzLVpqKjQVWKiotlN5XzVuQITi178JG1j/A4cx1hTosMqpm5Ubbpxb9TU6ojatnL5KTZeO2I0ObWh0VBb4OAKiyxOicrH6U70Xlc2Ncjkuh8Tk4yE3FEcGjadfUBpJ6gswU8k7siNt1MPe1iXcpUtvbLE0xOA+9gNPDPwVmuA1iJeycL5/p5kf9ZFctGz8Mhha4ODzhaQQamhNO4FV60kzVcjm2VqXW+439Y1bKi6Txm7agwjhiPLT1sfQ7jhoeC2w4dUzNyo23Ti365vE8vnYxbOXyU+IFvy7zhY8uOwMiHyavb8Kqo0ynssne5v1MNqY3LZF8lPubtmDCOGI8tPWx9DuOGh4LxDh1TM3KjbdOLeV7p4mXzsYtnL5KfEC35d5wseXHYGRCfBq9vwqrjTKeyyd7m/UwlTG5bIvkpZKvN55zUw2Gxz3GjWipK2QxOlekbNKnlzkal1PRaz0EAQBAEAQBAEAQBAEAQHNb1dMjb2+hq77CexR8PVSlqda782Fz7L7R5KdDCcozSz8Q5zfJw/ErE0G59ptnmLIucBUwnCJwFQ7wJPBYBxdZAQF1czp8r2g+aGDee2Do0Dtf7blgycpWTAQGi9n9n8vPwcsoZ5R3Vg0fzYEMnRPafaPJSLmV50ZwYNwOJ3gKfiCwDjKyYOpWF0aB2bPSF88xHtcvxLzL2DVt4E5QzaEAQBAZT2gN5kE/vHyXSdHF9uRO5PUr6/Q09LpybIsmWvaHAudpGerMHUV4xmplgrUdG61kT1PVLG18VnIZ6wZp0vNBtci/k3jUedhrTqOau8QgbVUirbPbKT5XIcD1jlt32NNfpv6sOqIPJy5/o8v8UvwrzQnV2rTiQ/Z+3KMetvk5Suki5404+hqoP3Fvea1fo8Grffdk3q2u4eZCrMKoUqprO91M6/Tx5Empm6tmbSpR3NskRMUxFGLnUbizq7W410n/Kt8brnQolPFmzZ7btiJuItJCjvbca2clGRWFj2hzTt8wdR61zUE8kD8uNbL+ad5Pexr0s5CiunImBEmYZ+y5tDtBBIPcrjGalKmOGVNqL881yLSx9W57Shvu2k1vY0+Y/JXOArejTipFrdb4GysAUlYHZt8WgrlsSW9XJ8SljBqm8DHX4H61vY3zcPyXUYCv8ACeKldW63wNjYDaSsDs2+IquXxJb1cl/5lLGn1TeBir5tpNv62tP8q6vA1vRt4rzK2s1qm5shtIEED9m30hchWrepkVf5l5lpDq28DC3slMMxFc1tG1bWmjE5tfHM967HCJsulY1y57L8kW3lmKqqZaRVTQX9yrUxwzBcecz3etn+NG4hUuPUXVyde1MztPH787kujlym5C7Cwt6AHGWqK0jN8nfkO5QsNkcxJslf2L6G6dqLk33lnHihjXOcaBoJJ6gFXxxukejG6VzG9zkal1MBALrRmxjJDMzT7jBqHWchXaV2kiMwujXI081Xb+bCobeolz6PQ30CXaxoY1oDRlQDJcXJK+R+W9brvLZrUalkQzc3Y7YM7LxYYAa9xBA0B2Bxy6iK5dSv4K989BLFIt1amnel05EJ8KMma5uhT3vy39WHU9vk5aej6/xSp/SvND3W6vxIXs+blHPWz+pSuki54k4+hqoP3E2/Lf1YdT2+RUTo+v8AFKn9K80Ntbq/Eg+z5uUc6+YPUpnSRdWnH0NVAnveHqa9cwWJmr9zeGA2GNMR2fwtz88Kv+j8GVOsq/tTzX7XIVc+zEbvLO7k3ystDdrAwu3ty8cjxVfikHU1T27FW6eJup35caKWSgG8IAgCAIAgCAIAgCAIDmt6umRt7fQ1d9hPYo+HqpS1Otd+bCsgxSxzXtNHNILTsINQe9WJHO8XdteHPyofQHEC2KzY6lHDcdI6iFgycavPYrpKYfCNcOmG77zDoO8aD1hZMFSgLq5nT5XtB80BvPbB0aB2v9tywZOUrJgIDsPs1sH6NLmNEFIkWhzywwxoB2VzJ3jYsGTBX8t/6ZMksNYUOrYfXnzn8TTgAsgzaGDqVhdGgdmz0hfPMR7XJ8S8y9g1beBOUM2hAEAQGVv/APVwviPpXR9HNZJwTmQK/wB1CRcyIGyhc4gAOcSToAFFpxxjn1iMal1VE9T1RqiRXUy1kQTMTjSBkYnKHqaHYs/AcV0VbI2mo1vsbkpxtYhRNWSXxuaq/PRh8bfJy5zo/wBqX4V5oTq3V+JD9n/uxt7fIqT0k96Px9DXQaHFdfmYxTAbqY0d7sz4YVOwCJG0uX/MvLN9TTWuvJbcaq7ELDKQRtbX+Ik/Nc7iz1dWSKu+3yREJ9MlokLRVxvPhsEBznDS4AH8NaeZXtZHKxGLoS/na/I8o1EW5gr8dK/A3zcuywHsnivoVVbrfA1dizsMS8EGIwEQ2VBc0Ec0aqrnK+nmdVSKjFtlLsXeT4ZGpG267DJX0itdMgtcHDA3MEEaXawulwNjmUtnJZbrpzbivrFRZM242lg9Ggdmz0hcpiPa5PiXmWUGrbwMVfXpbvhb5LrMC7G3ivMrazWqbmyvqIXwN9IXIVnaJPiXmWkXuJwK6JJNjvnIbtB5Oh2HBkeBU5tS6njp5W7MrxTKzoaVjR7ntXu5GHl4r5WPWlHw3UI27RuI8110jI6ynt+1yaeS+BWNV0T77UN7PTDYjZV7TVrorCP4XLjaaJ0Lp436UYvoWsjkcjHJvQj32mMMqQPtuDeGZPl4rdgMSPq8pf2oq+nqeKx1o7byq9n8PnRnbA0d5cfkFY9I3+xG3eqr8rfU0UCZ3KbNcqWR8RYQdhr9k1HUaEfMr2yRzL22pbwMK1F0lFfjov42+RVx0f7UvwrzQiVur8StuJMMY2Nic1tS2lSBXJ21TukEUj3R5DVXToRV3GmhciI66k2+c0x0tRr2OONuQcCdeoFRcDglZVXc1UTJXSipuNlY9qx5l2kb2faI+9nk5b+kmmPx9DzQfuNcuZLAxl6oBjctFGiAWMHXrf4uZ/CV1eESJTpHCumRFd/8+SKVlS1X5Tv5c31Pu4M39ZCPU8eR/pXjpFBmZMnBeaep6oX6W+JsFy5YhAEAQBAEAQBAEAQBAc1vV0yNvb6GrvsJ7FHw9VKWq1rvzYVKsSOXF17wxJGNyjM2nKIyuTx8iNR/NAdTnpaVtmVBY7MZtdTnwn00ObsOsaDpGorBk5NblhxpOJgjMp91wzY/ra75aVkwSLmdPle0HzQG89sHRoHa/wBtywZOVAVIAzJ0DbwWTB0W5VxiCJmcGFrec2G7LRniiV0AacPfsWDJ439vuIwdLSx/RnKJEH2x91v7u0692kDn6yYCA6lYXRoHZs9IXzzEe1yfEvMvYNW3gTlDNoQBAEBlb/8A1cL4j6V0fRzWScE5kCv91CNdmw4ceXxRHRKYjzQ8huVPs7VIxXEpaaoyY0TRpVM+3aeKanbIy7rmps+zocAEQ2BtdJ0k7ycyudqayapdeV1+XyJ0cTY0s1Covz0YfG3ycrPo/wBqX4V5oR63V+JD9n/uxt7fIqT0k96Px9DXQaHFRfNlJt3W1pHdT5FWeBuvRt7lXmR6xP8AuqbO7j6ysH4AO7JctiiWrJOPMsadbxNLFQDeEBz+/HSvwN83LtcB7J4r6FRW63wNBZFgy74EFzoQLnMaSauzJaKnSqWtxSrjqHsa+yIqpoTfwJcVPG5iKqbDM3sk2QY4ZDaGtwA0FdJLtvBdBg9RJPTZci3W6+hCqmNZJZqbDcWD0aB2bPSFyGI9rk+JeZZwatvAxV9elu+FvkuswLsbeK8ytrNapubK+ohfA30hchWdok+JeZaRe4nA8JHpEzvh/wDrW6p7LB/d/wCx4ZrH+HIo78WXUCYaMxQP3ancNHEbFb4BW2Vad3FPVPX5kati/eniVV3LQOKFAOjlmvb1ZOqPEHvVjiVK3JknTTkKi+ViPTyLdGd9y+v4ysuw7Igrxa5U3R5yJUOTe31Ql1yewnEhez52ccfAfWpfSRuaNePoaqBc7jYrliyCAz9+ei/jb5FXfR/tS/CvNCHW6vxKa5tmQo4i8qwOwltK1yqDsO5WmOVk9OrOqda993dvI9JEx98pCXeux4MGXxQ4Ya7EBUE6DXaVGwevqZ6jIkfdLLu7u491ULGMu1B7PtEfezycnSTTH4+hmg/camajiGxzzoaCTwFVzsMSyyNjTatic52S1VUprOiQTK8m+LDxRGuL+e2uKJUnXqr4K3qm1CVnWRxrZqoiZl0N+pGjVnVZLlTPpz7zH2BM8jMwyTliwu2UOWnZr4LpsRh6+le1N108M5XQPyJEU6cvnxeBAEAQBAEAQBAEAQBAc1vV0uNvb6GrvsJ7FHw9VKWq1rvzYVKsSOEBKs60Isu8RIL3McNY1jYRoI6igNxI+0dsRnJzsu2I06S0Ag74b8u4rBksLuSdlx5qHElTEbFZz+To/DkKZ4gQBnqcNSA0V9rPl4suHTT3shQ3B5LASdBbnRrjTnbEBjYF57Nks5SWdEianvy/nfVw3ABAZq8F7JmcyiOww/2bMm8dbuKyYKJAEAQHUrC6NA7NnpC+eYj2uX4l5l7Bq28CcoZtCAIAgMrf/wCrhfEfSuj6OayTgnMgV/utJVx+i/jd8lHx/tX9qep7otX4mgVITDPX66MPjb5OV50f7UvwrzQh1ur8SH7P/djb2+TlJ6Se9H4+hroNDj6v3Z5c1kZo93mu+EnI8DXvWOj9UjXOgdtzpx2iujuiPQ9rjTodBMKvOYTQfuuNa9+LwWrpBTq2dJU0OTzT7WPdE+7MncaVUBNIlnz7Y2Ms91rsIdqcQBUjaK5cFKqaV1OjUf7ype27dfv2muORH3toQxV+Olfgb5uXV4D2TxX0Kyt1vgbKwujQOzZ6QuWxHtcnxLzLKDVN4GOvz0odm3zcupwDsn9y+hW1ut8DY2D0aB2bfSFy2I9rk+JSxg1TeBir69Ld8LfJdZgXY28V5lbWa1Tc2V9RB+BvpC5Cs7RJ8S8y0i9xOBHkD+sTW+H/AOtbqlP4WD+7/wBjxHrH+HIsIsMOaWuFQQQRtBUJj3McjmrZUzm5URUspz+Vs8y9oQ4Z0B4LTtaa0Py3grtpaptThz5E/lW6bl2/m4qGxrHOjV3m1tqS5eBEh6yOb8QzHiuSoKn9PUNk2Jp4LpLOaPLYrTE3Sm+RmsL+biqw1yo6uVeIpxXW4zB+opMpme3tJw/4zlZSvyJLLtzHQ1w5cESNPtEZkEZucCTT7DQDzjvNAN6lMpXOgdOuZEzJ3qq6E4JdVNayIj0ZtKq/PRfxt8irHo/2pfhXmhHrdX4kL2fe7H3t8nKX0k96Px9DXQfuJt+Oi/jb81EwDtf9q+hsrdX4kH2faI+9nk5S+kmmPx9DXQfuLm3nYuSgftXgH4G853kBxVXhqZGXUfyN81zISJ1vZm9fIkf/AA8v+xhfwN/Jaf8AqFV/qu+anvqI/wCVPkYW9kiIMwQ0BrXAOaAKAaiBxBPFdfg9Ss9MiuW6otl/OClXVRoyTNoN1Ys5y0CG/WW5/EMj41XH18HUVD2bL5uC6C0hflsRSaohtCAIAgCAIAgCAIAgOa3q6XG3t9DV32E9ij4eqlLVa135sKlWJHCAIAhk21ke0D6NDayHJwm0ADi12EvIFMTqMzJQE13tTeRQyrCO0P8AwWAYu27QbMRTEZBZBBAGBlMNRryAzO5ZMEBAEAQBAdSsLo0Ds2ekL55iPa5fiXmXsGrbwJyhm0IAgCAorYsB8yRjjABtcLRD0V2nHmdCuKLFI6RFRkWddKq7/EiTU7pVzu8vueti2M+W5ojBzCalph51pTJ2LLVtWuuxCOr9p0dnWtfK5pbOeoYHRZkdm4fcuFVkkprasZ8zRrowawGoaIeulMziz17NKtaHEY6T2mx3cqWvlcktm8yNNA6XMrs3D7nlY933yxJZHBDqYgYdQabn5HT3rZW4rHVtRJItGhUd/ieYqZ0S5neX3L17QQQQCDkQcwQqdrlaqKi50JSpfMpmo91C2JyktFMI6gakDqB006jVX8eOI+Pq6pmUn5s38LEJ1HZ2VGtiQLImIgwx5mrNbYbQ3ENhcAMlpXEKSFcqnh9re5b28Lqe+pldme/N3FzDgBjMEMBoAo3KoHCor3qqdKskmXLnuufv+nyJKNyW2bmM9aF1XR4hiPj847IdAANQGNXVNjbKeNI44syf1f4kOSkV7spzvL7lrZkhEgw+T5VrgGkMrDoWnVWj8wNmW9V1VVQzydZ1dlVc/tad/wC3Mq7/ACN8cb2Nycry+5VWhdV0eIYj4/OOyHQADUBjVjTY2ynjSOOLMn9X+JokpFe7Kc7y+5aWbIRYMPk+Va4AUbWHmNlaPzAzyy3qvqqqGeTrOrVFVc9naf8AbmXv8jfHG9jcnK8vuVU9dN0aI6I+PVx2Q6DIUoBiVjT462CNI2RZk/q/xND6NXuyld5fctpCSiwofJ8s11BRpMPMU20fnllqVbUVME0vWdWqXW62dp/25s5IZG9jcnK8vuRZOxYsOK+KJirn++DCyNNGQflTQFJmxGCWJsSw2Ruizs6f7fma2QPa5XZWnu+5dqoJRBtCzRFfBiaHQ3VrtbrHkeCmU1YsMckex6W8di/U0yRI5zXbUJyhm4pLbu3DmDjBwRNbgKh29uveragxeWlTIVMpu7dwUizUrZFvoU8IFlzrRh+lDDtwBzqb3Cvit8lbhzly+oW/GyeS+h5bDOmbLzFpZdmNgA0Jc92b3uNXOPWdnUq2rrX1KpdLNTQ1NCG+KJI+K7SLbVjPmRhMYNYDUNEPPRrdiz17FJocQjpPabHd1rXV3JLZvM1zQOlzK7Nw+54WRd98s4lkcEOpiBh1Bpufkcz3rdW4rHVtRJItGhUdv/tPMVM6Jbtd5fc97asd8yMJjBrAahoh56NbsWevUFpocQjpPabHd1rXyuSWzeZ6mgdLmV2bh9zwsi7z5ZxLI4IdTEDDqDTc/I5nvW6sxWOraiSRaNCo7/E8xUzolu13l9z7mrDiPjiN9Io5vuDkxRo2e9n1nWvMOJwxwLB1OZdPtae/R8txl1O5z8vK8i5ghwaA4gnWQMIPCpp3qpkVquVWpZN17+eYkpe2corXu4+ZcHPjAUFABDoAK/GrmjxdlIxWxxad7v8AEiS0zpFu53l9yTYVjulqt5XGw54SylDtBxHuUfEMQZV2csdnJtvfNwsbIIFizZV04FuqwkBAEAQBAEAQBAEAQHNb1dLjb2+hq77CexR8PVSlqta782FSrEjhAEAQBAEAQBAEAQBAdSsLo0Ds2ekL55iPa5fiXmXsGrbwJyhm0IAgCAIAgCAIAgCAIAgCAIAgCAIAgCAIAgCAIAgCAIAgCAIAgCAIAgCAIAgCAIAgP//Z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40" name="Picture 16" descr="http://www.javerianacali.edu.co/sites/ujc/files/field/image/a_logo_pichinch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0730" y="4509120"/>
            <a:ext cx="2448272" cy="15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18" descr="data:image/png;base64,iVBORw0KGgoAAAANSUhEUgAAAR0AAACxCAMAAADOHZloAAABBVBMVEUcW6L////c4+0ATZ0dWqPZ5Oz//v////0AU6KSrssAUJ4WV6L//fkMVqBKea7X3eR1krodW5/2+PiktdQASpp+mcL///YAUJpagbT5/////fsdW53AzOAAUKH/+/8fWKYATY/r9PcATaN1mL1KdrAAS5cAUJcAR6Kct8eLq8jN2uijvNoqYZ9mi6+5zOdTgrscWJN1nsaPq9MvY689a7HH1Odmh7pxlMNDb67x+/IAPJdbf64APo+wxtnm9/qz0OFRc7jX6+guZZ5xj8QMUI5EbZ2gscdghbGit9oZXZJPebi+1t6Mr8+KoMgeX7F3krDM2/CSr8S1ydLn7/weZaq3vdWtx+Gi8FL9AAAOC0lEQVR4nO2bDVPbuBaGLaJYjj+yKKVxjTGuQxIgSbeBAiWXDey2pey23W5bevn/P+VKlmQrwTntkmTauaN3Znc6jmxLD0fnQ5Ity2iBcK3+o7vwE8vQgWToQDJ0IBk6kAwdSIYOJEMHkqEDydCBZOhAMnQgGTqQDB1Ihg4kQweSoQPJ0IFk6EAydCAZOpAMHUiGDiRDB5KhA8nQgWToQDJ0IBk6kAwdSIYOJEMHkqEDydCBZOhAMnQgGTqQDB1Ihg4kQweSoQPJ0IFk6EAydCAZOpAMHUiGDiRDB5KhA8nQgWToQDJ0IBk6kAwdSIYOpCXpxF6QehXCcRyzh2stPYyrGnqYUhpj1ZK1wcUjKK56JcWxxX+nSSzviXGqbkpTD1uVtz1IS9J50e12mxXqfux0ZltSfF7VsNn9/cTZd8ZipFqbruUsGGXQ5K9k/71QY8CqD6w3566zzIBmtRyd4BmJCKoQmVxenfWCuGyahu/9qpb+ZDL54/PH/bxR+Cfa5hcjrmktrezxq/yVUTQ5l/g6N5EtHsZvuzysrcx4lqSziUglHWSz/t7eJHHRURr+UtmQteRtv2DKe9NFZFtdR1c9WjFLgmM/4vzturROmtzpj0Poc0Ct+N59D9HSdPxqOkzbbfSo71H1IncBHanLrsfdTh3Zapg+6VoVdPqf2rmZoM9yCuHerdYHYrej8xT/9HQiZlbHoXKt36DTtrMT1tJtlHS2yalL770SjzJBAamJ5TX1BxFGtZF4q5lca6TjE4bnSSoH+A06NiH1LTbSblvRYeNvnd83geBle5e/kmT78slOI59qxVvZTy71lhhVqdXRIULsH36kXHVE6mGl7bB2vmpf6Fky9ry6dsXfmwt8bOqFO+wF/AlTGdPift0vnJV8erPSn/97rZLOjtAgI9sqhvhRU/4VZ+n88qtoW0f+djGynRpNnQN9lAP3Xn/Ht9yqmG7Eg3F6HrXnA+fw3n0P0+ro+NlvbhiGbtgfNxBRk4NsVtI56PRZ2zAJLuqooMMmRJo29YG2RnP+g3rX7KGcfSZ+obj/mPmaWTgkC5cYlKYV+p1WDzOx3CztXERizjA6x7Kjs3TeJrwty3Kd3l0xu1pfKaZbGbFJMTFfzvkP6gw5HZYD7AjzoJYz4LQim98mKRH/yU/nlVtbysXEWw2RB7Eef6ik86iPpU/14sLTMEvBcXLAxljM1qs5I8BbdX7dJmgzEE/AVisHaWctv4h3ZLga41kHHe+v1Mt8O6eDjgL5olk6YVFZJYfFzOKlWdAUqaQY5eXTue6OOQES+a1RKp7gbeYNSfvRJ21OZqspttZBx4rT/qkvZpZyngvpxB+7Kh7X+zhO4zBDquRg0/N5oL+POn/n8Soin3pUGJ8z5Vf8iDw/LCLgdtSeve+hWgsdy6rdiYTWnijHsdB2rK98atjRLnobxCwSu3e+ynl82x+6Yz06h6f8ubbtH8pEmdZa+Z+BZOmrYkKyPv2XTbz7qeS/1Zro9D6J1IdMVWxdSMdrctuxmcF0PZ5YBzel20Ht2xrWBonjzBc/vJL3s4kojPS0VxYU7NW3Kykl1kMHx5NtYeYnqpeL6LBUNx+Q3R7UxIU0U3hsFom66biEzsjlv/m3PXmR5UfCdo7CZIgKOixJD1bgetYSsyx3yPrHfCea1qrrLEmH/S8dZSR3FaQrK9ZkqioDRgc1HL3OH/pR7niGibzoSmMilme9IyUef5qswC+vJWY5T/LhkXZGreoaXdHBOJyK2F8G4eBGTwgHbmmROKjnaTFBF9IZ4WYk6GzUcOxl5W3ksvez0unX28I7sKQEnlle8EzmynWv8N/9TI/Nr8pFkLSLxNpOpizSa+QrOog0HMpAa29AFyuIWuugw+0/vzKtjbGKONV08PhShuGmU3jf5E5fRdxUP7Ci4YNggb4k8po78PN1QXLt0TR+Xd4Vte9WUGutmg5mhWTTt8UaAysXiiFX0+nnIFjrR71iDnrWmdbS31F0YsvZQCJV3LRyZ4TTa+mhNlh5T/GoFalEkuxOVlCnr9x2aGrVkaRz9AanoN8JX4qZQtCgqf2pn+rrNbdviuAf51ZB/MySs83bk63u+CpbWhu0tTtvlp9aK6eDw7doN7d29kv9ulMMrYIOHmX5cPJHDFWQZzNoR6NTeuDgsaCDBmpdPRzIVmdxSjF2DkVI4xYWlanWw7XymeWN6tv50jlBvKf/hLxqt6rpBEcTsk34Cisf88bI4bkyn2FnfrEGQvxhIt/W2eEXbeIfBaIAjb08kWzbGaXMmig9KdbBWMGeMWtaMidcNZ14lHa6X9iYxPAIavTEVl7lzKJ07xIV656Xv3fGolNWVq4QscxPvIy6IpZFRK76YHrG1yzsNnovm2zpK4vo7KejwxdtvGSPyODCKP0p/G01nY/ueAcpOu3JuYzq4a+k3JqIZNXgPZPENyQLy50iYU1/SxfjDpGG50vFov2/08r9ThzT2HNv5OIvsSO0l8//SjrpiJXzV22k7ORSZf+vi5jOnnMsxl47yDlGfkNONdqZcBisCFG7oiwh0txytDVecvF9TVVo+Iiobu5Ofuf2vbDOYpVlef1U5P/UmmgpzyDkazksUZYBristxbvILZQ5/301g/qZdh85W7bUWhMdHBYFc2TX+WrDQjpWsKc9ZE+sTIRXWuPsVU6nKdfWMxXiw4Zs0FDJocXqEu3GaX+JseXDWA8d2hmqZUx/lxUUAJ3Y62Xlxk024pMBW4/17c08XQ7lGiK5UwVZv577fpucKDjU02s0Mlk241kXnfRC0WEjzzojvNh2sPulOKtA0KFwKn19W+sqoZiGA3npJt/IYjG8K730ZeF9U/y1RWx1q+2/XmJsedfWQ8fCr/RS8l2cLqZjBYcanTq3DFrmefxivjszipR1pYKOcyx/n/aplBWz+4otDdv/dcmptS6/Ewd66nGQALZjBWdI0bHFqh8b+pHWGjUDKlbXma5UAVsAfJakXiBkJY/LUyHMaEdLDM5aGx1v1NHo2H/s/wXQwe+QOoBjk3a+icEK7nLzl5BhEnemMhrtefmCMU6VMbWePX+i9PxiMyro+Lv+6+U8z5roxKwiLFnYkQPZDu4WthNtE7nL65765YGDbCtmuQ1XO5KJMnVeVp6WmtWps1TGszY6bl2ncwJEdBarSzrMVwg6LM4X+TKbbt4T6YIHypW4Wqm6UNE4XSblWRudQKdDzrEH+Z0idSS2fypL65MWKaYbOtw/kDXCoZorYWvh2RhNzxadPvwurcsrWy9aGp32YtvxYhoeFwsPrOiUG+R82a8c/uA/dVE0IPUG72zxySFNVQekvl9ri1nPUXkwwp6kdDEdXHvfjpQPLnfAgkOtomxdRGLb6g91oscdfg8cElUf6/1OrSsb7E31avmys5AOm4RPI+18AFLHEliCoz3hvWyh1shwP/sOOAz23jJueW1+Z2JrY9vp0IV+J+41ysKaAWmqX7b0hDDPuZkHeheLlcLgubC3bxgQIafLJIRroUOtrZ2ZM28vg0W2Q630WvNQ/GCS2h50DtE9ZZ2/RKLsflYxbPPxnDY1qm178qKq4z+QjofDD2S3TFn9aIyr6VCME6on1TzxUz3zXt2nM60JJ5smGyQPdO2bJA50hW7yj/48tLdEQrgGOjgOh/nRT3GZTYBHgTWfDcrTTV7v+nbGymx1zpbRcTUjkNqkH/PvL4oDF9nHdGZnBluxNSqNka+qLrH4vjI6Nsp+S1zXrbmjvy/Jtl0ufeanluZPxu33HdYaX0y1w/LcGN5qG8PO4YxbYY9sfaV8Cwhb+ZEo/o73b8az+1bYwvun7eKcgo9aI+/BQX2FZ06jxvDR8O203kIznwcQwpd35s+cHh+wpqcZ0uI+z/rqsVUOBV9Hc3TUMQ1L1Cns56PEurerFxz6tlZl7P0MdJCP5FHK7dlAcpDc37GRWxb27GcWfnSdUm0boV/XjYdZSpEov8kPG0Tt1vnH+F7IxiOkB8xBaD0Uz8ro8CMpvMc+ITaRF/k1NO2IzacZOjbZZbW03Sa2ZjskunCwPlinMUtHbdXkX6/ke131nje+n+7VZqiiGP9wOvdl26z7pCEdybe+BODbc81gdv+JdpE2Q3xfbdXgZCqPDzYqz5YmDaLX73vBQzPCNdLhZpSdqUNG36BD2mg6cuY8BO7X9Sakoc6vPs3kXmKzsk5Ir2dsZxA+tJpYIx0Wbj/Q7/4CaXARpnhuFF7QmHl6V9qAWlv3Fxxh8voz3yS1Rj9oZu0tyOVZqpZdbfb05YNevaphvivYqv/Z7eUb4bOPp+lMQlhXP7tDEbL96fxXJnJQrn7Oiajtwn+v5ejg7tsPjSrtvez2nzqe5kZi5+hzZdMPezcn4dPKv66Hnx5rLTcD5ZSP5JVmWm0VXlN/w9v57wm+f3zLfTWb9p1qBfmHwlrfKfbCqoau6zhjmlb2n2UyHb1tMfO8xGG3OcmCUc+9Kwx+jN9h/aDVsnI2+vIoq6mqm8bxvL8pn57Gc48V8kbMofHMKF447pmbfozf+X+XoQPJ0IFk6EAydCAZOpAMHUiGDiRDB5KhA8nQgWToQDJ0IBk6kAwdSIYOJEMHkqEDydCBZOhAMnQgGTqQDB1Ihg4kQweSoQPJ0IFk6EAydCAZOpAMHUiGDiRDB5KhA8nQgWToQDJ0IBk6kAwdSIYOJEMHkqEDydCBZOhAMnQgGTqQDB1Ihg4kQweSoQPJ0IFk6EAydCAZOpAMHUiGDiRDB5KhA8nQgWToQDJ0IBk6kAwdSJxOzWiBer9tWBtGizRo/Q9gjix+wAET1QAAAABJRU5ErkJggg==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44" name="Picture 20" descr="http://www.estrategias-opciones-binarias.info/wp-content/uploads/2015/04/bvva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654769"/>
            <a:ext cx="2608652" cy="141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22" descr="data:image/jpeg;base64,/9j/4AAQSkZJRgABAQAAAQABAAD/2wCEAAkGBxMSBhUTExMWFhUXFxgbFhgXFhwZGRgcIB4ZHB8aHBYYHCghGyAmHSEYITEiJSosLi4uHyEzODYsNystLisBCgoKDg0OGhAQGy0kHSQ2Li8rLCw0LywsNDYrNCwsLCwsLC03LCwsLCwsLCw2LywsLCwsLCwsLCwsLCwsLCwsLP/AABEIAH8BjQMBEQACEQEDEQH/xAAcAAEAAgIDAQAAAAAAAAAAAAAABQYEBwECAwj/xABKEAABAwIDBAYECAoJBQAAAAABAAIDBBEFEiEGEzFBByJRYXGBFBYykRVCU3KCkqHBIzQ1NlJidLGz4RckMzdUk6LR4iVjssLT/8QAGwEBAAIDAQEAAAAAAAAAAAAAAAQFAQMGAgf/xAA0EQEAAQICBggFBQEBAQAAAAAAAQIDBBEFEhUhQVITFDFhcYGRoTRRseHwIjIzwdEGQiP/2gAMAwEAAhEDEQA/AN4oCAgICAgICAgICAgICAgICAgICAgICAgICAgICAgICAgICAgICAgICAgICAgICAgICAgICAgICAgICAgICAgICAgICAgICAgICAgICAgICAgICAgICAgICAgICAgICAgICAgICAgICAgICAgICAgICAgICAgICAgICAgICAgICAgICAgICAgICAgICAgICAgICAgICAgICAgoW1nSlSUkhjiHpEo0IYbRtPY6TXXuaD32U6xgLlzfVuj84NNd+mlrrEulrEZHHI6OEcgxgcbd7pM1/EAKxo0dZp7c5RqsTVPYhpNvcScbmsl8srfsa0LdGEsR/wCYeJv1/N09eMR/xs31v5J1SzywdNX80psvtHiVXtDBTism/CPAd1uDR1nnhyaHFa71ixbtzXqxue7dyuqqIzfRPALnk9qTDtuJqrEanJK5rGyndgHTd8GnhzsSfFVn/Q27+Dqt10VTFNUb/GO32mFBjsRdouZ0VTESkfhuo+Wf71zm0MTzyhdcv88nw3UfLP8Aem0MTzydcxHPLYdBVCWiZIPjNB8DzHvXY2LsXbdNccYdPZuRctxXHFXNsa+WKqjEb3NBab256qm0xibtqumLdUxnCr0nfuW66YoqmNyv/DdR8s/3qn2hieeVZ1y/zyfDdR8s/wB6bQxPPJ1y/wA8nw3UfLP96bQxPPJ1y/zyfDdR8s/3ptDE88nXL/PJ8N1Hyz/em0MTzydcv88vegxGplrWRiZ/WcBx4DmfddbsPisVeu024rne2WcRiLlyKIrne2IOC7B1AgICAgICAgICAgICAgICAgICAgICAgICAgICAgICAg1B0v7dObM6gpnFth/WHtNjrrugRw09ojtt2q3wGEiY6Wvy/wBRL93L9MNPq3Q3KAgINsdA2C5quascNGDdR+Js558hkH0iqnSd3KItx4/4mYWntqXvpPxr0TY6ZwNnyDdR9t33BI7w3MfJQcFa6S9EcI3t92rVomWg9lK3c40y/sv6jvPh/qt9qk/9Bg+s4GuI/dT+qPLt9YzUuJo17c929sxfKlOILnsNWXpnxHi05m+B4+4/vXTaEv50VWp4b48J+/1X2ib2dM254b48/v8AVibefjcXzT+8KPp399HhLRpf+SnwVdUKoEBAQEFo2Go71T5TwaMrfE8fcP3q90JYzrquzw3R59v53rfRNnOubk8N0ef57rmulX4gICAgICAgICAgICAgICAgICAgICAgICAgICAgICCP2gxIUuCTVB13cbnW7SBoPM2C2WqNeuKfmxVOUZvlSeZz53PecznOLnE8S4m5PmSSupiIiMoVUznObossJXZzZ6orq/dU7MxAu5xNmMHa53L955Bar16i1TrVS90W5rnKGxaXoSeWAyVrQeYZCXD6xeL+5V1WlI4U+6T1XvZP9CLf8a7/ACR/9F52pPL7nVY+bYeyeAMoMCZTsdmy5iXEWLnEkkkXNuzwAVffvTdrmuUminVjJqTpzxreY9HStPVhZmf89+tiO5gb9Yq10ba1aJrnj/SJia9+q1orJFbWwSt32FxycyOt84aH7br5BpTB9Uxdyzwid3hO+PZS3qNSuaWaq9qSOz1ZusXY7kTld4HT7DY+Sm6Pv9DiKauE7p80rBXuivU1cOyfNL7efjcXzT+8Kx07++jwlN0v/JT4KuqFUMnDqbe1zI72zG17Xt5LfhrPTXabeeWbbYt9Jcij5rP6lj5Y/U/5K82FTz+33W+x45/b7nqWPlj9T/kmwqef2+5seOf2+56lj5Y/U/5JsKnn9vubHjn9vunsIw8QUQjBvqSTa1ye73BW2Ew0Ye1FuJz71nhrEWLcUQzVJbxAQEBAQEBAQEBAQEBAQEBAQEBAQEBAQEBAQEBAQEFH6Zags2DkA+O+JvlmDvuU3R8Z3482m/P6JfPK6FXCD6D6GMNbFsUyS3Xme97jzsHFjR4WbfzK5/SFc1Xpj5LHD05UL2oLcIPGsqWxUj5HmzGNc5x7ABcn3LNNM1TEQxM5PlLGMRdU4rLO/wBqR7nHuudB5Cw8l1VuiKKYpjgq66taqZYi9vK6dHkzjFMyxLW5XX5NLrix7L2FvAriP+wwkf8AzxEdv7Z+sf36wg423OUVx4T/AEt64ZXCCYx2s31LTvPHI4O8QbH38fNWePv9NbtV8cpifGE7F3ulot1T25TE+SHVYgsnDakRV7JCLhpvbtW/DXYs3abkxnk3WLnR3Ka54LT66M+Sd9YK+27b5JXG2KeST10Z8k76wTbtvkk2xTySzcH2jbUVm7EZboTckHhZSsJpOnE3NSKZhvw2kKb9zUinJOKzWKCk2hd6fLFHSzy7pwa9zDEG3LWvsM8jTwcOSDPwnFGVELi0Oa5ji2RjxZ7HAA2I8CCCLgghB5U2NxPxySlF95G1ribdU3tcA8yAWX+cEHFfjsUOMQ077h04dkdpluLdUm+hN9Pd2IPevxFsVRCxwJM0m7ba1gcj33Nzws08O5BjYhjYjrdzHFJPKGhzmR5eo08C58jmtF7Gwvc2Qe2G4xHNTvd1mGMkSskGV0ZAv1he1rWNwSCOaCN9bG7jemnnFNx3+VuTL+nkzbzJzzZbW14ILC1wLbg3B4EIIN20TjWSsjpJ5d0/I9zDEBmytdYB8gJ0cOSDKpscjkwqSdodaMP3jHNyva5guWlp4H/cIMKHaKV8Ae2gqS1wBac0GoIuOM3YgsA4IK7T7UOfBvGUVS6O7hnbujfKS0kM3mY6g6WugzKnH4m4CKpl5IzlyhlsxzODALOIsQ42INrWKDrBjEzp2tNDUNBIBcXQ2b3nLKTYdwKDiox7+uPjhp5pzGQJDHkDWusDlzSPbmdYgkNva4QSVDUiWlDw17b/ABXtLXDlYtKDDwfG4qmSZsd7wyFjr87fGb2tJDgD+qUHhV48W4k+GOmmmdGGFxYYwBmvb+0kaeRQZGG4yyZsgyPjkitvI5AA9txcHQkEEA2IJGhQRtNtU59C2YUVTunNDw8bp3VIvfI2XMdOQF0EjV45CzDWT3L2yZREGDM6QuF2ta3mSLnusb2sg86LHQ6ubDLDLBI8ExiTIQ+2pDXxuc24GuUkGyDLpcQbJXzRAEGIsDibWOZuYW17EHGLYi2npQ9wJBfGzq2vd72sB1PC5F0GaggpNpQZH7qnnmjY4tfJG1uW40cGhzw6SxuDkB1CCWoatk1I2WNwcx4BaRzH3eCD3QEFA6bm32I8Jo/vH3qfo7+bylpxH7GgFfq4QfSfRZKHbA0pHJrm+bXvB/cubxsZX6lnZnOiFrUVsEGvumvGtxspuWmz6hwb35G9Z58+q36SsNHWta7rTwaMRXq0+LQSvleIN6dFmzOXYJ7nDr1V3gnk1ukflxd9JcxpuOsxVa+UZefb9folTh+ksTRxn8hHkWOvFfN5iY3S5dwsMOb6LObLhYYEBAQT2xf5b+g77lbaG+J8p/pZaL+I8p/pfV1jpFQw4VXw9Xbgwhu/ZfeteTfcxcMrhpayD32fqdyytfUWEzH56hzT1CN20sLOYbkAFjrcHigr9Li9PHR01Rv4zPvnSTtDhfLObPb9AbvyiQTu0OHsqNqYoX+y6kqNRxaRJTkOaeRBsQe5BhOxF78QooZrekQVeWS2geNxPllaP0XjXuNxyQTGBfnNiHbvIPduI/vzfag52p3fwBXZMm99HfvMts/sOy5ra8L2ugyarL6qu4ZfRz4Wyf7IPTZm/q3TX47iK/1GoMLZf8fr/wBrP8GBBHu/tMXtwsPf6O2/nayDLwAVvwdT3NNu8kfKTPlsO+17eV0FkQQOxH5ts+dN/Fegr0t/UOfLb8cfkvw/G9OHK6C10QrPSRvTT5Nb5A/Nw0tmNuNkGGcMqoayV9K+FzJX7x0cwcLPIAJbIwnQ2BsWmxug8KzaYt2VnnLRHLG50RaXXAluGizratuWuvbggjcJrqWDG6VkE7JA+H0eTK65Lm9eN58TvRfteEGbmqRtZV+jthd1KfNvXObyfa2Vp7+KD02YzTUs1ZI4b2ZoY5jRYRbrON2bkkuDi+556W0QQ2F4lWQbGUrgKdsTo4WCW73OjDgGtkeywGhIv1ufYglpsPbTVuFwNJLI3SNBPMiCSx8TqgzNqPx6h7fSxb/Llv8AZdBzg35zV3jB/DQcbbfkdn7TS/x40E+ggdhPzTg+a6/jmdf7boOuwv5v6cN9U5fDfyoLAgIKv0m4eZ9hqloFy1gkH0CH/uBUrB16l6mfL13Nd2M6JfNK6RWCDaPRDtzFTQOpKl+RhcXRSH2Wk+0xx+KCdQeFyb8lV4/CVVz0lHbxhLw92IjVlumnnY+IOY5rmngWkEHzCppiY3SmZ5vRYHzx0wY16Rti5jTdlON2OzNxefrdX6K6DAWtS1nxnf8A4gYivOrJSFOR2bgmGuqcYip28ZXtbfsB4u8m3PktdyuLdE1TweqKdaqIfVlLA2OmbGwWaxoa0dgAsB7ly0zMznK1iMlB2qo91jDrey/rjz4/bf3rjtKWOixE5dlW/wD33cvpCz0d+cuyd/8Avuh1WoIgIPakpzJUtY213GwvwW21aqu1xRT2y2W7c3Koop7ZTHqlUfqfW/krHY2J7vVO2XiO71PVKo/U+t/JNjYnu9TZeI7vVKbOYDNBiWd+W2UjR1zrbuU/R2jr2Hva9eWWSXgcDds3devLLKVpV6uUFJs870+WWKrmi3rg5zWtiIuGtZpnjJ4NHNBz6sR/BskRkkdvXtfM9xBfJYtOUm1g0hobYAacEEpXUbJaJ8Tx1Xtc13gRZBiU+DtbWQyl73OihdECbdYExkudYe11BwsNSg4r8CilxiCpNxJCTlIt1gQRldpqBckdmvaUHXEMED63fRzSQSloa50eUh7RewcyRrmm1zY2vqg9cNweOGne27pDISZXyHM6QkW62gFraAAAAckEd6qN3G5NTOabhuMzcuX9DeZd5k5WzcNEFha0BoAFgOAHJBBO2dcKyV8VXPEJX53NYIiM2VrbgvjJGjRzQZVNgcceFSQNLiJQ/ePc7M97nixeXHifs0CDDh2emZAGNxCoDWgNaMkGgAsOMKCwDggrtPsw9kG7ZW1LY7uOVu6FsxLiA/dZhqTre6DMqdn4nYCKRmaOMZcpbYuBa4PvdwNyXC5Jve5QdIMImbO1xrp3AEEtLILOHYcsQNj3EIFRgbzUudFV1EQebuaCx7b88u9Y4s8AbdgCBFs5E2OFoL7RSmU3NzLIQ7ryOIuTdxdpbUDkLIMvF8MbUUW7cS3rMc1zbZmua4OaRcdoQdqfD2sxKWYE5pQwEaWGTMBb3oPOlwlsdXO9rnATkOczTKHWylzdLguFr+A70HWnwWNuz7aQ3fEIhEc1rltsuthxt2IOk+BMkwmOGR8jjFlLJbgStc0WDw4C2a176WNzcaoOlFgWWubNLPLPIwERmTIAy+hLWRtaMxGmY3NkHSpwBxxKSaOqmhMmXO1jYiDlGUf2kbjw70HNTgLpMKMMlTK87xj2yERh7Swtc0ANYG2zNvqDxKDvS4TM2oa51bO8A3LXMhAd3EtiB9xCDwfs1Z7xDUzwxvcXPjjLMtzq4tL2F0dzcnKRqdLIJeho2Q0bYo25WMFmjsHidSe8oPdAQcPaCwgi4OhHag+YNt9nHUG0L4SDuyS6F36UZOmva32T3i/MLpsNfi9birjxVt2jVqQKkNQgM0dcaHtGhRnOXffu/Sd7ysZQZy6E6rLAg2h0FYLnxiWrcNIm5GfPfxI7wzT6aq9J3cqIojj+fngl4ajfrN3KlTFe21o8+GiQcYz/AKToftsVT6Zsa9nXjtp+kqvStnWta8dtP0lRVyrnRAQSOz35bi+d9xU3R/xNHilYL4ijxbKXausEBAQQc20gFdJEymqJTE4Ne6NjC25a11tXg8COSDLo8Zilw98rM1o82dpaWvYWi5a5jrEH+SDAg2nL4GvbRVZa4BzSGR6gi4P9r2IJ9pu2/DxQQuLbUQU+LxU8mbPLa1gMrbnKMxJ0ub9vBB7bR49HRUAllDy0uDeoATcgnmRpoUB+0EA2e9MzHdZM363Zltf2r9W3agjxtrT+rprMsu7D8lsrc9+HDNa3mgq2B7WUA2nkmtO6apexjS5jAIwcrQ0WkOns3PcEFhxrpApaXE3wSNlLmEAlrWluoDtCXjkUEjhu1VNPhEtRG4lsTXOkbaz22Bd7J7QDY3t3oFBtVTy4C6ru6OJpIJeLG4NuDSb3OgA1KCOwjpDo6jEBEC9jnGzTI0BrjyAIcbX5Xsgl9pNoYaGiEk2YhzsoDAC4mxPAkaWCCRpZ2yUzXtN2vaHNPaCLg+5BFYptLDT4zDTPa8vmtkLQC0Xdl1JcCNe5BNIISTaiAbSiiObekcbDIDlLspN73yi/DmEEfjm31LS4o6CRspe3LfK1pGoDha7weB7EDDNv6WeOYsbL+BidK+7W3yjiBZ519yD3ftpTjZ0VmWXdl+QDK3Pe5HDNa2h5oPXEdraeHAo6s53xSEBuQAm5BOoJFrWIPYUElU4nHHhBqHXEYjzntta9rdvK3ag8tn8birMOE0WbLctIcAHAjkQCRwsePAhBJICAgICAgICCD2v2XhxHDN1LoRrHIPaY7tHaDzHPxsRvsX6rNWtS8V0RXGUvn/arYuroJTvYy6LlMwExkd5+Ie53ldX1jFW70fpnf8uKBXZqpV1SWoQEBBwTog+mOjfBfRNj4YyLPcN5J25n62PgLN8lzWLu9JdmeHZHks7VOrTELOozY86iEPgcx3BwIPgdF4roiumaZ7J3PNdEV0zTPZLVtTAY6hzHcWkg+S4S7bm3XNE9sbnHV0TRVNM9sPJa3gQSOz35bi+d9xU3R/xNHilYL4ijxbKXausEBAQQGzn5ar/2hn8CFBigf9RxS3Ddx38dy6/nbKg52afW/A1N1Kfd7qLXePzZcrdbbu2a3K9roLQg0TtHWMq8Wq6gyhpYWinbfV4DsvV+iC7xIWWVq23xT0ro3p5ubpGZ+5wbIHD6wKwwp7hVeh/B/wARt6i36uTPe/6NtbfpHtWWUwz+6N37T94WGFj2OOJFtMHwwei5G9YBufJl6p9u9/Z5IIHGK2aHpHqpYImyuay7mu4BgjjLnWuL27kGTsbSF2zGJVZcy8scwyMFgwhr3HTkOsLDkEEVUE/0UR2/xZv7n/fZBsKShw84RSmoELQI27oucGfFaeqbi/IoKj0iVkdTtcymfKI4oWOzOPAPc3N90Y8ygsfRRim92b3RPWgdl+ies372/RQRu2/94mH+Mf8AEQbCqZ2x07nuNmtaXOPYALk+5BoOWvzTur94BUekh7Y765dXX8AcrfAFZZbJ6RJ2TbBGZgFn7lwPOxc08Vhh6NYB0Uk2FzQm5t/20FPn/uij/aD/AOT0EBiUs0GE+hyDqOMc8Z7nMOo7jfXsLSssrz0jYnl2UpaYEAzNjLr8AxoadfpZT5FYYefRnWsh2hqKRkgkid14n8nEAX8y0i/zEGzUBAQEBAQEBAQcEaIK7iWwmHTuJfSRgniWAxkntJjIv5qRRi71HZVP1a5tUT2whpOiTDS7Rkre4Su/9rrdGkb/AM49HmbFDr/RDh3ZN/m/yWdo3u70Y6vQf0Q4d2Tf5v8AJNo3u70Or0O0PRLhzZmuyymxBsZLg2N7EW1HcsTpG9MZbmYsUL4oLcICCJrtnoJqoyODsxtextw0UC/o2xermuqJzlCvYCzdrmurPOWP6pU/6/1lp2Nhu/1atlWO/wBT1Sp/1/rJsbDd/qbKsd/q9qTZqCOpa9ua7TcXctlrRdi1XFdOecd73b0dZt1xXTnnHemFYp4gICCCdgMor5pIqp8e+cHOaI43AENazQuBPBoQZNFgjI8PljD3udLmMkjyC97iMtzYAaCwAAAACDDpcCqI6VsbK54axoa38DEbACw1LexBMVtOZKB8YeWlzC3OALi4tmA4X5oK7hWwNHDh+7fG2Z1z+Ee0ZteQtwsgxR0fM9XjSGokLN6JAcrbg5S0jwPFBZX4Y04Mae+hi3WawvbLlv8AeggW7DRjZY0W+flMmfPYZr3Btbggw6Lo5bHUscKuchjmuDdLHKQbW7NLIJmn2WY3aqSt3ji6RuUsIGXg0cePxftQYmFbEsp46lkcz93UMe0sIFmXuAWntAJGvHRBkUGx0LNmjRvLpIy4uubBwJNwQRwIKCMwro3gir2SPlklEZBjY+2UWNxe3Gx1sLBBmUOwtO3EJpp/6w6V2b8I0WaSSTYeYHgAgyMC2TjpMZlmie4NkFjFYZG63FuemtvFB47VbGsrq5krpnxljcoygdpN7nmgwqbo/DKaVnpcxErMhvY2GZrja/ba3gSgy2bA0Ywbc7tpfkLd9lG8ub9a/aCg7u2Padk/QTM8tDgQ+wzAB2e1uHHTwQSIwNvqx6HnOXc7rPYXtly3twugiX7DxnZVtFvn5WyF+ewzcSbW4c0Hrj2xcNVhcMTnua6Foa2QAZi0NAIIOljYHyQdarYmKXGIppnmRscbWCJzRkIAI18zmQcv2IgbjkVTAdwYrdSNoyu43v4glp7kFoQEBAQEBAQEBAQEBAQEBAQEBAQEBAQEBAQEBAQEBAQEBAQEBAQEBAQEBAQEBAQEBAQEBAQEBAQEBAQEBAQEBAQEBAQEBAQEBAQEBAQEBAQEBAQEBAQEBAQEBAQEBAQEBAQEBAQEBAQEBAQEBAQEBAQEBAQEBAQEBAQEBAQEBAQEBAQEBAQEBAQEBAQEBAQEBAQEBAQEBAQEBAQEBAQEBAQEBAQEBAQEBAQEBAQEBAQEBAQEBAQEBAQEBAQEBAQEBAQEBAQEBAQEBAQEBAQEH//Z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AutoShape 24" descr="data:image/jpeg;base64,/9j/4AAQSkZJRgABAQAAAQABAAD/2wCEAAkGBxMSBhUTExMWFhUXFxgbFhgXFhwZGRgcIB4ZHB8aHBYYHCghGyAmHSEYITEiJSosLi4uHyEzODYsNystLisBCgoKDg0OGhAQGy0kHSQ2Li8rLCw0LywsNDYrNCwsLCwsLC03LCwsLCwsLCw2LywsLCwsLCwsLCwsLCwsLCwsLP/AABEIAH8BjQMBEQACEQEDEQH/xAAcAAEAAgIDAQAAAAAAAAAAAAAABQYEBwECAwj/xABKEAABAwIDBAYECAoJBQAAAAABAAIDBBEFEiEGEzFBByJRYXGBFBYykRVCU3KCkqHBIzQ1NlJidLGz4RckMzdUk6LR4iVjssLT/8QAGwEBAAIDAQEAAAAAAAAAAAAAAAQFAQMGAgf/xAA0EQEAAQICBggFBQEBAQAAAAAAAQIDBBEFEhUhQVITFDFhcYGRoTRRseHwIjIzwdEGQiP/2gAMAwEAAhEDEQA/AN4oCAgICAgICAgICAgICAgICAgICAgICAgICAgICAgICAgICAgICAgICAgICAgICAgICAgICAgICAgICAgICAgICAgICAgICAgICAgICAgICAgICAgICAgICAgICAgICAgICAgICAgICAgICAgICAgICAgICAgICAgICAgICAgICAgICAgICAgICAgICAgICAgICAgICAgICAgoW1nSlSUkhjiHpEo0IYbRtPY6TXXuaD32U6xgLlzfVuj84NNd+mlrrEulrEZHHI6OEcgxgcbd7pM1/EAKxo0dZp7c5RqsTVPYhpNvcScbmsl8srfsa0LdGEsR/wCYeJv1/N09eMR/xs31v5J1SzywdNX80psvtHiVXtDBTism/CPAd1uDR1nnhyaHFa71ixbtzXqxue7dyuqqIzfRPALnk9qTDtuJqrEanJK5rGyndgHTd8GnhzsSfFVn/Q27+Dqt10VTFNUb/GO32mFBjsRdouZ0VTESkfhuo+Wf71zm0MTzyhdcv88nw3UfLP8Aem0MTzydcxHPLYdBVCWiZIPjNB8DzHvXY2LsXbdNccYdPZuRctxXHFXNsa+WKqjEb3NBab256qm0xibtqumLdUxnCr0nfuW66YoqmNyv/DdR8s/3qn2hieeVZ1y/zyfDdR8s/wB6bQxPPJ1y/wA8nw3UfLP96bQxPPJ1y/zyfDdR8s/3ptDE88nXL/PJ8N1Hyz/em0MTzydcv88vegxGplrWRiZ/WcBx4DmfddbsPisVeu024rne2WcRiLlyKIrne2IOC7B1AgICAgICAgICAgICAgICAgICAgICAgICAgICAgICAg1B0v7dObM6gpnFth/WHtNjrrugRw09ojtt2q3wGEiY6Wvy/wBRL93L9MNPq3Q3KAgINsdA2C5quascNGDdR+Js558hkH0iqnSd3KItx4/4mYWntqXvpPxr0TY6ZwNnyDdR9t33BI7w3MfJQcFa6S9EcI3t92rVomWg9lK3c40y/sv6jvPh/qt9qk/9Bg+s4GuI/dT+qPLt9YzUuJo17c929sxfKlOILnsNWXpnxHi05m+B4+4/vXTaEv50VWp4b48J+/1X2ib2dM254b48/v8AVibefjcXzT+8KPp399HhLRpf+SnwVdUKoEBAQEFo2Go71T5TwaMrfE8fcP3q90JYzrquzw3R59v53rfRNnOubk8N0ef57rmulX4gICAgICAgICAgICAgICAgICAgICAgICAgICAgICCP2gxIUuCTVB13cbnW7SBoPM2C2WqNeuKfmxVOUZvlSeZz53PecznOLnE8S4m5PmSSupiIiMoVUznObossJXZzZ6orq/dU7MxAu5xNmMHa53L955Bar16i1TrVS90W5rnKGxaXoSeWAyVrQeYZCXD6xeL+5V1WlI4U+6T1XvZP9CLf8a7/ACR/9F52pPL7nVY+bYeyeAMoMCZTsdmy5iXEWLnEkkkXNuzwAVffvTdrmuUminVjJqTpzxreY9HStPVhZmf89+tiO5gb9Yq10ba1aJrnj/SJia9+q1orJFbWwSt32FxycyOt84aH7br5BpTB9Uxdyzwid3hO+PZS3qNSuaWaq9qSOz1ZusXY7kTld4HT7DY+Sm6Pv9DiKauE7p80rBXuivU1cOyfNL7efjcXzT+8Kx07++jwlN0v/JT4KuqFUMnDqbe1zI72zG17Xt5LfhrPTXabeeWbbYt9Jcij5rP6lj5Y/U/5K82FTz+33W+x45/b7nqWPlj9T/kmwqef2+5seOf2+56lj5Y/U/5JsKnn9vubHjn9vunsIw8QUQjBvqSTa1ye73BW2Ew0Ye1FuJz71nhrEWLcUQzVJbxAQEBAQEBAQEBAQEBAQEBAQEBAQEBAQEBAQEBAQEFH6Zags2DkA+O+JvlmDvuU3R8Z3482m/P6JfPK6FXCD6D6GMNbFsUyS3Xme97jzsHFjR4WbfzK5/SFc1Xpj5LHD05UL2oLcIPGsqWxUj5HmzGNc5x7ABcn3LNNM1TEQxM5PlLGMRdU4rLO/wBqR7nHuudB5Cw8l1VuiKKYpjgq66taqZYi9vK6dHkzjFMyxLW5XX5NLrix7L2FvAriP+wwkf8AzxEdv7Z+sf36wg423OUVx4T/AEt64ZXCCYx2s31LTvPHI4O8QbH38fNWePv9NbtV8cpifGE7F3ulot1T25TE+SHVYgsnDakRV7JCLhpvbtW/DXYs3abkxnk3WLnR3Ka54LT66M+Sd9YK+27b5JXG2KeST10Z8k76wTbtvkk2xTySzcH2jbUVm7EZboTckHhZSsJpOnE3NSKZhvw2kKb9zUinJOKzWKCk2hd6fLFHSzy7pwa9zDEG3LWvsM8jTwcOSDPwnFGVELi0Oa5ji2RjxZ7HAA2I8CCCLgghB5U2NxPxySlF95G1ribdU3tcA8yAWX+cEHFfjsUOMQ077h04dkdpluLdUm+hN9Pd2IPevxFsVRCxwJM0m7ba1gcj33Nzws08O5BjYhjYjrdzHFJPKGhzmR5eo08C58jmtF7Gwvc2Qe2G4xHNTvd1mGMkSskGV0ZAv1he1rWNwSCOaCN9bG7jemnnFNx3+VuTL+nkzbzJzzZbW14ILC1wLbg3B4EIIN20TjWSsjpJ5d0/I9zDEBmytdYB8gJ0cOSDKpscjkwqSdodaMP3jHNyva5guWlp4H/cIMKHaKV8Ae2gqS1wBac0GoIuOM3YgsA4IK7T7UOfBvGUVS6O7hnbujfKS0kM3mY6g6WugzKnH4m4CKpl5IzlyhlsxzODALOIsQ42INrWKDrBjEzp2tNDUNBIBcXQ2b3nLKTYdwKDiox7+uPjhp5pzGQJDHkDWusDlzSPbmdYgkNva4QSVDUiWlDw17b/ABXtLXDlYtKDDwfG4qmSZsd7wyFjr87fGb2tJDgD+qUHhV48W4k+GOmmmdGGFxYYwBmvb+0kaeRQZGG4yyZsgyPjkitvI5AA9txcHQkEEA2IJGhQRtNtU59C2YUVTunNDw8bp3VIvfI2XMdOQF0EjV45CzDWT3L2yZREGDM6QuF2ta3mSLnusb2sg86LHQ6ubDLDLBI8ExiTIQ+2pDXxuc24GuUkGyDLpcQbJXzRAEGIsDibWOZuYW17EHGLYi2npQ9wJBfGzq2vd72sB1PC5F0GaggpNpQZH7qnnmjY4tfJG1uW40cGhzw6SxuDkB1CCWoatk1I2WNwcx4BaRzH3eCD3QEFA6bm32I8Jo/vH3qfo7+bylpxH7GgFfq4QfSfRZKHbA0pHJrm+bXvB/cubxsZX6lnZnOiFrUVsEGvumvGtxspuWmz6hwb35G9Z58+q36SsNHWta7rTwaMRXq0+LQSvleIN6dFmzOXYJ7nDr1V3gnk1ukflxd9JcxpuOsxVa+UZefb9folTh+ksTRxn8hHkWOvFfN5iY3S5dwsMOb6LObLhYYEBAQT2xf5b+g77lbaG+J8p/pZaL+I8p/pfV1jpFQw4VXw9Xbgwhu/ZfeteTfcxcMrhpayD32fqdyytfUWEzH56hzT1CN20sLOYbkAFjrcHigr9Li9PHR01Rv4zPvnSTtDhfLObPb9AbvyiQTu0OHsqNqYoX+y6kqNRxaRJTkOaeRBsQe5BhOxF78QooZrekQVeWS2geNxPllaP0XjXuNxyQTGBfnNiHbvIPduI/vzfag52p3fwBXZMm99HfvMts/sOy5ra8L2ugyarL6qu4ZfRz4Wyf7IPTZm/q3TX47iK/1GoMLZf8fr/wBrP8GBBHu/tMXtwsPf6O2/nayDLwAVvwdT3NNu8kfKTPlsO+17eV0FkQQOxH5ts+dN/Fegr0t/UOfLb8cfkvw/G9OHK6C10QrPSRvTT5Nb5A/Nw0tmNuNkGGcMqoayV9K+FzJX7x0cwcLPIAJbIwnQ2BsWmxug8KzaYt2VnnLRHLG50RaXXAluGizratuWuvbggjcJrqWDG6VkE7JA+H0eTK65Lm9eN58TvRfteEGbmqRtZV+jthd1KfNvXObyfa2Vp7+KD02YzTUs1ZI4b2ZoY5jRYRbrON2bkkuDi+556W0QQ2F4lWQbGUrgKdsTo4WCW73OjDgGtkeywGhIv1ufYglpsPbTVuFwNJLI3SNBPMiCSx8TqgzNqPx6h7fSxb/Llv8AZdBzg35zV3jB/DQcbbfkdn7TS/x40E+ggdhPzTg+a6/jmdf7boOuwv5v6cN9U5fDfyoLAgIKv0m4eZ9hqloFy1gkH0CH/uBUrB16l6mfL13Nd2M6JfNK6RWCDaPRDtzFTQOpKl+RhcXRSH2Wk+0xx+KCdQeFyb8lV4/CVVz0lHbxhLw92IjVlumnnY+IOY5rmngWkEHzCppiY3SmZ5vRYHzx0wY16Rti5jTdlON2OzNxefrdX6K6DAWtS1nxnf8A4gYivOrJSFOR2bgmGuqcYip28ZXtbfsB4u8m3PktdyuLdE1TweqKdaqIfVlLA2OmbGwWaxoa0dgAsB7ly0zMznK1iMlB2qo91jDrey/rjz4/bf3rjtKWOixE5dlW/wD33cvpCz0d+cuyd/8Avuh1WoIgIPakpzJUtY213GwvwW21aqu1xRT2y2W7c3Koop7ZTHqlUfqfW/krHY2J7vVO2XiO71PVKo/U+t/JNjYnu9TZeI7vVKbOYDNBiWd+W2UjR1zrbuU/R2jr2Hva9eWWSXgcDds3devLLKVpV6uUFJs870+WWKrmi3rg5zWtiIuGtZpnjJ4NHNBz6sR/BskRkkdvXtfM9xBfJYtOUm1g0hobYAacEEpXUbJaJ8Tx1Xtc13gRZBiU+DtbWQyl73OihdECbdYExkudYe11BwsNSg4r8CilxiCpNxJCTlIt1gQRldpqBckdmvaUHXEMED63fRzSQSloa50eUh7RewcyRrmm1zY2vqg9cNweOGne27pDISZXyHM6QkW62gFraAAAAckEd6qN3G5NTOabhuMzcuX9DeZd5k5WzcNEFha0BoAFgOAHJBBO2dcKyV8VXPEJX53NYIiM2VrbgvjJGjRzQZVNgcceFSQNLiJQ/ePc7M97nixeXHifs0CDDh2emZAGNxCoDWgNaMkGgAsOMKCwDggrtPsw9kG7ZW1LY7uOVu6FsxLiA/dZhqTre6DMqdn4nYCKRmaOMZcpbYuBa4PvdwNyXC5Jve5QdIMImbO1xrp3AEEtLILOHYcsQNj3EIFRgbzUudFV1EQebuaCx7b88u9Y4s8AbdgCBFs5E2OFoL7RSmU3NzLIQ7ryOIuTdxdpbUDkLIMvF8MbUUW7cS3rMc1zbZmua4OaRcdoQdqfD2sxKWYE5pQwEaWGTMBb3oPOlwlsdXO9rnATkOczTKHWylzdLguFr+A70HWnwWNuz7aQ3fEIhEc1rltsuthxt2IOk+BMkwmOGR8jjFlLJbgStc0WDw4C2a176WNzcaoOlFgWWubNLPLPIwERmTIAy+hLWRtaMxGmY3NkHSpwBxxKSaOqmhMmXO1jYiDlGUf2kbjw70HNTgLpMKMMlTK87xj2yERh7Swtc0ANYG2zNvqDxKDvS4TM2oa51bO8A3LXMhAd3EtiB9xCDwfs1Z7xDUzwxvcXPjjLMtzq4tL2F0dzcnKRqdLIJeho2Q0bYo25WMFmjsHidSe8oPdAQcPaCwgi4OhHag+YNt9nHUG0L4SDuyS6F36UZOmva32T3i/MLpsNfi9birjxVt2jVqQKkNQgM0dcaHtGhRnOXffu/Sd7ysZQZy6E6rLAg2h0FYLnxiWrcNIm5GfPfxI7wzT6aq9J3cqIojj+fngl4ajfrN3KlTFe21o8+GiQcYz/AKToftsVT6Zsa9nXjtp+kqvStnWta8dtP0lRVyrnRAQSOz35bi+d9xU3R/xNHilYL4ijxbKXausEBAQQc20gFdJEymqJTE4Ne6NjC25a11tXg8COSDLo8Zilw98rM1o82dpaWvYWi5a5jrEH+SDAg2nL4GvbRVZa4BzSGR6gi4P9r2IJ9pu2/DxQQuLbUQU+LxU8mbPLa1gMrbnKMxJ0ub9vBB7bR49HRUAllDy0uDeoATcgnmRpoUB+0EA2e9MzHdZM363Zltf2r9W3agjxtrT+rprMsu7D8lsrc9+HDNa3mgq2B7WUA2nkmtO6apexjS5jAIwcrQ0WkOns3PcEFhxrpApaXE3wSNlLmEAlrWluoDtCXjkUEjhu1VNPhEtRG4lsTXOkbaz22Bd7J7QDY3t3oFBtVTy4C6ru6OJpIJeLG4NuDSb3OgA1KCOwjpDo6jEBEC9jnGzTI0BrjyAIcbX5Xsgl9pNoYaGiEk2YhzsoDAC4mxPAkaWCCRpZ2yUzXtN2vaHNPaCLg+5BFYptLDT4zDTPa8vmtkLQC0Xdl1JcCNe5BNIISTaiAbSiiObekcbDIDlLspN73yi/DmEEfjm31LS4o6CRspe3LfK1pGoDha7weB7EDDNv6WeOYsbL+BidK+7W3yjiBZ519yD3ftpTjZ0VmWXdl+QDK3Pe5HDNa2h5oPXEdraeHAo6s53xSEBuQAm5BOoJFrWIPYUElU4nHHhBqHXEYjzntta9rdvK3ag8tn8birMOE0WbLctIcAHAjkQCRwsePAhBJICAgICAgICCD2v2XhxHDN1LoRrHIPaY7tHaDzHPxsRvsX6rNWtS8V0RXGUvn/arYuroJTvYy6LlMwExkd5+Ie53ldX1jFW70fpnf8uKBXZqpV1SWoQEBBwTog+mOjfBfRNj4YyLPcN5J25n62PgLN8lzWLu9JdmeHZHks7VOrTELOozY86iEPgcx3BwIPgdF4roiumaZ7J3PNdEV0zTPZLVtTAY6hzHcWkg+S4S7bm3XNE9sbnHV0TRVNM9sPJa3gQSOz35bi+d9xU3R/xNHilYL4ijxbKXausEBAQQGzn5ar/2hn8CFBigf9RxS3Ddx38dy6/nbKg52afW/A1N1Kfd7qLXePzZcrdbbu2a3K9roLQg0TtHWMq8Wq6gyhpYWinbfV4DsvV+iC7xIWWVq23xT0ro3p5ubpGZ+5wbIHD6wKwwp7hVeh/B/wARt6i36uTPe/6NtbfpHtWWUwz+6N37T94WGFj2OOJFtMHwwei5G9YBufJl6p9u9/Z5IIHGK2aHpHqpYImyuay7mu4BgjjLnWuL27kGTsbSF2zGJVZcy8scwyMFgwhr3HTkOsLDkEEVUE/0UR2/xZv7n/fZBsKShw84RSmoELQI27oucGfFaeqbi/IoKj0iVkdTtcymfKI4oWOzOPAPc3N90Y8ygsfRRim92b3RPWgdl+ies372/RQRu2/94mH+Mf8AEQbCqZ2x07nuNmtaXOPYALk+5BoOWvzTur94BUekh7Y765dXX8AcrfAFZZbJ6RJ2TbBGZgFn7lwPOxc08Vhh6NYB0Uk2FzQm5t/20FPn/uij/aD/AOT0EBiUs0GE+hyDqOMc8Z7nMOo7jfXsLSssrz0jYnl2UpaYEAzNjLr8AxoadfpZT5FYYefRnWsh2hqKRkgkid14n8nEAX8y0i/zEGzUBAQEBAQEBAQcEaIK7iWwmHTuJfSRgniWAxkntJjIv5qRRi71HZVP1a5tUT2whpOiTDS7Rkre4Su/9rrdGkb/AM49HmbFDr/RDh3ZN/m/yWdo3u70Y6vQf0Q4d2Tf5v8AJNo3u70Or0O0PRLhzZmuyymxBsZLg2N7EW1HcsTpG9MZbmYsUL4oLcICCJrtnoJqoyODsxtextw0UC/o2xermuqJzlCvYCzdrmurPOWP6pU/6/1lp2Nhu/1atlWO/wBT1Sp/1/rJsbDd/qbKsd/q9qTZqCOpa9ua7TcXctlrRdi1XFdOecd73b0dZt1xXTnnHemFYp4gICCCdgMor5pIqp8e+cHOaI43AENazQuBPBoQZNFgjI8PljD3udLmMkjyC97iMtzYAaCwAAAACDDpcCqI6VsbK54axoa38DEbACw1LexBMVtOZKB8YeWlzC3OALi4tmA4X5oK7hWwNHDh+7fG2Z1z+Ee0ZteQtwsgxR0fM9XjSGokLN6JAcrbg5S0jwPFBZX4Y04Mae+hi3WawvbLlv8AeggW7DRjZY0W+flMmfPYZr3Btbggw6Lo5bHUscKuchjmuDdLHKQbW7NLIJmn2WY3aqSt3ji6RuUsIGXg0cePxftQYmFbEsp46lkcz93UMe0sIFmXuAWntAJGvHRBkUGx0LNmjRvLpIy4uubBwJNwQRwIKCMwro3gir2SPlklEZBjY+2UWNxe3Gx1sLBBmUOwtO3EJpp/6w6V2b8I0WaSSTYeYHgAgyMC2TjpMZlmie4NkFjFYZG63FuemtvFB47VbGsrq5krpnxljcoygdpN7nmgwqbo/DKaVnpcxErMhvY2GZrja/ba3gSgy2bA0Ywbc7tpfkLd9lG8ub9a/aCg7u2Padk/QTM8tDgQ+wzAB2e1uHHTwQSIwNvqx6HnOXc7rPYXtly3twugiX7DxnZVtFvn5WyF+ewzcSbW4c0Hrj2xcNVhcMTnua6Foa2QAZi0NAIIOljYHyQdarYmKXGIppnmRscbWCJzRkIAI18zmQcv2IgbjkVTAdwYrdSNoyu43v4glp7kFoQEBAQEBAQEBAQEBAQEBAQEBAQEBAQEBAQEBAQEBAQEBAQEBAQEBAQEBAQEBAQEBAQEBAQEBAQEBAQEBAQEBAQEBAQEBAQEBAQEBAQEBAQEBAQEBAQEBAQEBAQEBAQEBAQEBAQEBAQEBAQEBAQEBAQEBAQEBAQEBAQEBAQEBAQEBAQEBAQEBAQEBAQEBAQEBAQEBAQEBAQEBAQEBAQEBAQEBAQEBAQEBAQEBAQEBAQEBAQEBAQEBAQEBAQEBAQEBAQEBAQEBAQEBAQEBAQEH//Z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50" name="Picture 26" descr="https://encrypted-tbn0.gstatic.com/images?q=tbn:ANd9GcSPrU_qLpxj1GrdiW2vrIUhjntKWg0-C0-5iCWriFwsOC5BcUl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1442" y="4725144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8047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47864" y="3140968"/>
            <a:ext cx="2952328" cy="1143000"/>
          </a:xfrm>
        </p:spPr>
        <p:txBody>
          <a:bodyPr>
            <a:normAutofit/>
          </a:bodyPr>
          <a:lstStyle/>
          <a:p>
            <a:r>
              <a:rPr lang="es-CO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CLIENTES</a:t>
            </a:r>
            <a:endParaRPr lang="es-CO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AutoShape 2" descr="logo Deloit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AutoShape 4" descr="logo Deloitt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54" name="Picture 6" descr="Resultado de imagen para CANAL DE PANAMA TV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703" t="55079" r="7084" b="18703"/>
          <a:stretch/>
        </p:blipFill>
        <p:spPr bwMode="auto">
          <a:xfrm>
            <a:off x="612774" y="908720"/>
            <a:ext cx="2735090" cy="174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Resultado de imagen para AVIANC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7" name="AutoShape 10" descr="Resultado de imagen para AVIANC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60" name="Picture 12" descr="https://encrypted-tbn0.gstatic.com/images?q=tbn:ANd9GcRlqP2A1vTclt3GJpAwGGiKjYmaaTt_VXR8RWjrZ2bHttm9u6cLA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7944" y="834597"/>
            <a:ext cx="2143125" cy="194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lh3.ggpht.com/vIbZM-Lr0M-Fa3HQ0lepp-8qxnQwvAWC1_DdQvm9GW3Xo8VYe8nZpxgU36pxSQcIEA=w3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7488" y="3419114"/>
            <a:ext cx="1705662" cy="159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1agb93314bcf1knhv22id9u9.wpengine.netdna-cdn.com/wp-content/themes/bh14/_media/logo-colo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87640" y="5715136"/>
            <a:ext cx="2592288" cy="74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encrypted-tbn0.gstatic.com/images?q=tbn:ANd9GcSsnYs18cwdHggtazmcFzq6YfHunliqGmZgHWO_4VoQ62XbMvQ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140968"/>
            <a:ext cx="186690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20" descr="Resultado de imagen para XTIV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9" name="AutoShape 22" descr="Resultado de imagen para XTIV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72" name="Picture 24" descr="http://www.dtcc.com/~/media/Images/Products/Investment-Product-Services/solution-provider-directory/Solution-Provider-Xtiva.jpg?la=en&amp;hash=80E25F3623D527C79F8020B0AD59CB388FEA9EE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22022" y="334841"/>
            <a:ext cx="1428750" cy="194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26" descr="data:image/jpeg;base64,/9j/4AAQSkZJRgABAQAAAQABAAD/2wCEAAkGBxIQEhQUExQWFRUVFRQYGBcWGRsYGhcWFRkYFxgYGxcaICohGBolHBgWITEhJSkrLi4uGB8/ODMsNygtLysBCgoKDg0OGhAQGzUlHyU0LCssMjcyLy4vNCw0LiwsLC8sMS0vMiw1LCwsLCwsLCwsNDQ0LyssLDQsLCwsLCwsLP/AABEIAIQBfgMBIgACEQEDEQH/xAAcAAEAAgMBAQEAAAAAAAAAAAAABgcEBQgDAQL/xABLEAABAwICBgQICQsDBAMAAAABAAIDBBEFIQYHEjFBURNhcZEiMlJigZKhsxQXNUJzdKKx0SMzNFNUcoKDssHSQ5PTCBUk8KPC4f/EABoBAQEAAwEBAAAAAAAAAAAAAAABAgMEBQb/xAAxEQEAAgECAwQJBAMBAAAAAAAAAQIDBBEhMUEFEjJRExQicYGRodHhM7HB8CRCYQb/2gAMAwEAAhEDEQA/ALxREQEREBERAREQEREBERAREQEREBERAREQEREH5ewOFiARyOYWor9FqSYHaitf9W58f9BC3KKxaY5SbK/xDVZA+5iqamI8AX9I0eg2d9pRbE9WGJR5xTicctt0bj6HEt+0rpRdFdXlr13YTSHMmK0NbSG07Z4utxdsnseDsn0FYPwyX9Y/1nfiup5Iw4EOAIO8EXBHWFBdJ9V9JUgupwKeXzR+TceRj+b2tt6V149dWeF42YTjnopL4ZL+sf6zvxT4ZL+sf6zvxX7xXDpaWV8MzdmRhsRvHMEHiCLEHrWKvQjaeMNT3+GS/rH+s78V8NXId8j/AFj+K8UV2gfvpXeU7vKdK7ynd5X4RB++ld5Tu8p0rvKd3lfhE2H76V3lO7ynSu8p3eV+EGZtxPDj3JsP30rvKd3lfDI47yT2krbUGitfP+bpZj1luwPWfYe1SOg1T4hJbbMMQ47Ty5w9DAQfWWu2bHXnMLFZlBEVvUGpuIfnqp7uqNjWe120pHQ6tsMhzMHSHnK9zh6t9n2LRbXYo5cWUY7Ofm5mwzJ3Abz6FuKDRSvn/N0sxHNzCwes+wKvptXQ0YtEyNvmwsaP6RbvK1tbpY85RtDRzdme7cPavL1H/oMGLh1+f7fd2Yuzs2TlH8K6otVNe/OR0MI47T9oj0NBH2ln0+rmkaQ2Sqlnf5NNG1vo2nbQ9KmVHhlRWWdK9wZzdx/dbuHb96lOH4dHALMbbmd5PaVyV7T1mp40juV855/CPz82y+mwYeFp70+UcvjKIYTq3o25vgHY97pXHtudgdgae1S/D8Nhp27MMbI28mNDb2523rLRbe9efFaZ98/2Pk0TMdI2EREQREQEREBERAREQEREBERAREQEREBERAREQERec87IxtPc1rRvLiAO8oPRFFcT1h4bBkagSHlEDJ9pvgj0lRPEtcjd1PTOPnTODfssvf1gt9NNltyqxm8QtZYWK4rBSsMk8jY2ji42v1Ab3HqGaovE9ZWJTbpWwjlEwD7Ttp3cQorU1T5n7Uj3SPPF7i9x6rm5XVTs+0+KWE5fJudOMfGIVj5mtLWWaxl95ay9i7rJJPULLQrb0Gi1dP8Am6WYjmWFg9Z9h7VJKDVRiEltvooRx2n7Th6GAg967/SYscRXfk1bTKCIreoNTcYt01U93VExrPa7aUjoNWuGRZ9B0h5yvc77N9n2LTbXYo5cWUY7Ofgbm3E7hxPoW3oNFq6f83SzHrLCxvrPsPaujqHDIIBaKKOMeYxrfuCy1z27Rn/WrOMSiqDVRiEltsxQjznlzu5gI9qkdBqbjH5+qe7qiY1ntcXX7grSRaLa3LPXZlGOqI0GrXDIv9DpDzlc59/4b7PsUjocMggFoYo4xyYxrfuC+VmKQw+O8A8t57hmtFWaW8Imel/+I/FedqO0MdP1L/Dn9HTi0mTJ4apStfW4zBF4zxfyW+Ee4bvSoTWYtNL4zzbyRkO4b/SsJePm7Z6Yq/P7R93pYuy+uS3ySas0tccomW635n1R+K0dZiMs3jvJHLcPVGSxVkUNG+Z4YwXPsA5k8l5mTU58892Zmd+n4h30wYcMbxG3/XlDE57g1oJJ3AKX4Lo22Oz5bOfy+a3/ACK2GEYSynblm4+M47z1DkOpbFe1ouzK49r5eM+XSPy8rVa+1/Zx8I/cREXrvNEREBERAREQEREBERAREQEREBERARF41VVHE3ake1jRxe4NHeUHsiiWJayMNgy6fpTyiaX/AGh4PtUTxLXJc7NPTZncZXZ+oy9/WW+mmy25V/hjN6wtleVRUMjbtPc1jRvLiGjvKpd+PaQV35tkrGn9VF0TT2SSZ9zl5xascTqXB1Q9jTzmlMrx3bQ+0tvqta+O8R9WPf8AKFi4lrGw2D/XEh5QgyX/AIh4PtUUxPXIN1PTE+dM8D7DL39YL0odTcY/PVT3dUTGs9rtr7lJKDVphsW+EyHnK9zvs3DfYsv8Wnnb+/A9uVV4lrJxKc2EwiB+bC0NJ9Ju7uK10eAYlWkOMNTMeDpdr+uU29q6IocLggFoYY4x5jGt+4LMV9drX9OkQno9+cqKoNVGISW2+hhHnPLndzAQe9SOg1Nxj8/VPd1RsDPa4u/srSRa7a3LPXZlGOqIUGrXDIv9EyHnK9zvs32fYpHQYVT04tDDHEOUbGs/pCzEXPbJe3indlERHIREWCiIiAiLXaRYmKSmlmOew24B4uOTR6XEBSZ2jdlSk3tFa854Q02l+msVD+TaOlmIvsXsGA7i88OoDM9W9V1iGnVdNe8gYPJjbYd5JJ71Hp5nSOc95LnuJc5x3kneV74Zhs1S/YhjdI7jbcOtzjk0dpXnZMlsk7dPJ9zpey9Npce94iZjnM/nhEMlmPzjeWntb+FlvtHqqasdssgc6297fEb+8XWA7Lk9S3+j2rRjbPq3bbv1bCQwfvO3u9Fh2qfU1OyJoYxrWNaLBrQAB2ALCOzMd/FG3uebru1tNXeuGu8+fKPyrmsopITaRpb9x7DuKx1aEsTXghwBB3gi4UYxfRfe6D1D/wDU/wBiuDU9k3p7WPjHl1/LjwdpVvwycJ+iOUlM6V4YwXJ/9JPUFYGE4aynZstzJ8Z3Fx/DqWDoxhXQs23C0j9997W8G/3P/wCLdrv7N0UYq+kvHtT9I+7i12q9JbuV8MfUREXqvPEREBERAREQEREBERAREQEREBeFXVxxN2pHtY3m9waO8r3UdrdCKCed080Akkda5e57hkLZMLtkDLdZZV7u/tJO/Rg4nrLwyDITdK7g2FpffqDsm+1auTTyvqP0PDJiOD57sHdk0+upxQYVBTi0MMcY8xjW/cFmLb38Ucq7++ftsm0+as34bpFV+PPFStO9rCAR2Fgcb/xhfiHVEJCHVdZLK7mBn68heSrPRX1q8eHaPdCdyOqH0GrTDYszCZDzle532bhvsUkocKggFoYY4x5jGt+4LMRarZL28U7soiIERFgoiIgIiICIiAiIgIiICIiAorrIpZZqPo4mOe50sQ2Wi5IBv6BkMypUixtXvRMN2DNOHLXJEb7TurPR7Vnez6t/8qM/1Sf2b3qxKChigYGRMaxg3NaLDt6z1rIRSmOtOTbqtdn1M75LcPLp8hERZuQREQYuJRSujIhkET8rPLOkAAOY2bi9x1qvXaVV8dDQ1TnxyGoc2SRgi2dmBkMk8rG2cbv2WGx6tyswrBZg9OGRMETA2G4jbbJgLXRnZHDwXOb2EoI9ofpLLW1VWDsmna2J9MWjN0bpJ4i8n5wc6AuHU4KXrDocLhgt0UbWWjZGNkW/Jx7RYzsG0637xWYgIiICIiAiIgIiICIiAiIgIiICIiAiIgIiICIiAiIgIiICIiAiIgIiICIiAiIgIiICIiAiIgIiICIiAiIgIiICIiAiIgLVaUY7Fh9NJUS7mDJo3vecmsHWT3ZngtqSucNaumH/AHGp2I3XpoCRHbdI/c6XrG8N6rn5yDNbrmxLaBLKYi9y3YeLi+7a28uV7ehXjo/jMVdTx1EJuyQX62kZOaeTgbg9i5LU91SaZfAKjoZXWp6hwBJ3RymwbJ1NOTXfwngUV0QiIiCIiAiIgKpNLNbVRRVk9O2nie2J4aHOc4E3a12YA85W2uX9ZvyrW/St91Giwl3x31X7LD67/wAF9+O+q/ZYfXf+CrvR3DhVVUEDnFollYwuba4Dja4vldW98R1N+1z90f8Aig1MevGf51FGeyZw+9hW4oNd1M4gTU00fWwtkA7blp7gV+HajqfhVz362xkdwAVdadaEzYS9ge4SxSX2JGgtuW72uaSdl2fM37wA6C0d0sosQB+DTNeQLlhu17RzLHAOt12st2uPqaofE9skbnMew3a9ps5p5grpzV3pE7EaGOZ9hIC5klt22w2JA4Bws63DaRElREQEREGi03xx2H0U1Sxge6Po7NcSAduRrMyP3rqqvjvqv2WH13/grA1v/JFV/J99GubEVafx31X7LD67/wAF9GvCp/ZIf9xw/stbq31eRYrTyyyTSxmOYxgMDSCAyN9/CBz8Mj0KWfEdTftc/dH/AIocGBS68nf6lELc2TX9jmD71JcH1v4dOQ2QyU5OX5Vo2fXYXADrdZRvF9SJawmmqi54BIZM0AOPLbbbZ7bFVDNE5jnNcC1zXOa5p3tc02cD1gghB1/TzskaHscHNcLhzSCCOYIyIXouc9U2lclFVxwFxNPUSNjcwnJsjzsse0cDtEA8wc9wXRiIIiICIiClsT1z1MU00YpoiI5ZYwS91yI3ubfd1LO0S1sz1tZBTPp4mNleWlzXOJFmOdkCPNVR4/8ApdV9ZqfevW41ZfK1F9K73UiK6fRERBEXx7rAk8BdBqtItI6XD4+kqZAwHJo3ueeTWDNx+7iqvxfXe65FLSi3B87s/wDbZ/kqz0kx+XEah9RIT4Z8Bp3Rx/MYOQA38zc8V76G6POxKrjp2uDA4Oc91r7LGeMQOJzAHaipLJrhxQ7vg7eyJ393lfY9cWKDf8Gd2xO/tIFZ2H6qcKiFjA6U2zdJI8k/wgho9AC+VmqfCZN0LozzZLIPsucW+xBCsO13zAjp6VjhxMTyw+hrrg+sFbmj+LNraeOoYx7Gyt2mtkADrcCQCRY7wb5iygmHamKKKYPfLLNG03ET9kAnk8tA2m9WV+N1ZbWgCwyA4BEfURaXS/SKPDqV9RJnbJjOMkh8Vg7eJ4AE8EEJ106Y/B4vgULvyszfyhBzjhOVupz8x2B27JUZDE57mtY0uc4hrWje5zjYADmTYL3xOvkqZZJpnbUkji5x6zwA4ACwA4ABTLVVV4dSzOqq2YNkZ4MMexI7ZJHhSktaRex2QOHhdSKlddqmDcKDWDarmXmJGe263hQA+TYWHnC/EqmCOfcf7hdKfGlhP7T/APFL/gqW1jvoZKsz0Moeya7pGBj2bEvziNpouHb8uO1zCC0dTWmXwuH4JM688DfBJOcsIsAc97m5NPVsniVZS5FwnEpaWaOeF2zJG4OaeHIgji0i4I5ErqPRXSCLEaaOoiyDhZzeLHjxmHrB7xY8UG3RERBERAXL+s35VrfpW+6jXUC5f1m/Ktb9K33UaLDH0C+UqL6xF/UuqFx5ExznANBLicg0EkngABmT2LPdDWtBu2qaON2ygenJB1fUVLIxtPe1gG8uIaB6SqO106X09b0NPTPErYnukfI3Nu1slrWtdudk5xJGW7rtWEh2jd3hHmcz3lbDAMHkrZ2QROja9/i9K7YaSOFwCS7qAzsg1xNl0jqgwWSjw5glBa+Z7pi05FoeGhoIO47LWkjgStboXqmp6NzZql3wiZpBaLWiY4Zghpze4c3csgCrHQEREQREQQ3W/wDJFV/J99GubF0nrf8Akiq/k++jXNiLC9f+n79BqPrbvcwK0FyJRwVBBMTJiL2Jja8i++xLRa+5Kt1Q2wlMzbjISbYuByDt4zQ2dQ49pVR0LC6edjSAbMDgZHEcGsGZK5dxWs+ETzTEW6aWWS3LpHufb0XssRrANwA7FPdB9WcuJMExqImQ3sdg9JKCN7S3IMO7eTvGSDUau8FkrMQp2sB2YpI5pHcGsicH5nhtEBo6z1FdQrT6MaNU2HRdFTs2QTdzjm97vKc7iercOAC3CIIiICIiDkjH/wBLqvrNT7163GrL5WovpXe6kWnx/wDS6r6zU+9etxqy+VqL6V3upEV0+iIiC+EXX1EHK+mmi8mGVLoXNPRkkwv4Pj4Z+U0WBG+45ELW4Ric1JMyeB5ZIw3B3jPIgji0i4IXV2LYVBVxmKeNsrD81wvnwI4g9YzVZY/qUhfd1HO6I/q5fyjOwP8AHb2naRd2RozrlppQG1jDTvyG20F8RPPK7mekEDylYuGYpBUt24JY5W843Bw9m5c345q7xKjuX05kYPnwHpR6oAePS1RmmndG7bje5jxltMcWOFuG00ghB2Ei560a1tV1MQ2ciqj47dmyAdUgGf8AEDfmFd+jOkVPiMImp3XbezmnJzHDe1zeBzHUQQRcFEbVzgASTYDMk8Aua9Z2l5xOq8A/+PDdsQ4OPzpSPO4eaBzKn2uzTHoWfAYXflJWgzEfNiO5l/Kfx8394KrtFNEavEnhsDPAvZ0zso2c/C+cfNbc9gzRX50U0UqcTkfHThngNDnOkJaxtzZoJDSdo52FvmlSn4mMT8uk/wB2T/iVzaIaMw4ZTthiz+c958aR53uPcABwAC3aG7n74mMT8uk/3ZP+JPiYxPy6T/dk/wCJdAoiOSMcwiWinfTzACSMi9s2kEXDmkgXaRuNu43Ckmq/TD/tlTaQ/wDjTkNlvuYdzZR2bneb+6Fa2tPQQ4nG2WHZFTECBtZCRhz2CeBBzaTzIyvcUBieHTU0hjnjfE/yXixPWODh1i4RXXbXXFxmCvqqrUppl00fwGZ35SJt4XH58Q+ZfymcObbeSVaqIIiIC5f1m/Ktb9K33Ua6gXL+s35VrfpW+6jRYY+gXylRfWIv6l1QuV9AvlKi+sRf1LqhCVK609WvR7VXRM8HN00DR4vEyRgcObBu3jkqjB3EdRBHeCCuxlTuszVe5znVVAy5cSZYG2Fyd74xuvxLOO8Z5EbsvVhrM6bZpa14EuTYpnZCXgGP5SbrH53bvtdcdyxlrixzS1zcnNcC1zTyLTmD2q4dV2s3xKSufybFO47+AjlcePAP47jnmQuNEREEREEN1v8AyRVfyffRrmxdJ63/AJIqv5Pvo1zYiwvX/p+/Qaj6273MCm+lejcGJQGGcdbHjxo38HNPPq3EXBUI/wCn79BqPrbvcwK0ERylpXo1Phs5hnG+5ZIPElZ5TeRGV27weogn9aJ6UVGGTCWE3BsJIyTsSN5HkRwdvHWCQelNJ9HYMRgMM7bje1wycx43OaeB9hFwbgrnLS7Qyrwx56ZhdFfwZ2AmNw4XP+m7zXegneiui9FdJafEoBNA7qew+PG7i1w4Hr3EZhblcn6M6Qz4dOJ6d1jkHNPiyMvfZcOXI7xwXSWh+lcGJw9LEbOFhJGfGjdyPMHg7ce8AjfIiICIiDkjH/0uq+s1PvXrcasvlai+ld7qRafH/wBLqvrNT7163GrL5WovpXe6kRXT6IiIIiICKndOdbz2Suhw8MIYbOneNoOcMiI23tYeUb34C1idNhuuiujymihmHMbUTvSRtD7KGy+1ENOdAabEo3ODWx1NvAmaLEuG4SW8dvbmOFlDm68m2zonX6phbv2Fo8e1yVc7HMgiZTBwIL9oyPAPkkgBp67H+6CtiCMiLEbxyPEKWauNJ5MOnkc27myRWczgXNc0td2gF4/iUSaNwAzNgAMyScgAOJ6ldeqfV2+IOqa2OxezYjhdva0kOL3jg47Is3eBe+ZsCpbBq4w7pXzyxGolkcXOdUOMgLj5nidQGzkAFK4o2sAa0BrRkABYAcgBuRER+0REBERAWNX0EVQwsmjZKw72yNDh3EIiCLv1aYcJWTQxvp5Y3BzXQyObYjkw3bbha1iCQpiiICIiAqz0l1Z0tXVTTvlqGukcC4MdHs3DWty2oydwHFfEQeeBar6SmqYZmzVDnRyNeA50eyS03F7Rg29KtFEQEREGtxjAKWsFqiCKW24vaCR2O3t9BUSrdT+FyX2WSxX8iVxHdJtBEQSjRjD/AILCIelllbHk10xa54bwbtNaLgcL3PWtuiICIiDT6XYOytpJaeRzmsk2LlhAcNl7XCxcCN7RwVcfFBRfr6r1ov8AiREE50C0Ziw2CSKJ0j2vlMhMhaTtFjG5bLWi1mjgpMiIC+OaCLEXB3goiCLYrq6wupuXUrGuJuXRXiJJ4noyAT2rWYfq3paCZtRTTVMb272h7S17eLHhzCXNPbytYi6IgnqIiAiIgrms1P0EskkjpKnake95s9lrvcXG35PdclZOA6rKKjqIqiOSoL4nFzQ9zC25aW5gMB3OPFEQT1ERAQhEQRHGNW2GVRJdTtjcc9qEmLM8SG+CT2gqudKdW1LSk7Es535OdGfujC+Igi8ejcRcRtSZbPFvH+FTrRjVVRTjakkqD5u2wD2Mv7URFWLgGh1DQ509Oxr7W6Q3fJb6R93AdQK3yIiP/9k=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76" name="Picture 28" descr="http://vector.net/wp-content/uploads/2009/10/arris-1030x356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9005" y="5256387"/>
            <a:ext cx="2298859" cy="114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30" descr="Resultado de imagen para SURA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2" name="AutoShape 32" descr="Resultado de imagen para SURA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3" name="AutoShape 34" descr="data:image/jpeg;base64,/9j/4AAQSkZJRgABAQAAAQABAAD/2wCEAAkGBxISEhUREhMWEhAXFRYVFRIWFhcfFRQbHBQcIhUcHxYdHCksHRoxJx8WJDEhJTUrNzouFx8zODMsNyguMSsBCgoKDg0OGhAQGi8mHiE3NCwsLDQvMjQvLCwvNDcsNDQ3LDQvLC00LSwsLCwsLC8sLywsLCwsLCwsLCwsLCwsLP/AABEIAF4AbQMBEQACEQEDEQH/xAAbAAEAAgMBAQAAAAAAAAAAAAAABQYBAgQHA//EADYQAAEEAAQDBQYDCQAAAAAAAAEAAgMRBAUSIQYxQRMiUWFxBxQjMoKxgaHRNUJTYmNykZOy/8QAGgEBAAMBAQEAAAAAAAAAAAAAAAEDBAIFBv/EACsRAQACAgEDAQcEAwAAAAAAAAABAgMRBBIhQTETFFFhcZHRIjKx8DOh4f/aAAwDAQACEQMRAD8ApS+rfMiAgICAgICAgICAgICAgICAgICAgICAgICAgICAgICAgICAgICBaBaGy0NlobEBAQEBAQEBAQbRRlzg1otxNADmT0CTMRG5IjZLG5rixwLXg0WuFEH0URMTG4TNZj1aqUCAgIOrLcumxDxFBG6SQ9GjkPEnoPMrm960jdp06pjtedVhPn2d5lz7Bv8AsZ+qze/YPiv90y/D+PyhMHlE8rJZIma2Q7ykEd0b711Gx5K+2WtZiJn19FNcdrRMx4fLLMBJiJGwwt1yOvS2wLob7ldXvWleq3oitJtOofJ2HeH9lpd2urRorvar5V4qeqNb8I6Z3pYmcAZkW6+w0ir7z2ggeYtZvfcO9baPdMut6RmT8PYrFEjDwmQNJBdsGAjmNR2tW5M+PH+6XFMF7+kJWT2e5k0FxgFAEn4jOQ59VVHNwzOtup4mWI3r+Pyr+Xhnas7R7o2axqkaLcyj8wHktF99M6jarHrqjcvRsZgve2fFEWYtA7uLwjmjFsHTXCT3/MfkvMrb2c/p3X5T6fd6N6xeO/f5x6/ZSM3yF8Nlh7WMczpLZGf3xHdvryW/Hmi3r2n++WHJh16IhXKRAQXz2V5vBCcRDLIIJJmgRymqBoirPUEgrz+fitbptEbiPWG7h5K13EzrfltnPC2btY4txLsXFRvs5DqcOvdv7KMfI48z3rqXeXDm1Op3D6eysfAzAf0ar6Hpzv34/qjiftvv4IL2Y/tHD/V/yr+b/hso43+WPqsvCsDXZ9iXOFlhkc3yNAWsueZjiViPOmnDEe3nfzVLPOIcXPPK107w10hZoa4hoGugKWzFgx0rExDNfPe9u8rjx/mD8vw+FwWEJhYWanubs41XXzJslYuJjjNe2S/dq5GScVK1q19l2YzSjGCWV8gEIoOcTWzlPOx1r0dMeXPFyWtW258PM73/ABP3XqPP8rtkWPZizoODwbZmNBMvauhe/wAwR18Vhy0nH36ranxrbbjvF41qPvpL4iVvy9pGXD9wYoTUPUtv/JVNYn11P206vr03H32omfQRsk7hOo2XNrZp8l6GKbTHdivrwjVY4EE1wxw8Ma6Rpnjg0BpuSqdZPKz5fmqM+f2UR2mdr8OLr8xC/cKZTFlbnzzZjG6LQR2LXinHx02bPovPz5LciOmtJ38W7DWuHva0IjgTPsP7zjWSuEDMWXaHOIAbZdsTyB3tXcrDfopNe/SqwZqTa0T227+HeFIMun98nx0To4w7QGkW6x133PkFXl5F81OitJ3LumGmK3Xa0OHgPM45M2xGILgyN7ZC0vIG1iufVWcrHaOPWvmHHHvWcsz9VExzviyEfxXEH67C31j9MMMzq23pWYwwZ1hoZGTsgxkTdLo3kfVt4bWCF5lJvxbzExusvRvFORSJ3qYdfCODwmXtngfi45MZLGXOAcNDQGmmg+PWua45Fsmaa2isxWHWKMeKs16u8vIz19T917DypGts7DURvQFpLqImO68vzkjCCYujFihBCzs4GO8Hn5pZP5Wmh1WCMUe06f8Ac95/ENt8v6P7CkTSlzi5xtxNkrdEREahgmdy0tSMoMEIbA0IbkKBpCJ6pCERtlBikInRpCG5S+RZpHCdMkMUjCbL3x6ns9B19FTlxzbvEytxXivaYhYJOJsLpcG6hQ7oEbW6jW1MaKA83LPGDJv/AKvnJRUMXj5JQxrzbYxpY0cmi9/x8StdaRXcx5ZrXm0ac1rpwWiWylAgICAgICAgICDCDFKApEsUoG66QICAgICAgICAgICAgICAgICAgICAgICAgICAgICAgICAgICAgICAgIMoP//Z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4" name="AutoShape 36" descr="data:image/jpeg;base64,/9j/4AAQSkZJRgABAQAAAQABAAD/2wCEAAkGBxISEhUREhMWEhAXFRYVFRIWFhcfFRQbHBQcIhUcHxYdHCksHRoxJx8WJDEhJTUrNzouFx8zODMsNyguMSsBCgoKDg0OGhAQGi8mHiE3NCwsLDQvMjQvLCwvNDcsNDQ3LDQvLC00LSwsLCwsLC8sLywsLCwsLCwsLCwsLCwsLP/AABEIAF4AbQMBEQACEQEDEQH/xAAbAAEAAgMBAQAAAAAAAAAAAAAABQYBAgQHA//EADYQAAEEAAQDBQYDCQAAAAAAAAEAAgMRBAUSIQYxQRMiUWFxBxQjMoKxgaHRNUJTYmNykZOy/8QAGgEBAAMBAQEAAAAAAAAAAAAAAAEDBAIFBv/EACsRAQACAgEDAQcEAwAAAAAAAAABAgMRBBIhQTETFFFhcZHRIjKx8DOh4f/aAAwDAQACEQMRAD8ApS+rfMiAgICAgICAgICAgICAgICAgICAgICAgICAgICAgICAgICAgICBaBaGy0NlobEBAQEBAQEBAQbRRlzg1otxNADmT0CTMRG5IjZLG5rixwLXg0WuFEH0URMTG4TNZj1aqUCAgIOrLcumxDxFBG6SQ9GjkPEnoPMrm960jdp06pjtedVhPn2d5lz7Bv8AsZ+qze/YPiv90y/D+PyhMHlE8rJZIma2Q7ykEd0b711Gx5K+2WtZiJn19FNcdrRMx4fLLMBJiJGwwt1yOvS2wLob7ldXvWleq3oitJtOofJ2HeH9lpd2urRorvar5V4qeqNb8I6Z3pYmcAZkW6+w0ir7z2ggeYtZvfcO9baPdMut6RmT8PYrFEjDwmQNJBdsGAjmNR2tW5M+PH+6XFMF7+kJWT2e5k0FxgFAEn4jOQ59VVHNwzOtup4mWI3r+Pyr+Xhnas7R7o2axqkaLcyj8wHktF99M6jarHrqjcvRsZgve2fFEWYtA7uLwjmjFsHTXCT3/MfkvMrb2c/p3X5T6fd6N6xeO/f5x6/ZSM3yF8Nlh7WMczpLZGf3xHdvryW/Hmi3r2n++WHJh16IhXKRAQXz2V5vBCcRDLIIJJmgRymqBoirPUEgrz+fitbptEbiPWG7h5K13EzrfltnPC2btY4txLsXFRvs5DqcOvdv7KMfI48z3rqXeXDm1Op3D6eysfAzAf0ar6Hpzv34/qjiftvv4IL2Y/tHD/V/yr+b/hso43+WPqsvCsDXZ9iXOFlhkc3yNAWsueZjiViPOmnDEe3nfzVLPOIcXPPK107w10hZoa4hoGugKWzFgx0rExDNfPe9u8rjx/mD8vw+FwWEJhYWanubs41XXzJslYuJjjNe2S/dq5GScVK1q19l2YzSjGCWV8gEIoOcTWzlPOx1r0dMeXPFyWtW258PM73/ABP3XqPP8rtkWPZizoODwbZmNBMvauhe/wAwR18Vhy0nH36ranxrbbjvF41qPvpL4iVvy9pGXD9wYoTUPUtv/JVNYn11P206vr03H32omfQRsk7hOo2XNrZp8l6GKbTHdivrwjVY4EE1wxw8Ma6Rpnjg0BpuSqdZPKz5fmqM+f2UR2mdr8OLr8xC/cKZTFlbnzzZjG6LQR2LXinHx02bPovPz5LciOmtJ38W7DWuHva0IjgTPsP7zjWSuEDMWXaHOIAbZdsTyB3tXcrDfopNe/SqwZqTa0T227+HeFIMun98nx0To4w7QGkW6x133PkFXl5F81OitJ3LumGmK3Xa0OHgPM45M2xGILgyN7ZC0vIG1iufVWcrHaOPWvmHHHvWcsz9VExzviyEfxXEH67C31j9MMMzq23pWYwwZ1hoZGTsgxkTdLo3kfVt4bWCF5lJvxbzExusvRvFORSJ3qYdfCODwmXtngfi45MZLGXOAcNDQGmmg+PWua45Fsmaa2isxWHWKMeKs16u8vIz19T917DypGts7DURvQFpLqImO68vzkjCCYujFihBCzs4GO8Hn5pZP5Wmh1WCMUe06f8Ac95/ENt8v6P7CkTSlzi5xtxNkrdEREahgmdy0tSMoMEIbA0IbkKBpCJ6pCERtlBikInRpCG5S+RZpHCdMkMUjCbL3x6ns9B19FTlxzbvEytxXivaYhYJOJsLpcG6hQ7oEbW6jW1MaKA83LPGDJv/AKvnJRUMXj5JQxrzbYxpY0cmi9/x8StdaRXcx5ZrXm0ac1rpwWiWylAgICAgICAgICDCDFKApEsUoG66QICAgICAgICAgICAgICAgICAgICAgICAgICAgICAgICAgICAgICAgIMoP//Z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86" name="Picture 38" descr="http://www.sura.com/imagenes/noticias-novedades/imagen-yopal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6397" y="5277495"/>
            <a:ext cx="130492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40" descr="Resultado de imagen para TIGO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6" name="AutoShape 42" descr="Resultado de imagen para TIGO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7" name="AutoShape 44" descr="data:image/jpeg;base64,/9j/4AAQSkZJRgABAQAAAQABAAD/2wCEAAkGBxAPEBQUEBAUFhQWFRQVFBYWFxQUFxURFRQWFhUUFRUYHSggGB4nHhUWLTEiKSk3Li46Fx8zODMsNygtLisBCgoKDg0OGxAQGywmICQtLy8tNDcsLCwsLDQsLywsLCwvLCwsLDQsLC8sLCwsLDUvLCwsLDQsLCwsLCwsLywsLP/AABEIAJYAmQMBEQACEQEDEQH/xAAcAAEAAgMBAQEAAAAAAAAAAAAABgcBBQgEAwL/xABBEAABAwIDBQUFBgMGBwAAAAABAAIDBBEFEiEGBzFBYRMiUXGxMmKBkcEUI0JScqEIFZIkgrPR8PE1Q1NzdJOj/8QAGwEBAAIDAQEAAAAAAAAAAAAAAAMEAgUGAQf/xAA6EQACAQMCAwUGAwYHAQAAAAAAAQIDBBEFMQYSIRMiQVFhMnGBocHRFJGxIyVCcuHwFjM0UlNzkhX/2gAMAwEAAhEDEQA/ALwQBAEAQBAEAQBAEAQBAEAQBAEAQBAEAQGUAQGEAQBAEAQHxq6yOFpfLI1jRxLiAP3WdOnOo+WCbZ43ghOM72cMp7hjnTOHKMaX/UdFvLfhy8q9ZJRXr9iN1ooiVdvwkJ+5omgci95J+QH1W2pcJxx+0qfkiN1/JGvfvrruUEI/qKsLhW28ZM87dn2g33VQIz0sThzs5zfoVhLhSg/Zm/yHbvyJBhe+ulfYVFPJH4lpD2/QrX1+Fa8etOafyM1XXiTrA9qqGtH9nqGOP5b2d/SdVornTrm2/wAyDXr4EsZp7G5VIyCAIAgCAIDKAwgCAIAgMPcACSQANSToAPEr1Jt4QKt233uRU5dFQASyagyn2Gn3R+L0XU6bw3OqlUuOi8vF/YgnWS6IpzG8dqa5+epmc88gToPJvALs7azo20eWlFIruTe5rVZMQgCAIAgP1G8tILSQRwINiD0K8aTWGCwNkt61ZRlrKj7+Lh3vbA6O5/Fc9f8ADtvXzKn3ZfL8iaNZrcu/ZraWlxGLtKaQH8zTo5p8HBcPeWNa0nyVV8fBlmMlLY26pmQQBAZQBAEBhAEB8ayrjgjdJK8MYwFznONgAOazp05VJKEFlvY8bwc+bxN48uIudDT3jpgSPB0o/M/wHu/NfQ9I0OFolUqdZ/Je77lWpVcui2IAugIQgCAIAgCAIAgCA9+CYvPRTNmp3lr28+RHMOHMKvc21O5punVWUz1SaeUdGbvtt4sWh1syoYPvI78uGdni30XzjVtJnY1POD2f0fqXKdRSRLlqCQIAgCAIDCAEoDn3e1twa6U00Dv7PGdSP+bIDxPQcvmvoWgaSraHbVF338l9ypVqZeEVyukIQgCAIAgCAIAgCAIAgPbg2KTUc7JoHZXsNweR8QfEFQXFvTuKbp1FlM9TaeUdObFbTx4pStmZYPHdlZe+STmPLwXzDUrCdlXdOW3g/NF2EuZZN+teZmUAQBAYQFfb4tqvsVJ2MTrTTgjTi2Lg530XQ8Pad+Jr9pNd2PzfgRVZ4WDnhfRSmEAQBAEAQBAEAQBAEAQBATDdftQcOrW5j9zLZko5C/sv8wVptb09Xds8e1HqvsSU58rOl2uBAI4HUeS+ZNY6F0/SAIDCAEoDl7eNjpr8Qlkv3Gns4/DI3T9zdfUtHtFbWsY+L6v4lGpLmkRhbQwCAIAgFl4AvQEAQBATXYzdvV4k0SXEUJ4PeCc3VjeY6rSajrtCzfJ7UvJeHvJYUnIlFbuRkDCYaxrnD8LmZQfiCbLVUuK4uX7Snhe8zdDyZWWOYLUUMpiqYyxw8eDh4tPAhdPbXVK5hz0nlf3uQyi08M16smIQHSu6bHTWYbHmN3xfdO8Tl9kn4WXzPXrT8PdyxtLqvqXaUsxJotKSBAYQGj24xP7Lh9RKOIjcG/qcLD1V7TKHb3UIepjN4i2cpr6uUAvQevCsPkqp44Yhd8jg1o6k8T0HH4KGvWjRpyqT2SyepZeCVbxNiWYQ2nAmdI+QOL7gBoLbezztrzWq0jVZX7n3cJbf1JKlPlwQsdVuiIvTEcdwI4M5jXQEmAtbEA3tRNk7unEHNbVcJRs9TWoKTUva6v8Ahxn7FpyhyFFLvCqEAsvAfWle1sjC4XaHNLh4tBBIWNRNxaW+D1Ez2q3kVdWezpiaenaA1jI+64tAt3nD0C0tjoVCh36vfm92/oSSqt7EZpcbrIHh7KiZrhwOd3oeK2c7S3qR5ZQTXuRgpNG92m24kxKjjiqY2maN9xKABmZYixHIqjZaTCzuJVKT7rW3kzKVTmWGRBbgjCAtPcHiZZVzQE6SR5wPeYf8iuU4qt+ahGqvB4/MnoPrgvZcIWggMICvt+FSWYWWj8crAfLj9F0PDMOa9z5JkVZ9054X0UphATDdGL4xTdDJ/hPWm19/u+p8P1RJS9tF5bY4vhlKY/5g1pzZuzzR5+HG2mi4XTra8rc34Zvpv1wWpuK3Kb3o7QYdV9izD4mtyZi9zWBl72Ab14Ls9Ds7uhzSuZb7LOSvVlF7Ewx/YuhdgQnZA1kzKdsudmhcQASHeIOq01pqlytT7KUsxcmsP6GcoLkyUxRUr55GRxi73uDWjxJNgu1q1I04Octl1K6WS+sA3eYbhdP21fke8C73yn7th8Gt4fVcDda1eXtXs7fKXglu/ey1GnGKyz9jbvZ933REeXhrD3fnZY//ACNVXf65/m6jtIbFW7xsJpG1zP5c5r4qhjXMawhzRIXFpaPDUDTlddVo9zXds/xSalBtPPljOSColnulrbJ7EUGEU3b1gY6UNzSSSWLWe6wHQepXKX+rXN/W7KhlR8Et36ssRpxiss9+H4zguLl0DBFIbHuOYGkjmW3GvwVera6jYYqyyvXOfzPVKEuhTu87Yv8AlU7TESYJbll+LSOLCefRdlouq/jaTU/bjv6+pXqQ5WQpbsiCAl26mp7PFqfW2YuYeoLTp6LT67T57Gp6dSSk+8jptfMS6EBhAVfv+J+xQeHba/0ldTwpj8TP+X6kFfYodd6VQgJhujdbGKbqZB/8nrTa+v3fU+H6okpe2icfxCDuUp96T0C0fCb71T4EtfwKXXalY6RxR1tnH/8AherLL5rQX73X/Z9S4/8AL+BUO6CnbJi8GYez2jx+prHELr+IJuNhPHjhfMgpe0Sz+ICvlElPCCRGWOeRyL72F/JanhSjDlnU8c4M672RWuzOBS4hUtghLQ9wcQXaDui5XTXt3C0ourPZEMY8zwSvZ/ZOfDsbo4qxos6TMxwN2vygkW/vZdOq1N3qNO702rUoPZYfmv7RJGDjNJky/iAqXtpqdgJDHyOLupa24BWm4Upxdacnul0JK76FP7N1L4ayB8ftiVlrdXAEfIldheU41LecZ7YZXi8Mu/fpG12FtcR3hNHbpdrrrh+GG1etLblf0LNb2Tn5fQioEBv9gf8AidJ/3mrX6r/o6nuZnT9pHVS+Ul4wgCArzflTl+GZgPYlYfIG4XRcMT5bzHmmQ1l3TnpfRCoEBuNkMVFFXU87vZZIC79B7rv2JVLULd3FtOkt2unv8DKDw0zoTa7Zimx2mjLZrAd+KRlnDUaghfPdPv62mVpJx9GmW5wU0U1vF2HiwhsOWoMj5C64IAs1trEDjxK7LSNWnfynmGEsFepT5S3tln0+LYK2EP0dD2MmUjNG8C3DkeB6rkL5VbHUXUxtLmXkyxHEoYKsrsJOzWJ0shmEg1c6wsRETkII8ifkuqpXK1izqQUceHx3IGuzki1tqNnaTH6Rjo5Rcd6KVlnWvxa4fRcnY3tfS67Uo+9MnlFTRGthd2FRh1eyeSdjmMDwA0G5zNIHlxWz1TX6V3aulGLTeDCFJxlk1W+zGxDiFGYXDtacGQ9C57S0H4N/dW+GrTtLWqpruz6fJ/cxrSxJE0mbR7TYcA19naHT24ZhxBaeXqCtJF3GjXeWunykiTpUiaTZDdKyiqBPUziQRnMxoGVubk5xPgr2ocRyuKXZUo4zv/QxhRw8sim+bbCOskbTU7g6OJxL3Dg6W1rA8wFtuHNMnbwdaosSlsvJGFaeeiKzXTkAQEs3WU3aYtTC17OLj/dadVqNcqcljU92CSku8jp1fMC6EBhAR/b/AA01WHVEYF3dmXN/U3Uei2GlV+xu4Te2f1MJrMWcrr6sUQgCA2eF7Q1lKLU9TLGPBrjb5cFVr2VvXeakE/gZKTWx5sRxGapfnnlfI/hdxJNvAeCko0KdGPLTikvQ8bb3M4fic9M7NBM+M+LHFt/O3FKtClWWKkU/egm1sfnEMQmqX555HSPItmcSTYcB0C9pUadGPLTSS9A23ubDBMUr6RjpaWSVkbSA8tvkDjwzDhqq9zb2teShWSbe3mexcl1Rt37zcXLcv2ojqGsB+dlTWgWCeeT5sy7WXmRSqqXyvc+R7nPcbuc4kknqSttCEacVGKwkYN5Prh2Iz0z88Er43eLHFvztxWFahTrR5akU16hNrY22I7SYpPCDNUzuicS0EkhriOIuLXVSjY2VKp+zhHmX5oycpNdSPrYmAQBAWfuFw0vrZZiNIoyAfeeR9AVy/FNflt40/wDc/wBCeguuS+lwJaCAwgMObcEHgdD5InjqDljbvBDQV80VrNzZmdWO1Fv9cl9W0u7V1axqeOz96KM48ssEfWwMAgCAIAgCAtPcvi1GBNR1Qbecgtz2yPAFsmvNcrxHbXGYXNH+Dy3XqT0WtmbTancwHOL8PlAB17KTgOjX+HmqljxThKNzH4r6oylQ8iGndXi+bL9nH6s7Mvrf9luv8Q2HLnn+TI+ykS/ZfcwQ4PxCUWGvZR8+jn+HktPfcU9HG2j8X9iSNDzNdvpraNraekpcgMBOZrLZWAjRpI5qxw3SuG53FbPe8X4mNZrokVYurIAgCA6P3PYGaTDmuc2z5z2hvocp9i/w9V824hu+3u3FbR6fcuUo4iTpaIlCAwgCArTfXssaqnFVE28kAOYDi6I6n5LpuG9Q7Gr2E33Zbe/+pDWhlZKCX0AqBAEAQBAEBljiCCDYg3BHEEcCF40msMFmbJ73qmmaI6tnbsGgde0gHU8HLmb/AIao1m50Xyvy8CeNZrcmDt9GH5biKa/hYet1plwtdZxzRJO3iQrave5V1TTHTN7CM6Eg3kI8+A+C3djw3QoNTqvmfyIpVm9iuXvLiSSSTqSdST1K6RJJYRCflegICTbvNm3YlWsjsezb35TyDBy+JWr1e+VnbOf8T6L3mdOPMzqCOMNaGtFgAAB4AaAL5c228svH7XgMIAgCAw9oIIIuDoQeYXqbTygc5b0diHYbP2kTSaaQktI4Ru/IfDovo+iasrynyTffW/r6/cp1KfKyCrfEQQBAEAQBAEAQBAEAQH3oaOSeRscTC57zZrRxJUdWrClBzm8JHqWeh0zu92TZhdKGaGZ9nTO8XflHQL5jq2oyva7l/CtkXacOVEoWrMzKAIDCAIAgPLimHRVUL4p2B0bxZwPqPA9VLQrTo1FUpvDR40msM5y3gbBz4XIXNDn07j3JLXy+6+3A9ea+kaTrFO9hh9JrdfVFOpTcSHLckYQBAEAQBAEAQBAenD6GWokbHCwve42a1ouSoqtaFGDnUeEj1JvojoTdru/ZhjO1ms6qcNTxEbT+Bn1K+eazrMryXJDpBfP1Zbp0+Xq9ydrQkoQGUAQGEAQBAEB8qqmZKxzJGBzHCzmuFwQeRCzhOVOSlF4aDWSnttdz5GaXDTcakwuOvkxx9Cux03iZdIXX/r7ladHxiVNX0E1O8smjcxw4hwI/3XW0q1OrHmptNEDTW55lKeBAEAQBAAF4CY7J7ua/ECHdmYoecj9NPdbxJWnv9ctrVNZ5peS+rJI0pSL12Q2NpMLjtCy8hHfldq93+Q6BcHqGqV72Waj6eC8EWoQUdiRLXGYQBAZQBAYQBAEAQBAZQGvxbBaasblqIWSD3hqPI8QrFC6rUJc1KTR44p7kAxjcxRSXNPLJEfA99v76roLfim4h0qxUvkyF0F4ETrdy1c2/ZTRPHK5LSttT4qtn7cWvmYOgzWndHi//AEo//Y1Wf8SWH+5/kzHsZH2ptzuKO9sRM83g+iwnxPZLbL+B72MiQ4ZuR4Gpq/MRt+pWur8Wf8VP8zNUPNk72f3e4bQkOjgD3j8cnfN+gOgWhu9au7npKWF5LoSRpxRKgLcFqiQIAgCAIDKAIDCAIDKAwgCAygMIAgCAIAgCAIAgCAIAgCAygCA//9k=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94" name="Picture 46" descr="http://celuguia.net/inicio/components/com_djclassifieds/images/38549_ti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87640" y="4149080"/>
            <a:ext cx="1828800" cy="156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7253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encrypted-tbn1.gstatic.com/images?q=tbn:ANd9GcRW6GZkoa6qmxjzS2z-o3SWe9j_GBjGFMYNL3DqWVOW6XXkft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099" y="14209"/>
            <a:ext cx="903649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rgbClr val="0070C0"/>
                </a:solidFill>
              </a:rPr>
              <a:t>SERVICIOS</a:t>
            </a:r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259632" y="2204864"/>
            <a:ext cx="524374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s-CO" dirty="0" smtClean="0">
                <a:solidFill>
                  <a:srgbClr val="0070C0"/>
                </a:solidFill>
              </a:rPr>
              <a:t>DESARROLLAR SOFWARE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CO" dirty="0" smtClean="0">
                <a:solidFill>
                  <a:srgbClr val="0070C0"/>
                </a:solidFill>
              </a:rPr>
              <a:t>MANTENIMIENTO DE EQUIPOS TECNOLOGICOS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CO" dirty="0" smtClean="0">
                <a:solidFill>
                  <a:srgbClr val="0070C0"/>
                </a:solidFill>
              </a:rPr>
              <a:t>SOLUCIONES MOVILES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CO" dirty="0" smtClean="0">
                <a:solidFill>
                  <a:srgbClr val="0070C0"/>
                </a:solidFill>
              </a:rPr>
              <a:t>JBRAIN Y EUREKA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CO" dirty="0" smtClean="0">
                <a:solidFill>
                  <a:srgbClr val="0070C0"/>
                </a:solidFill>
              </a:rPr>
              <a:t>CONSULTORIA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CO" dirty="0" smtClean="0">
                <a:solidFill>
                  <a:srgbClr val="0070C0"/>
                </a:solidFill>
              </a:rPr>
              <a:t>TECNOLOGIAS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>
                <a:solidFill>
                  <a:srgbClr val="0070C0"/>
                </a:solidFill>
              </a:rPr>
              <a:t>JAVA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>
                <a:solidFill>
                  <a:srgbClr val="0070C0"/>
                </a:solidFill>
              </a:rPr>
              <a:t>AMZON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>
                <a:solidFill>
                  <a:srgbClr val="0070C0"/>
                </a:solidFill>
              </a:rPr>
              <a:t>ESCRUM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KABAM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SOA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dirty="0" smtClean="0"/>
              <a:t>BPM</a:t>
            </a:r>
          </a:p>
          <a:p>
            <a:pPr marL="285750" indent="-285750">
              <a:buFont typeface="Arial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xmlns="" val="92820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xmlns="" val="1574103150"/>
              </p:ext>
            </p:extLst>
          </p:nvPr>
        </p:nvGraphicFramePr>
        <p:xfrm>
          <a:off x="107504" y="-99392"/>
          <a:ext cx="9433048" cy="6480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03778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152</TotalTime>
  <Words>342</Words>
  <Application>Microsoft Office PowerPoint</Application>
  <PresentationFormat>Presentación en pantalla (4:3)</PresentationFormat>
  <Paragraphs>70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Metro</vt:lpstr>
      <vt:lpstr>JHON MARIO CARDENAS CESAR BUSTOS     </vt:lpstr>
      <vt:lpstr>PSL</vt:lpstr>
      <vt:lpstr>PARTES INTERNAS DE PSL</vt:lpstr>
      <vt:lpstr>PROVEDORES</vt:lpstr>
      <vt:lpstr>Diapositiva 5</vt:lpstr>
      <vt:lpstr>ACREDEDORES</vt:lpstr>
      <vt:lpstr>CLIENTES</vt:lpstr>
      <vt:lpstr>SERVICIOS</vt:lpstr>
      <vt:lpstr>Diapositiva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JHON MARIO CARDENAS WILIAN RAMIREZ DAVID ALDANA CESAR BUSTOS IVAN MALEVER</dc:title>
  <dc:creator>Maria</dc:creator>
  <cp:lastModifiedBy>Biblioteca Server</cp:lastModifiedBy>
  <cp:revision>16</cp:revision>
  <dcterms:created xsi:type="dcterms:W3CDTF">2015-10-17T20:28:18Z</dcterms:created>
  <dcterms:modified xsi:type="dcterms:W3CDTF">2015-10-20T00:04:58Z</dcterms:modified>
</cp:coreProperties>
</file>