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7"/>
  </p:notesMasterIdLst>
  <p:sldIdLst>
    <p:sldId id="256" r:id="rId2"/>
    <p:sldId id="392" r:id="rId3"/>
    <p:sldId id="373" r:id="rId4"/>
    <p:sldId id="357" r:id="rId5"/>
    <p:sldId id="358" r:id="rId6"/>
    <p:sldId id="272" r:id="rId7"/>
    <p:sldId id="274" r:id="rId8"/>
    <p:sldId id="359" r:id="rId9"/>
    <p:sldId id="360" r:id="rId10"/>
    <p:sldId id="361" r:id="rId11"/>
    <p:sldId id="362" r:id="rId12"/>
    <p:sldId id="363" r:id="rId13"/>
    <p:sldId id="364" r:id="rId14"/>
    <p:sldId id="365" r:id="rId15"/>
    <p:sldId id="275" r:id="rId16"/>
    <p:sldId id="276" r:id="rId17"/>
    <p:sldId id="277" r:id="rId18"/>
    <p:sldId id="278" r:id="rId19"/>
    <p:sldId id="279" r:id="rId20"/>
    <p:sldId id="366" r:id="rId21"/>
    <p:sldId id="280" r:id="rId22"/>
    <p:sldId id="281" r:id="rId23"/>
    <p:sldId id="282" r:id="rId24"/>
    <p:sldId id="284" r:id="rId25"/>
    <p:sldId id="285" r:id="rId26"/>
    <p:sldId id="286" r:id="rId27"/>
    <p:sldId id="287" r:id="rId28"/>
    <p:sldId id="288" r:id="rId29"/>
    <p:sldId id="289" r:id="rId30"/>
    <p:sldId id="290" r:id="rId31"/>
    <p:sldId id="367" r:id="rId32"/>
    <p:sldId id="368"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69" r:id="rId46"/>
    <p:sldId id="303" r:id="rId47"/>
    <p:sldId id="304" r:id="rId48"/>
    <p:sldId id="310" r:id="rId49"/>
    <p:sldId id="371" r:id="rId50"/>
    <p:sldId id="374" r:id="rId51"/>
    <p:sldId id="375" r:id="rId52"/>
    <p:sldId id="376" r:id="rId53"/>
    <p:sldId id="377" r:id="rId54"/>
    <p:sldId id="378" r:id="rId55"/>
    <p:sldId id="261" r:id="rId56"/>
    <p:sldId id="262" r:id="rId57"/>
    <p:sldId id="263" r:id="rId58"/>
    <p:sldId id="380" r:id="rId59"/>
    <p:sldId id="271" r:id="rId60"/>
    <p:sldId id="381" r:id="rId61"/>
    <p:sldId id="382" r:id="rId62"/>
    <p:sldId id="267" r:id="rId63"/>
    <p:sldId id="265" r:id="rId64"/>
    <p:sldId id="383" r:id="rId65"/>
    <p:sldId id="327" r:id="rId66"/>
    <p:sldId id="328" r:id="rId67"/>
    <p:sldId id="329" r:id="rId68"/>
    <p:sldId id="384" r:id="rId69"/>
    <p:sldId id="330" r:id="rId70"/>
    <p:sldId id="331" r:id="rId71"/>
    <p:sldId id="332" r:id="rId72"/>
    <p:sldId id="385" r:id="rId73"/>
    <p:sldId id="334" r:id="rId74"/>
    <p:sldId id="335" r:id="rId75"/>
    <p:sldId id="387" r:id="rId76"/>
    <p:sldId id="336" r:id="rId77"/>
    <p:sldId id="337" r:id="rId78"/>
    <p:sldId id="338" r:id="rId79"/>
    <p:sldId id="340" r:id="rId80"/>
    <p:sldId id="341" r:id="rId81"/>
    <p:sldId id="355" r:id="rId82"/>
    <p:sldId id="388" r:id="rId83"/>
    <p:sldId id="372" r:id="rId84"/>
    <p:sldId id="389" r:id="rId85"/>
    <p:sldId id="391" r:id="rId8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3" d="100"/>
          <a:sy n="113" d="100"/>
        </p:scale>
        <p:origin x="-968" y="-10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viewProps" Target="viewProps.xml"/><Relationship Id="rId91" Type="http://schemas.openxmlformats.org/officeDocument/2006/relationships/theme" Target="theme/theme1.xml"/><Relationship Id="rId9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notesMaster" Target="notesMasters/notesMaster1.xml"/><Relationship Id="rId88" Type="http://schemas.openxmlformats.org/officeDocument/2006/relationships/printerSettings" Target="printerSettings/printerSettings1.bin"/><Relationship Id="rId8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ED4738-2883-2247-9E9F-1DECDE73BF62}" type="datetimeFigureOut">
              <a:rPr lang="en-US" smtClean="0"/>
              <a:t>14-9-24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B274E8-2131-404B-AC0C-4E91E7865204}" type="slidenum">
              <a:rPr lang="en-US" smtClean="0"/>
              <a:t>‹#›</a:t>
            </a:fld>
            <a:endParaRPr lang="en-US"/>
          </a:p>
        </p:txBody>
      </p:sp>
    </p:spTree>
    <p:extLst>
      <p:ext uri="{BB962C8B-B14F-4D97-AF65-F5344CB8AC3E}">
        <p14:creationId xmlns:p14="http://schemas.microsoft.com/office/powerpoint/2010/main" val="154385731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dirty="0" smtClean="0"/>
              <a:t>1. MR 1st splits the input files into </a:t>
            </a:r>
            <a:r>
              <a:rPr lang="en-US" sz="1200" i="1" dirty="0" smtClean="0"/>
              <a:t>M </a:t>
            </a:r>
            <a:r>
              <a:rPr lang="en-US" sz="1200" dirty="0" smtClean="0"/>
              <a:t>“splits” then starts many copies of </a:t>
            </a:r>
          </a:p>
          <a:p>
            <a:r>
              <a:rPr lang="en-US" sz="1200" dirty="0" smtClean="0"/>
              <a:t>program on servers</a:t>
            </a:r>
          </a:p>
          <a:p>
            <a:r>
              <a:rPr lang="en-US" dirty="0" smtClean="0"/>
              <a:t>pic3</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pic5</a:t>
            </a:r>
            <a:endParaRPr kumimoji="1" lang="zh-CN" altLang="en-US" dirty="0"/>
          </a:p>
        </p:txBody>
      </p:sp>
      <p:sp>
        <p:nvSpPr>
          <p:cNvPr id="4" name="幻灯片编号占位符 3"/>
          <p:cNvSpPr>
            <a:spLocks noGrp="1"/>
          </p:cNvSpPr>
          <p:nvPr>
            <p:ph type="sldNum" sz="quarter" idx="10"/>
          </p:nvPr>
        </p:nvSpPr>
        <p:spPr/>
        <p:txBody>
          <a:bodyPr/>
          <a:lstStyle/>
          <a:p>
            <a:fld id="{0AB274E8-2131-404B-AC0C-4E91E7865204}" type="slidenum">
              <a:rPr lang="en-US" smtClean="0"/>
              <a:t>51</a:t>
            </a:fld>
            <a:endParaRPr lang="en-US"/>
          </a:p>
        </p:txBody>
      </p:sp>
    </p:spTree>
    <p:extLst>
      <p:ext uri="{BB962C8B-B14F-4D97-AF65-F5344CB8AC3E}">
        <p14:creationId xmlns:p14="http://schemas.microsoft.com/office/powerpoint/2010/main" val="3886403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pic6</a:t>
            </a:r>
            <a:endParaRPr kumimoji="1" lang="zh-CN" altLang="en-US" dirty="0"/>
          </a:p>
        </p:txBody>
      </p:sp>
      <p:sp>
        <p:nvSpPr>
          <p:cNvPr id="4" name="幻灯片编号占位符 3"/>
          <p:cNvSpPr>
            <a:spLocks noGrp="1"/>
          </p:cNvSpPr>
          <p:nvPr>
            <p:ph type="sldNum" sz="quarter" idx="10"/>
          </p:nvPr>
        </p:nvSpPr>
        <p:spPr/>
        <p:txBody>
          <a:bodyPr/>
          <a:lstStyle/>
          <a:p>
            <a:fld id="{0AB274E8-2131-404B-AC0C-4E91E7865204}" type="slidenum">
              <a:rPr lang="en-US" smtClean="0"/>
              <a:t>52</a:t>
            </a:fld>
            <a:endParaRPr lang="en-US"/>
          </a:p>
        </p:txBody>
      </p:sp>
    </p:spTree>
    <p:extLst>
      <p:ext uri="{BB962C8B-B14F-4D97-AF65-F5344CB8AC3E}">
        <p14:creationId xmlns:p14="http://schemas.microsoft.com/office/powerpoint/2010/main" val="136489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pic7</a:t>
            </a:r>
            <a:endParaRPr kumimoji="1" lang="zh-CN" altLang="en-US" dirty="0"/>
          </a:p>
        </p:txBody>
      </p:sp>
      <p:sp>
        <p:nvSpPr>
          <p:cNvPr id="4" name="幻灯片编号占位符 3"/>
          <p:cNvSpPr>
            <a:spLocks noGrp="1"/>
          </p:cNvSpPr>
          <p:nvPr>
            <p:ph type="sldNum" sz="quarter" idx="10"/>
          </p:nvPr>
        </p:nvSpPr>
        <p:spPr/>
        <p:txBody>
          <a:bodyPr/>
          <a:lstStyle/>
          <a:p>
            <a:fld id="{0AB274E8-2131-404B-AC0C-4E91E7865204}" type="slidenum">
              <a:rPr lang="en-US" smtClean="0"/>
              <a:t>53</a:t>
            </a:fld>
            <a:endParaRPr lang="en-US"/>
          </a:p>
        </p:txBody>
      </p:sp>
    </p:spTree>
    <p:extLst>
      <p:ext uri="{BB962C8B-B14F-4D97-AF65-F5344CB8AC3E}">
        <p14:creationId xmlns:p14="http://schemas.microsoft.com/office/powerpoint/2010/main" val="1914417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a:xfrm>
            <a:off x="381000" y="685800"/>
            <a:ext cx="6096000" cy="3429000"/>
          </a:xfrm>
          <a:ln/>
        </p:spPr>
      </p:sp>
      <p:sp>
        <p:nvSpPr>
          <p:cNvPr id="62466" name="Notes Placeholder 2"/>
          <p:cNvSpPr>
            <a:spLocks noGrp="1"/>
          </p:cNvSpPr>
          <p:nvPr>
            <p:ph type="body" idx="1"/>
          </p:nvPr>
        </p:nvSpPr>
        <p:spPr>
          <a:noFill/>
          <a:ln w="9525"/>
        </p:spPr>
        <p:txBody>
          <a:bodyPr/>
          <a:lstStyle/>
          <a:p>
            <a:r>
              <a:rPr lang="en-US" altLang="zh-CN" smtClean="0">
                <a:latin typeface="Comic Sans MS" pitchFamily="66" charset="0"/>
              </a:rPr>
              <a:t>Transparent: not a single line of code</a:t>
            </a:r>
          </a:p>
        </p:txBody>
      </p:sp>
      <p:sp>
        <p:nvSpPr>
          <p:cNvPr id="62467" name="Slide Number Placeholder 3"/>
          <p:cNvSpPr>
            <a:spLocks noGrp="1"/>
          </p:cNvSpPr>
          <p:nvPr>
            <p:ph type="sldNum" sz="quarter" idx="4294967295"/>
          </p:nvPr>
        </p:nvSpPr>
        <p:spPr bwMode="auto">
          <a:xfrm>
            <a:off x="3884839" y="8685611"/>
            <a:ext cx="2972027" cy="456406"/>
          </a:xfrm>
          <a:prstGeom prst="rect">
            <a:avLst/>
          </a:prstGeom>
          <a:noFill/>
          <a:ln>
            <a:miter lim="800000"/>
            <a:headEnd/>
            <a:tailEnd/>
          </a:ln>
        </p:spPr>
        <p:txBody>
          <a:bodyPr/>
          <a:lstStyle/>
          <a:p>
            <a:fld id="{236D4185-F244-4B02-A31D-5123353270C4}" type="slidenum">
              <a:rPr lang="en-US" altLang="zh-CN"/>
              <a:pPr/>
              <a:t>57</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4294967295"/>
          </p:nvPr>
        </p:nvSpPr>
        <p:spPr bwMode="auto">
          <a:xfrm>
            <a:off x="3884839" y="8685611"/>
            <a:ext cx="2972027" cy="456406"/>
          </a:xfrm>
          <a:prstGeom prst="rect">
            <a:avLst/>
          </a:prstGeom>
          <a:noFill/>
          <a:ln>
            <a:miter lim="800000"/>
            <a:headEnd/>
            <a:tailEnd/>
          </a:ln>
        </p:spPr>
        <p:txBody>
          <a:bodyPr/>
          <a:lstStyle/>
          <a:p>
            <a:fld id="{2235B746-9AA4-4758-9598-F0C53D76DD83}" type="slidenum">
              <a:rPr lang="en-US" altLang="zh-CN" sz="1200">
                <a:latin typeface="Arial" pitchFamily="34" charset="0"/>
              </a:rPr>
              <a:pPr/>
              <a:t>62</a:t>
            </a:fld>
            <a:endParaRPr lang="en-US" altLang="zh-CN" sz="1200">
              <a:latin typeface="Arial" pitchFamily="34" charset="0"/>
            </a:endParaRPr>
          </a:p>
        </p:txBody>
      </p:sp>
      <p:sp>
        <p:nvSpPr>
          <p:cNvPr id="66562" name="Rectangle 2"/>
          <p:cNvSpPr>
            <a:spLocks noGrp="1" noRot="1" noChangeAspect="1" noChangeArrowheads="1" noTextEdit="1"/>
          </p:cNvSpPr>
          <p:nvPr>
            <p:ph type="sldImg"/>
          </p:nvPr>
        </p:nvSpPr>
        <p:spPr>
          <a:xfrm>
            <a:off x="381000" y="685800"/>
            <a:ext cx="6096000" cy="3429000"/>
          </a:xfrm>
          <a:ln/>
        </p:spPr>
      </p:sp>
      <p:sp>
        <p:nvSpPr>
          <p:cNvPr id="66563" name="Rectangle 3"/>
          <p:cNvSpPr>
            <a:spLocks noGrp="1" noChangeArrowheads="1"/>
          </p:cNvSpPr>
          <p:nvPr>
            <p:ph type="body" idx="1"/>
          </p:nvPr>
        </p:nvSpPr>
        <p:spPr>
          <a:noFill/>
          <a:ln w="9525"/>
        </p:spPr>
        <p:txBody>
          <a:bodyPr/>
          <a:lstStyle/>
          <a:p>
            <a:r>
              <a:rPr lang="en-US" altLang="zh-CN" smtClean="0">
                <a:latin typeface="Arial" pitchFamily="34" charset="0"/>
              </a:rPr>
              <a:t>My point in putting in the java code isn</a:t>
            </a:r>
            <a:r>
              <a:rPr lang="ja-JP" altLang="en-US" smtClean="0">
                <a:latin typeface="Arial" pitchFamily="34" charset="0"/>
              </a:rPr>
              <a:t>’</a:t>
            </a:r>
            <a:r>
              <a:rPr lang="en-US" altLang="ja-JP" smtClean="0">
                <a:latin typeface="Arial" pitchFamily="34" charset="0"/>
              </a:rPr>
              <a:t>t too actually walk through it.  It</a:t>
            </a:r>
            <a:r>
              <a:rPr lang="ja-JP" altLang="en-US" smtClean="0">
                <a:latin typeface="Arial" pitchFamily="34" charset="0"/>
              </a:rPr>
              <a:t>’</a:t>
            </a:r>
            <a:r>
              <a:rPr lang="en-US" altLang="ja-JP" smtClean="0">
                <a:latin typeface="Arial" pitchFamily="34" charset="0"/>
              </a:rPr>
              <a:t>s just to show that you have to hand code a fair amount of java</a:t>
            </a:r>
            <a:r>
              <a:rPr lang="en-US" altLang="ja-JP" smtClean="0">
                <a:latin typeface="ヒラギノ角ゴ Pro W3" pitchFamily="2" charset="-128"/>
              </a:rPr>
              <a:t>.  </a:t>
            </a:r>
            <a:r>
              <a:rPr lang="en-US" altLang="ja-JP" smtClean="0">
                <a:latin typeface="Arial" pitchFamily="34" charset="0"/>
              </a:rPr>
              <a:t>That way I can just point and say </a:t>
            </a:r>
            <a:r>
              <a:rPr lang="ja-JP" altLang="en-US" smtClean="0">
                <a:latin typeface="Arial" pitchFamily="34" charset="0"/>
              </a:rPr>
              <a:t>“</a:t>
            </a:r>
            <a:r>
              <a:rPr lang="en-US" altLang="ja-JP" smtClean="0">
                <a:latin typeface="Arial" pitchFamily="34" charset="0"/>
              </a:rPr>
              <a:t>look how much java you</a:t>
            </a:r>
            <a:r>
              <a:rPr lang="ja-JP" altLang="en-US" smtClean="0">
                <a:latin typeface="Arial" pitchFamily="34" charset="0"/>
              </a:rPr>
              <a:t>’</a:t>
            </a:r>
            <a:r>
              <a:rPr lang="en-US" altLang="ja-JP" smtClean="0">
                <a:latin typeface="Arial" pitchFamily="34" charset="0"/>
              </a:rPr>
              <a:t>d have to write to accomplish this</a:t>
            </a:r>
            <a:r>
              <a:rPr lang="ja-JP" altLang="en-US" smtClean="0">
                <a:latin typeface="Arial" pitchFamily="34" charset="0"/>
              </a:rPr>
              <a:t>”</a:t>
            </a:r>
            <a:endParaRPr lang="en-US" altLang="zh-CN"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r>
              <a:rPr lang="en-US" sz="1200" dirty="0" smtClean="0"/>
              <a:t>2. One copy—the master— is special. The rest</a:t>
            </a:r>
          </a:p>
          <a:p>
            <a:r>
              <a:rPr lang="en-US" sz="1200" dirty="0" smtClean="0"/>
              <a:t>are workers. The master picks idle workers and</a:t>
            </a:r>
          </a:p>
          <a:p>
            <a:r>
              <a:rPr lang="en-US" sz="1200" dirty="0" smtClean="0"/>
              <a:t>assigns each 1 of M map tasks or 1 of R reduce tasks.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We subdivide the map phase into M pieces and the reduce phase into R pieces as described previously. Ideally, M and R should be much larger than the number of worker machines. Having each worker perform many different tasks improves dynamic load balancing and also speeds up recovery when a worker fails: the many map tasks it has completed can be spread out across all the other worker machines. There are practical bounds on how large M and R can be in our implementation since the master must make O(M+R) scheduling decisions and keep O(M*R) state in memory as described. (The constant factors for memory usage are small, however. The O(M*R) piece of the state consists of approximately one byte of data per map task/reduce task pair.) Furthermore, R is often constrained by users because the output of each reduce task ends up in a separate output file. In practice, we tend to choose M so that each individual task is roughly 16MB to 64MB of input data (so that the locality optimization described previously is most effective), and we make R a small multiple of the number of worker machines we expect to use. We often perform MapReduce computations with M=200,000 and R=5,000, using 2,000 worker machines.</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3. A map worker reads the input split. It parses key/value pairs of the input data and passes each pair to the user-defined map function. </a:t>
            </a:r>
          </a:p>
          <a:p>
            <a:endParaRPr lang="en-US" dirty="0" smtClean="0"/>
          </a:p>
          <a:p>
            <a:r>
              <a:rPr lang="en-US" sz="1200" dirty="0" smtClean="0"/>
              <a:t>(The intermediate</a:t>
            </a:r>
          </a:p>
          <a:p>
            <a:r>
              <a:rPr lang="en-US" sz="1200" dirty="0" smtClean="0"/>
              <a:t>key/value pairs produced by the map function are buffered in memory.)</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dirty="0" smtClean="0"/>
              <a:t>4. Periodically, the buffered pairs are written to local disk, partitioned</a:t>
            </a:r>
          </a:p>
          <a:p>
            <a:r>
              <a:rPr lang="en-US" sz="1200" dirty="0" smtClean="0"/>
              <a:t>into </a:t>
            </a:r>
            <a:r>
              <a:rPr lang="en-US" sz="1200" i="1" dirty="0" smtClean="0"/>
              <a:t>R </a:t>
            </a:r>
            <a:r>
              <a:rPr lang="en-US" sz="1200" dirty="0" smtClean="0"/>
              <a:t>regions by the partitioning function. </a:t>
            </a:r>
          </a:p>
          <a:p>
            <a:endParaRPr lang="en-US" sz="1200" dirty="0" smtClean="0"/>
          </a:p>
          <a:p>
            <a:endParaRPr lang="en-US" sz="1200" dirty="0" smtClean="0"/>
          </a:p>
          <a:p>
            <a:r>
              <a:rPr lang="en-US" sz="1200" dirty="0" smtClean="0"/>
              <a:t>The locations of these</a:t>
            </a:r>
            <a:r>
              <a:rPr lang="en-US" sz="1200" baseline="0" dirty="0" smtClean="0"/>
              <a:t> </a:t>
            </a:r>
            <a:r>
              <a:rPr lang="en-US" sz="1200" dirty="0" smtClean="0"/>
              <a:t>buffered pairs on the local disk are passed back to the master who is responsible for forwarding these locations to the reduce workers.</a:t>
            </a:r>
          </a:p>
          <a:p>
            <a:endParaRPr lang="en-US" sz="1200" dirty="0" smtClean="0"/>
          </a:p>
        </p:txBody>
      </p:sp>
      <p:sp>
        <p:nvSpPr>
          <p:cNvPr id="4" name="Slide Number Placeholder 3"/>
          <p:cNvSpPr>
            <a:spLocks noGrp="1"/>
          </p:cNvSpPr>
          <p:nvPr>
            <p:ph type="sldNum" sz="quarter" idx="10"/>
          </p:nvPr>
        </p:nvSpPr>
        <p:spPr/>
        <p:txBody>
          <a:bodyPr/>
          <a:lstStyle/>
          <a:p>
            <a:fld id="{EF97FDFF-7B9F-7D4D-BFC0-AAD1F3D3D3CB}" type="slidenum">
              <a:rPr lang="en-US" smtClean="0"/>
              <a:pPr/>
              <a:t>27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5. When a reduce worker has read all intermediate data for its partition, it bucket sorts using inter-mediate keys so that occur-</a:t>
            </a:r>
            <a:r>
              <a:rPr lang="en-US" sz="1200" dirty="0" err="1" smtClean="0"/>
              <a:t>rences</a:t>
            </a:r>
            <a:r>
              <a:rPr lang="en-US" sz="1200" dirty="0" smtClean="0"/>
              <a:t> of same keys are grouped together</a:t>
            </a:r>
          </a:p>
          <a:p>
            <a:endParaRPr lang="en-US" dirty="0" smtClean="0"/>
          </a:p>
          <a:p>
            <a:r>
              <a:rPr lang="en-US" sz="1200" dirty="0" smtClean="0"/>
              <a:t>(The sorting is needed because typically many different keys map to</a:t>
            </a:r>
          </a:p>
          <a:p>
            <a:r>
              <a:rPr lang="en-US" sz="1200" dirty="0" smtClean="0"/>
              <a:t>the same reduce task )</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6. Reduce worker iterates over sorted intermediate data and for each unique intermediate key, it passes key and corresponding set of values to the user’s reduce function.</a:t>
            </a:r>
          </a:p>
          <a:p>
            <a:endParaRPr lang="en-US" dirty="0" smtClean="0"/>
          </a:p>
          <a:p>
            <a:r>
              <a:rPr lang="en-US" sz="1200" dirty="0" smtClean="0"/>
              <a:t>The output of the reduce function is appended to a final output file for this reduce partition.</a:t>
            </a:r>
          </a:p>
          <a:p>
            <a:endParaRPr lang="en-US" sz="1200" dirty="0" smtClean="0"/>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dirty="0" smtClean="0"/>
              <a:t>7. When all map tasks and reduce tasks have been completed, the master</a:t>
            </a:r>
          </a:p>
          <a:p>
            <a:r>
              <a:rPr lang="en-US" sz="1200" dirty="0" smtClean="0"/>
              <a:t>wakes up the user program. The </a:t>
            </a:r>
            <a:r>
              <a:rPr lang="en-US" sz="1200" dirty="0" err="1" smtClean="0"/>
              <a:t>MapReduce</a:t>
            </a:r>
            <a:r>
              <a:rPr lang="en-US" sz="1200" dirty="0" smtClean="0"/>
              <a:t> call</a:t>
            </a:r>
          </a:p>
          <a:p>
            <a:r>
              <a:rPr lang="en-US" sz="1200" dirty="0" smtClean="0"/>
              <a:t>in user program returns back to user code. </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Output of MR is in </a:t>
            </a:r>
            <a:r>
              <a:rPr lang="en-US" sz="1200" i="1" dirty="0" smtClean="0"/>
              <a:t>R </a:t>
            </a:r>
            <a:r>
              <a:rPr lang="en-US" sz="1200" dirty="0" smtClean="0"/>
              <a:t>output files (1 per reduce task, with file names specified by user); often passed into another MR job so don’t combine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mn-lt"/>
                <a:ea typeface="+mn-ea"/>
                <a:cs typeface="+mn-cs"/>
              </a:rPr>
              <a:t>Figure 3 (a) shows the progress of a normal execution of the sort program.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top-left graph shows the rate at which input is read. The rate peaks at about 13 GB/</a:t>
            </a:r>
            <a:r>
              <a:rPr lang="en-US" sz="1200" kern="1200" dirty="0" err="1" smtClean="0">
                <a:solidFill>
                  <a:schemeClr val="tx1"/>
                </a:solidFill>
                <a:latin typeface="+mn-lt"/>
                <a:ea typeface="+mn-ea"/>
                <a:cs typeface="+mn-cs"/>
              </a:rPr>
              <a:t>s</a:t>
            </a:r>
            <a:r>
              <a:rPr lang="en-US" sz="1200" kern="1200" dirty="0" smtClean="0">
                <a:solidFill>
                  <a:schemeClr val="tx1"/>
                </a:solidFill>
                <a:latin typeface="+mn-lt"/>
                <a:ea typeface="+mn-ea"/>
                <a:cs typeface="+mn-cs"/>
              </a:rPr>
              <a:t> and dies off fairly quickly since all map tasks finish before 200 seconds have elapsed.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middle-left graph shows the rate at which data is sent over the network from the map tasks to the reduce tasks. This shuffling starts as soon as the first map task completes. The first hump in the graph is for the first batch of approximately 1700 reduce tasks (the entire MapReduce was assigned about 1700 machines, and each machine executes at most one reduce task at a time). Roughly 300 seconds into the computation, some of these first batch of reduce tasks finish and we start shuffling data for the remaining reduce tasks. All of the shuffling is done about 600 seconds into the computation.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bottom-left graph shows the rate at which sorted data is written to the final output files by the reduce tasks. There is a delay between the end of the first shuffling period and the start of the writing period because the machines are busy sorting the intermediate data. The writes continue at a rate of about 2-4 GB/</a:t>
            </a:r>
            <a:r>
              <a:rPr lang="en-US" sz="1200" kern="1200" dirty="0" err="1" smtClean="0">
                <a:solidFill>
                  <a:schemeClr val="tx1"/>
                </a:solidFill>
                <a:latin typeface="+mn-lt"/>
                <a:ea typeface="+mn-ea"/>
                <a:cs typeface="+mn-cs"/>
              </a:rPr>
              <a:t>s</a:t>
            </a:r>
            <a:r>
              <a:rPr lang="en-US" sz="1200" kern="1200" dirty="0" smtClean="0">
                <a:solidFill>
                  <a:schemeClr val="tx1"/>
                </a:solidFill>
                <a:latin typeface="+mn-lt"/>
                <a:ea typeface="+mn-ea"/>
                <a:cs typeface="+mn-cs"/>
              </a:rPr>
              <a:t> for a while. All of the writes finish about 850 seconds into the computation.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Including startup overhead, the entire computation takes 891 seconds.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 few things to note: the input rate is higher than the shuffle rate and the output rate because of our locality optimization – most data is read from a local disk and bypasses our relatively bandwidth constrained network. </a:t>
            </a:r>
          </a:p>
          <a:p>
            <a:r>
              <a:rPr lang="en-US" sz="1200" kern="1200" dirty="0" smtClean="0">
                <a:solidFill>
                  <a:schemeClr val="tx1"/>
                </a:solidFill>
                <a:latin typeface="+mn-lt"/>
                <a:ea typeface="+mn-ea"/>
                <a:cs typeface="+mn-cs"/>
              </a:rPr>
              <a:t>The shuffle rate is higher than the output rate because the output phase writes two copies of the sorted data (we make two replicas of the output for reliability and avail- ability reasons). We write two replicas because that is the mechanism for reliability and availability provided by our underlying file system.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Figure 3 (</a:t>
            </a:r>
            <a:r>
              <a:rPr lang="en-US" sz="1200" kern="1200" dirty="0" err="1" smtClean="0">
                <a:solidFill>
                  <a:schemeClr val="tx1"/>
                </a:solidFill>
                <a:latin typeface="+mn-lt"/>
                <a:ea typeface="+mn-ea"/>
                <a:cs typeface="+mn-cs"/>
              </a:rPr>
              <a:t>b)[middle</a:t>
            </a:r>
            <a:r>
              <a:rPr lang="en-US" sz="1200" kern="1200" dirty="0" smtClean="0">
                <a:solidFill>
                  <a:schemeClr val="tx1"/>
                </a:solidFill>
                <a:latin typeface="+mn-lt"/>
                <a:ea typeface="+mn-ea"/>
                <a:cs typeface="+mn-cs"/>
              </a:rPr>
              <a:t>], we show an execution of the sort pro- gram with backup tasks disabled. The execution flow is similar to that shown in Figure 3 (a), except that there is a very long tail where hardly any write activity occurs. After 960 seconds, all except 5 of the reduce tasks are completed. However these last few stragglers don’t fin- </a:t>
            </a:r>
            <a:r>
              <a:rPr lang="en-US" sz="1200" kern="1200" dirty="0" err="1" smtClean="0">
                <a:solidFill>
                  <a:schemeClr val="tx1"/>
                </a:solidFill>
                <a:latin typeface="+mn-lt"/>
                <a:ea typeface="+mn-ea"/>
                <a:cs typeface="+mn-cs"/>
              </a:rPr>
              <a:t>ish</a:t>
            </a:r>
            <a:r>
              <a:rPr lang="en-US" sz="1200" kern="1200" dirty="0" smtClean="0">
                <a:solidFill>
                  <a:schemeClr val="tx1"/>
                </a:solidFill>
                <a:latin typeface="+mn-lt"/>
                <a:ea typeface="+mn-ea"/>
                <a:cs typeface="+mn-cs"/>
              </a:rPr>
              <a:t> until 300 seconds later. The entire computation takes 1283 seconds, an increase of 44% in elapsed time.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Figure 3 (</a:t>
            </a:r>
            <a:r>
              <a:rPr lang="en-US" sz="1200" kern="1200" dirty="0" err="1" smtClean="0">
                <a:solidFill>
                  <a:schemeClr val="tx1"/>
                </a:solidFill>
                <a:latin typeface="+mn-lt"/>
                <a:ea typeface="+mn-ea"/>
                <a:cs typeface="+mn-cs"/>
              </a:rPr>
              <a:t>c)[right</a:t>
            </a:r>
            <a:r>
              <a:rPr lang="en-US" sz="1200" kern="1200" dirty="0" smtClean="0">
                <a:solidFill>
                  <a:schemeClr val="tx1"/>
                </a:solidFill>
                <a:latin typeface="+mn-lt"/>
                <a:ea typeface="+mn-ea"/>
                <a:cs typeface="+mn-cs"/>
              </a:rPr>
              <a:t>], we show an execution of the sort program where we intentionally killed 200 out of 1746 worker processes several minutes into the computation. The underlying cluster scheduler immediately restarted new worker processes on these machines (since only the pro- </a:t>
            </a:r>
            <a:r>
              <a:rPr lang="en-US" sz="1200" kern="1200" dirty="0" err="1" smtClean="0">
                <a:solidFill>
                  <a:schemeClr val="tx1"/>
                </a:solidFill>
                <a:latin typeface="+mn-lt"/>
                <a:ea typeface="+mn-ea"/>
                <a:cs typeface="+mn-cs"/>
              </a:rPr>
              <a:t>cesses</a:t>
            </a:r>
            <a:r>
              <a:rPr lang="en-US" sz="1200" kern="1200" dirty="0" smtClean="0">
                <a:solidFill>
                  <a:schemeClr val="tx1"/>
                </a:solidFill>
                <a:latin typeface="+mn-lt"/>
                <a:ea typeface="+mn-ea"/>
                <a:cs typeface="+mn-cs"/>
              </a:rPr>
              <a:t> were killed, the machines were still functioning </a:t>
            </a:r>
            <a:r>
              <a:rPr lang="en-US" sz="1200" kern="1200" dirty="0" err="1" smtClean="0">
                <a:solidFill>
                  <a:schemeClr val="tx1"/>
                </a:solidFill>
                <a:latin typeface="+mn-lt"/>
                <a:ea typeface="+mn-ea"/>
                <a:cs typeface="+mn-cs"/>
              </a:rPr>
              <a:t>properly).The</a:t>
            </a:r>
            <a:r>
              <a:rPr lang="en-US" sz="1200" kern="1200" dirty="0" smtClean="0">
                <a:solidFill>
                  <a:schemeClr val="tx1"/>
                </a:solidFill>
                <a:latin typeface="+mn-lt"/>
                <a:ea typeface="+mn-ea"/>
                <a:cs typeface="+mn-cs"/>
              </a:rPr>
              <a:t> worker deaths show up as a negative input rate since some previously completed map work disappears (since the corresponding map workers were killed) and needs to be redone. The re-execution of this map work happens relatively quickly. The entire computation fin- </a:t>
            </a:r>
            <a:r>
              <a:rPr lang="en-US" sz="1200" kern="1200" dirty="0" err="1" smtClean="0">
                <a:solidFill>
                  <a:schemeClr val="tx1"/>
                </a:solidFill>
                <a:latin typeface="+mn-lt"/>
                <a:ea typeface="+mn-ea"/>
                <a:cs typeface="+mn-cs"/>
              </a:rPr>
              <a:t>ishes</a:t>
            </a:r>
            <a:r>
              <a:rPr lang="en-US" sz="1200" kern="1200" dirty="0" smtClean="0">
                <a:solidFill>
                  <a:schemeClr val="tx1"/>
                </a:solidFill>
                <a:latin typeface="+mn-lt"/>
                <a:ea typeface="+mn-ea"/>
                <a:cs typeface="+mn-cs"/>
              </a:rPr>
              <a:t> in 933 seconds including startup overhead (just an increase of 5% over the normal execution time).</a:t>
            </a:r>
          </a:p>
          <a:p>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48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pic4</a:t>
            </a:r>
            <a:endParaRPr kumimoji="1" lang="zh-CN" altLang="en-US" dirty="0"/>
          </a:p>
        </p:txBody>
      </p:sp>
      <p:sp>
        <p:nvSpPr>
          <p:cNvPr id="4" name="幻灯片编号占位符 3"/>
          <p:cNvSpPr>
            <a:spLocks noGrp="1"/>
          </p:cNvSpPr>
          <p:nvPr>
            <p:ph type="sldNum" sz="quarter" idx="10"/>
          </p:nvPr>
        </p:nvSpPr>
        <p:spPr/>
        <p:txBody>
          <a:bodyPr/>
          <a:lstStyle/>
          <a:p>
            <a:fld id="{0AB274E8-2131-404B-AC0C-4E91E7865204}" type="slidenum">
              <a:rPr lang="en-US" smtClean="0"/>
              <a:t>50</a:t>
            </a:fld>
            <a:endParaRPr lang="en-US"/>
          </a:p>
        </p:txBody>
      </p:sp>
    </p:spTree>
    <p:extLst>
      <p:ext uri="{BB962C8B-B14F-4D97-AF65-F5344CB8AC3E}">
        <p14:creationId xmlns:p14="http://schemas.microsoft.com/office/powerpoint/2010/main" val="757348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p>
            <a:fld id="{6C6D6540-3822-5546-927A-F892CD8B4F34}" type="datetimeFigureOut">
              <a:rPr lang="en-US" smtClean="0"/>
              <a:t>14-9-24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1997385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C6D6540-3822-5546-927A-F892CD8B4F34}" type="datetimeFigureOut">
              <a:rPr lang="en-US" smtClean="0"/>
              <a:t>14-9-24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2717528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C6D6540-3822-5546-927A-F892CD8B4F34}" type="datetimeFigureOut">
              <a:rPr lang="en-US" smtClean="0"/>
              <a:t>14-9-24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227322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C6D6540-3822-5546-927A-F892CD8B4F34}" type="datetimeFigureOut">
              <a:rPr lang="en-US" smtClean="0"/>
              <a:t>14-9-24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306914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ltLang="zh-CN"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6C6D6540-3822-5546-927A-F892CD8B4F34}" type="datetimeFigureOut">
              <a:rPr lang="en-US" smtClean="0"/>
              <a:t>14-9-24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2730663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p>
            <a:fld id="{6C6D6540-3822-5546-927A-F892CD8B4F34}" type="datetimeFigureOut">
              <a:rPr lang="en-US" smtClean="0"/>
              <a:t>14-9-24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2188274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p>
            <a:fld id="{6C6D6540-3822-5546-927A-F892CD8B4F34}" type="datetimeFigureOut">
              <a:rPr lang="en-US" smtClean="0"/>
              <a:t>14-9-24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1723787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id="{6C6D6540-3822-5546-927A-F892CD8B4F34}" type="datetimeFigureOut">
              <a:rPr lang="en-US" smtClean="0"/>
              <a:t>14-9-24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420951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6D6540-3822-5546-927A-F892CD8B4F34}" type="datetimeFigureOut">
              <a:rPr lang="en-US" smtClean="0"/>
              <a:t>14-9-24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2522895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ltLang="zh-CN"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6C6D6540-3822-5546-927A-F892CD8B4F34}" type="datetimeFigureOut">
              <a:rPr lang="en-US" smtClean="0"/>
              <a:t>14-9-24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961039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ltLang="zh-CN"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6C6D6540-3822-5546-927A-F892CD8B4F34}" type="datetimeFigureOut">
              <a:rPr lang="en-US" smtClean="0"/>
              <a:t>14-9-24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36439053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ltLang="zh-CN"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C6D6540-3822-5546-927A-F892CD8B4F34}" type="datetimeFigureOut">
              <a:rPr lang="en-US" smtClean="0"/>
              <a:t>14-9-24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0B73CF9-E6E9-FF45-A561-C7DF25051100}" type="slidenum">
              <a:rPr lang="en-US" smtClean="0"/>
              <a:t>‹#›</a:t>
            </a:fld>
            <a:endParaRPr lang="en-US"/>
          </a:p>
        </p:txBody>
      </p:sp>
      <p:pic>
        <p:nvPicPr>
          <p:cNvPr id="7" name="图片 6" descr="logo.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0968" y="105342"/>
            <a:ext cx="1029296" cy="772512"/>
          </a:xfrm>
          <a:prstGeom prst="rect">
            <a:avLst/>
          </a:prstGeom>
        </p:spPr>
      </p:pic>
    </p:spTree>
    <p:extLst>
      <p:ext uri="{BB962C8B-B14F-4D97-AF65-F5344CB8AC3E}">
        <p14:creationId xmlns:p14="http://schemas.microsoft.com/office/powerpoint/2010/main" val="3749861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4.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4.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4.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9.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0.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1.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2.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hyperlink" Target="https://pig.apache.org/"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e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8.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09355"/>
            <a:ext cx="7772400" cy="1102519"/>
          </a:xfrm>
        </p:spPr>
        <p:txBody>
          <a:bodyPr>
            <a:normAutofit fontScale="90000"/>
          </a:bodyPr>
          <a:lstStyle/>
          <a:p>
            <a:r>
              <a:rPr lang="en-US" altLang="zh-CN"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r>
            <a:br>
              <a:rPr lang="en-US" altLang="zh-CN"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zh-CN" alt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大数据的处理框架：</a:t>
            </a: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r>
            <a:b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altLang="zh-CN"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Hadoop</a:t>
            </a:r>
            <a:r>
              <a:rPr lang="zh-CN" alt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altLang="zh-CN"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MapReduce</a:t>
            </a:r>
            <a:r>
              <a:rPr lang="zh-CN" alt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与</a:t>
            </a:r>
            <a:r>
              <a:rPr lang="en-US" altLang="zh-CN"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PigLatin</a:t>
            </a:r>
            <a:endParaRPr lang="en-US" dirty="0"/>
          </a:p>
        </p:txBody>
      </p:sp>
      <p:sp>
        <p:nvSpPr>
          <p:cNvPr id="3" name="Subtitle 2"/>
          <p:cNvSpPr>
            <a:spLocks noGrp="1"/>
          </p:cNvSpPr>
          <p:nvPr>
            <p:ph type="subTitle" idx="1"/>
          </p:nvPr>
        </p:nvSpPr>
        <p:spPr/>
        <p:txBody>
          <a:bodyPr/>
          <a:lstStyle/>
          <a:p>
            <a:r>
              <a:rPr lang="zh-CN" alt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清华大学</a:t>
            </a:r>
            <a:endParaRPr lang="en-US" altLang="zh-CN"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r>
              <a:rPr lang="zh-CN" alt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徐葳</a:t>
            </a:r>
            <a:endParaRPr lang="en-US" altLang="zh-CN"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endParaRPr kumimoji="1" lang="zh-CN" altLang="en-US" dirty="0"/>
          </a:p>
          <a:p>
            <a:endParaRPr kumimoji="1" lang="zh-CN" altLang="en-US" dirty="0"/>
          </a:p>
        </p:txBody>
      </p:sp>
      <p:sp>
        <p:nvSpPr>
          <p:cNvPr id="4" name="文本框 3"/>
          <p:cNvSpPr txBox="1"/>
          <p:nvPr/>
        </p:nvSpPr>
        <p:spPr>
          <a:xfrm>
            <a:off x="685800" y="4229100"/>
            <a:ext cx="8088197" cy="1200329"/>
          </a:xfrm>
          <a:prstGeom prst="rect">
            <a:avLst/>
          </a:prstGeom>
          <a:noFill/>
        </p:spPr>
        <p:txBody>
          <a:bodyPr wrap="none" rtlCol="0">
            <a:spAutoFit/>
          </a:bodyPr>
          <a:lstStyle/>
          <a:p>
            <a:r>
              <a:rPr kumimoji="1" lang="zh-CN" altLang="en-US" dirty="0" smtClean="0"/>
              <a:t>本节部分内容翻译自 </a:t>
            </a:r>
            <a:r>
              <a:rPr kumimoji="1" lang="en-US" altLang="zh-CN" dirty="0" smtClean="0"/>
              <a:t>UC Berkeley “Great</a:t>
            </a:r>
            <a:r>
              <a:rPr kumimoji="1" lang="zh-CN" altLang="en-US" dirty="0" smtClean="0"/>
              <a:t> </a:t>
            </a:r>
            <a:r>
              <a:rPr kumimoji="1" lang="en-US" altLang="zh-CN" dirty="0" smtClean="0"/>
              <a:t>Ideas</a:t>
            </a:r>
            <a:r>
              <a:rPr kumimoji="1" lang="zh-CN" altLang="en-US" dirty="0" smtClean="0"/>
              <a:t> </a:t>
            </a:r>
            <a:r>
              <a:rPr kumimoji="1" lang="en-US" altLang="zh-CN" dirty="0" smtClean="0"/>
              <a:t>in</a:t>
            </a:r>
            <a:r>
              <a:rPr kumimoji="1" lang="zh-CN" altLang="en-US" dirty="0" smtClean="0"/>
              <a:t> </a:t>
            </a:r>
            <a:r>
              <a:rPr kumimoji="1" lang="en-US" altLang="zh-CN" dirty="0" smtClean="0"/>
              <a:t>Computer</a:t>
            </a:r>
            <a:r>
              <a:rPr kumimoji="1" lang="zh-CN" altLang="en-US" dirty="0" smtClean="0"/>
              <a:t> </a:t>
            </a:r>
            <a:r>
              <a:rPr kumimoji="1" lang="en-US" altLang="zh-CN" dirty="0" smtClean="0"/>
              <a:t>Architecture”</a:t>
            </a:r>
            <a:r>
              <a:rPr kumimoji="1" lang="zh-CN" altLang="en-US" dirty="0" smtClean="0"/>
              <a:t> 讲义</a:t>
            </a:r>
            <a:endParaRPr kumimoji="1" lang="en-US" altLang="zh-CN" dirty="0" smtClean="0"/>
          </a:p>
          <a:p>
            <a:r>
              <a:rPr kumimoji="1" lang="zh-CN" altLang="en-US" dirty="0" smtClean="0"/>
              <a:t>，</a:t>
            </a:r>
            <a:r>
              <a:rPr kumimoji="1" lang="en-US" altLang="zh-CN" dirty="0" smtClean="0"/>
              <a:t>Jeff</a:t>
            </a:r>
            <a:r>
              <a:rPr kumimoji="1" lang="zh-CN" altLang="en-US" dirty="0" smtClean="0"/>
              <a:t> </a:t>
            </a:r>
            <a:r>
              <a:rPr kumimoji="1" lang="en-US" altLang="zh-CN" dirty="0" smtClean="0"/>
              <a:t>Dean</a:t>
            </a:r>
            <a:r>
              <a:rPr kumimoji="1" lang="zh-CN" altLang="en-US" dirty="0" smtClean="0"/>
              <a:t>等人在</a:t>
            </a:r>
            <a:r>
              <a:rPr kumimoji="1" lang="en-US" altLang="en-US" dirty="0" smtClean="0"/>
              <a:t>SOSP 2004 </a:t>
            </a:r>
            <a:r>
              <a:rPr kumimoji="1" lang="zh-CN" altLang="en-US" dirty="0" smtClean="0"/>
              <a:t>关于</a:t>
            </a:r>
            <a:r>
              <a:rPr kumimoji="1" lang="en-US" altLang="zh-CN" dirty="0" err="1" smtClean="0"/>
              <a:t>MapReduce</a:t>
            </a:r>
            <a:r>
              <a:rPr kumimoji="1" lang="zh-CN" altLang="en-US" dirty="0" smtClean="0"/>
              <a:t>的</a:t>
            </a:r>
            <a:r>
              <a:rPr kumimoji="1" lang="en-US" altLang="en-US" dirty="0" smtClean="0"/>
              <a:t>讲稿，</a:t>
            </a:r>
          </a:p>
          <a:p>
            <a:r>
              <a:rPr kumimoji="1" lang="en-US" altLang="zh-CN" dirty="0" smtClean="0"/>
              <a:t>Yahoo </a:t>
            </a:r>
            <a:r>
              <a:rPr kumimoji="1" lang="zh-CN" altLang="en-US" dirty="0" smtClean="0"/>
              <a:t>研究院</a:t>
            </a:r>
            <a:r>
              <a:rPr kumimoji="1" lang="en-US" altLang="zh-CN" dirty="0" err="1" smtClean="0"/>
              <a:t>vChris</a:t>
            </a:r>
            <a:r>
              <a:rPr kumimoji="1" lang="en-US" altLang="zh-CN" dirty="0" smtClean="0"/>
              <a:t> </a:t>
            </a:r>
            <a:r>
              <a:rPr kumimoji="1" lang="en-US" altLang="zh-CN" dirty="0" err="1" smtClean="0"/>
              <a:t>Olston</a:t>
            </a:r>
            <a:r>
              <a:rPr kumimoji="1" lang="zh-CN" altLang="en-US" dirty="0" smtClean="0"/>
              <a:t>等人在</a:t>
            </a:r>
            <a:r>
              <a:rPr kumimoji="1" lang="en-US" altLang="zh-CN" dirty="0" err="1" smtClean="0"/>
              <a:t>SigMod</a:t>
            </a:r>
            <a:r>
              <a:rPr kumimoji="1" lang="zh-CN" altLang="en-US" dirty="0" smtClean="0"/>
              <a:t> </a:t>
            </a:r>
            <a:r>
              <a:rPr kumimoji="1" lang="en-US" altLang="zh-CN" dirty="0" smtClean="0"/>
              <a:t>2008</a:t>
            </a:r>
            <a:r>
              <a:rPr kumimoji="1" lang="zh-CN" altLang="en-US" dirty="0" smtClean="0"/>
              <a:t>上关于</a:t>
            </a:r>
            <a:r>
              <a:rPr kumimoji="1" lang="en-US" altLang="zh-CN" dirty="0" smtClean="0"/>
              <a:t>Pig</a:t>
            </a:r>
            <a:r>
              <a:rPr kumimoji="1" lang="zh-CN" altLang="en-US" dirty="0" smtClean="0"/>
              <a:t> </a:t>
            </a:r>
            <a:r>
              <a:rPr kumimoji="1" lang="en-US" altLang="zh-CN" dirty="0" smtClean="0"/>
              <a:t>Latin</a:t>
            </a:r>
            <a:r>
              <a:rPr kumimoji="1" lang="zh-CN" altLang="en-US" dirty="0" smtClean="0"/>
              <a:t>的讲稿</a:t>
            </a:r>
            <a:endParaRPr kumimoji="1" lang="en-US" altLang="zh-CN" dirty="0"/>
          </a:p>
          <a:p>
            <a:endParaRPr kumimoji="1" lang="zh-CN" altLang="en-US" dirty="0"/>
          </a:p>
        </p:txBody>
      </p:sp>
    </p:spTree>
    <p:extLst>
      <p:ext uri="{BB962C8B-B14F-4D97-AF65-F5344CB8AC3E}">
        <p14:creationId xmlns:p14="http://schemas.microsoft.com/office/powerpoint/2010/main" val="14610716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3200" dirty="0" smtClean="0"/>
              <a:t>问题</a:t>
            </a:r>
            <a:endParaRPr kumimoji="1" lang="zh-CN" altLang="en-US" sz="3200" dirty="0"/>
          </a:p>
        </p:txBody>
      </p:sp>
      <p:sp>
        <p:nvSpPr>
          <p:cNvPr id="3" name="内容占位符 2"/>
          <p:cNvSpPr>
            <a:spLocks noGrp="1"/>
          </p:cNvSpPr>
          <p:nvPr>
            <p:ph idx="1"/>
          </p:nvPr>
        </p:nvSpPr>
        <p:spPr>
          <a:xfrm>
            <a:off x="457200" y="1200151"/>
            <a:ext cx="6976288" cy="2690545"/>
          </a:xfrm>
        </p:spPr>
        <p:txBody>
          <a:bodyPr>
            <a:normAutofit fontScale="85000" lnSpcReduction="10000"/>
          </a:bodyPr>
          <a:lstStyle/>
          <a:p>
            <a:r>
              <a:rPr kumimoji="1" lang="en-US" altLang="en-US" dirty="0"/>
              <a:t>共享的状态</a:t>
            </a:r>
          </a:p>
          <a:p>
            <a:pPr lvl="1"/>
            <a:r>
              <a:rPr kumimoji="1" lang="en-US" altLang="en-US" dirty="0"/>
              <a:t>吞吐量（多个进程同时改变）</a:t>
            </a:r>
          </a:p>
          <a:p>
            <a:pPr lvl="1"/>
            <a:r>
              <a:rPr kumimoji="1" lang="zh-CN" altLang="en-US" dirty="0"/>
              <a:t>同步（同时修改需要锁</a:t>
            </a:r>
            <a:r>
              <a:rPr kumimoji="1" lang="zh-CN" altLang="en-US" dirty="0" smtClean="0"/>
              <a:t>）</a:t>
            </a:r>
            <a:endParaRPr kumimoji="1" lang="en-US" altLang="zh-CN" dirty="0" smtClean="0"/>
          </a:p>
          <a:p>
            <a:r>
              <a:rPr kumimoji="1" lang="zh-CN" altLang="en-US" dirty="0" smtClean="0"/>
              <a:t>小粒度的通信让元数据管理变得更复杂</a:t>
            </a:r>
            <a:endParaRPr kumimoji="1" lang="en-US" altLang="zh-CN" dirty="0"/>
          </a:p>
          <a:p>
            <a:r>
              <a:rPr kumimoji="1" lang="zh-CN" altLang="en-US" dirty="0" smtClean="0"/>
              <a:t>失败</a:t>
            </a:r>
            <a:r>
              <a:rPr kumimoji="1" lang="zh-CN" altLang="en-US" dirty="0"/>
              <a:t>的</a:t>
            </a:r>
            <a:r>
              <a:rPr kumimoji="1" lang="zh-CN" altLang="en-US" dirty="0" smtClean="0"/>
              <a:t>机器</a:t>
            </a:r>
            <a:endParaRPr kumimoji="1" lang="en-US" altLang="zh-CN" dirty="0" smtClean="0"/>
          </a:p>
          <a:p>
            <a:r>
              <a:rPr kumimoji="1" lang="zh-CN" altLang="en-US" dirty="0" smtClean="0"/>
              <a:t>共享的状态太大？</a:t>
            </a:r>
            <a:endParaRPr kumimoji="1" lang="zh-CN" altLang="en-US" dirty="0"/>
          </a:p>
        </p:txBody>
      </p:sp>
    </p:spTree>
    <p:extLst>
      <p:ext uri="{BB962C8B-B14F-4D97-AF65-F5344CB8AC3E}">
        <p14:creationId xmlns:p14="http://schemas.microsoft.com/office/powerpoint/2010/main" val="29577347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1169667" y="2640315"/>
            <a:ext cx="1508467" cy="14763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zh-CN" altLang="en-US" sz="3200" dirty="0" smtClean="0"/>
              <a:t>例子：词频统计</a:t>
            </a:r>
            <a:endParaRPr lang="en-US" sz="3200"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11</a:t>
            </a:fld>
            <a:endParaRPr lang="en-US"/>
          </a:p>
        </p:txBody>
      </p:sp>
      <p:sp>
        <p:nvSpPr>
          <p:cNvPr id="7" name="TextBox 6"/>
          <p:cNvSpPr txBox="1"/>
          <p:nvPr/>
        </p:nvSpPr>
        <p:spPr>
          <a:xfrm>
            <a:off x="941066" y="1897365"/>
            <a:ext cx="7724315" cy="523220"/>
          </a:xfrm>
          <a:prstGeom prst="rect">
            <a:avLst/>
          </a:prstGeom>
          <a:noFill/>
        </p:spPr>
        <p:txBody>
          <a:bodyPr wrap="none" rtlCol="0">
            <a:spAutoFit/>
          </a:bodyPr>
          <a:lstStyle/>
          <a:p>
            <a:r>
              <a:rPr lang="en-US" sz="2800" dirty="0" smtClean="0"/>
              <a:t>that that is is that that is not is not is that it </a:t>
            </a:r>
            <a:r>
              <a:rPr lang="en-US" sz="2800" dirty="0" err="1" smtClean="0"/>
              <a:t>it</a:t>
            </a:r>
            <a:r>
              <a:rPr lang="en-US" sz="2800" dirty="0" smtClean="0"/>
              <a:t> is  ……</a:t>
            </a:r>
            <a:endParaRPr lang="en-US" sz="2800" dirty="0"/>
          </a:p>
        </p:txBody>
      </p:sp>
      <p:sp>
        <p:nvSpPr>
          <p:cNvPr id="8" name="TextBox 7"/>
          <p:cNvSpPr txBox="1"/>
          <p:nvPr/>
        </p:nvSpPr>
        <p:spPr>
          <a:xfrm>
            <a:off x="1461767" y="2735565"/>
            <a:ext cx="787395" cy="1815882"/>
          </a:xfrm>
          <a:prstGeom prst="rect">
            <a:avLst/>
          </a:prstGeom>
          <a:noFill/>
        </p:spPr>
        <p:txBody>
          <a:bodyPr wrap="none" rtlCol="0">
            <a:spAutoFit/>
          </a:bodyPr>
          <a:lstStyle/>
          <a:p>
            <a:r>
              <a:rPr lang="en-US" altLang="zh-CN" sz="2800" dirty="0" smtClean="0"/>
              <a:t>t</a:t>
            </a:r>
            <a:r>
              <a:rPr lang="en-US" sz="2800" dirty="0" smtClean="0"/>
              <a:t>hat</a:t>
            </a:r>
          </a:p>
          <a:p>
            <a:endParaRPr lang="en-US" sz="2800" dirty="0" smtClean="0"/>
          </a:p>
          <a:p>
            <a:endParaRPr lang="en-US" sz="2800" dirty="0" smtClean="0"/>
          </a:p>
          <a:p>
            <a:endParaRPr lang="en-US" sz="2800" dirty="0"/>
          </a:p>
        </p:txBody>
      </p:sp>
      <p:sp>
        <p:nvSpPr>
          <p:cNvPr id="10" name="Right Arrow 9"/>
          <p:cNvSpPr/>
          <p:nvPr/>
        </p:nvSpPr>
        <p:spPr>
          <a:xfrm>
            <a:off x="610866" y="1602090"/>
            <a:ext cx="1562100" cy="1905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852167" y="1716390"/>
            <a:ext cx="604402" cy="369332"/>
          </a:xfrm>
          <a:prstGeom prst="rect">
            <a:avLst/>
          </a:prstGeom>
          <a:noFill/>
        </p:spPr>
        <p:txBody>
          <a:bodyPr wrap="none" rtlCol="0">
            <a:spAutoFit/>
          </a:bodyPr>
          <a:lstStyle/>
          <a:p>
            <a:r>
              <a:rPr lang="en-US" dirty="0" smtClean="0"/>
              <a:t>scan</a:t>
            </a:r>
            <a:endParaRPr lang="en-US" dirty="0"/>
          </a:p>
        </p:txBody>
      </p:sp>
      <p:sp>
        <p:nvSpPr>
          <p:cNvPr id="26" name="TextBox 25"/>
          <p:cNvSpPr txBox="1"/>
          <p:nvPr/>
        </p:nvSpPr>
        <p:spPr>
          <a:xfrm>
            <a:off x="2678134" y="4233143"/>
            <a:ext cx="1980029" cy="523220"/>
          </a:xfrm>
          <a:prstGeom prst="rect">
            <a:avLst/>
          </a:prstGeom>
          <a:noFill/>
        </p:spPr>
        <p:txBody>
          <a:bodyPr wrap="none" rtlCol="0">
            <a:spAutoFit/>
          </a:bodyPr>
          <a:lstStyle/>
          <a:p>
            <a:r>
              <a:rPr lang="zh-CN" altLang="en-US" sz="2800" dirty="0" smtClean="0"/>
              <a:t>分布式状态</a:t>
            </a:r>
            <a:endParaRPr lang="en-US" sz="2800" dirty="0"/>
          </a:p>
        </p:txBody>
      </p:sp>
      <p:sp>
        <p:nvSpPr>
          <p:cNvPr id="18" name="Right Arrow 17"/>
          <p:cNvSpPr/>
          <p:nvPr/>
        </p:nvSpPr>
        <p:spPr>
          <a:xfrm>
            <a:off x="3531866" y="1621140"/>
            <a:ext cx="1562100" cy="1905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ight Arrow 19"/>
          <p:cNvSpPr/>
          <p:nvPr/>
        </p:nvSpPr>
        <p:spPr>
          <a:xfrm>
            <a:off x="6275066" y="1621140"/>
            <a:ext cx="1562100" cy="1905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Arrow Connector 29"/>
          <p:cNvCxnSpPr>
            <a:stCxn id="3" idx="2"/>
            <a:endCxn id="25" idx="0"/>
          </p:cNvCxnSpPr>
          <p:nvPr/>
        </p:nvCxnSpPr>
        <p:spPr>
          <a:xfrm flipH="1">
            <a:off x="1923900" y="1526641"/>
            <a:ext cx="114996" cy="11136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a:off x="2146563" y="1602090"/>
            <a:ext cx="3184557" cy="10373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a:off x="2527252" y="1602090"/>
            <a:ext cx="5557440" cy="1019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矩形 2"/>
          <p:cNvSpPr/>
          <p:nvPr/>
        </p:nvSpPr>
        <p:spPr>
          <a:xfrm>
            <a:off x="1399659" y="1235478"/>
            <a:ext cx="1278474" cy="2911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局部个数 </a:t>
            </a:r>
            <a:endParaRPr kumimoji="1" lang="zh-CN" altLang="en-US" dirty="0"/>
          </a:p>
        </p:txBody>
      </p:sp>
      <p:sp>
        <p:nvSpPr>
          <p:cNvPr id="17" name="矩形 16"/>
          <p:cNvSpPr/>
          <p:nvPr/>
        </p:nvSpPr>
        <p:spPr>
          <a:xfrm>
            <a:off x="4310792" y="1243895"/>
            <a:ext cx="1278474" cy="2911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局部个数 </a:t>
            </a:r>
            <a:endParaRPr kumimoji="1" lang="zh-CN" altLang="en-US" dirty="0"/>
          </a:p>
        </p:txBody>
      </p:sp>
      <p:sp>
        <p:nvSpPr>
          <p:cNvPr id="19" name="矩形 18"/>
          <p:cNvSpPr/>
          <p:nvPr/>
        </p:nvSpPr>
        <p:spPr>
          <a:xfrm>
            <a:off x="7197929" y="1243895"/>
            <a:ext cx="1278474" cy="2911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局部个数 </a:t>
            </a:r>
            <a:endParaRPr kumimoji="1" lang="zh-CN" altLang="en-US" dirty="0"/>
          </a:p>
        </p:txBody>
      </p:sp>
      <p:sp>
        <p:nvSpPr>
          <p:cNvPr id="21" name="Rectangle 24"/>
          <p:cNvSpPr/>
          <p:nvPr/>
        </p:nvSpPr>
        <p:spPr>
          <a:xfrm>
            <a:off x="3476133" y="2640315"/>
            <a:ext cx="1508467" cy="14763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 name="Rectangle 24"/>
          <p:cNvSpPr/>
          <p:nvPr/>
        </p:nvSpPr>
        <p:spPr>
          <a:xfrm>
            <a:off x="5686246" y="2640315"/>
            <a:ext cx="1508467" cy="14763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 name="TextBox 7"/>
          <p:cNvSpPr txBox="1"/>
          <p:nvPr/>
        </p:nvSpPr>
        <p:spPr>
          <a:xfrm>
            <a:off x="3839137" y="2735565"/>
            <a:ext cx="407508" cy="1815882"/>
          </a:xfrm>
          <a:prstGeom prst="rect">
            <a:avLst/>
          </a:prstGeom>
          <a:noFill/>
        </p:spPr>
        <p:txBody>
          <a:bodyPr wrap="none" rtlCol="0">
            <a:spAutoFit/>
          </a:bodyPr>
          <a:lstStyle/>
          <a:p>
            <a:r>
              <a:rPr lang="en-US" altLang="zh-CN" sz="2800" dirty="0" smtClean="0"/>
              <a:t>is</a:t>
            </a:r>
            <a:endParaRPr lang="en-US" sz="2800" dirty="0" smtClean="0"/>
          </a:p>
          <a:p>
            <a:endParaRPr lang="en-US" sz="2800" dirty="0" smtClean="0"/>
          </a:p>
          <a:p>
            <a:endParaRPr lang="en-US" sz="2800" dirty="0" smtClean="0"/>
          </a:p>
          <a:p>
            <a:endParaRPr lang="en-US" sz="2800" dirty="0"/>
          </a:p>
        </p:txBody>
      </p:sp>
      <p:sp>
        <p:nvSpPr>
          <p:cNvPr id="24" name="TextBox 7"/>
          <p:cNvSpPr txBox="1"/>
          <p:nvPr/>
        </p:nvSpPr>
        <p:spPr>
          <a:xfrm>
            <a:off x="6066666" y="2735566"/>
            <a:ext cx="682949" cy="1384995"/>
          </a:xfrm>
          <a:prstGeom prst="rect">
            <a:avLst/>
          </a:prstGeom>
          <a:noFill/>
        </p:spPr>
        <p:txBody>
          <a:bodyPr wrap="none" rtlCol="0">
            <a:spAutoFit/>
          </a:bodyPr>
          <a:lstStyle/>
          <a:p>
            <a:r>
              <a:rPr lang="en-US" sz="2800" dirty="0" smtClean="0"/>
              <a:t>not</a:t>
            </a:r>
          </a:p>
          <a:p>
            <a:endParaRPr lang="en-US" sz="2800" dirty="0" smtClean="0"/>
          </a:p>
          <a:p>
            <a:endParaRPr lang="en-US" sz="2800" dirty="0"/>
          </a:p>
        </p:txBody>
      </p:sp>
      <p:cxnSp>
        <p:nvCxnSpPr>
          <p:cNvPr id="28" name="Straight Arrow Connector 29"/>
          <p:cNvCxnSpPr>
            <a:stCxn id="10" idx="0"/>
          </p:cNvCxnSpPr>
          <p:nvPr/>
        </p:nvCxnSpPr>
        <p:spPr>
          <a:xfrm>
            <a:off x="2045966" y="1602090"/>
            <a:ext cx="2184400" cy="1019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9"/>
          <p:cNvCxnSpPr>
            <a:endCxn id="22" idx="0"/>
          </p:cNvCxnSpPr>
          <p:nvPr/>
        </p:nvCxnSpPr>
        <p:spPr>
          <a:xfrm>
            <a:off x="2153893" y="1535059"/>
            <a:ext cx="4286587" cy="11052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29"/>
          <p:cNvCxnSpPr>
            <a:endCxn id="21" idx="0"/>
          </p:cNvCxnSpPr>
          <p:nvPr/>
        </p:nvCxnSpPr>
        <p:spPr>
          <a:xfrm flipH="1">
            <a:off x="4230367" y="1535059"/>
            <a:ext cx="754233" cy="11052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29"/>
          <p:cNvCxnSpPr>
            <a:endCxn id="21" idx="0"/>
          </p:cNvCxnSpPr>
          <p:nvPr/>
        </p:nvCxnSpPr>
        <p:spPr>
          <a:xfrm flipH="1">
            <a:off x="4230367" y="1535059"/>
            <a:ext cx="3606801" cy="11052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29"/>
          <p:cNvCxnSpPr>
            <a:stCxn id="17" idx="2"/>
            <a:endCxn id="22" idx="0"/>
          </p:cNvCxnSpPr>
          <p:nvPr/>
        </p:nvCxnSpPr>
        <p:spPr>
          <a:xfrm>
            <a:off x="4950029" y="1535059"/>
            <a:ext cx="1490450" cy="11052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29"/>
          <p:cNvCxnSpPr>
            <a:endCxn id="22" idx="0"/>
          </p:cNvCxnSpPr>
          <p:nvPr/>
        </p:nvCxnSpPr>
        <p:spPr>
          <a:xfrm flipH="1">
            <a:off x="6440479" y="1516009"/>
            <a:ext cx="1349296" cy="11243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14395372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linds(horizontal)">
                                      <p:cBhvr>
                                        <p:cTn id="15" dur="500"/>
                                        <p:tgtEl>
                                          <p:spTgt spid="2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blinds(horizontal)">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linds(horizontal)">
                                      <p:cBhvr>
                                        <p:cTn id="23" dur="500"/>
                                        <p:tgtEl>
                                          <p:spTgt spid="18"/>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blinds(horizontal)">
                                      <p:cBhvr>
                                        <p:cTn id="26" dur="500"/>
                                        <p:tgtEl>
                                          <p:spTgt spid="20"/>
                                        </p:tgtEl>
                                      </p:cBhvr>
                                    </p:animEffect>
                                  </p:childTnLst>
                                </p:cTn>
                              </p:par>
                              <p:par>
                                <p:cTn id="27" presetID="3" presetClass="entr" presetSubtype="1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blinds(horizontal)">
                                      <p:cBhvr>
                                        <p:cTn id="29" dur="500"/>
                                        <p:tgtEl>
                                          <p:spTgt spid="34"/>
                                        </p:tgtEl>
                                      </p:cBhvr>
                                    </p:animEffect>
                                  </p:childTnLst>
                                </p:cTn>
                              </p:par>
                              <p:par>
                                <p:cTn id="30" presetID="3" presetClass="entr" presetSubtype="1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blinds(horizontal)">
                                      <p:cBhvr>
                                        <p:cTn id="32" dur="500"/>
                                        <p:tgtEl>
                                          <p:spTgt spid="32"/>
                                        </p:tgtEl>
                                      </p:cBhvr>
                                    </p:animEffect>
                                  </p:childTnLst>
                                </p:cTn>
                              </p:par>
                              <p:par>
                                <p:cTn id="33" presetID="3" presetClass="entr" presetSubtype="1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blinds(horizontal)">
                                      <p:cBhvr>
                                        <p:cTn id="35" dur="500"/>
                                        <p:tgtEl>
                                          <p:spTgt spid="30"/>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linds(horizontal)">
                                      <p:cBhvr>
                                        <p:cTn id="38" dur="500"/>
                                        <p:tgtEl>
                                          <p:spTgt spid="21"/>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blinds(horizontal)">
                                      <p:cBhvr>
                                        <p:cTn id="41" dur="500"/>
                                        <p:tgtEl>
                                          <p:spTgt spid="22"/>
                                        </p:tgtEl>
                                      </p:cBhvr>
                                    </p:animEffect>
                                  </p:childTnLst>
                                </p:cTn>
                              </p:par>
                              <p:par>
                                <p:cTn id="42" presetID="3" presetClass="entr" presetSubtype="10" fill="hold"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blinds(horizontal)">
                                      <p:cBhvr>
                                        <p:cTn id="44" dur="500"/>
                                        <p:tgtEl>
                                          <p:spTgt spid="28"/>
                                        </p:tgtEl>
                                      </p:cBhvr>
                                    </p:animEffect>
                                  </p:childTnLst>
                                </p:cTn>
                              </p:par>
                              <p:par>
                                <p:cTn id="45" presetID="3" presetClass="entr" presetSubtype="1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blinds(horizontal)">
                                      <p:cBhvr>
                                        <p:cTn id="47" dur="500"/>
                                        <p:tgtEl>
                                          <p:spTgt spid="29"/>
                                        </p:tgtEl>
                                      </p:cBhvr>
                                    </p:animEffect>
                                  </p:childTnLst>
                                </p:cTn>
                              </p:par>
                              <p:par>
                                <p:cTn id="48" presetID="3" presetClass="entr" presetSubtype="10" fill="hold"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blinds(horizontal)">
                                      <p:cBhvr>
                                        <p:cTn id="50" dur="500"/>
                                        <p:tgtEl>
                                          <p:spTgt spid="31"/>
                                        </p:tgtEl>
                                      </p:cBhvr>
                                    </p:animEffect>
                                  </p:childTnLst>
                                </p:cTn>
                              </p:par>
                              <p:par>
                                <p:cTn id="51" presetID="3" presetClass="entr" presetSubtype="1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blinds(horizontal)">
                                      <p:cBhvr>
                                        <p:cTn id="53" dur="500"/>
                                        <p:tgtEl>
                                          <p:spTgt spid="35"/>
                                        </p:tgtEl>
                                      </p:cBhvr>
                                    </p:animEffect>
                                  </p:childTnLst>
                                </p:cTn>
                              </p:par>
                              <p:par>
                                <p:cTn id="54" presetID="3" presetClass="entr" presetSubtype="10" fill="hold" nodeType="with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blinds(horizontal)">
                                      <p:cBhvr>
                                        <p:cTn id="56" dur="500"/>
                                        <p:tgtEl>
                                          <p:spTgt spid="37"/>
                                        </p:tgtEl>
                                      </p:cBhvr>
                                    </p:animEffect>
                                  </p:childTnLst>
                                </p:cTn>
                              </p:par>
                              <p:par>
                                <p:cTn id="57" presetID="3" presetClass="entr" presetSubtype="1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blinds(horizontal)">
                                      <p:cBhvr>
                                        <p:cTn id="5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0" grpId="0" animBg="1"/>
      <p:bldP spid="11" grpId="0"/>
      <p:bldP spid="26" grpId="0"/>
      <p:bldP spid="18" grpId="0" animBg="1"/>
      <p:bldP spid="20" grpId="0" animBg="1"/>
      <p:bldP spid="21" grpId="0"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3200" dirty="0" smtClean="0"/>
              <a:t>问题</a:t>
            </a:r>
            <a:endParaRPr kumimoji="1" lang="zh-CN" altLang="en-US" sz="3200" dirty="0"/>
          </a:p>
        </p:txBody>
      </p:sp>
      <p:sp>
        <p:nvSpPr>
          <p:cNvPr id="3" name="内容占位符 2"/>
          <p:cNvSpPr>
            <a:spLocks noGrp="1"/>
          </p:cNvSpPr>
          <p:nvPr>
            <p:ph idx="1"/>
          </p:nvPr>
        </p:nvSpPr>
        <p:spPr/>
        <p:txBody>
          <a:bodyPr>
            <a:normAutofit fontScale="92500" lnSpcReduction="10000"/>
          </a:bodyPr>
          <a:lstStyle/>
          <a:p>
            <a:r>
              <a:rPr kumimoji="1" lang="en-US" altLang="en-US" dirty="0">
                <a:latin typeface="+mn-ea"/>
              </a:rPr>
              <a:t>共享的状态</a:t>
            </a:r>
          </a:p>
          <a:p>
            <a:pPr lvl="1"/>
            <a:r>
              <a:rPr kumimoji="1" lang="en-US" altLang="en-US" dirty="0">
                <a:latin typeface="+mn-ea"/>
              </a:rPr>
              <a:t>吞吐量（多个进程同时改变）</a:t>
            </a:r>
          </a:p>
          <a:p>
            <a:pPr lvl="1"/>
            <a:r>
              <a:rPr kumimoji="1" lang="zh-CN" altLang="en-US" dirty="0">
                <a:latin typeface="+mn-ea"/>
              </a:rPr>
              <a:t>同步（同时修改需要锁）</a:t>
            </a:r>
            <a:endParaRPr kumimoji="1" lang="en-US" altLang="zh-CN" dirty="0">
              <a:latin typeface="+mn-ea"/>
            </a:endParaRPr>
          </a:p>
          <a:p>
            <a:r>
              <a:rPr kumimoji="1" lang="zh-CN" altLang="en-US" dirty="0" smtClean="0">
                <a:latin typeface="+mn-ea"/>
              </a:rPr>
              <a:t>小粒度的通信让元数据管理变得更复杂</a:t>
            </a:r>
            <a:endParaRPr kumimoji="1" lang="en-US" altLang="zh-CN" dirty="0">
              <a:latin typeface="+mn-ea"/>
            </a:endParaRPr>
          </a:p>
          <a:p>
            <a:r>
              <a:rPr kumimoji="1" lang="zh-CN" altLang="en-US" dirty="0">
                <a:latin typeface="+mn-ea"/>
              </a:rPr>
              <a:t>失败的</a:t>
            </a:r>
            <a:r>
              <a:rPr kumimoji="1" lang="zh-CN" altLang="en-US" dirty="0" smtClean="0">
                <a:latin typeface="+mn-ea"/>
              </a:rPr>
              <a:t>机器</a:t>
            </a:r>
            <a:endParaRPr kumimoji="1" lang="en-US" altLang="zh-CN" dirty="0" smtClean="0">
              <a:latin typeface="+mn-ea"/>
            </a:endParaRPr>
          </a:p>
          <a:p>
            <a:r>
              <a:rPr kumimoji="1" lang="zh-CN" altLang="en-US" dirty="0" smtClean="0">
                <a:latin typeface="+mn-ea"/>
              </a:rPr>
              <a:t>共享的状态太大？</a:t>
            </a:r>
            <a:endParaRPr kumimoji="1" lang="en-US" altLang="zh-CN" dirty="0" smtClean="0">
              <a:latin typeface="+mn-ea"/>
            </a:endParaRPr>
          </a:p>
          <a:p>
            <a:r>
              <a:rPr kumimoji="1" lang="zh-CN" altLang="en-US" dirty="0" smtClean="0">
                <a:latin typeface="+mn-ea"/>
              </a:rPr>
              <a:t>如果最终结果失败，重算？</a:t>
            </a:r>
            <a:endParaRPr kumimoji="1" lang="en-US" altLang="zh-CN" dirty="0" smtClean="0">
              <a:latin typeface="+mn-ea"/>
            </a:endParaRPr>
          </a:p>
          <a:p>
            <a:endParaRPr kumimoji="1" lang="zh-CN" altLang="en-US" dirty="0">
              <a:latin typeface="+mn-ea"/>
            </a:endParaRPr>
          </a:p>
        </p:txBody>
      </p:sp>
    </p:spTree>
    <p:extLst>
      <p:ext uri="{BB962C8B-B14F-4D97-AF65-F5344CB8AC3E}">
        <p14:creationId xmlns:p14="http://schemas.microsoft.com/office/powerpoint/2010/main" val="40912893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3200" dirty="0" smtClean="0"/>
              <a:t>其他问题</a:t>
            </a:r>
            <a:endParaRPr kumimoji="1" lang="zh-CN" altLang="en-US" sz="3200" dirty="0"/>
          </a:p>
        </p:txBody>
      </p:sp>
      <p:sp>
        <p:nvSpPr>
          <p:cNvPr id="3" name="内容占位符 2"/>
          <p:cNvSpPr>
            <a:spLocks noGrp="1"/>
          </p:cNvSpPr>
          <p:nvPr>
            <p:ph idx="1"/>
          </p:nvPr>
        </p:nvSpPr>
        <p:spPr/>
        <p:txBody>
          <a:bodyPr/>
          <a:lstStyle/>
          <a:p>
            <a:r>
              <a:rPr kumimoji="1" lang="zh-CN" altLang="en-US" dirty="0" smtClean="0"/>
              <a:t>易用性</a:t>
            </a:r>
            <a:endParaRPr kumimoji="1" lang="en-US" altLang="zh-CN" dirty="0" smtClean="0"/>
          </a:p>
          <a:p>
            <a:r>
              <a:rPr kumimoji="1" lang="zh-CN" altLang="en-US" dirty="0" smtClean="0"/>
              <a:t>通用性</a:t>
            </a:r>
            <a:endParaRPr kumimoji="1" lang="en-US" altLang="zh-CN" dirty="0" smtClean="0"/>
          </a:p>
          <a:p>
            <a:endParaRPr kumimoji="1" lang="en-US" altLang="zh-CN" dirty="0" smtClean="0"/>
          </a:p>
          <a:p>
            <a:r>
              <a:rPr kumimoji="1" lang="zh-CN" altLang="en-US" dirty="0" smtClean="0"/>
              <a:t>什么样的抽象？</a:t>
            </a:r>
            <a:endParaRPr kumimoji="1" lang="zh-CN" altLang="en-US" dirty="0"/>
          </a:p>
        </p:txBody>
      </p:sp>
    </p:spTree>
    <p:extLst>
      <p:ext uri="{BB962C8B-B14F-4D97-AF65-F5344CB8AC3E}">
        <p14:creationId xmlns:p14="http://schemas.microsoft.com/office/powerpoint/2010/main" val="5821727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en-US"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Map Reduce 的编程模型</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35266518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85000"/>
              </a:lnSpc>
            </a:pPr>
            <a:r>
              <a:rPr lang="zh-CN" altLang="en-US" sz="3200" dirty="0" smtClean="0"/>
              <a:t>数据并行的分治策略</a:t>
            </a:r>
            <a:r>
              <a:rPr lang="en-US" altLang="zh-CN" sz="3200" dirty="0" smtClean="0"/>
              <a:t/>
            </a:r>
            <a:br>
              <a:rPr lang="en-US" altLang="zh-CN" sz="3200" dirty="0" smtClean="0"/>
            </a:br>
            <a:r>
              <a:rPr lang="en-US" sz="3200" dirty="0" smtClean="0"/>
              <a:t> (</a:t>
            </a:r>
            <a:r>
              <a:rPr lang="en-US" sz="3200" dirty="0" err="1" smtClean="0"/>
              <a:t>MapReduce</a:t>
            </a:r>
            <a:r>
              <a:rPr lang="en-US" sz="3200" dirty="0" smtClean="0"/>
              <a:t> Processing)</a:t>
            </a:r>
            <a:endParaRPr lang="en-US" sz="3200" dirty="0"/>
          </a:p>
        </p:txBody>
      </p:sp>
      <p:sp>
        <p:nvSpPr>
          <p:cNvPr id="3" name="Content Placeholder 2"/>
          <p:cNvSpPr>
            <a:spLocks noGrp="1"/>
          </p:cNvSpPr>
          <p:nvPr>
            <p:ph idx="1"/>
          </p:nvPr>
        </p:nvSpPr>
        <p:spPr>
          <a:xfrm>
            <a:off x="457200" y="1200150"/>
            <a:ext cx="8686800" cy="3600450"/>
          </a:xfrm>
        </p:spPr>
        <p:txBody>
          <a:bodyPr>
            <a:normAutofit fontScale="85000" lnSpcReduction="20000"/>
          </a:bodyPr>
          <a:lstStyle/>
          <a:p>
            <a:r>
              <a:rPr lang="zh-CN" altLang="en-US" dirty="0" smtClean="0"/>
              <a:t>映射（</a:t>
            </a:r>
            <a:r>
              <a:rPr lang="en-US" dirty="0" smtClean="0"/>
              <a:t>Map</a:t>
            </a:r>
            <a:r>
              <a:rPr lang="zh-CN" altLang="en-US" dirty="0" smtClean="0"/>
              <a:t>）</a:t>
            </a:r>
            <a:r>
              <a:rPr lang="en-US" dirty="0" smtClean="0"/>
              <a:t>:</a:t>
            </a:r>
          </a:p>
          <a:p>
            <a:pPr lvl="1"/>
            <a:r>
              <a:rPr lang="zh-CN" altLang="en-US" dirty="0" smtClean="0"/>
              <a:t>将数据分割为“碎片”或者“裂片”，将它们分配给工作节点，工作节点来计算子问题的解。</a:t>
            </a:r>
            <a:endParaRPr lang="en-US" dirty="0" smtClean="0"/>
          </a:p>
          <a:p>
            <a:r>
              <a:rPr lang="zh-CN" altLang="en-US" dirty="0" smtClean="0"/>
              <a:t>化简（</a:t>
            </a:r>
            <a:r>
              <a:rPr lang="en-US" dirty="0" smtClean="0"/>
              <a:t>Reduce</a:t>
            </a:r>
            <a:r>
              <a:rPr lang="zh-CN" altLang="en-US" dirty="0" smtClean="0"/>
              <a:t>）</a:t>
            </a:r>
            <a:r>
              <a:rPr lang="en-US" dirty="0" smtClean="0"/>
              <a:t>:</a:t>
            </a:r>
          </a:p>
          <a:p>
            <a:pPr lvl="1"/>
            <a:r>
              <a:rPr lang="zh-CN" altLang="en-US" dirty="0" smtClean="0"/>
              <a:t>收集，合并子问题的解</a:t>
            </a:r>
            <a:endParaRPr lang="en-US" altLang="zh-CN" dirty="0" smtClean="0"/>
          </a:p>
          <a:p>
            <a:pPr lvl="1"/>
            <a:endParaRPr lang="en-US" sz="3176" dirty="0" smtClean="0"/>
          </a:p>
          <a:p>
            <a:r>
              <a:rPr lang="zh-CN" altLang="en-US" sz="3176" dirty="0" smtClean="0"/>
              <a:t>易于使用</a:t>
            </a:r>
            <a:r>
              <a:rPr lang="en-US" sz="3176" dirty="0" smtClean="0"/>
              <a:t> </a:t>
            </a:r>
          </a:p>
          <a:p>
            <a:pPr lvl="1"/>
            <a:r>
              <a:rPr lang="zh-CN" altLang="en-US" sz="2776" dirty="0" smtClean="0"/>
              <a:t>开发者集中于问题</a:t>
            </a:r>
            <a:endParaRPr lang="en-US" altLang="zh-CN" sz="2776" dirty="0" smtClean="0"/>
          </a:p>
          <a:p>
            <a:pPr lvl="1"/>
            <a:r>
              <a:rPr lang="en-US" altLang="zh-CN" sz="2776" dirty="0" err="1" smtClean="0"/>
              <a:t>MapReduce</a:t>
            </a:r>
            <a:r>
              <a:rPr lang="zh-CN" altLang="en-US" sz="2776" dirty="0" smtClean="0"/>
              <a:t>系统解决细节</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15</a:t>
            </a:fld>
            <a:endParaRPr lang="en-US"/>
          </a:p>
        </p:txBody>
      </p:sp>
    </p:spTree>
    <p:custDataLst>
      <p:tags r:id="rId1"/>
    </p:custDataLst>
    <p:extLst>
      <p:ext uri="{BB962C8B-B14F-4D97-AF65-F5344CB8AC3E}">
        <p14:creationId xmlns:p14="http://schemas.microsoft.com/office/powerpoint/2010/main" val="5711139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linds(horizontal)">
                                      <p:cBhvr>
                                        <p:cTn id="23" dur="500"/>
                                        <p:tgtEl>
                                          <p:spTgt spid="3">
                                            <p:txEl>
                                              <p:pRg st="5" end="5"/>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linds(horizontal)">
                                      <p:cBhvr>
                                        <p:cTn id="26" dur="500"/>
                                        <p:tgtEl>
                                          <p:spTgt spid="3">
                                            <p:txEl>
                                              <p:pRg st="6" end="6"/>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linds(horizontal)">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Map</a:t>
            </a:r>
            <a:r>
              <a:rPr lang="zh-CN" altLang="en-US" sz="3200" dirty="0" smtClean="0"/>
              <a:t> </a:t>
            </a:r>
            <a:r>
              <a:rPr lang="en-US" altLang="zh-CN" sz="3200" dirty="0" smtClean="0"/>
              <a:t>Reduce</a:t>
            </a:r>
            <a:r>
              <a:rPr lang="zh-CN" altLang="en-US" sz="3200" dirty="0" smtClean="0"/>
              <a:t>的基本编程模型</a:t>
            </a:r>
            <a:endParaRPr lang="en-US" sz="3200" dirty="0"/>
          </a:p>
        </p:txBody>
      </p:sp>
      <p:sp>
        <p:nvSpPr>
          <p:cNvPr id="3" name="Content Placeholder 2"/>
          <p:cNvSpPr>
            <a:spLocks noGrp="1"/>
          </p:cNvSpPr>
          <p:nvPr>
            <p:ph idx="1"/>
          </p:nvPr>
        </p:nvSpPr>
        <p:spPr/>
        <p:txBody>
          <a:bodyPr>
            <a:normAutofit fontScale="92500" lnSpcReduction="20000"/>
          </a:bodyPr>
          <a:lstStyle/>
          <a:p>
            <a:r>
              <a:rPr lang="en-US" dirty="0" smtClean="0"/>
              <a:t>Map:</a:t>
            </a:r>
          </a:p>
          <a:p>
            <a:pPr lvl="1"/>
            <a:r>
              <a:rPr lang="en-US" sz="1800" dirty="0" smtClean="0">
                <a:latin typeface="Courier"/>
              </a:rPr>
              <a:t>map(</a:t>
            </a:r>
            <a:r>
              <a:rPr lang="en-US" sz="1800" dirty="0" err="1" smtClean="0">
                <a:latin typeface="Courier"/>
              </a:rPr>
              <a:t>in_key,in_value</a:t>
            </a:r>
            <a:r>
              <a:rPr lang="en-US" sz="1800" dirty="0" smtClean="0">
                <a:latin typeface="Courier"/>
              </a:rPr>
              <a:t>)</a:t>
            </a:r>
          </a:p>
          <a:p>
            <a:pPr marL="457200" lvl="1" indent="0">
              <a:buNone/>
            </a:pPr>
            <a:r>
              <a:rPr lang="en-US" sz="1800" dirty="0" smtClean="0">
                <a:latin typeface="Courier"/>
              </a:rPr>
              <a:t>			-&gt;list(</a:t>
            </a:r>
            <a:r>
              <a:rPr lang="en-US" sz="1800" dirty="0" err="1" smtClean="0">
                <a:latin typeface="Courier"/>
              </a:rPr>
              <a:t>out_key,intermediate</a:t>
            </a:r>
            <a:r>
              <a:rPr lang="en-US" sz="1800" dirty="0" smtClean="0">
                <a:latin typeface="Courier"/>
              </a:rPr>
              <a:t> value)</a:t>
            </a:r>
          </a:p>
          <a:p>
            <a:pPr lvl="2"/>
            <a:r>
              <a:rPr lang="zh-CN" altLang="en-US" dirty="0" smtClean="0"/>
              <a:t>处理输入的键值对</a:t>
            </a:r>
            <a:endParaRPr lang="en-US" dirty="0" smtClean="0"/>
          </a:p>
          <a:p>
            <a:pPr lvl="2"/>
            <a:r>
              <a:rPr lang="zh-CN" altLang="en-US" dirty="0" smtClean="0"/>
              <a:t>生成中间结果集</a:t>
            </a:r>
            <a:endParaRPr lang="en-US" dirty="0" smtClean="0"/>
          </a:p>
          <a:p>
            <a:r>
              <a:rPr lang="en-US" dirty="0" smtClean="0"/>
              <a:t>Reduce:</a:t>
            </a:r>
          </a:p>
          <a:p>
            <a:pPr lvl="1"/>
            <a:r>
              <a:rPr lang="en-US" sz="1800" dirty="0" smtClean="0">
                <a:latin typeface="Courier"/>
              </a:rPr>
              <a:t>reduce(</a:t>
            </a:r>
            <a:r>
              <a:rPr lang="en-US" sz="1800" dirty="0" err="1" smtClean="0">
                <a:latin typeface="Courier"/>
              </a:rPr>
              <a:t>out_key,list</a:t>
            </a:r>
            <a:r>
              <a:rPr lang="en-US" sz="1800" dirty="0" smtClean="0">
                <a:latin typeface="Courier"/>
              </a:rPr>
              <a:t>(</a:t>
            </a:r>
            <a:r>
              <a:rPr lang="en-US" sz="1800" dirty="0" err="1" smtClean="0">
                <a:latin typeface="Courier"/>
              </a:rPr>
              <a:t>intermediate_value</a:t>
            </a:r>
            <a:r>
              <a:rPr lang="en-US" sz="1800" dirty="0" smtClean="0">
                <a:latin typeface="Courier"/>
              </a:rPr>
              <a:t>))</a:t>
            </a:r>
          </a:p>
          <a:p>
            <a:pPr marL="457200" lvl="1" indent="0">
              <a:buNone/>
            </a:pPr>
            <a:r>
              <a:rPr lang="en-US" sz="1800" dirty="0">
                <a:latin typeface="Courier"/>
              </a:rPr>
              <a:t>	</a:t>
            </a:r>
            <a:r>
              <a:rPr lang="en-US" sz="1800" dirty="0" smtClean="0">
                <a:latin typeface="Courier"/>
              </a:rPr>
              <a:t>		-&gt;list(</a:t>
            </a:r>
            <a:r>
              <a:rPr lang="en-US" sz="1800" dirty="0" err="1" smtClean="0">
                <a:latin typeface="Courier"/>
              </a:rPr>
              <a:t>out_value</a:t>
            </a:r>
            <a:r>
              <a:rPr lang="en-US" sz="1800" dirty="0" smtClean="0">
                <a:latin typeface="Courier"/>
              </a:rPr>
              <a:t>)</a:t>
            </a:r>
          </a:p>
          <a:p>
            <a:pPr lvl="2"/>
            <a:r>
              <a:rPr lang="zh-CN" altLang="en-US" dirty="0" smtClean="0"/>
              <a:t>对于某个键，合并它所有的值</a:t>
            </a:r>
            <a:endParaRPr lang="en-US" dirty="0" smtClean="0"/>
          </a:p>
          <a:p>
            <a:pPr lvl="2"/>
            <a:r>
              <a:rPr lang="zh-CN" altLang="en-US" dirty="0" smtClean="0"/>
              <a:t>生成合并后的结果值集合</a:t>
            </a:r>
            <a:endParaRPr lang="en-US" dirty="0" smtClean="0"/>
          </a:p>
          <a:p>
            <a:pPr>
              <a:buNone/>
            </a:pP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16</a:t>
            </a:fld>
            <a:endParaRPr lang="en-US"/>
          </a:p>
        </p:txBody>
      </p:sp>
    </p:spTree>
    <p:extLst>
      <p:ext uri="{BB962C8B-B14F-4D97-AF65-F5344CB8AC3E}">
        <p14:creationId xmlns:p14="http://schemas.microsoft.com/office/powerpoint/2010/main" val="33369296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blinds(horizontal)">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85000"/>
              </a:lnSpc>
            </a:pPr>
            <a:r>
              <a:rPr lang="en-US" sz="3200" dirty="0" smtClean="0"/>
              <a:t>例子：词频统计</a:t>
            </a:r>
            <a:endParaRPr lang="en-US" sz="3200" dirty="0"/>
          </a:p>
        </p:txBody>
      </p:sp>
      <p:sp>
        <p:nvSpPr>
          <p:cNvPr id="4" name="Date Placeholder 3"/>
          <p:cNvSpPr>
            <a:spLocks noGrp="1"/>
          </p:cNvSpPr>
          <p:nvPr>
            <p:ph type="dt" sz="half" idx="10"/>
          </p:nvPr>
        </p:nvSpPr>
        <p:spPr/>
        <p:txBody>
          <a:bodyPr/>
          <a:lstStyle/>
          <a:p>
            <a:fld id="{F7FBE0D7-5D2F-B141-999E-3C8C9E9A7917}" type="datetime1">
              <a:rPr lang="en-US" smtClean="0"/>
              <a:pPr/>
              <a:t>14-9-24</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17</a:t>
            </a:fld>
            <a:endParaRPr lang="en-US"/>
          </a:p>
        </p:txBody>
      </p:sp>
      <p:sp>
        <p:nvSpPr>
          <p:cNvPr id="7" name="TextBox 6"/>
          <p:cNvSpPr txBox="1"/>
          <p:nvPr/>
        </p:nvSpPr>
        <p:spPr>
          <a:xfrm>
            <a:off x="1028700" y="1466850"/>
            <a:ext cx="7066132" cy="523220"/>
          </a:xfrm>
          <a:prstGeom prst="rect">
            <a:avLst/>
          </a:prstGeom>
          <a:noFill/>
        </p:spPr>
        <p:txBody>
          <a:bodyPr wrap="none" rtlCol="0">
            <a:spAutoFit/>
          </a:bodyPr>
          <a:lstStyle/>
          <a:p>
            <a:r>
              <a:rPr lang="en-US" sz="2800" dirty="0" smtClean="0"/>
              <a:t>that that is is that that is not is not is that it it is</a:t>
            </a:r>
            <a:endParaRPr lang="en-US" sz="2800" dirty="0"/>
          </a:p>
        </p:txBody>
      </p:sp>
      <p:grpSp>
        <p:nvGrpSpPr>
          <p:cNvPr id="24" name="Group 23"/>
          <p:cNvGrpSpPr/>
          <p:nvPr/>
        </p:nvGrpSpPr>
        <p:grpSpPr>
          <a:xfrm>
            <a:off x="1270000" y="2111377"/>
            <a:ext cx="6645061" cy="377514"/>
            <a:chOff x="1270000" y="2535767"/>
            <a:chExt cx="6645061" cy="503352"/>
          </a:xfrm>
        </p:grpSpPr>
        <p:sp>
          <p:nvSpPr>
            <p:cNvPr id="12" name="TextBox 11"/>
            <p:cNvSpPr txBox="1"/>
            <p:nvPr/>
          </p:nvSpPr>
          <p:spPr>
            <a:xfrm>
              <a:off x="1270000" y="2548471"/>
              <a:ext cx="1274708" cy="482183"/>
            </a:xfrm>
            <a:prstGeom prst="rect">
              <a:avLst/>
            </a:prstGeom>
            <a:noFill/>
          </p:spPr>
          <p:txBody>
            <a:bodyPr wrap="none" rtlCol="0">
              <a:spAutoFit/>
            </a:bodyPr>
            <a:lstStyle/>
            <a:p>
              <a:pPr>
                <a:lnSpc>
                  <a:spcPct val="85000"/>
                </a:lnSpc>
              </a:pPr>
              <a:r>
                <a:rPr lang="en-US" sz="2000" dirty="0" smtClean="0">
                  <a:solidFill>
                    <a:srgbClr val="FF0000"/>
                  </a:solidFill>
                </a:rPr>
                <a:t>that 2, is 1 </a:t>
              </a:r>
            </a:p>
          </p:txBody>
        </p:sp>
        <p:sp>
          <p:nvSpPr>
            <p:cNvPr id="13" name="TextBox 12"/>
            <p:cNvSpPr txBox="1"/>
            <p:nvPr/>
          </p:nvSpPr>
          <p:spPr>
            <a:xfrm>
              <a:off x="2921005" y="2556936"/>
              <a:ext cx="1271201" cy="482183"/>
            </a:xfrm>
            <a:prstGeom prst="rect">
              <a:avLst/>
            </a:prstGeom>
            <a:noFill/>
          </p:spPr>
          <p:txBody>
            <a:bodyPr wrap="none" rtlCol="0">
              <a:spAutoFit/>
            </a:bodyPr>
            <a:lstStyle/>
            <a:p>
              <a:pPr>
                <a:lnSpc>
                  <a:spcPct val="85000"/>
                </a:lnSpc>
              </a:pPr>
              <a:r>
                <a:rPr lang="en-US" sz="2000" dirty="0" smtClean="0">
                  <a:solidFill>
                    <a:srgbClr val="FF0000"/>
                  </a:solidFill>
                </a:rPr>
                <a:t>is 1, that 2</a:t>
              </a:r>
            </a:p>
          </p:txBody>
        </p:sp>
        <p:sp>
          <p:nvSpPr>
            <p:cNvPr id="14" name="TextBox 13"/>
            <p:cNvSpPr txBox="1"/>
            <p:nvPr/>
          </p:nvSpPr>
          <p:spPr>
            <a:xfrm>
              <a:off x="4656665" y="2544232"/>
              <a:ext cx="1197689" cy="482183"/>
            </a:xfrm>
            <a:prstGeom prst="rect">
              <a:avLst/>
            </a:prstGeom>
            <a:noFill/>
          </p:spPr>
          <p:txBody>
            <a:bodyPr wrap="none" rtlCol="0">
              <a:spAutoFit/>
            </a:bodyPr>
            <a:lstStyle/>
            <a:p>
              <a:pPr>
                <a:lnSpc>
                  <a:spcPct val="85000"/>
                </a:lnSpc>
              </a:pPr>
              <a:r>
                <a:rPr lang="en-US" sz="2000" dirty="0" smtClean="0">
                  <a:solidFill>
                    <a:srgbClr val="FF0000"/>
                  </a:solidFill>
                </a:rPr>
                <a:t>is 2, not 2</a:t>
              </a:r>
            </a:p>
          </p:txBody>
        </p:sp>
        <p:sp>
          <p:nvSpPr>
            <p:cNvPr id="15" name="TextBox 14"/>
            <p:cNvSpPr txBox="1"/>
            <p:nvPr/>
          </p:nvSpPr>
          <p:spPr>
            <a:xfrm>
              <a:off x="6189133" y="2535767"/>
              <a:ext cx="1725928" cy="482183"/>
            </a:xfrm>
            <a:prstGeom prst="rect">
              <a:avLst/>
            </a:prstGeom>
            <a:noFill/>
          </p:spPr>
          <p:txBody>
            <a:bodyPr wrap="none" rtlCol="0">
              <a:spAutoFit/>
            </a:bodyPr>
            <a:lstStyle/>
            <a:p>
              <a:pPr>
                <a:lnSpc>
                  <a:spcPct val="85000"/>
                </a:lnSpc>
              </a:pPr>
              <a:r>
                <a:rPr lang="en-US" sz="2000" dirty="0" smtClean="0">
                  <a:solidFill>
                    <a:srgbClr val="FF0000"/>
                  </a:solidFill>
                </a:rPr>
                <a:t>is 2, it 2, that 1</a:t>
              </a:r>
            </a:p>
          </p:txBody>
        </p:sp>
      </p:grpSp>
      <p:grpSp>
        <p:nvGrpSpPr>
          <p:cNvPr id="20" name="Group 19"/>
          <p:cNvGrpSpPr/>
          <p:nvPr/>
        </p:nvGrpSpPr>
        <p:grpSpPr>
          <a:xfrm>
            <a:off x="1054100" y="1476375"/>
            <a:ext cx="1663700" cy="923925"/>
            <a:chOff x="1054100" y="1689100"/>
            <a:chExt cx="1663700" cy="1231900"/>
          </a:xfrm>
        </p:grpSpPr>
        <p:sp>
          <p:nvSpPr>
            <p:cNvPr id="8" name="Rectangle 7"/>
            <p:cNvSpPr/>
            <p:nvPr/>
          </p:nvSpPr>
          <p:spPr>
            <a:xfrm>
              <a:off x="1054100" y="1689100"/>
              <a:ext cx="1663700" cy="12319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1333500" y="2142071"/>
              <a:ext cx="1115485" cy="625812"/>
            </a:xfrm>
            <a:prstGeom prst="rect">
              <a:avLst/>
            </a:prstGeom>
            <a:noFill/>
          </p:spPr>
          <p:txBody>
            <a:bodyPr wrap="none" rtlCol="0">
              <a:spAutoFit/>
            </a:bodyPr>
            <a:lstStyle/>
            <a:p>
              <a:pPr>
                <a:lnSpc>
                  <a:spcPct val="85000"/>
                </a:lnSpc>
              </a:pPr>
              <a:r>
                <a:rPr lang="en-US" sz="2800" dirty="0" smtClean="0">
                  <a:solidFill>
                    <a:srgbClr val="FF0000"/>
                  </a:solidFill>
                </a:rPr>
                <a:t>Map 1</a:t>
              </a:r>
            </a:p>
          </p:txBody>
        </p:sp>
      </p:grpSp>
      <p:grpSp>
        <p:nvGrpSpPr>
          <p:cNvPr id="21" name="Group 20"/>
          <p:cNvGrpSpPr/>
          <p:nvPr/>
        </p:nvGrpSpPr>
        <p:grpSpPr>
          <a:xfrm>
            <a:off x="2717800" y="1476375"/>
            <a:ext cx="1663700" cy="923925"/>
            <a:chOff x="2717800" y="1689100"/>
            <a:chExt cx="1663700" cy="1231900"/>
          </a:xfrm>
        </p:grpSpPr>
        <p:sp>
          <p:nvSpPr>
            <p:cNvPr id="9" name="Rectangle 8"/>
            <p:cNvSpPr/>
            <p:nvPr/>
          </p:nvSpPr>
          <p:spPr>
            <a:xfrm>
              <a:off x="2717800" y="1689100"/>
              <a:ext cx="1663700" cy="12319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3022600" y="2142071"/>
              <a:ext cx="1115485" cy="625812"/>
            </a:xfrm>
            <a:prstGeom prst="rect">
              <a:avLst/>
            </a:prstGeom>
            <a:noFill/>
          </p:spPr>
          <p:txBody>
            <a:bodyPr wrap="none" rtlCol="0">
              <a:spAutoFit/>
            </a:bodyPr>
            <a:lstStyle/>
            <a:p>
              <a:pPr>
                <a:lnSpc>
                  <a:spcPct val="85000"/>
                </a:lnSpc>
              </a:pPr>
              <a:r>
                <a:rPr lang="en-US" sz="2800" dirty="0" smtClean="0">
                  <a:solidFill>
                    <a:srgbClr val="FF0000"/>
                  </a:solidFill>
                </a:rPr>
                <a:t>Map 2</a:t>
              </a:r>
            </a:p>
          </p:txBody>
        </p:sp>
      </p:grpSp>
      <p:grpSp>
        <p:nvGrpSpPr>
          <p:cNvPr id="22" name="Group 21"/>
          <p:cNvGrpSpPr/>
          <p:nvPr/>
        </p:nvGrpSpPr>
        <p:grpSpPr>
          <a:xfrm>
            <a:off x="4381500" y="1476375"/>
            <a:ext cx="1739900" cy="923925"/>
            <a:chOff x="4381500" y="1689100"/>
            <a:chExt cx="1739900" cy="1231900"/>
          </a:xfrm>
        </p:grpSpPr>
        <p:sp>
          <p:nvSpPr>
            <p:cNvPr id="10" name="Rectangle 9"/>
            <p:cNvSpPr/>
            <p:nvPr/>
          </p:nvSpPr>
          <p:spPr>
            <a:xfrm>
              <a:off x="4381500" y="1689100"/>
              <a:ext cx="1739900" cy="12319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4711700" y="2142071"/>
              <a:ext cx="1115485" cy="625812"/>
            </a:xfrm>
            <a:prstGeom prst="rect">
              <a:avLst/>
            </a:prstGeom>
            <a:noFill/>
          </p:spPr>
          <p:txBody>
            <a:bodyPr wrap="none" rtlCol="0">
              <a:spAutoFit/>
            </a:bodyPr>
            <a:lstStyle/>
            <a:p>
              <a:pPr>
                <a:lnSpc>
                  <a:spcPct val="85000"/>
                </a:lnSpc>
              </a:pPr>
              <a:r>
                <a:rPr lang="en-US" sz="2800" dirty="0" smtClean="0">
                  <a:solidFill>
                    <a:srgbClr val="FF0000"/>
                  </a:solidFill>
                </a:rPr>
                <a:t>Map 3</a:t>
              </a:r>
            </a:p>
          </p:txBody>
        </p:sp>
      </p:grpSp>
      <p:grpSp>
        <p:nvGrpSpPr>
          <p:cNvPr id="23" name="Group 22"/>
          <p:cNvGrpSpPr/>
          <p:nvPr/>
        </p:nvGrpSpPr>
        <p:grpSpPr>
          <a:xfrm>
            <a:off x="6121400" y="1476375"/>
            <a:ext cx="1816100" cy="923925"/>
            <a:chOff x="6121400" y="1689100"/>
            <a:chExt cx="1816100" cy="1231900"/>
          </a:xfrm>
        </p:grpSpPr>
        <p:sp>
          <p:nvSpPr>
            <p:cNvPr id="11" name="Rectangle 10"/>
            <p:cNvSpPr/>
            <p:nvPr/>
          </p:nvSpPr>
          <p:spPr>
            <a:xfrm>
              <a:off x="6121400" y="1689100"/>
              <a:ext cx="1816100" cy="12319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6489700" y="2142071"/>
              <a:ext cx="1115485" cy="625812"/>
            </a:xfrm>
            <a:prstGeom prst="rect">
              <a:avLst/>
            </a:prstGeom>
            <a:noFill/>
          </p:spPr>
          <p:txBody>
            <a:bodyPr wrap="none" rtlCol="0">
              <a:spAutoFit/>
            </a:bodyPr>
            <a:lstStyle/>
            <a:p>
              <a:pPr>
                <a:lnSpc>
                  <a:spcPct val="85000"/>
                </a:lnSpc>
              </a:pPr>
              <a:r>
                <a:rPr lang="en-US" sz="2800" dirty="0" smtClean="0">
                  <a:solidFill>
                    <a:srgbClr val="FF0000"/>
                  </a:solidFill>
                </a:rPr>
                <a:t>Map 4</a:t>
              </a:r>
            </a:p>
          </p:txBody>
        </p:sp>
      </p:grpSp>
      <p:grpSp>
        <p:nvGrpSpPr>
          <p:cNvPr id="38" name="Group 37"/>
          <p:cNvGrpSpPr/>
          <p:nvPr/>
        </p:nvGrpSpPr>
        <p:grpSpPr>
          <a:xfrm>
            <a:off x="2006600" y="3057525"/>
            <a:ext cx="4965700" cy="923925"/>
            <a:chOff x="2006600" y="3797300"/>
            <a:chExt cx="4965700" cy="1231900"/>
          </a:xfrm>
        </p:grpSpPr>
        <p:grpSp>
          <p:nvGrpSpPr>
            <p:cNvPr id="25" name="Group 24"/>
            <p:cNvGrpSpPr/>
            <p:nvPr/>
          </p:nvGrpSpPr>
          <p:grpSpPr>
            <a:xfrm>
              <a:off x="2006600" y="3797300"/>
              <a:ext cx="1663700" cy="1231900"/>
              <a:chOff x="1054100" y="1689100"/>
              <a:chExt cx="1663700" cy="1231900"/>
            </a:xfrm>
          </p:grpSpPr>
          <p:sp>
            <p:nvSpPr>
              <p:cNvPr id="26" name="Rectangle 25"/>
              <p:cNvSpPr/>
              <p:nvPr/>
            </p:nvSpPr>
            <p:spPr>
              <a:xfrm>
                <a:off x="1054100" y="1689100"/>
                <a:ext cx="1663700" cy="12319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1130300" y="2142071"/>
                <a:ext cx="1529260" cy="625812"/>
              </a:xfrm>
              <a:prstGeom prst="rect">
                <a:avLst/>
              </a:prstGeom>
              <a:noFill/>
            </p:spPr>
            <p:txBody>
              <a:bodyPr wrap="none" rtlCol="0">
                <a:spAutoFit/>
              </a:bodyPr>
              <a:lstStyle/>
              <a:p>
                <a:pPr>
                  <a:lnSpc>
                    <a:spcPct val="85000"/>
                  </a:lnSpc>
                </a:pPr>
                <a:r>
                  <a:rPr lang="en-US" sz="2800" dirty="0" smtClean="0">
                    <a:solidFill>
                      <a:srgbClr val="FF0000"/>
                    </a:solidFill>
                  </a:rPr>
                  <a:t>Reduce 1</a:t>
                </a:r>
              </a:p>
            </p:txBody>
          </p:sp>
        </p:grpSp>
        <p:grpSp>
          <p:nvGrpSpPr>
            <p:cNvPr id="28" name="Group 27"/>
            <p:cNvGrpSpPr/>
            <p:nvPr/>
          </p:nvGrpSpPr>
          <p:grpSpPr>
            <a:xfrm>
              <a:off x="5308600" y="3797300"/>
              <a:ext cx="1663700" cy="1231900"/>
              <a:chOff x="1054100" y="1689100"/>
              <a:chExt cx="1663700" cy="1231900"/>
            </a:xfrm>
          </p:grpSpPr>
          <p:sp>
            <p:nvSpPr>
              <p:cNvPr id="29" name="Rectangle 28"/>
              <p:cNvSpPr/>
              <p:nvPr/>
            </p:nvSpPr>
            <p:spPr>
              <a:xfrm>
                <a:off x="1054100" y="1689100"/>
                <a:ext cx="1663700" cy="12319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1130300" y="2142071"/>
                <a:ext cx="1529260" cy="625812"/>
              </a:xfrm>
              <a:prstGeom prst="rect">
                <a:avLst/>
              </a:prstGeom>
              <a:noFill/>
            </p:spPr>
            <p:txBody>
              <a:bodyPr wrap="none" rtlCol="0">
                <a:spAutoFit/>
              </a:bodyPr>
              <a:lstStyle/>
              <a:p>
                <a:pPr>
                  <a:lnSpc>
                    <a:spcPct val="85000"/>
                  </a:lnSpc>
                </a:pPr>
                <a:r>
                  <a:rPr lang="en-US" sz="2800" dirty="0" smtClean="0">
                    <a:solidFill>
                      <a:srgbClr val="FF0000"/>
                    </a:solidFill>
                  </a:rPr>
                  <a:t>Reduce 2</a:t>
                </a:r>
              </a:p>
            </p:txBody>
          </p:sp>
        </p:grpSp>
      </p:grpSp>
      <p:grpSp>
        <p:nvGrpSpPr>
          <p:cNvPr id="61" name="Group 60"/>
          <p:cNvGrpSpPr/>
          <p:nvPr/>
        </p:nvGrpSpPr>
        <p:grpSpPr>
          <a:xfrm>
            <a:off x="1885950" y="2419351"/>
            <a:ext cx="4254500" cy="1015691"/>
            <a:chOff x="1885950" y="2946400"/>
            <a:chExt cx="4254500" cy="1354254"/>
          </a:xfrm>
        </p:grpSpPr>
        <p:cxnSp>
          <p:nvCxnSpPr>
            <p:cNvPr id="32" name="Straight Arrow Connector 31"/>
            <p:cNvCxnSpPr>
              <a:stCxn id="8" idx="2"/>
              <a:endCxn id="26" idx="0"/>
            </p:cNvCxnSpPr>
            <p:nvPr/>
          </p:nvCxnSpPr>
          <p:spPr>
            <a:xfrm rot="16200000" flipH="1">
              <a:off x="1924050" y="2908300"/>
              <a:ext cx="876300" cy="95250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8" idx="2"/>
              <a:endCxn id="29" idx="0"/>
            </p:cNvCxnSpPr>
            <p:nvPr/>
          </p:nvCxnSpPr>
          <p:spPr>
            <a:xfrm rot="16200000" flipH="1">
              <a:off x="3575050" y="1257300"/>
              <a:ext cx="876300" cy="425450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2044700" y="3818471"/>
              <a:ext cx="531816" cy="482183"/>
            </a:xfrm>
            <a:prstGeom prst="rect">
              <a:avLst/>
            </a:prstGeom>
            <a:noFill/>
          </p:spPr>
          <p:txBody>
            <a:bodyPr wrap="none" rtlCol="0">
              <a:spAutoFit/>
            </a:bodyPr>
            <a:lstStyle/>
            <a:p>
              <a:pPr>
                <a:lnSpc>
                  <a:spcPct val="85000"/>
                </a:lnSpc>
              </a:pPr>
              <a:r>
                <a:rPr lang="en-US" sz="2000" dirty="0" smtClean="0">
                  <a:solidFill>
                    <a:srgbClr val="FF0000"/>
                  </a:solidFill>
                </a:rPr>
                <a:t>is 1 </a:t>
              </a:r>
            </a:p>
          </p:txBody>
        </p:sp>
        <p:sp>
          <p:nvSpPr>
            <p:cNvPr id="37" name="TextBox 36"/>
            <p:cNvSpPr txBox="1"/>
            <p:nvPr/>
          </p:nvSpPr>
          <p:spPr>
            <a:xfrm>
              <a:off x="5334000" y="3818472"/>
              <a:ext cx="802073" cy="482182"/>
            </a:xfrm>
            <a:prstGeom prst="rect">
              <a:avLst/>
            </a:prstGeom>
            <a:noFill/>
          </p:spPr>
          <p:txBody>
            <a:bodyPr wrap="none" rtlCol="0">
              <a:spAutoFit/>
            </a:bodyPr>
            <a:lstStyle/>
            <a:p>
              <a:pPr>
                <a:lnSpc>
                  <a:spcPct val="85000"/>
                </a:lnSpc>
              </a:pPr>
              <a:r>
                <a:rPr lang="en-US" sz="2000" dirty="0" smtClean="0">
                  <a:solidFill>
                    <a:srgbClr val="FF0000"/>
                  </a:solidFill>
                </a:rPr>
                <a:t>that 2</a:t>
              </a:r>
            </a:p>
          </p:txBody>
        </p:sp>
      </p:grpSp>
      <p:grpSp>
        <p:nvGrpSpPr>
          <p:cNvPr id="48" name="Group 47"/>
          <p:cNvGrpSpPr/>
          <p:nvPr/>
        </p:nvGrpSpPr>
        <p:grpSpPr>
          <a:xfrm>
            <a:off x="2044701" y="2609851"/>
            <a:ext cx="4285361" cy="825191"/>
            <a:chOff x="2044700" y="3200400"/>
            <a:chExt cx="4285361" cy="1100254"/>
          </a:xfrm>
        </p:grpSpPr>
        <p:cxnSp>
          <p:nvCxnSpPr>
            <p:cNvPr id="40" name="Straight Arrow Connector 39"/>
            <p:cNvCxnSpPr>
              <a:endCxn id="26" idx="0"/>
            </p:cNvCxnSpPr>
            <p:nvPr/>
          </p:nvCxnSpPr>
          <p:spPr>
            <a:xfrm rot="5400000">
              <a:off x="2762250" y="3289300"/>
              <a:ext cx="863600" cy="711200"/>
            </a:xfrm>
            <a:prstGeom prst="straightConnector1">
              <a:avLst/>
            </a:prstGeom>
            <a:ln>
              <a:solidFill>
                <a:srgbClr val="FF0000"/>
              </a:solidFill>
              <a:prstDash val="sysDot"/>
              <a:tailEnd type="arrow"/>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9" idx="2"/>
            </p:cNvCxnSpPr>
            <p:nvPr/>
          </p:nvCxnSpPr>
          <p:spPr>
            <a:xfrm rot="16200000" flipH="1">
              <a:off x="4384675" y="2365375"/>
              <a:ext cx="850900" cy="2520950"/>
            </a:xfrm>
            <a:prstGeom prst="straightConnector1">
              <a:avLst/>
            </a:prstGeom>
            <a:ln>
              <a:solidFill>
                <a:srgbClr val="FF0000"/>
              </a:solidFill>
              <a:prstDash val="sysDot"/>
              <a:tailEnd type="arrow"/>
            </a:ln>
            <a:effectLst/>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2044700" y="3818471"/>
              <a:ext cx="725805" cy="482183"/>
            </a:xfrm>
            <a:prstGeom prst="rect">
              <a:avLst/>
            </a:prstGeom>
            <a:noFill/>
          </p:spPr>
          <p:txBody>
            <a:bodyPr wrap="none" rtlCol="0">
              <a:spAutoFit/>
            </a:bodyPr>
            <a:lstStyle/>
            <a:p>
              <a:pPr>
                <a:lnSpc>
                  <a:spcPct val="85000"/>
                </a:lnSpc>
              </a:pPr>
              <a:r>
                <a:rPr lang="en-US" sz="2000" dirty="0" smtClean="0">
                  <a:solidFill>
                    <a:srgbClr val="FF0000"/>
                  </a:solidFill>
                </a:rPr>
                <a:t>is 1,1 </a:t>
              </a:r>
            </a:p>
          </p:txBody>
        </p:sp>
        <p:sp>
          <p:nvSpPr>
            <p:cNvPr id="47" name="TextBox 46"/>
            <p:cNvSpPr txBox="1"/>
            <p:nvPr/>
          </p:nvSpPr>
          <p:spPr>
            <a:xfrm>
              <a:off x="5334000" y="3818472"/>
              <a:ext cx="996061" cy="482182"/>
            </a:xfrm>
            <a:prstGeom prst="rect">
              <a:avLst/>
            </a:prstGeom>
            <a:noFill/>
          </p:spPr>
          <p:txBody>
            <a:bodyPr wrap="none" rtlCol="0">
              <a:spAutoFit/>
            </a:bodyPr>
            <a:lstStyle/>
            <a:p>
              <a:pPr>
                <a:lnSpc>
                  <a:spcPct val="85000"/>
                </a:lnSpc>
              </a:pPr>
              <a:r>
                <a:rPr lang="en-US" sz="2000" dirty="0" smtClean="0">
                  <a:solidFill>
                    <a:srgbClr val="FF0000"/>
                  </a:solidFill>
                </a:rPr>
                <a:t>that 2,2</a:t>
              </a:r>
            </a:p>
          </p:txBody>
        </p:sp>
      </p:grpSp>
      <p:grpSp>
        <p:nvGrpSpPr>
          <p:cNvPr id="63" name="Group 62"/>
          <p:cNvGrpSpPr/>
          <p:nvPr/>
        </p:nvGrpSpPr>
        <p:grpSpPr>
          <a:xfrm>
            <a:off x="2044700" y="2390776"/>
            <a:ext cx="5054600" cy="1287190"/>
            <a:chOff x="2044700" y="2908300"/>
            <a:chExt cx="5054600" cy="1716252"/>
          </a:xfrm>
        </p:grpSpPr>
        <p:cxnSp>
          <p:nvCxnSpPr>
            <p:cNvPr id="49" name="Straight Arrow Connector 48"/>
            <p:cNvCxnSpPr/>
            <p:nvPr/>
          </p:nvCxnSpPr>
          <p:spPr>
            <a:xfrm rot="5400000">
              <a:off x="3663950" y="2152650"/>
              <a:ext cx="876300" cy="2413000"/>
            </a:xfrm>
            <a:prstGeom prst="straightConnector1">
              <a:avLst/>
            </a:prstGeom>
            <a:ln>
              <a:solidFill>
                <a:srgbClr val="FF0000"/>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rot="16200000" flipH="1">
              <a:off x="5302250" y="2927350"/>
              <a:ext cx="876300" cy="889000"/>
            </a:xfrm>
            <a:prstGeom prst="straightConnector1">
              <a:avLst/>
            </a:prstGeom>
            <a:ln>
              <a:solidFill>
                <a:srgbClr val="FF0000"/>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rot="10800000" flipV="1">
              <a:off x="2870200" y="2908300"/>
              <a:ext cx="4229100" cy="889000"/>
            </a:xfrm>
            <a:prstGeom prst="straightConnector1">
              <a:avLst/>
            </a:prstGeom>
            <a:ln>
              <a:solidFill>
                <a:srgbClr val="FF0000"/>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rot="10800000" flipV="1">
              <a:off x="6134100" y="2946400"/>
              <a:ext cx="939800" cy="863600"/>
            </a:xfrm>
            <a:prstGeom prst="straightConnector1">
              <a:avLst/>
            </a:prstGeom>
            <a:ln>
              <a:solidFill>
                <a:srgbClr val="FF0000"/>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2044700" y="3831172"/>
              <a:ext cx="1113781" cy="793380"/>
            </a:xfrm>
            <a:prstGeom prst="rect">
              <a:avLst/>
            </a:prstGeom>
            <a:noFill/>
          </p:spPr>
          <p:txBody>
            <a:bodyPr wrap="none" rtlCol="0">
              <a:spAutoFit/>
            </a:bodyPr>
            <a:lstStyle/>
            <a:p>
              <a:pPr>
                <a:lnSpc>
                  <a:spcPct val="80000"/>
                </a:lnSpc>
              </a:pPr>
              <a:r>
                <a:rPr lang="en-US" sz="2000" dirty="0" smtClean="0">
                  <a:solidFill>
                    <a:srgbClr val="FF0000"/>
                  </a:solidFill>
                </a:rPr>
                <a:t>is 1,1,2,2</a:t>
              </a:r>
            </a:p>
            <a:p>
              <a:pPr>
                <a:lnSpc>
                  <a:spcPct val="80000"/>
                </a:lnSpc>
              </a:pPr>
              <a:r>
                <a:rPr lang="en-US" sz="2000" dirty="0" smtClean="0">
                  <a:solidFill>
                    <a:srgbClr val="FF0000"/>
                  </a:solidFill>
                </a:rPr>
                <a:t>it 2 </a:t>
              </a:r>
            </a:p>
          </p:txBody>
        </p:sp>
        <p:sp>
          <p:nvSpPr>
            <p:cNvPr id="62" name="TextBox 61"/>
            <p:cNvSpPr txBox="1"/>
            <p:nvPr/>
          </p:nvSpPr>
          <p:spPr>
            <a:xfrm>
              <a:off x="5334000" y="3831171"/>
              <a:ext cx="1190049" cy="793379"/>
            </a:xfrm>
            <a:prstGeom prst="rect">
              <a:avLst/>
            </a:prstGeom>
            <a:noFill/>
          </p:spPr>
          <p:txBody>
            <a:bodyPr wrap="none" rtlCol="0">
              <a:spAutoFit/>
            </a:bodyPr>
            <a:lstStyle/>
            <a:p>
              <a:pPr>
                <a:lnSpc>
                  <a:spcPct val="80000"/>
                </a:lnSpc>
              </a:pPr>
              <a:r>
                <a:rPr lang="en-US" sz="2000" dirty="0" smtClean="0">
                  <a:solidFill>
                    <a:srgbClr val="FF0000"/>
                  </a:solidFill>
                </a:rPr>
                <a:t>that 2,2,1</a:t>
              </a:r>
            </a:p>
            <a:p>
              <a:pPr>
                <a:lnSpc>
                  <a:spcPct val="80000"/>
                </a:lnSpc>
              </a:pPr>
              <a:r>
                <a:rPr lang="en-US" sz="2000" dirty="0" smtClean="0">
                  <a:solidFill>
                    <a:srgbClr val="FF0000"/>
                  </a:solidFill>
                </a:rPr>
                <a:t>not 2</a:t>
              </a:r>
            </a:p>
          </p:txBody>
        </p:sp>
      </p:grpSp>
      <p:grpSp>
        <p:nvGrpSpPr>
          <p:cNvPr id="66" name="Group 65"/>
          <p:cNvGrpSpPr/>
          <p:nvPr/>
        </p:nvGrpSpPr>
        <p:grpSpPr>
          <a:xfrm>
            <a:off x="2362201" y="3711576"/>
            <a:ext cx="4533279" cy="348813"/>
            <a:chOff x="2362200" y="4669371"/>
            <a:chExt cx="4533279" cy="465084"/>
          </a:xfrm>
        </p:grpSpPr>
        <p:sp>
          <p:nvSpPr>
            <p:cNvPr id="64" name="TextBox 63"/>
            <p:cNvSpPr txBox="1"/>
            <p:nvPr/>
          </p:nvSpPr>
          <p:spPr>
            <a:xfrm>
              <a:off x="2362200" y="4669371"/>
              <a:ext cx="991177" cy="465084"/>
            </a:xfrm>
            <a:prstGeom prst="rect">
              <a:avLst/>
            </a:prstGeom>
            <a:noFill/>
          </p:spPr>
          <p:txBody>
            <a:bodyPr wrap="none" rtlCol="0">
              <a:spAutoFit/>
            </a:bodyPr>
            <a:lstStyle/>
            <a:p>
              <a:pPr>
                <a:lnSpc>
                  <a:spcPct val="80000"/>
                </a:lnSpc>
              </a:pPr>
              <a:r>
                <a:rPr lang="en-US" sz="2000" dirty="0" smtClean="0">
                  <a:solidFill>
                    <a:srgbClr val="FF0000"/>
                  </a:solidFill>
                </a:rPr>
                <a:t>is 6; it 2 </a:t>
              </a:r>
            </a:p>
          </p:txBody>
        </p:sp>
        <p:sp>
          <p:nvSpPr>
            <p:cNvPr id="65" name="TextBox 64"/>
            <p:cNvSpPr txBox="1"/>
            <p:nvPr/>
          </p:nvSpPr>
          <p:spPr>
            <a:xfrm>
              <a:off x="5422900" y="4669371"/>
              <a:ext cx="1472579" cy="465084"/>
            </a:xfrm>
            <a:prstGeom prst="rect">
              <a:avLst/>
            </a:prstGeom>
            <a:noFill/>
          </p:spPr>
          <p:txBody>
            <a:bodyPr wrap="none" rtlCol="0">
              <a:spAutoFit/>
            </a:bodyPr>
            <a:lstStyle/>
            <a:p>
              <a:pPr>
                <a:lnSpc>
                  <a:spcPct val="80000"/>
                </a:lnSpc>
              </a:pPr>
              <a:r>
                <a:rPr lang="en-US" sz="2000" dirty="0" smtClean="0">
                  <a:solidFill>
                    <a:srgbClr val="FF0000"/>
                  </a:solidFill>
                </a:rPr>
                <a:t>not 2; that 5</a:t>
              </a:r>
            </a:p>
          </p:txBody>
        </p:sp>
      </p:grpSp>
      <p:sp>
        <p:nvSpPr>
          <p:cNvPr id="67" name="TextBox 66"/>
          <p:cNvSpPr txBox="1"/>
          <p:nvPr/>
        </p:nvSpPr>
        <p:spPr>
          <a:xfrm>
            <a:off x="431801" y="2609850"/>
            <a:ext cx="902811" cy="523220"/>
          </a:xfrm>
          <a:prstGeom prst="rect">
            <a:avLst/>
          </a:prstGeom>
          <a:noFill/>
        </p:spPr>
        <p:txBody>
          <a:bodyPr wrap="none" rtlCol="0">
            <a:spAutoFit/>
          </a:bodyPr>
          <a:lstStyle/>
          <a:p>
            <a:r>
              <a:rPr lang="zh-CN" altLang="en-US" sz="2800" dirty="0" smtClean="0"/>
              <a:t>洗牌</a:t>
            </a:r>
            <a:endParaRPr lang="en-US" sz="2800" dirty="0"/>
          </a:p>
        </p:txBody>
      </p:sp>
      <p:sp>
        <p:nvSpPr>
          <p:cNvPr id="68" name="TextBox 67"/>
          <p:cNvSpPr txBox="1"/>
          <p:nvPr/>
        </p:nvSpPr>
        <p:spPr>
          <a:xfrm>
            <a:off x="431801" y="3990975"/>
            <a:ext cx="902811" cy="523220"/>
          </a:xfrm>
          <a:prstGeom prst="rect">
            <a:avLst/>
          </a:prstGeom>
          <a:noFill/>
        </p:spPr>
        <p:txBody>
          <a:bodyPr wrap="none" rtlCol="0">
            <a:spAutoFit/>
          </a:bodyPr>
          <a:lstStyle/>
          <a:p>
            <a:r>
              <a:rPr lang="zh-CN" altLang="en-US" sz="2800" dirty="0" smtClean="0"/>
              <a:t>收集</a:t>
            </a:r>
            <a:endParaRPr lang="en-US" sz="2800" dirty="0"/>
          </a:p>
        </p:txBody>
      </p:sp>
      <p:grpSp>
        <p:nvGrpSpPr>
          <p:cNvPr id="75" name="Group 74"/>
          <p:cNvGrpSpPr/>
          <p:nvPr/>
        </p:nvGrpSpPr>
        <p:grpSpPr>
          <a:xfrm>
            <a:off x="2940050" y="3971924"/>
            <a:ext cx="3238500" cy="983817"/>
            <a:chOff x="2940050" y="5016499"/>
            <a:chExt cx="3238500" cy="1311756"/>
          </a:xfrm>
        </p:grpSpPr>
        <p:sp>
          <p:nvSpPr>
            <p:cNvPr id="69" name="TextBox 68"/>
            <p:cNvSpPr txBox="1"/>
            <p:nvPr/>
          </p:nvSpPr>
          <p:spPr>
            <a:xfrm>
              <a:off x="3403600" y="5863171"/>
              <a:ext cx="2405702" cy="465084"/>
            </a:xfrm>
            <a:prstGeom prst="rect">
              <a:avLst/>
            </a:prstGeom>
            <a:noFill/>
          </p:spPr>
          <p:txBody>
            <a:bodyPr wrap="none" rtlCol="0">
              <a:spAutoFit/>
            </a:bodyPr>
            <a:lstStyle/>
            <a:p>
              <a:pPr>
                <a:lnSpc>
                  <a:spcPct val="80000"/>
                </a:lnSpc>
              </a:pPr>
              <a:r>
                <a:rPr lang="en-US" sz="2000" dirty="0" smtClean="0">
                  <a:solidFill>
                    <a:srgbClr val="FF0000"/>
                  </a:solidFill>
                </a:rPr>
                <a:t>is 6; it 2; not 2; that 5 </a:t>
              </a:r>
            </a:p>
          </p:txBody>
        </p:sp>
        <p:cxnSp>
          <p:nvCxnSpPr>
            <p:cNvPr id="70" name="Straight Arrow Connector 69"/>
            <p:cNvCxnSpPr/>
            <p:nvPr/>
          </p:nvCxnSpPr>
          <p:spPr>
            <a:xfrm rot="16200000" flipH="1">
              <a:off x="2978150" y="4978400"/>
              <a:ext cx="876300" cy="95250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rot="5400000">
              <a:off x="5330825" y="5032374"/>
              <a:ext cx="863600" cy="83185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76" name="TextBox 75"/>
          <p:cNvSpPr txBox="1"/>
          <p:nvPr/>
        </p:nvSpPr>
        <p:spPr>
          <a:xfrm>
            <a:off x="431801" y="1038225"/>
            <a:ext cx="902811" cy="523220"/>
          </a:xfrm>
          <a:prstGeom prst="rect">
            <a:avLst/>
          </a:prstGeom>
          <a:noFill/>
        </p:spPr>
        <p:txBody>
          <a:bodyPr wrap="none" rtlCol="0">
            <a:spAutoFit/>
          </a:bodyPr>
          <a:lstStyle/>
          <a:p>
            <a:r>
              <a:rPr lang="zh-CN" altLang="en-US" sz="2800" dirty="0" smtClean="0"/>
              <a:t>分发</a:t>
            </a:r>
            <a:endParaRPr lang="en-US" sz="2800" dirty="0"/>
          </a:p>
        </p:txBody>
      </p:sp>
    </p:spTree>
    <p:custDataLst>
      <p:tags r:id="rId1"/>
    </p:custDataLst>
    <p:extLst>
      <p:ext uri="{BB962C8B-B14F-4D97-AF65-F5344CB8AC3E}">
        <p14:creationId xmlns:p14="http://schemas.microsoft.com/office/powerpoint/2010/main" val="7730240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61"/>
                                        </p:tgtEl>
                                        <p:attrNameLst>
                                          <p:attrName>style.visibility</p:attrName>
                                        </p:attrNameLst>
                                      </p:cBhvr>
                                      <p:to>
                                        <p:strVal val="visible"/>
                                      </p:to>
                                    </p:set>
                                    <p:animEffect transition="in" filter="wipe(up)">
                                      <p:cBhvr>
                                        <p:cTn id="39" dur="500"/>
                                        <p:tgtEl>
                                          <p:spTgt spid="6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wipe(up)">
                                      <p:cBhvr>
                                        <p:cTn id="44" dur="500"/>
                                        <p:tgtEl>
                                          <p:spTgt spid="4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63"/>
                                        </p:tgtEl>
                                        <p:attrNameLst>
                                          <p:attrName>style.visibility</p:attrName>
                                        </p:attrNameLst>
                                      </p:cBhvr>
                                      <p:to>
                                        <p:strVal val="visible"/>
                                      </p:to>
                                    </p:set>
                                    <p:animEffect transition="in" filter="wipe(up)">
                                      <p:cBhvr>
                                        <p:cTn id="49" dur="500"/>
                                        <p:tgtEl>
                                          <p:spTgt spid="63"/>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6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68"/>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75"/>
                                        </p:tgtEl>
                                        <p:attrNameLst>
                                          <p:attrName>style.visibility</p:attrName>
                                        </p:attrNameLst>
                                      </p:cBhvr>
                                      <p:to>
                                        <p:strVal val="visible"/>
                                      </p:to>
                                    </p:set>
                                    <p:animEffect transition="in" filter="wipe(up)">
                                      <p:cBhvr>
                                        <p:cTn id="62" dur="500"/>
                                        <p:tgtEl>
                                          <p:spTgt spid="75"/>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76" grpId="0"/>
      <p:bldP spid="76"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85000"/>
              </a:lnSpc>
            </a:pPr>
            <a:r>
              <a:rPr lang="en-US" sz="3200" dirty="0" err="1" smtClean="0">
                <a:latin typeface="+mj-ea"/>
              </a:rPr>
              <a:t>例子:词频统计</a:t>
            </a:r>
            <a:endParaRPr lang="en-US" sz="3200" dirty="0">
              <a:latin typeface="+mj-ea"/>
            </a:endParaRPr>
          </a:p>
        </p:txBody>
      </p:sp>
      <p:sp>
        <p:nvSpPr>
          <p:cNvPr id="3" name="Content Placeholder 2"/>
          <p:cNvSpPr>
            <a:spLocks noGrp="1"/>
          </p:cNvSpPr>
          <p:nvPr>
            <p:ph idx="1"/>
          </p:nvPr>
        </p:nvSpPr>
        <p:spPr>
          <a:xfrm>
            <a:off x="406400" y="1104901"/>
            <a:ext cx="8229600" cy="3394472"/>
          </a:xfrm>
        </p:spPr>
        <p:txBody>
          <a:bodyPr>
            <a:noAutofit/>
          </a:bodyPr>
          <a:lstStyle/>
          <a:p>
            <a:pPr>
              <a:buNone/>
            </a:pPr>
            <a:endParaRPr lang="en-US" sz="1200" dirty="0" smtClean="0"/>
          </a:p>
          <a:p>
            <a:r>
              <a:rPr lang="en-US" altLang="zh-CN" sz="1600" dirty="0" smtClean="0"/>
              <a:t>Reduce</a:t>
            </a:r>
            <a:r>
              <a:rPr lang="zh-CN" altLang="en-US" sz="1600" dirty="0" smtClean="0"/>
              <a:t>过程对于某个单词对应的所有次数进行求和</a:t>
            </a:r>
            <a:endParaRPr lang="en-US" altLang="zh-CN" sz="1600" dirty="0" smtClean="0"/>
          </a:p>
          <a:p>
            <a:endParaRPr lang="en-US" sz="1200" dirty="0" smtClean="0"/>
          </a:p>
          <a:p>
            <a:pPr>
              <a:buNone/>
            </a:pPr>
            <a:r>
              <a:rPr lang="en-US" sz="1200" dirty="0" smtClean="0">
                <a:latin typeface="Courier"/>
              </a:rPr>
              <a:t>  </a:t>
            </a:r>
            <a:r>
              <a:rPr lang="en-US" sz="1200" dirty="0" err="1" smtClean="0">
                <a:latin typeface="Courier"/>
              </a:rPr>
              <a:t>map(String</a:t>
            </a:r>
            <a:r>
              <a:rPr lang="en-US" sz="1200" dirty="0" smtClean="0">
                <a:latin typeface="Courier"/>
              </a:rPr>
              <a:t> </a:t>
            </a:r>
            <a:r>
              <a:rPr lang="en-US" sz="1200" dirty="0" err="1" smtClean="0">
                <a:latin typeface="Courier"/>
              </a:rPr>
              <a:t>input_key</a:t>
            </a:r>
            <a:r>
              <a:rPr lang="en-US" sz="1200" dirty="0" smtClean="0">
                <a:latin typeface="Courier"/>
              </a:rPr>
              <a:t>, String </a:t>
            </a:r>
            <a:r>
              <a:rPr lang="en-US" sz="1200" dirty="0" err="1" smtClean="0">
                <a:latin typeface="Courier"/>
              </a:rPr>
              <a:t>input_value</a:t>
            </a:r>
            <a:r>
              <a:rPr lang="en-US" sz="1200" dirty="0" smtClean="0">
                <a:latin typeface="Courier"/>
              </a:rPr>
              <a:t>):</a:t>
            </a:r>
          </a:p>
          <a:p>
            <a:pPr>
              <a:buNone/>
            </a:pPr>
            <a:r>
              <a:rPr lang="en-US" sz="1200" i="1" dirty="0" smtClean="0">
                <a:latin typeface="Courier"/>
              </a:rPr>
              <a:t>    // </a:t>
            </a:r>
            <a:r>
              <a:rPr lang="en-US" sz="1200" i="1" dirty="0" err="1" smtClean="0">
                <a:latin typeface="Courier"/>
              </a:rPr>
              <a:t>input_key</a:t>
            </a:r>
            <a:r>
              <a:rPr lang="en-US" sz="1200" i="1" dirty="0" smtClean="0">
                <a:latin typeface="Courier"/>
              </a:rPr>
              <a:t>: document name</a:t>
            </a:r>
          </a:p>
          <a:p>
            <a:pPr>
              <a:buNone/>
            </a:pPr>
            <a:r>
              <a:rPr lang="en-US" sz="1200" i="1" dirty="0" smtClean="0">
                <a:latin typeface="Courier"/>
              </a:rPr>
              <a:t>    // </a:t>
            </a:r>
            <a:r>
              <a:rPr lang="en-US" sz="1200" i="1" dirty="0" err="1" smtClean="0">
                <a:latin typeface="Courier"/>
              </a:rPr>
              <a:t>input_value</a:t>
            </a:r>
            <a:r>
              <a:rPr lang="en-US" sz="1200" i="1" dirty="0" smtClean="0">
                <a:latin typeface="Courier"/>
              </a:rPr>
              <a:t>: document contents</a:t>
            </a:r>
          </a:p>
          <a:p>
            <a:pPr>
              <a:buNone/>
            </a:pPr>
            <a:r>
              <a:rPr lang="en-US" sz="1200" i="1" dirty="0" smtClean="0">
                <a:latin typeface="Courier"/>
              </a:rPr>
              <a:t>    </a:t>
            </a:r>
            <a:r>
              <a:rPr lang="en-US" sz="1200" dirty="0" err="1" smtClean="0">
                <a:latin typeface="Courier"/>
              </a:rPr>
              <a:t>localCount</a:t>
            </a:r>
            <a:r>
              <a:rPr lang="en-US" sz="1200" dirty="0" smtClean="0">
                <a:latin typeface="Courier"/>
              </a:rPr>
              <a:t> = </a:t>
            </a:r>
            <a:r>
              <a:rPr lang="en-US" sz="1200" dirty="0" err="1" smtClean="0">
                <a:latin typeface="Courier"/>
              </a:rPr>
              <a:t>CountLocally</a:t>
            </a:r>
            <a:r>
              <a:rPr lang="en-US" sz="1200" dirty="0" smtClean="0">
                <a:latin typeface="Courier"/>
              </a:rPr>
              <a:t>(</a:t>
            </a:r>
            <a:r>
              <a:rPr lang="en-US" sz="1200" dirty="0" err="1" smtClean="0">
                <a:latin typeface="Courier"/>
              </a:rPr>
              <a:t>input_value</a:t>
            </a:r>
            <a:r>
              <a:rPr lang="en-US" sz="1200" dirty="0" smtClean="0">
                <a:latin typeface="Courier"/>
              </a:rPr>
              <a:t>);</a:t>
            </a:r>
            <a:endParaRPr lang="en-US" sz="1200" i="1" dirty="0" smtClean="0">
              <a:latin typeface="Courier"/>
            </a:endParaRPr>
          </a:p>
          <a:p>
            <a:pPr>
              <a:buNone/>
            </a:pPr>
            <a:r>
              <a:rPr lang="en-US" sz="1200" dirty="0" smtClean="0">
                <a:latin typeface="Courier"/>
              </a:rPr>
              <a:t>    for each count:</a:t>
            </a:r>
          </a:p>
          <a:p>
            <a:pPr>
              <a:buNone/>
            </a:pPr>
            <a:r>
              <a:rPr lang="en-US" sz="1200" dirty="0" smtClean="0">
                <a:latin typeface="Courier"/>
              </a:rPr>
              <a:t>      Emit (word, count); </a:t>
            </a:r>
            <a:r>
              <a:rPr lang="en-US" sz="1200" i="1" dirty="0" smtClean="0">
                <a:latin typeface="Courier"/>
              </a:rPr>
              <a:t>// Produce count of words</a:t>
            </a:r>
          </a:p>
          <a:p>
            <a:pPr>
              <a:buNone/>
            </a:pPr>
            <a:endParaRPr lang="en-US" sz="1200" dirty="0" smtClean="0">
              <a:latin typeface="Courier"/>
            </a:endParaRPr>
          </a:p>
          <a:p>
            <a:pPr>
              <a:buNone/>
            </a:pPr>
            <a:r>
              <a:rPr lang="en-US" sz="1200" dirty="0" smtClean="0">
                <a:latin typeface="Courier"/>
              </a:rPr>
              <a:t>  reduce(String word, </a:t>
            </a:r>
            <a:r>
              <a:rPr lang="en-US" sz="1200" dirty="0" err="1" smtClean="0">
                <a:latin typeface="Courier"/>
              </a:rPr>
              <a:t>Iterator</a:t>
            </a:r>
            <a:r>
              <a:rPr lang="en-US" sz="1200" dirty="0" smtClean="0">
                <a:latin typeface="Courier"/>
              </a:rPr>
              <a:t> </a:t>
            </a:r>
            <a:r>
              <a:rPr lang="en-US" sz="1200" dirty="0" err="1" smtClean="0">
                <a:latin typeface="Courier"/>
              </a:rPr>
              <a:t>intermediate_values</a:t>
            </a:r>
            <a:r>
              <a:rPr lang="en-US" sz="1200" dirty="0" smtClean="0">
                <a:latin typeface="Courier"/>
              </a:rPr>
              <a:t>):</a:t>
            </a:r>
          </a:p>
          <a:p>
            <a:pPr>
              <a:buNone/>
            </a:pPr>
            <a:r>
              <a:rPr lang="en-US" sz="1200" i="1" dirty="0" smtClean="0">
                <a:latin typeface="Courier"/>
              </a:rPr>
              <a:t>    // word:  the word (in the intermediate key);</a:t>
            </a:r>
          </a:p>
          <a:p>
            <a:pPr>
              <a:buNone/>
            </a:pPr>
            <a:r>
              <a:rPr lang="en-US" sz="1200" i="1" dirty="0" smtClean="0">
                <a:latin typeface="Courier"/>
              </a:rPr>
              <a:t>    // </a:t>
            </a:r>
            <a:r>
              <a:rPr lang="en-US" sz="1200" dirty="0" err="1" smtClean="0">
                <a:latin typeface="Courier"/>
              </a:rPr>
              <a:t>intermediate_values</a:t>
            </a:r>
            <a:r>
              <a:rPr lang="en-US" sz="1200" i="1" dirty="0" smtClean="0">
                <a:latin typeface="Courier"/>
              </a:rPr>
              <a:t>: a list of counts</a:t>
            </a:r>
          </a:p>
          <a:p>
            <a:pPr>
              <a:buNone/>
            </a:pPr>
            <a:r>
              <a:rPr lang="en-US" sz="1200" dirty="0" smtClean="0">
                <a:latin typeface="Courier"/>
              </a:rPr>
              <a:t>    </a:t>
            </a:r>
            <a:r>
              <a:rPr lang="en-US" sz="1200" dirty="0" err="1" smtClean="0">
                <a:latin typeface="Courier"/>
              </a:rPr>
              <a:t>int</a:t>
            </a:r>
            <a:r>
              <a:rPr lang="en-US" sz="1200" dirty="0" smtClean="0">
                <a:latin typeface="Courier"/>
              </a:rPr>
              <a:t> result = 0;</a:t>
            </a:r>
          </a:p>
          <a:p>
            <a:pPr>
              <a:buNone/>
            </a:pPr>
            <a:r>
              <a:rPr lang="en-US" sz="1200" dirty="0" smtClean="0">
                <a:latin typeface="Courier"/>
              </a:rPr>
              <a:t>    for each </a:t>
            </a:r>
            <a:r>
              <a:rPr lang="en-US" sz="1200" dirty="0" err="1" smtClean="0">
                <a:latin typeface="Courier"/>
              </a:rPr>
              <a:t>v</a:t>
            </a:r>
            <a:r>
              <a:rPr lang="en-US" sz="1200" dirty="0" smtClean="0">
                <a:latin typeface="Courier"/>
              </a:rPr>
              <a:t> in </a:t>
            </a:r>
            <a:r>
              <a:rPr lang="en-US" sz="1200" dirty="0" err="1" smtClean="0">
                <a:latin typeface="Courier"/>
              </a:rPr>
              <a:t>intermediate_values</a:t>
            </a:r>
            <a:r>
              <a:rPr lang="en-US" sz="1200" dirty="0" smtClean="0">
                <a:latin typeface="Courier"/>
              </a:rPr>
              <a:t>:</a:t>
            </a:r>
          </a:p>
          <a:p>
            <a:pPr>
              <a:buNone/>
            </a:pPr>
            <a:r>
              <a:rPr lang="en-US" sz="1200" dirty="0" smtClean="0">
                <a:latin typeface="Courier"/>
              </a:rPr>
              <a:t>      result += v; </a:t>
            </a:r>
            <a:endParaRPr lang="en-US" sz="1200" i="1" dirty="0" smtClean="0">
              <a:latin typeface="Courier"/>
            </a:endParaRPr>
          </a:p>
          <a:p>
            <a:pPr>
              <a:buNone/>
            </a:pPr>
            <a:r>
              <a:rPr lang="en-US" sz="1200" dirty="0" smtClean="0">
                <a:latin typeface="Courier"/>
              </a:rPr>
              <a:t>    Emit(word, result);</a:t>
            </a:r>
            <a:endParaRPr lang="en-US" sz="1200" dirty="0">
              <a:latin typeface="Courier"/>
            </a:endParaRPr>
          </a:p>
        </p:txBody>
      </p:sp>
      <p:sp>
        <p:nvSpPr>
          <p:cNvPr id="4" name="Date Placeholder 3"/>
          <p:cNvSpPr>
            <a:spLocks noGrp="1"/>
          </p:cNvSpPr>
          <p:nvPr>
            <p:ph type="dt" sz="half" idx="10"/>
          </p:nvPr>
        </p:nvSpPr>
        <p:spPr/>
        <p:txBody>
          <a:bodyPr/>
          <a:lstStyle/>
          <a:p>
            <a:fld id="{C0CCF90D-6D61-154C-9C1C-CA9079BBC248}" type="datetime1">
              <a:rPr lang="en-US" smtClean="0"/>
              <a:pPr/>
              <a:t>14-9-24</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18</a:t>
            </a:fld>
            <a:endParaRPr lang="en-US"/>
          </a:p>
        </p:txBody>
      </p:sp>
    </p:spTree>
    <p:custDataLst>
      <p:tags r:id="rId1"/>
    </p:custDataLst>
    <p:extLst>
      <p:ext uri="{BB962C8B-B14F-4D97-AF65-F5344CB8AC3E}">
        <p14:creationId xmlns:p14="http://schemas.microsoft.com/office/powerpoint/2010/main" val="349360609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200" dirty="0" smtClean="0"/>
              <a:t>种类比较</a:t>
            </a:r>
            <a:endParaRPr lang="en-US" sz="3200" dirty="0"/>
          </a:p>
        </p:txBody>
      </p:sp>
      <p:sp>
        <p:nvSpPr>
          <p:cNvPr id="3" name="Content Placeholder 2"/>
          <p:cNvSpPr>
            <a:spLocks noGrp="1"/>
          </p:cNvSpPr>
          <p:nvPr>
            <p:ph idx="1"/>
          </p:nvPr>
        </p:nvSpPr>
        <p:spPr/>
        <p:txBody>
          <a:bodyPr>
            <a:normAutofit/>
          </a:bodyPr>
          <a:lstStyle/>
          <a:p>
            <a:r>
              <a:rPr lang="en-US" dirty="0" smtClean="0"/>
              <a:t>map 		(k1,v1) 			</a:t>
            </a:r>
            <a:r>
              <a:rPr lang="en-US" dirty="0" err="1" smtClean="0">
                <a:latin typeface="Wingdings"/>
                <a:ea typeface="Wingdings"/>
                <a:cs typeface="Wingdings"/>
              </a:rPr>
              <a:t></a:t>
            </a:r>
            <a:r>
              <a:rPr lang="en-US" dirty="0" smtClean="0">
                <a:latin typeface="Wingdings"/>
                <a:ea typeface="Wingdings"/>
                <a:cs typeface="Wingdings"/>
              </a:rPr>
              <a:t>		</a:t>
            </a:r>
            <a:r>
              <a:rPr lang="en-US" dirty="0" smtClean="0"/>
              <a:t>list(k2,v2) </a:t>
            </a:r>
          </a:p>
          <a:p>
            <a:r>
              <a:rPr lang="en-US" dirty="0" smtClean="0"/>
              <a:t>reduce	(k2,list(v2)) 	</a:t>
            </a:r>
            <a:r>
              <a:rPr lang="en-US" dirty="0" err="1" smtClean="0">
                <a:latin typeface="Wingdings"/>
                <a:ea typeface="Wingdings"/>
                <a:cs typeface="Wingdings"/>
              </a:rPr>
              <a:t></a:t>
            </a:r>
            <a:r>
              <a:rPr lang="en-US" dirty="0" smtClean="0">
                <a:latin typeface="Wingdings"/>
                <a:ea typeface="Wingdings"/>
                <a:cs typeface="Wingdings"/>
              </a:rPr>
              <a:t>		</a:t>
            </a:r>
            <a:r>
              <a:rPr lang="en-US" dirty="0" smtClean="0"/>
              <a:t>list(v2) </a:t>
            </a:r>
          </a:p>
          <a:p>
            <a:r>
              <a:rPr lang="zh-CN" altLang="en-US" dirty="0" smtClean="0"/>
              <a:t>输入的键和值，与输出的键和值相比，属于不同的区域</a:t>
            </a:r>
            <a:endParaRPr lang="en-US" altLang="zh-CN" dirty="0" smtClean="0"/>
          </a:p>
          <a:p>
            <a:r>
              <a:rPr lang="zh-CN" altLang="en-US" dirty="0" smtClean="0"/>
              <a:t>中间结果中的键和值，与输出的键和值相比，属于相同的区域</a:t>
            </a:r>
            <a:endParaRPr lang="en-US" dirty="0" smtClean="0"/>
          </a:p>
          <a:p>
            <a:endParaRPr lang="en-US" dirty="0" smtClean="0"/>
          </a:p>
        </p:txBody>
      </p:sp>
      <p:sp>
        <p:nvSpPr>
          <p:cNvPr id="4" name="Date Placeholder 3"/>
          <p:cNvSpPr>
            <a:spLocks noGrp="1"/>
          </p:cNvSpPr>
          <p:nvPr>
            <p:ph type="dt" sz="half" idx="10"/>
          </p:nvPr>
        </p:nvSpPr>
        <p:spPr/>
        <p:txBody>
          <a:bodyPr/>
          <a:lstStyle/>
          <a:p>
            <a:fld id="{1FC5C507-5FDF-0648-9A3C-8BCF18B39ECE}" type="datetime1">
              <a:rPr lang="en-US" smtClean="0"/>
              <a:pPr/>
              <a:t>14-9-24</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19</a:t>
            </a:fld>
            <a:endParaRPr lang="en-US"/>
          </a:p>
        </p:txBody>
      </p:sp>
      <p:sp>
        <p:nvSpPr>
          <p:cNvPr id="7" name="Oval 6"/>
          <p:cNvSpPr/>
          <p:nvPr/>
        </p:nvSpPr>
        <p:spPr>
          <a:xfrm>
            <a:off x="5803900" y="1104900"/>
            <a:ext cx="1003300" cy="6477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Oval 7"/>
          <p:cNvSpPr/>
          <p:nvPr/>
        </p:nvSpPr>
        <p:spPr>
          <a:xfrm>
            <a:off x="2159000" y="1533525"/>
            <a:ext cx="1003300" cy="6477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8390945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宋体 Std L"/>
                <a:ea typeface="Adobe 宋体 Std L"/>
                <a:cs typeface="Adobe 宋体 Std L"/>
              </a:rPr>
              <a:t>本节课目标</a:t>
            </a:r>
            <a:endParaRPr lang="en-US" dirty="0">
              <a:latin typeface="Adobe 宋体 Std L"/>
              <a:ea typeface="Adobe 宋体 Std L"/>
              <a:cs typeface="Adobe 宋体 Std L"/>
            </a:endParaRPr>
          </a:p>
        </p:txBody>
      </p:sp>
      <p:sp>
        <p:nvSpPr>
          <p:cNvPr id="3" name="Content Placeholder 2"/>
          <p:cNvSpPr>
            <a:spLocks noGrp="1"/>
          </p:cNvSpPr>
          <p:nvPr>
            <p:ph idx="1"/>
          </p:nvPr>
        </p:nvSpPr>
        <p:spPr/>
        <p:txBody>
          <a:bodyPr>
            <a:normAutofit fontScale="85000" lnSpcReduction="20000"/>
          </a:bodyPr>
          <a:lstStyle/>
          <a:p>
            <a:r>
              <a:rPr lang="zh-CN" altLang="en-US" dirty="0" smtClean="0">
                <a:latin typeface="Adobe 宋体 Std L"/>
                <a:ea typeface="Adobe 宋体 Std L"/>
                <a:cs typeface="Adobe 宋体 Std L"/>
              </a:rPr>
              <a:t>数据并行</a:t>
            </a:r>
            <a:endParaRPr lang="en-US" dirty="0" smtClean="0">
              <a:latin typeface="Adobe 宋体 Std L"/>
              <a:ea typeface="Adobe 宋体 Std L"/>
              <a:cs typeface="Adobe 宋体 Std L"/>
            </a:endParaRPr>
          </a:p>
          <a:p>
            <a:r>
              <a:rPr lang="en-US" dirty="0" err="1" smtClean="0">
                <a:latin typeface="Adobe 宋体 Std L"/>
                <a:ea typeface="Adobe 宋体 Std L"/>
                <a:cs typeface="Adobe 宋体 Std L"/>
              </a:rPr>
              <a:t>MapReduce</a:t>
            </a:r>
            <a:r>
              <a:rPr lang="zh-CN" altLang="en-US" dirty="0" smtClean="0">
                <a:latin typeface="Adobe 宋体 Std L"/>
                <a:ea typeface="Adobe 宋体 Std L"/>
                <a:cs typeface="Adobe 宋体 Std L"/>
              </a:rPr>
              <a:t>编程模型</a:t>
            </a:r>
            <a:endParaRPr lang="en-US" altLang="zh-CN" dirty="0" smtClean="0">
              <a:latin typeface="Adobe 宋体 Std L"/>
              <a:ea typeface="Adobe 宋体 Std L"/>
              <a:cs typeface="Adobe 宋体 Std L"/>
            </a:endParaRPr>
          </a:p>
          <a:p>
            <a:r>
              <a:rPr lang="en-US" altLang="zh-CN" dirty="0" err="1" smtClean="0">
                <a:latin typeface="Adobe 宋体 Std L"/>
                <a:ea typeface="Adobe 宋体 Std L"/>
                <a:cs typeface="Adobe 宋体 Std L"/>
              </a:rPr>
              <a:t>MapReduce</a:t>
            </a:r>
            <a:r>
              <a:rPr lang="zh-CN" altLang="en-US" dirty="0" smtClean="0">
                <a:latin typeface="Adobe 宋体 Std L"/>
                <a:ea typeface="Adobe 宋体 Std L"/>
                <a:cs typeface="Adobe 宋体 Std L"/>
              </a:rPr>
              <a:t>的系统架构</a:t>
            </a:r>
            <a:endParaRPr lang="en-US" altLang="zh-CN" dirty="0" smtClean="0">
              <a:latin typeface="Adobe 宋体 Std L"/>
              <a:ea typeface="Adobe 宋体 Std L"/>
              <a:cs typeface="Adobe 宋体 Std L"/>
            </a:endParaRPr>
          </a:p>
          <a:p>
            <a:r>
              <a:rPr lang="en-US" dirty="0" err="1" smtClean="0">
                <a:latin typeface="Adobe 宋体 Std L"/>
                <a:ea typeface="Adobe 宋体 Std L"/>
                <a:cs typeface="Adobe 宋体 Std L"/>
              </a:rPr>
              <a:t>MapReduce</a:t>
            </a:r>
            <a:r>
              <a:rPr lang="zh-CN" altLang="en-US" dirty="0" smtClean="0">
                <a:latin typeface="Adobe 宋体 Std L"/>
                <a:ea typeface="Adobe 宋体 Std L"/>
                <a:cs typeface="Adobe 宋体 Std L"/>
              </a:rPr>
              <a:t>性能讨论</a:t>
            </a:r>
            <a:endParaRPr lang="en-US" altLang="zh-CN" dirty="0" smtClean="0">
              <a:latin typeface="Adobe 宋体 Std L"/>
              <a:ea typeface="Adobe 宋体 Std L"/>
              <a:cs typeface="Adobe 宋体 Std L"/>
            </a:endParaRPr>
          </a:p>
          <a:p>
            <a:r>
              <a:rPr lang="zh-CN" altLang="en-US" dirty="0" smtClean="0">
                <a:latin typeface="Adobe 宋体 Std L"/>
                <a:ea typeface="Adobe 宋体 Std L"/>
                <a:cs typeface="Adobe 宋体 Std L"/>
              </a:rPr>
              <a:t>更高层的编程框架 </a:t>
            </a:r>
            <a:r>
              <a:rPr lang="en-US" altLang="zh-CN" dirty="0" smtClean="0">
                <a:latin typeface="Adobe 宋体 Std L"/>
                <a:ea typeface="Adobe 宋体 Std L"/>
                <a:cs typeface="Adobe 宋体 Std L"/>
              </a:rPr>
              <a:t>–</a:t>
            </a:r>
            <a:r>
              <a:rPr lang="zh-CN" altLang="en-US" dirty="0" smtClean="0">
                <a:latin typeface="Adobe 宋体 Std L"/>
                <a:ea typeface="Adobe 宋体 Std L"/>
                <a:cs typeface="Adobe 宋体 Std L"/>
              </a:rPr>
              <a:t> </a:t>
            </a:r>
            <a:r>
              <a:rPr lang="en-US" altLang="zh-CN" dirty="0" smtClean="0">
                <a:latin typeface="Adobe 宋体 Std L"/>
                <a:ea typeface="Adobe 宋体 Std L"/>
                <a:cs typeface="Adobe 宋体 Std L"/>
              </a:rPr>
              <a:t>Pig</a:t>
            </a:r>
            <a:r>
              <a:rPr lang="zh-CN" altLang="en-US" dirty="0" smtClean="0">
                <a:latin typeface="Adobe 宋体 Std L"/>
                <a:ea typeface="Adobe 宋体 Std L"/>
                <a:cs typeface="Adobe 宋体 Std L"/>
              </a:rPr>
              <a:t> </a:t>
            </a:r>
            <a:r>
              <a:rPr lang="en-US" altLang="zh-CN" dirty="0" smtClean="0">
                <a:latin typeface="Adobe 宋体 Std L"/>
                <a:ea typeface="Adobe 宋体 Std L"/>
                <a:cs typeface="Adobe 宋体 Std L"/>
              </a:rPr>
              <a:t>Latin</a:t>
            </a:r>
          </a:p>
          <a:p>
            <a:r>
              <a:rPr lang="en-US" dirty="0" smtClean="0">
                <a:latin typeface="Adobe 宋体 Std L"/>
                <a:ea typeface="Adobe 宋体 Std L"/>
                <a:cs typeface="Adobe 宋体 Std L"/>
              </a:rPr>
              <a:t>Pig</a:t>
            </a:r>
            <a:r>
              <a:rPr lang="zh-CN" altLang="en-US" dirty="0" smtClean="0">
                <a:latin typeface="Adobe 宋体 Std L"/>
                <a:ea typeface="Adobe 宋体 Std L"/>
                <a:cs typeface="Adobe 宋体 Std L"/>
              </a:rPr>
              <a:t> </a:t>
            </a:r>
            <a:r>
              <a:rPr lang="en-US" altLang="zh-CN" dirty="0" smtClean="0">
                <a:latin typeface="Adobe 宋体 Std L"/>
                <a:ea typeface="Adobe 宋体 Std L"/>
                <a:cs typeface="Adobe 宋体 Std L"/>
              </a:rPr>
              <a:t>Latin</a:t>
            </a:r>
            <a:r>
              <a:rPr lang="zh-CN" altLang="en-US" dirty="0" smtClean="0">
                <a:latin typeface="Adobe 宋体 Std L"/>
                <a:ea typeface="Adobe 宋体 Std L"/>
                <a:cs typeface="Adobe 宋体 Std L"/>
              </a:rPr>
              <a:t>语言</a:t>
            </a:r>
            <a:endParaRPr lang="en-US" altLang="zh-CN" dirty="0" smtClean="0">
              <a:latin typeface="Adobe 宋体 Std L"/>
              <a:ea typeface="Adobe 宋体 Std L"/>
              <a:cs typeface="Adobe 宋体 Std L"/>
            </a:endParaRPr>
          </a:p>
          <a:p>
            <a:r>
              <a:rPr lang="en-US" altLang="zh-CN" dirty="0" smtClean="0">
                <a:latin typeface="Adobe 宋体 Std L"/>
                <a:ea typeface="Adobe 宋体 Std L"/>
                <a:cs typeface="Adobe 宋体 Std L"/>
              </a:rPr>
              <a:t>Pig</a:t>
            </a:r>
            <a:r>
              <a:rPr lang="zh-CN" altLang="en-US" dirty="0" smtClean="0">
                <a:latin typeface="Adobe 宋体 Std L"/>
                <a:ea typeface="Adobe 宋体 Std L"/>
                <a:cs typeface="Adobe 宋体 Std L"/>
              </a:rPr>
              <a:t> </a:t>
            </a:r>
            <a:r>
              <a:rPr lang="en-US" altLang="zh-CN" dirty="0" smtClean="0">
                <a:latin typeface="Adobe 宋体 Std L"/>
                <a:ea typeface="Adobe 宋体 Std L"/>
                <a:cs typeface="Adobe 宋体 Std L"/>
              </a:rPr>
              <a:t>Latin</a:t>
            </a:r>
            <a:r>
              <a:rPr lang="zh-CN" altLang="en-US" dirty="0" smtClean="0">
                <a:latin typeface="Adobe 宋体 Std L"/>
                <a:ea typeface="Adobe 宋体 Std L"/>
                <a:cs typeface="Adobe 宋体 Std L"/>
              </a:rPr>
              <a:t>在</a:t>
            </a:r>
            <a:r>
              <a:rPr lang="en-US" altLang="zh-CN" dirty="0" err="1" smtClean="0">
                <a:latin typeface="Adobe 宋体 Std L"/>
                <a:ea typeface="Adobe 宋体 Std L"/>
                <a:cs typeface="Adobe 宋体 Std L"/>
              </a:rPr>
              <a:t>Hadoop</a:t>
            </a:r>
            <a:r>
              <a:rPr lang="zh-CN" altLang="en-US" dirty="0" smtClean="0">
                <a:latin typeface="Adobe 宋体 Std L"/>
                <a:ea typeface="Adobe 宋体 Std L"/>
                <a:cs typeface="Adobe 宋体 Std L"/>
              </a:rPr>
              <a:t>上的实现</a:t>
            </a:r>
            <a:r>
              <a:rPr lang="en-US" dirty="0">
                <a:latin typeface="Adobe 宋体 Std L"/>
                <a:ea typeface="Adobe 宋体 Std L"/>
                <a:cs typeface="Adobe 宋体 Std L"/>
              </a:rPr>
              <a:t/>
            </a:r>
            <a:br>
              <a:rPr lang="en-US" dirty="0">
                <a:latin typeface="Adobe 宋体 Std L"/>
                <a:ea typeface="Adobe 宋体 Std L"/>
                <a:cs typeface="Adobe 宋体 Std L"/>
              </a:rPr>
            </a:br>
            <a:endParaRPr lang="en-US" dirty="0">
              <a:latin typeface="Adobe 宋体 Std L"/>
              <a:ea typeface="Adobe 宋体 Std L"/>
              <a:cs typeface="Adobe 宋体 Std L"/>
            </a:endParaRPr>
          </a:p>
        </p:txBody>
      </p:sp>
    </p:spTree>
    <p:extLst>
      <p:ext uri="{BB962C8B-B14F-4D97-AF65-F5344CB8AC3E}">
        <p14:creationId xmlns:p14="http://schemas.microsoft.com/office/powerpoint/2010/main" val="522711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MAP</a:t>
            </a:r>
            <a:r>
              <a:rPr lang="zh-CN" altLang="en-US"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altLang="zh-CN"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reduce</a:t>
            </a:r>
            <a:r>
              <a:rPr lang="zh-CN" altLang="en-US"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执行过程</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59896812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200" dirty="0" smtClean="0"/>
              <a:t>执行步骤</a:t>
            </a:r>
            <a:endParaRPr lang="en-US" sz="3200" dirty="0"/>
          </a:p>
        </p:txBody>
      </p:sp>
      <p:sp>
        <p:nvSpPr>
          <p:cNvPr id="3" name="Content Placeholder 2"/>
          <p:cNvSpPr>
            <a:spLocks noGrp="1"/>
          </p:cNvSpPr>
          <p:nvPr>
            <p:ph idx="1"/>
          </p:nvPr>
        </p:nvSpPr>
        <p:spPr/>
        <p:txBody>
          <a:bodyPr>
            <a:normAutofit fontScale="70000" lnSpcReduction="20000"/>
          </a:bodyPr>
          <a:lstStyle/>
          <a:p>
            <a:r>
              <a:rPr lang="en-US" dirty="0" smtClean="0"/>
              <a:t>Map</a:t>
            </a:r>
            <a:r>
              <a:rPr lang="zh-CN" altLang="en-US" dirty="0" smtClean="0"/>
              <a:t>函数，通过将输入数据分割成</a:t>
            </a:r>
            <a:r>
              <a:rPr lang="en-US" altLang="zh-CN" dirty="0" smtClean="0"/>
              <a:t>M</a:t>
            </a:r>
            <a:r>
              <a:rPr lang="zh-CN" altLang="en-US" dirty="0" smtClean="0"/>
              <a:t>块，来被分布式地调用</a:t>
            </a:r>
            <a:endParaRPr lang="en-US" i="1" dirty="0" smtClean="0"/>
          </a:p>
          <a:p>
            <a:pPr lvl="1"/>
            <a:r>
              <a:rPr lang="zh-CN" altLang="en-US" dirty="0" smtClean="0"/>
              <a:t>通常每个数据块</a:t>
            </a:r>
            <a:r>
              <a:rPr lang="en-US" altLang="zh-CN" dirty="0" smtClean="0"/>
              <a:t>16MB</a:t>
            </a:r>
            <a:r>
              <a:rPr lang="zh-CN" altLang="en-US" dirty="0" smtClean="0"/>
              <a:t>或者</a:t>
            </a:r>
            <a:r>
              <a:rPr lang="en-US" altLang="zh-CN" dirty="0" smtClean="0"/>
              <a:t>64MB</a:t>
            </a:r>
            <a:endParaRPr lang="en-US" dirty="0" smtClean="0"/>
          </a:p>
          <a:p>
            <a:pPr lvl="1"/>
            <a:r>
              <a:rPr lang="zh-CN" altLang="en-US" dirty="0" smtClean="0"/>
              <a:t>取决于</a:t>
            </a:r>
            <a:r>
              <a:rPr lang="en-US" altLang="zh-CN" dirty="0" smtClean="0"/>
              <a:t>GFS</a:t>
            </a:r>
            <a:r>
              <a:rPr lang="zh-CN" altLang="en-US" dirty="0" smtClean="0"/>
              <a:t>的数据块大小</a:t>
            </a:r>
            <a:endParaRPr lang="en-US" dirty="0" smtClean="0"/>
          </a:p>
          <a:p>
            <a:r>
              <a:rPr lang="zh-CN" altLang="en-US" dirty="0" smtClean="0"/>
              <a:t>输入数据由不同的服务器来并行的处理</a:t>
            </a:r>
            <a:endParaRPr lang="en-US" altLang="zh-CN" dirty="0" smtClean="0"/>
          </a:p>
          <a:p>
            <a:r>
              <a:rPr lang="en-US" altLang="zh-CN" dirty="0" smtClean="0"/>
              <a:t>Reduce</a:t>
            </a:r>
            <a:r>
              <a:rPr lang="zh-CN" altLang="en-US" dirty="0" smtClean="0"/>
              <a:t>函数，通过将中间结果分割成</a:t>
            </a:r>
            <a:r>
              <a:rPr lang="en-US" altLang="zh-CN" dirty="0" smtClean="0"/>
              <a:t>R</a:t>
            </a:r>
            <a:r>
              <a:rPr lang="zh-CN" altLang="en-US" dirty="0" smtClean="0"/>
              <a:t>块，来被分布式地调用</a:t>
            </a:r>
            <a:endParaRPr lang="en-US" dirty="0" smtClean="0"/>
          </a:p>
          <a:p>
            <a:r>
              <a:rPr lang="en-US" dirty="0" smtClean="0"/>
              <a:t>用户挑选</a:t>
            </a:r>
            <a:r>
              <a:rPr lang="zh-CN" altLang="en-US" dirty="0" smtClean="0"/>
              <a:t>的数字应满足</a:t>
            </a:r>
            <a:r>
              <a:rPr lang="en-US" dirty="0" smtClean="0"/>
              <a:t> </a:t>
            </a:r>
            <a:r>
              <a:rPr lang="en-US" b="1" dirty="0" smtClean="0"/>
              <a:t>M</a:t>
            </a:r>
            <a:r>
              <a:rPr lang="en-US" dirty="0" smtClean="0"/>
              <a:t> &gt;&gt; # servers, </a:t>
            </a:r>
            <a:r>
              <a:rPr lang="en-US" b="1" dirty="0" smtClean="0"/>
              <a:t>R</a:t>
            </a:r>
            <a:r>
              <a:rPr lang="en-US" dirty="0" smtClean="0"/>
              <a:t> &gt; # servers</a:t>
            </a:r>
          </a:p>
          <a:p>
            <a:pPr lvl="1"/>
            <a:r>
              <a:rPr lang="zh-CN" altLang="en-US" dirty="0" smtClean="0"/>
              <a:t>很大的</a:t>
            </a:r>
            <a:r>
              <a:rPr lang="en-US" altLang="zh-CN" dirty="0" smtClean="0"/>
              <a:t>M</a:t>
            </a:r>
            <a:r>
              <a:rPr lang="zh-CN" altLang="en-US" dirty="0" smtClean="0"/>
              <a:t>值能够有助于负载均衡，以及从失败中恢复</a:t>
            </a:r>
            <a:endParaRPr lang="en-US" altLang="zh-CN" dirty="0" smtClean="0"/>
          </a:p>
          <a:p>
            <a:pPr lvl="1"/>
            <a:r>
              <a:rPr lang="zh-CN" altLang="en-US" dirty="0" smtClean="0"/>
              <a:t>每</a:t>
            </a:r>
            <a:r>
              <a:rPr lang="en-US" altLang="zh-CN" dirty="0" smtClean="0"/>
              <a:t>R</a:t>
            </a:r>
            <a:r>
              <a:rPr lang="zh-CN" altLang="en-US" dirty="0" smtClean="0"/>
              <a:t>个调用，对应一个输出文件，所以</a:t>
            </a:r>
            <a:r>
              <a:rPr lang="en-US" altLang="zh-CN" dirty="0" smtClean="0"/>
              <a:t>R</a:t>
            </a:r>
            <a:r>
              <a:rPr lang="zh-CN" altLang="en-US" dirty="0" smtClean="0"/>
              <a:t>值不应该太大</a:t>
            </a:r>
            <a:endParaRPr lang="en-US" dirty="0"/>
          </a:p>
        </p:txBody>
      </p:sp>
      <p:sp>
        <p:nvSpPr>
          <p:cNvPr id="4" name="Date Placeholder 3"/>
          <p:cNvSpPr>
            <a:spLocks noGrp="1"/>
          </p:cNvSpPr>
          <p:nvPr>
            <p:ph type="dt" sz="half" idx="10"/>
          </p:nvPr>
        </p:nvSpPr>
        <p:spPr/>
        <p:txBody>
          <a:bodyPr/>
          <a:lstStyle/>
          <a:p>
            <a:fld id="{1FC5C507-5FDF-0648-9A3C-8BCF18B39ECE}" type="datetime1">
              <a:rPr lang="en-US" smtClean="0"/>
              <a:pPr/>
              <a:t>14-9-24</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21</a:t>
            </a:fld>
            <a:endParaRPr lang="en-US"/>
          </a:p>
        </p:txBody>
      </p:sp>
    </p:spTree>
    <p:extLst>
      <p:ext uri="{BB962C8B-B14F-4D97-AF65-F5344CB8AC3E}">
        <p14:creationId xmlns:p14="http://schemas.microsoft.com/office/powerpoint/2010/main" val="25795429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171962"/>
            <a:ext cx="8229600" cy="857250"/>
          </a:xfrm>
        </p:spPr>
        <p:txBody>
          <a:bodyPr>
            <a:normAutofit/>
          </a:bodyPr>
          <a:lstStyle/>
          <a:p>
            <a:r>
              <a:rPr lang="en-US" sz="3200" dirty="0" err="1" smtClean="0"/>
              <a:t>MapReduce</a:t>
            </a:r>
            <a:r>
              <a:rPr lang="en-US" sz="3200" dirty="0" smtClean="0"/>
              <a:t> </a:t>
            </a:r>
            <a:r>
              <a:rPr lang="zh-CN" altLang="en-US" sz="3200" dirty="0" smtClean="0"/>
              <a:t>执行过程</a:t>
            </a:r>
            <a:endParaRPr lang="en-US" sz="3200" dirty="0"/>
          </a:p>
        </p:txBody>
      </p:sp>
      <p:sp>
        <p:nvSpPr>
          <p:cNvPr id="4" name="Date Placeholder 3"/>
          <p:cNvSpPr>
            <a:spLocks noGrp="1"/>
          </p:cNvSpPr>
          <p:nvPr>
            <p:ph type="dt" sz="half" idx="10"/>
          </p:nvPr>
        </p:nvSpPr>
        <p:spPr/>
        <p:txBody>
          <a:bodyPr/>
          <a:lstStyle/>
          <a:p>
            <a:fld id="{1D0E19CA-6AA1-3740-88A8-B017456CF591}" type="datetime1">
              <a:rPr lang="en-US" smtClean="0"/>
              <a:pPr/>
              <a:t>14-9-24</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22</a:t>
            </a:fld>
            <a:endParaRPr lang="en-US"/>
          </a:p>
        </p:txBody>
      </p:sp>
      <p:pic>
        <p:nvPicPr>
          <p:cNvPr id="8" name="Picture 7" descr="MapReduce.gif"/>
          <p:cNvPicPr>
            <a:picLocks noChangeAspect="1"/>
          </p:cNvPicPr>
          <p:nvPr/>
        </p:nvPicPr>
        <p:blipFill>
          <a:blip r:embed="rId2"/>
          <a:stretch>
            <a:fillRect/>
          </a:stretch>
        </p:blipFill>
        <p:spPr>
          <a:xfrm>
            <a:off x="795866" y="838419"/>
            <a:ext cx="7874000" cy="4072759"/>
          </a:xfrm>
          <a:prstGeom prst="rect">
            <a:avLst/>
          </a:prstGeom>
        </p:spPr>
      </p:pic>
      <p:sp>
        <p:nvSpPr>
          <p:cNvPr id="9" name="TextBox 8"/>
          <p:cNvSpPr txBox="1"/>
          <p:nvPr/>
        </p:nvSpPr>
        <p:spPr>
          <a:xfrm>
            <a:off x="39383" y="883134"/>
            <a:ext cx="2184400" cy="1569660"/>
          </a:xfrm>
          <a:prstGeom prst="rect">
            <a:avLst/>
          </a:prstGeom>
          <a:noFill/>
        </p:spPr>
        <p:txBody>
          <a:bodyPr wrap="square" rtlCol="0">
            <a:spAutoFit/>
          </a:bodyPr>
          <a:lstStyle/>
          <a:p>
            <a:r>
              <a:rPr lang="zh-CN" altLang="en-US" sz="2400" dirty="0" smtClean="0"/>
              <a:t>细粒度任务：</a:t>
            </a:r>
            <a:r>
              <a:rPr lang="en-US" altLang="zh-CN" sz="2400" dirty="0" smtClean="0"/>
              <a:t>map</a:t>
            </a:r>
            <a:r>
              <a:rPr lang="zh-CN" altLang="en-US" sz="2400" dirty="0" smtClean="0"/>
              <a:t>任务的个数远大于机器个数</a:t>
            </a:r>
            <a:endParaRPr lang="en-US" sz="2400" dirty="0"/>
          </a:p>
        </p:txBody>
      </p:sp>
      <p:sp>
        <p:nvSpPr>
          <p:cNvPr id="10" name="TextBox 9"/>
          <p:cNvSpPr txBox="1"/>
          <p:nvPr/>
        </p:nvSpPr>
        <p:spPr>
          <a:xfrm>
            <a:off x="1" y="3517900"/>
            <a:ext cx="2963332" cy="1200328"/>
          </a:xfrm>
          <a:prstGeom prst="rect">
            <a:avLst/>
          </a:prstGeom>
          <a:noFill/>
        </p:spPr>
        <p:txBody>
          <a:bodyPr wrap="square" rtlCol="0">
            <a:spAutoFit/>
          </a:bodyPr>
          <a:lstStyle/>
          <a:p>
            <a:r>
              <a:rPr lang="en-US" sz="2400" dirty="0" smtClean="0"/>
              <a:t>2000 </a:t>
            </a:r>
            <a:r>
              <a:rPr lang="zh-CN" altLang="en-US" sz="2400" dirty="0" smtClean="0"/>
              <a:t>服务器</a:t>
            </a:r>
            <a:r>
              <a:rPr lang="en-US" sz="2400" dirty="0" smtClean="0"/>
              <a:t>=&gt; </a:t>
            </a:r>
            <a:br>
              <a:rPr lang="en-US" sz="2400" dirty="0" smtClean="0"/>
            </a:br>
            <a:r>
              <a:rPr lang="en-US" sz="2400" dirty="0" smtClean="0"/>
              <a:t>≈ 200,000 Map</a:t>
            </a:r>
            <a:r>
              <a:rPr lang="zh-CN" altLang="en-US" sz="2400" dirty="0" smtClean="0"/>
              <a:t>任务</a:t>
            </a:r>
            <a:r>
              <a:rPr lang="en-US" sz="2400" dirty="0" smtClean="0"/>
              <a:t>,</a:t>
            </a:r>
          </a:p>
          <a:p>
            <a:r>
              <a:rPr lang="en-US" sz="2400" dirty="0" smtClean="0"/>
              <a:t> ≈ 5,000 Reduce</a:t>
            </a:r>
            <a:r>
              <a:rPr lang="zh-CN" altLang="en-US" sz="2400" dirty="0" smtClean="0"/>
              <a:t>任务</a:t>
            </a:r>
            <a:endParaRPr lang="en-US" sz="2400" dirty="0"/>
          </a:p>
        </p:txBody>
      </p:sp>
      <p:sp>
        <p:nvSpPr>
          <p:cNvPr id="11" name="TextBox 10"/>
          <p:cNvSpPr txBox="1"/>
          <p:nvPr/>
        </p:nvSpPr>
        <p:spPr>
          <a:xfrm>
            <a:off x="0" y="2425700"/>
            <a:ext cx="2963332" cy="830997"/>
          </a:xfrm>
          <a:prstGeom prst="rect">
            <a:avLst/>
          </a:prstGeom>
          <a:noFill/>
        </p:spPr>
        <p:txBody>
          <a:bodyPr wrap="square" rtlCol="0">
            <a:spAutoFit/>
          </a:bodyPr>
          <a:lstStyle/>
          <a:p>
            <a:r>
              <a:rPr lang="zh-CN" altLang="en-US" sz="2400" dirty="0" smtClean="0"/>
              <a:t>桶排序，使得同样的键对放在一起</a:t>
            </a:r>
            <a:endParaRPr lang="en-US" sz="2400" dirty="0" smtClean="0"/>
          </a:p>
        </p:txBody>
      </p:sp>
    </p:spTree>
    <p:extLst>
      <p:ext uri="{BB962C8B-B14F-4D97-AF65-F5344CB8AC3E}">
        <p14:creationId xmlns:p14="http://schemas.microsoft.com/office/powerpoint/2010/main" val="12269662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200" dirty="0" smtClean="0"/>
              <a:t>洗牌过程</a:t>
            </a:r>
            <a:r>
              <a:rPr lang="en-US" sz="3200" dirty="0" smtClean="0"/>
              <a:t> (</a:t>
            </a:r>
            <a:r>
              <a:rPr lang="zh-CN" altLang="en-US" sz="3200" dirty="0" smtClean="0"/>
              <a:t>通过</a:t>
            </a:r>
            <a:r>
              <a:rPr lang="en-US" sz="3200" dirty="0" smtClean="0"/>
              <a:t>key</a:t>
            </a:r>
            <a:r>
              <a:rPr lang="zh-CN" altLang="en-US" sz="3200" dirty="0" smtClean="0"/>
              <a:t>来分组</a:t>
            </a:r>
            <a:r>
              <a:rPr lang="en-US" sz="3200" dirty="0" smtClean="0"/>
              <a:t>)</a:t>
            </a:r>
            <a:endParaRPr lang="en-US" sz="3200" dirty="0"/>
          </a:p>
        </p:txBody>
      </p:sp>
      <p:sp>
        <p:nvSpPr>
          <p:cNvPr id="3" name="Date Placeholder 2"/>
          <p:cNvSpPr>
            <a:spLocks noGrp="1"/>
          </p:cNvSpPr>
          <p:nvPr>
            <p:ph type="dt" sz="half" idx="10"/>
          </p:nvPr>
        </p:nvSpPr>
        <p:spPr/>
        <p:txBody>
          <a:bodyPr/>
          <a:lstStyle/>
          <a:p>
            <a:fld id="{6CA9EC4A-5AC6-244B-95F0-D787D76F561D}" type="datetime1">
              <a:rPr lang="en-US" smtClean="0"/>
              <a:pPr/>
              <a:t>14-9-24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CC63E4C-4642-794D-A2FD-70F6B81535F5}" type="slidenum">
              <a:rPr lang="en-US" smtClean="0"/>
              <a:pPr/>
              <a:t>23</a:t>
            </a:fld>
            <a:endParaRPr lang="en-US"/>
          </a:p>
        </p:txBody>
      </p:sp>
      <p:sp>
        <p:nvSpPr>
          <p:cNvPr id="7" name="TextBox 6"/>
          <p:cNvSpPr txBox="1"/>
          <p:nvPr/>
        </p:nvSpPr>
        <p:spPr>
          <a:xfrm>
            <a:off x="457201" y="1092204"/>
            <a:ext cx="1115485" cy="469359"/>
          </a:xfrm>
          <a:prstGeom prst="rect">
            <a:avLst/>
          </a:prstGeom>
          <a:noFill/>
        </p:spPr>
        <p:txBody>
          <a:bodyPr wrap="none" rtlCol="0">
            <a:spAutoFit/>
          </a:bodyPr>
          <a:lstStyle/>
          <a:p>
            <a:pPr>
              <a:lnSpc>
                <a:spcPct val="85000"/>
              </a:lnSpc>
            </a:pPr>
            <a:r>
              <a:rPr lang="en-US" sz="2800" dirty="0" smtClean="0">
                <a:solidFill>
                  <a:srgbClr val="FF0000"/>
                </a:solidFill>
              </a:rPr>
              <a:t>Map 1</a:t>
            </a:r>
          </a:p>
        </p:txBody>
      </p:sp>
      <p:sp>
        <p:nvSpPr>
          <p:cNvPr id="9" name="Rectangle 8"/>
          <p:cNvSpPr/>
          <p:nvPr/>
        </p:nvSpPr>
        <p:spPr>
          <a:xfrm>
            <a:off x="419100" y="1066800"/>
            <a:ext cx="4038600" cy="180975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4749800" y="1082679"/>
            <a:ext cx="1115485" cy="469359"/>
          </a:xfrm>
          <a:prstGeom prst="rect">
            <a:avLst/>
          </a:prstGeom>
          <a:noFill/>
        </p:spPr>
        <p:txBody>
          <a:bodyPr wrap="none" rtlCol="0">
            <a:spAutoFit/>
          </a:bodyPr>
          <a:lstStyle/>
          <a:p>
            <a:pPr>
              <a:lnSpc>
                <a:spcPct val="85000"/>
              </a:lnSpc>
            </a:pPr>
            <a:r>
              <a:rPr lang="en-US" sz="2800" dirty="0" smtClean="0">
                <a:solidFill>
                  <a:srgbClr val="FF0000"/>
                </a:solidFill>
              </a:rPr>
              <a:t>Map 2</a:t>
            </a:r>
          </a:p>
        </p:txBody>
      </p:sp>
      <p:sp>
        <p:nvSpPr>
          <p:cNvPr id="11" name="Rectangle 10"/>
          <p:cNvSpPr/>
          <p:nvPr/>
        </p:nvSpPr>
        <p:spPr>
          <a:xfrm>
            <a:off x="4711700" y="1057275"/>
            <a:ext cx="4038600" cy="180975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1282700" y="1562100"/>
            <a:ext cx="2546077" cy="369332"/>
          </a:xfrm>
          <a:prstGeom prst="rect">
            <a:avLst/>
          </a:prstGeom>
          <a:noFill/>
        </p:spPr>
        <p:txBody>
          <a:bodyPr wrap="none" rtlCol="0">
            <a:spAutoFit/>
          </a:bodyPr>
          <a:lstStyle/>
          <a:p>
            <a:r>
              <a:rPr lang="en-US" dirty="0" err="1" smtClean="0"/>
              <a:t>shard_id</a:t>
            </a:r>
            <a:r>
              <a:rPr lang="en-US" dirty="0" smtClean="0"/>
              <a:t> =  partition(key)</a:t>
            </a:r>
            <a:endParaRPr lang="en-US" dirty="0"/>
          </a:p>
        </p:txBody>
      </p:sp>
      <p:sp>
        <p:nvSpPr>
          <p:cNvPr id="15" name="TextBox 14"/>
          <p:cNvSpPr txBox="1"/>
          <p:nvPr/>
        </p:nvSpPr>
        <p:spPr>
          <a:xfrm>
            <a:off x="5549901" y="1571625"/>
            <a:ext cx="2493892" cy="369332"/>
          </a:xfrm>
          <a:prstGeom prst="rect">
            <a:avLst/>
          </a:prstGeom>
          <a:noFill/>
        </p:spPr>
        <p:txBody>
          <a:bodyPr wrap="none" rtlCol="0">
            <a:spAutoFit/>
          </a:bodyPr>
          <a:lstStyle/>
          <a:p>
            <a:r>
              <a:rPr lang="en-US" dirty="0" err="1" smtClean="0"/>
              <a:t>shard_id</a:t>
            </a:r>
            <a:r>
              <a:rPr lang="en-US" dirty="0" smtClean="0"/>
              <a:t> = partition(key)</a:t>
            </a:r>
            <a:endParaRPr lang="en-US" dirty="0"/>
          </a:p>
        </p:txBody>
      </p:sp>
      <p:sp>
        <p:nvSpPr>
          <p:cNvPr id="29" name="TextBox 28"/>
          <p:cNvSpPr txBox="1"/>
          <p:nvPr/>
        </p:nvSpPr>
        <p:spPr>
          <a:xfrm>
            <a:off x="1828801" y="1133475"/>
            <a:ext cx="1692177" cy="369332"/>
          </a:xfrm>
          <a:prstGeom prst="rect">
            <a:avLst/>
          </a:prstGeom>
          <a:noFill/>
        </p:spPr>
        <p:txBody>
          <a:bodyPr wrap="none" rtlCol="0">
            <a:spAutoFit/>
          </a:bodyPr>
          <a:lstStyle/>
          <a:p>
            <a:r>
              <a:rPr lang="en-US" dirty="0" smtClean="0"/>
              <a:t>emit(key, value)</a:t>
            </a:r>
            <a:endParaRPr lang="en-US" dirty="0"/>
          </a:p>
        </p:txBody>
      </p:sp>
      <p:sp>
        <p:nvSpPr>
          <p:cNvPr id="30" name="TextBox 29"/>
          <p:cNvSpPr txBox="1"/>
          <p:nvPr/>
        </p:nvSpPr>
        <p:spPr>
          <a:xfrm>
            <a:off x="6032501" y="1114425"/>
            <a:ext cx="1692177" cy="369332"/>
          </a:xfrm>
          <a:prstGeom prst="rect">
            <a:avLst/>
          </a:prstGeom>
          <a:noFill/>
        </p:spPr>
        <p:txBody>
          <a:bodyPr wrap="none" rtlCol="0">
            <a:spAutoFit/>
          </a:bodyPr>
          <a:lstStyle/>
          <a:p>
            <a:r>
              <a:rPr lang="en-US" dirty="0" smtClean="0"/>
              <a:t>emit(key, value)</a:t>
            </a:r>
            <a:endParaRPr lang="en-US" dirty="0"/>
          </a:p>
        </p:txBody>
      </p:sp>
      <p:cxnSp>
        <p:nvCxnSpPr>
          <p:cNvPr id="32" name="Straight Arrow Connector 31"/>
          <p:cNvCxnSpPr/>
          <p:nvPr/>
        </p:nvCxnSpPr>
        <p:spPr>
          <a:xfrm>
            <a:off x="2552700" y="1362075"/>
            <a:ext cx="12700" cy="2476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6743700" y="1362075"/>
            <a:ext cx="12700" cy="2476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09" name="Group 108"/>
          <p:cNvGrpSpPr/>
          <p:nvPr/>
        </p:nvGrpSpPr>
        <p:grpSpPr>
          <a:xfrm>
            <a:off x="419101" y="1800225"/>
            <a:ext cx="4003385" cy="1036082"/>
            <a:chOff x="419100" y="2400300"/>
            <a:chExt cx="4003385" cy="1381443"/>
          </a:xfrm>
        </p:grpSpPr>
        <p:sp>
          <p:nvSpPr>
            <p:cNvPr id="16" name="TextBox 15"/>
            <p:cNvSpPr txBox="1"/>
            <p:nvPr/>
          </p:nvSpPr>
          <p:spPr>
            <a:xfrm>
              <a:off x="2832100" y="2590800"/>
              <a:ext cx="893506" cy="492443"/>
            </a:xfrm>
            <a:prstGeom prst="rect">
              <a:avLst/>
            </a:prstGeom>
            <a:noFill/>
          </p:spPr>
          <p:txBody>
            <a:bodyPr wrap="none" rtlCol="0">
              <a:spAutoFit/>
            </a:bodyPr>
            <a:lstStyle/>
            <a:p>
              <a:r>
                <a:rPr lang="en-US" dirty="0" smtClean="0"/>
                <a:t>Shard 3</a:t>
              </a:r>
              <a:endParaRPr lang="en-US" dirty="0"/>
            </a:p>
          </p:txBody>
        </p:sp>
        <p:sp>
          <p:nvSpPr>
            <p:cNvPr id="17" name="TextBox 16"/>
            <p:cNvSpPr txBox="1"/>
            <p:nvPr/>
          </p:nvSpPr>
          <p:spPr>
            <a:xfrm>
              <a:off x="3860800" y="2590800"/>
              <a:ext cx="561685" cy="492443"/>
            </a:xfrm>
            <a:prstGeom prst="rect">
              <a:avLst/>
            </a:prstGeom>
            <a:noFill/>
          </p:spPr>
          <p:txBody>
            <a:bodyPr wrap="none" rtlCol="0">
              <a:spAutoFit/>
            </a:bodyPr>
            <a:lstStyle/>
            <a:p>
              <a:r>
                <a:rPr lang="en-US" dirty="0" smtClean="0"/>
                <a:t>…….</a:t>
              </a:r>
              <a:endParaRPr lang="en-US" dirty="0"/>
            </a:p>
          </p:txBody>
        </p:sp>
        <p:sp>
          <p:nvSpPr>
            <p:cNvPr id="22" name="TextBox 21"/>
            <p:cNvSpPr txBox="1"/>
            <p:nvPr/>
          </p:nvSpPr>
          <p:spPr>
            <a:xfrm>
              <a:off x="3136900" y="3035300"/>
              <a:ext cx="1028700" cy="492443"/>
            </a:xfrm>
            <a:prstGeom prst="rect">
              <a:avLst/>
            </a:prstGeom>
            <a:noFill/>
          </p:spPr>
          <p:txBody>
            <a:bodyPr wrap="square" rtlCol="0">
              <a:spAutoFit/>
            </a:bodyPr>
            <a:lstStyle/>
            <a:p>
              <a:r>
                <a:rPr lang="en-US" dirty="0" smtClean="0"/>
                <a:t>is : 2</a:t>
              </a:r>
              <a:endParaRPr lang="en-US" dirty="0"/>
            </a:p>
          </p:txBody>
        </p:sp>
        <p:cxnSp>
          <p:nvCxnSpPr>
            <p:cNvPr id="33" name="Straight Arrow Connector 32"/>
            <p:cNvCxnSpPr/>
            <p:nvPr/>
          </p:nvCxnSpPr>
          <p:spPr>
            <a:xfrm flipH="1">
              <a:off x="1155700" y="2400300"/>
              <a:ext cx="787400" cy="342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a:off x="2387600" y="2464832"/>
              <a:ext cx="18177" cy="2656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2743201" y="2425700"/>
              <a:ext cx="850899" cy="215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61" name="Group 60"/>
            <p:cNvGrpSpPr/>
            <p:nvPr/>
          </p:nvGrpSpPr>
          <p:grpSpPr>
            <a:xfrm>
              <a:off x="419100" y="2565400"/>
              <a:ext cx="1206500" cy="1216343"/>
              <a:chOff x="419100" y="2565400"/>
              <a:chExt cx="1206500" cy="1216343"/>
            </a:xfrm>
          </p:grpSpPr>
          <p:sp>
            <p:nvSpPr>
              <p:cNvPr id="6" name="TextBox 5"/>
              <p:cNvSpPr txBox="1"/>
              <p:nvPr/>
            </p:nvSpPr>
            <p:spPr>
              <a:xfrm>
                <a:off x="584200" y="3009900"/>
                <a:ext cx="1028700" cy="492443"/>
              </a:xfrm>
              <a:prstGeom prst="rect">
                <a:avLst/>
              </a:prstGeom>
              <a:noFill/>
            </p:spPr>
            <p:txBody>
              <a:bodyPr wrap="square" rtlCol="0">
                <a:spAutoFit/>
              </a:bodyPr>
              <a:lstStyle/>
              <a:p>
                <a:r>
                  <a:rPr lang="en-US" dirty="0" smtClean="0"/>
                  <a:t>that : 2</a:t>
                </a:r>
                <a:endParaRPr lang="en-US" dirty="0"/>
              </a:p>
            </p:txBody>
          </p:sp>
          <p:sp>
            <p:nvSpPr>
              <p:cNvPr id="13" name="TextBox 12"/>
              <p:cNvSpPr txBox="1"/>
              <p:nvPr/>
            </p:nvSpPr>
            <p:spPr>
              <a:xfrm>
                <a:off x="419100" y="2565400"/>
                <a:ext cx="893506" cy="492443"/>
              </a:xfrm>
              <a:prstGeom prst="rect">
                <a:avLst/>
              </a:prstGeom>
              <a:noFill/>
            </p:spPr>
            <p:txBody>
              <a:bodyPr wrap="none" rtlCol="0">
                <a:spAutoFit/>
              </a:bodyPr>
              <a:lstStyle/>
              <a:p>
                <a:r>
                  <a:rPr lang="en-US" dirty="0" smtClean="0"/>
                  <a:t>Shard 1</a:t>
                </a:r>
                <a:endParaRPr lang="en-US" dirty="0"/>
              </a:p>
            </p:txBody>
          </p:sp>
          <p:sp>
            <p:nvSpPr>
              <p:cNvPr id="23" name="TextBox 22"/>
              <p:cNvSpPr txBox="1"/>
              <p:nvPr/>
            </p:nvSpPr>
            <p:spPr>
              <a:xfrm>
                <a:off x="596900" y="3289300"/>
                <a:ext cx="1028700" cy="492443"/>
              </a:xfrm>
              <a:prstGeom prst="rect">
                <a:avLst/>
              </a:prstGeom>
              <a:noFill/>
            </p:spPr>
            <p:txBody>
              <a:bodyPr wrap="square" rtlCol="0">
                <a:spAutoFit/>
              </a:bodyPr>
              <a:lstStyle/>
              <a:p>
                <a:r>
                  <a:rPr lang="en-US" dirty="0" smtClean="0"/>
                  <a:t>he : 1</a:t>
                </a:r>
                <a:endParaRPr lang="en-US" dirty="0"/>
              </a:p>
            </p:txBody>
          </p:sp>
          <p:sp>
            <p:nvSpPr>
              <p:cNvPr id="47" name="Rectangle 46"/>
              <p:cNvSpPr/>
              <p:nvPr/>
            </p:nvSpPr>
            <p:spPr>
              <a:xfrm>
                <a:off x="457200" y="2565400"/>
                <a:ext cx="1092200" cy="1130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82" name="Group 81"/>
            <p:cNvGrpSpPr/>
            <p:nvPr/>
          </p:nvGrpSpPr>
          <p:grpSpPr>
            <a:xfrm>
              <a:off x="1587500" y="2590800"/>
              <a:ext cx="1320800" cy="1143000"/>
              <a:chOff x="1587500" y="2590800"/>
              <a:chExt cx="1320800" cy="1143000"/>
            </a:xfrm>
          </p:grpSpPr>
          <p:sp>
            <p:nvSpPr>
              <p:cNvPr id="14" name="TextBox 13"/>
              <p:cNvSpPr txBox="1"/>
              <p:nvPr/>
            </p:nvSpPr>
            <p:spPr>
              <a:xfrm>
                <a:off x="1587500" y="2590800"/>
                <a:ext cx="893506" cy="492443"/>
              </a:xfrm>
              <a:prstGeom prst="rect">
                <a:avLst/>
              </a:prstGeom>
              <a:noFill/>
            </p:spPr>
            <p:txBody>
              <a:bodyPr wrap="none" rtlCol="0">
                <a:spAutoFit/>
              </a:bodyPr>
              <a:lstStyle/>
              <a:p>
                <a:r>
                  <a:rPr lang="en-US" dirty="0" smtClean="0"/>
                  <a:t>Shard 2</a:t>
                </a:r>
                <a:endParaRPr lang="en-US" dirty="0"/>
              </a:p>
            </p:txBody>
          </p:sp>
          <p:sp>
            <p:nvSpPr>
              <p:cNvPr id="24" name="TextBox 23"/>
              <p:cNvSpPr txBox="1"/>
              <p:nvPr/>
            </p:nvSpPr>
            <p:spPr>
              <a:xfrm>
                <a:off x="1879600" y="3035300"/>
                <a:ext cx="1028700" cy="492443"/>
              </a:xfrm>
              <a:prstGeom prst="rect">
                <a:avLst/>
              </a:prstGeom>
              <a:noFill/>
            </p:spPr>
            <p:txBody>
              <a:bodyPr wrap="square" rtlCol="0">
                <a:spAutoFit/>
              </a:bodyPr>
              <a:lstStyle/>
              <a:p>
                <a:r>
                  <a:rPr lang="en-US" dirty="0" smtClean="0"/>
                  <a:t>this : 2</a:t>
                </a:r>
                <a:endParaRPr lang="en-US" dirty="0"/>
              </a:p>
            </p:txBody>
          </p:sp>
          <p:sp>
            <p:nvSpPr>
              <p:cNvPr id="48" name="Rectangle 47"/>
              <p:cNvSpPr/>
              <p:nvPr/>
            </p:nvSpPr>
            <p:spPr>
              <a:xfrm>
                <a:off x="1612900" y="2603500"/>
                <a:ext cx="1092200" cy="1130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49" name="Rectangle 48"/>
            <p:cNvSpPr/>
            <p:nvPr/>
          </p:nvSpPr>
          <p:spPr>
            <a:xfrm>
              <a:off x="2870200" y="2603500"/>
              <a:ext cx="1092200" cy="1130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10" name="Group 109"/>
          <p:cNvGrpSpPr/>
          <p:nvPr/>
        </p:nvGrpSpPr>
        <p:grpSpPr>
          <a:xfrm>
            <a:off x="4762501" y="1762125"/>
            <a:ext cx="4041485" cy="1151156"/>
            <a:chOff x="4762500" y="2349500"/>
            <a:chExt cx="4041485" cy="1534875"/>
          </a:xfrm>
        </p:grpSpPr>
        <p:sp>
          <p:nvSpPr>
            <p:cNvPr id="20" name="TextBox 19"/>
            <p:cNvSpPr txBox="1"/>
            <p:nvPr/>
          </p:nvSpPr>
          <p:spPr>
            <a:xfrm>
              <a:off x="7213600" y="2565400"/>
              <a:ext cx="893506" cy="492443"/>
            </a:xfrm>
            <a:prstGeom prst="rect">
              <a:avLst/>
            </a:prstGeom>
            <a:noFill/>
          </p:spPr>
          <p:txBody>
            <a:bodyPr wrap="none" rtlCol="0">
              <a:spAutoFit/>
            </a:bodyPr>
            <a:lstStyle/>
            <a:p>
              <a:r>
                <a:rPr lang="en-US" dirty="0" smtClean="0"/>
                <a:t>Shard 3</a:t>
              </a:r>
              <a:endParaRPr lang="en-US" dirty="0"/>
            </a:p>
          </p:txBody>
        </p:sp>
        <p:sp>
          <p:nvSpPr>
            <p:cNvPr id="21" name="TextBox 20"/>
            <p:cNvSpPr txBox="1"/>
            <p:nvPr/>
          </p:nvSpPr>
          <p:spPr>
            <a:xfrm>
              <a:off x="8242300" y="2565400"/>
              <a:ext cx="561685" cy="492443"/>
            </a:xfrm>
            <a:prstGeom prst="rect">
              <a:avLst/>
            </a:prstGeom>
            <a:noFill/>
          </p:spPr>
          <p:txBody>
            <a:bodyPr wrap="none" rtlCol="0">
              <a:spAutoFit/>
            </a:bodyPr>
            <a:lstStyle/>
            <a:p>
              <a:r>
                <a:rPr lang="en-US" dirty="0" smtClean="0"/>
                <a:t>…….</a:t>
              </a:r>
              <a:endParaRPr lang="en-US" dirty="0"/>
            </a:p>
          </p:txBody>
        </p:sp>
        <p:sp>
          <p:nvSpPr>
            <p:cNvPr id="27" name="TextBox 26"/>
            <p:cNvSpPr txBox="1"/>
            <p:nvPr/>
          </p:nvSpPr>
          <p:spPr>
            <a:xfrm>
              <a:off x="7480300" y="3022600"/>
              <a:ext cx="1028700" cy="861775"/>
            </a:xfrm>
            <a:prstGeom prst="rect">
              <a:avLst/>
            </a:prstGeom>
            <a:noFill/>
          </p:spPr>
          <p:txBody>
            <a:bodyPr wrap="square" rtlCol="0">
              <a:spAutoFit/>
            </a:bodyPr>
            <a:lstStyle/>
            <a:p>
              <a:r>
                <a:rPr lang="en-US" dirty="0" smtClean="0"/>
                <a:t>is : 33</a:t>
              </a:r>
            </a:p>
            <a:p>
              <a:r>
                <a:rPr lang="en-US" dirty="0" smtClean="0"/>
                <a:t>me : 2</a:t>
              </a:r>
              <a:endParaRPr lang="en-US" dirty="0"/>
            </a:p>
          </p:txBody>
        </p:sp>
        <p:cxnSp>
          <p:nvCxnSpPr>
            <p:cNvPr id="43" name="Straight Arrow Connector 42"/>
            <p:cNvCxnSpPr/>
            <p:nvPr/>
          </p:nvCxnSpPr>
          <p:spPr>
            <a:xfrm flipH="1">
              <a:off x="5397500" y="2349500"/>
              <a:ext cx="787400" cy="342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H="1">
              <a:off x="6629400" y="2414032"/>
              <a:ext cx="18177" cy="2656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6985001" y="2374900"/>
              <a:ext cx="850899" cy="215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4762500" y="2578100"/>
              <a:ext cx="1257300" cy="1155700"/>
              <a:chOff x="4762500" y="2578100"/>
              <a:chExt cx="1257300" cy="1155700"/>
            </a:xfrm>
          </p:grpSpPr>
          <p:sp>
            <p:nvSpPr>
              <p:cNvPr id="18" name="TextBox 17"/>
              <p:cNvSpPr txBox="1"/>
              <p:nvPr/>
            </p:nvSpPr>
            <p:spPr>
              <a:xfrm>
                <a:off x="4762500" y="2578100"/>
                <a:ext cx="893506" cy="492443"/>
              </a:xfrm>
              <a:prstGeom prst="rect">
                <a:avLst/>
              </a:prstGeom>
              <a:noFill/>
            </p:spPr>
            <p:txBody>
              <a:bodyPr wrap="none" rtlCol="0">
                <a:spAutoFit/>
              </a:bodyPr>
              <a:lstStyle/>
              <a:p>
                <a:r>
                  <a:rPr lang="en-US" dirty="0" smtClean="0"/>
                  <a:t>Shard 1</a:t>
                </a:r>
                <a:endParaRPr lang="en-US" dirty="0"/>
              </a:p>
            </p:txBody>
          </p:sp>
          <p:sp>
            <p:nvSpPr>
              <p:cNvPr id="25" name="TextBox 24"/>
              <p:cNvSpPr txBox="1"/>
              <p:nvPr/>
            </p:nvSpPr>
            <p:spPr>
              <a:xfrm>
                <a:off x="4991100" y="3238500"/>
                <a:ext cx="1028700" cy="492443"/>
              </a:xfrm>
              <a:prstGeom prst="rect">
                <a:avLst/>
              </a:prstGeom>
              <a:noFill/>
            </p:spPr>
            <p:txBody>
              <a:bodyPr wrap="square" rtlCol="0">
                <a:spAutoFit/>
              </a:bodyPr>
              <a:lstStyle/>
              <a:p>
                <a:r>
                  <a:rPr lang="en-US" dirty="0" smtClean="0"/>
                  <a:t>that : 4</a:t>
                </a:r>
                <a:endParaRPr lang="en-US" dirty="0"/>
              </a:p>
            </p:txBody>
          </p:sp>
          <p:sp>
            <p:nvSpPr>
              <p:cNvPr id="26" name="TextBox 25"/>
              <p:cNvSpPr txBox="1"/>
              <p:nvPr/>
            </p:nvSpPr>
            <p:spPr>
              <a:xfrm>
                <a:off x="4978400" y="2946400"/>
                <a:ext cx="1028700" cy="492443"/>
              </a:xfrm>
              <a:prstGeom prst="rect">
                <a:avLst/>
              </a:prstGeom>
              <a:noFill/>
            </p:spPr>
            <p:txBody>
              <a:bodyPr wrap="square" rtlCol="0">
                <a:spAutoFit/>
              </a:bodyPr>
              <a:lstStyle/>
              <a:p>
                <a:r>
                  <a:rPr lang="en-US" dirty="0" smtClean="0"/>
                  <a:t>he : 66</a:t>
                </a:r>
                <a:endParaRPr lang="en-US" dirty="0"/>
              </a:p>
            </p:txBody>
          </p:sp>
          <p:sp>
            <p:nvSpPr>
              <p:cNvPr id="50" name="Rectangle 49"/>
              <p:cNvSpPr/>
              <p:nvPr/>
            </p:nvSpPr>
            <p:spPr>
              <a:xfrm>
                <a:off x="4775200" y="2603500"/>
                <a:ext cx="1092200" cy="1130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83" name="Group 82"/>
            <p:cNvGrpSpPr/>
            <p:nvPr/>
          </p:nvGrpSpPr>
          <p:grpSpPr>
            <a:xfrm>
              <a:off x="5969000" y="2565400"/>
              <a:ext cx="1333500" cy="1181100"/>
              <a:chOff x="5969000" y="2565400"/>
              <a:chExt cx="1333500" cy="1181100"/>
            </a:xfrm>
          </p:grpSpPr>
          <p:sp>
            <p:nvSpPr>
              <p:cNvPr id="19" name="TextBox 18"/>
              <p:cNvSpPr txBox="1"/>
              <p:nvPr/>
            </p:nvSpPr>
            <p:spPr>
              <a:xfrm>
                <a:off x="5969000" y="2565400"/>
                <a:ext cx="893506" cy="492443"/>
              </a:xfrm>
              <a:prstGeom prst="rect">
                <a:avLst/>
              </a:prstGeom>
              <a:noFill/>
            </p:spPr>
            <p:txBody>
              <a:bodyPr wrap="none" rtlCol="0">
                <a:spAutoFit/>
              </a:bodyPr>
              <a:lstStyle/>
              <a:p>
                <a:r>
                  <a:rPr lang="en-US" dirty="0" smtClean="0"/>
                  <a:t>Shard 2</a:t>
                </a:r>
                <a:endParaRPr lang="en-US" dirty="0"/>
              </a:p>
            </p:txBody>
          </p:sp>
          <p:sp>
            <p:nvSpPr>
              <p:cNvPr id="28" name="TextBox 27"/>
              <p:cNvSpPr txBox="1"/>
              <p:nvPr/>
            </p:nvSpPr>
            <p:spPr>
              <a:xfrm>
                <a:off x="6273800" y="3009900"/>
                <a:ext cx="1028700" cy="492443"/>
              </a:xfrm>
              <a:prstGeom prst="rect">
                <a:avLst/>
              </a:prstGeom>
              <a:noFill/>
            </p:spPr>
            <p:txBody>
              <a:bodyPr wrap="square" rtlCol="0">
                <a:spAutoFit/>
              </a:bodyPr>
              <a:lstStyle/>
              <a:p>
                <a:r>
                  <a:rPr lang="en-US" dirty="0" smtClean="0"/>
                  <a:t>this : 11</a:t>
                </a:r>
                <a:endParaRPr lang="en-US" dirty="0"/>
              </a:p>
            </p:txBody>
          </p:sp>
          <p:sp>
            <p:nvSpPr>
              <p:cNvPr id="51" name="Rectangle 50"/>
              <p:cNvSpPr/>
              <p:nvPr/>
            </p:nvSpPr>
            <p:spPr>
              <a:xfrm>
                <a:off x="6057900" y="2616200"/>
                <a:ext cx="1092200" cy="1130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52" name="Rectangle 51"/>
            <p:cNvSpPr/>
            <p:nvPr/>
          </p:nvSpPr>
          <p:spPr>
            <a:xfrm>
              <a:off x="7251700" y="2603500"/>
              <a:ext cx="1092200" cy="1130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54" name="Rectangle 53"/>
          <p:cNvSpPr/>
          <p:nvPr/>
        </p:nvSpPr>
        <p:spPr>
          <a:xfrm>
            <a:off x="1206500" y="3124200"/>
            <a:ext cx="2197100" cy="2019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5" name="Rectangle 54"/>
          <p:cNvSpPr/>
          <p:nvPr/>
        </p:nvSpPr>
        <p:spPr>
          <a:xfrm>
            <a:off x="3695700" y="3114675"/>
            <a:ext cx="2197100" cy="2028825"/>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6" name="Rectangle 55"/>
          <p:cNvSpPr/>
          <p:nvPr/>
        </p:nvSpPr>
        <p:spPr>
          <a:xfrm>
            <a:off x="6210300" y="3124200"/>
            <a:ext cx="2197100" cy="2019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 name="TextBox 56"/>
          <p:cNvSpPr txBox="1"/>
          <p:nvPr/>
        </p:nvSpPr>
        <p:spPr>
          <a:xfrm>
            <a:off x="1270001" y="3149604"/>
            <a:ext cx="1529260" cy="469359"/>
          </a:xfrm>
          <a:prstGeom prst="rect">
            <a:avLst/>
          </a:prstGeom>
          <a:noFill/>
        </p:spPr>
        <p:txBody>
          <a:bodyPr wrap="none" rtlCol="0">
            <a:spAutoFit/>
          </a:bodyPr>
          <a:lstStyle/>
          <a:p>
            <a:pPr>
              <a:lnSpc>
                <a:spcPct val="85000"/>
              </a:lnSpc>
            </a:pPr>
            <a:r>
              <a:rPr lang="en-US" sz="2800" dirty="0" smtClean="0">
                <a:solidFill>
                  <a:srgbClr val="FF0000"/>
                </a:solidFill>
              </a:rPr>
              <a:t>Reduce 1</a:t>
            </a:r>
          </a:p>
        </p:txBody>
      </p:sp>
      <p:sp>
        <p:nvSpPr>
          <p:cNvPr id="58" name="TextBox 57"/>
          <p:cNvSpPr txBox="1"/>
          <p:nvPr/>
        </p:nvSpPr>
        <p:spPr>
          <a:xfrm>
            <a:off x="3771901" y="3159129"/>
            <a:ext cx="1529260" cy="469359"/>
          </a:xfrm>
          <a:prstGeom prst="rect">
            <a:avLst/>
          </a:prstGeom>
          <a:noFill/>
        </p:spPr>
        <p:txBody>
          <a:bodyPr wrap="none" rtlCol="0">
            <a:spAutoFit/>
          </a:bodyPr>
          <a:lstStyle/>
          <a:p>
            <a:pPr>
              <a:lnSpc>
                <a:spcPct val="85000"/>
              </a:lnSpc>
            </a:pPr>
            <a:r>
              <a:rPr lang="en-US" sz="2800" dirty="0" smtClean="0">
                <a:solidFill>
                  <a:srgbClr val="FF0000"/>
                </a:solidFill>
              </a:rPr>
              <a:t>Reduce 2</a:t>
            </a:r>
          </a:p>
        </p:txBody>
      </p:sp>
      <p:sp>
        <p:nvSpPr>
          <p:cNvPr id="59" name="TextBox 58"/>
          <p:cNvSpPr txBox="1"/>
          <p:nvPr/>
        </p:nvSpPr>
        <p:spPr>
          <a:xfrm>
            <a:off x="6299201" y="3178179"/>
            <a:ext cx="1529260" cy="469359"/>
          </a:xfrm>
          <a:prstGeom prst="rect">
            <a:avLst/>
          </a:prstGeom>
          <a:noFill/>
        </p:spPr>
        <p:txBody>
          <a:bodyPr wrap="none" rtlCol="0">
            <a:spAutoFit/>
          </a:bodyPr>
          <a:lstStyle/>
          <a:p>
            <a:pPr>
              <a:lnSpc>
                <a:spcPct val="85000"/>
              </a:lnSpc>
            </a:pPr>
            <a:r>
              <a:rPr lang="en-US" sz="2800" dirty="0" smtClean="0">
                <a:solidFill>
                  <a:srgbClr val="FF0000"/>
                </a:solidFill>
              </a:rPr>
              <a:t>Reduce 3</a:t>
            </a:r>
          </a:p>
        </p:txBody>
      </p:sp>
      <p:cxnSp>
        <p:nvCxnSpPr>
          <p:cNvPr id="64" name="Straight Arrow Connector 63"/>
          <p:cNvCxnSpPr/>
          <p:nvPr/>
        </p:nvCxnSpPr>
        <p:spPr>
          <a:xfrm>
            <a:off x="965200" y="2667000"/>
            <a:ext cx="622300" cy="9239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a:xfrm flipH="1">
            <a:off x="1993900" y="2676525"/>
            <a:ext cx="2971800" cy="8858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67" name="Group 66"/>
          <p:cNvGrpSpPr/>
          <p:nvPr/>
        </p:nvGrpSpPr>
        <p:grpSpPr>
          <a:xfrm>
            <a:off x="1244600" y="3476624"/>
            <a:ext cx="1206500" cy="912257"/>
            <a:chOff x="419100" y="2565400"/>
            <a:chExt cx="1206500" cy="1216343"/>
          </a:xfrm>
        </p:grpSpPr>
        <p:sp>
          <p:nvSpPr>
            <p:cNvPr id="68" name="TextBox 67"/>
            <p:cNvSpPr txBox="1"/>
            <p:nvPr/>
          </p:nvSpPr>
          <p:spPr>
            <a:xfrm>
              <a:off x="584200" y="3009900"/>
              <a:ext cx="1028700" cy="492443"/>
            </a:xfrm>
            <a:prstGeom prst="rect">
              <a:avLst/>
            </a:prstGeom>
            <a:noFill/>
          </p:spPr>
          <p:txBody>
            <a:bodyPr wrap="square" rtlCol="0">
              <a:spAutoFit/>
            </a:bodyPr>
            <a:lstStyle/>
            <a:p>
              <a:r>
                <a:rPr lang="en-US" dirty="0" smtClean="0"/>
                <a:t>that : 2</a:t>
              </a:r>
              <a:endParaRPr lang="en-US" dirty="0"/>
            </a:p>
          </p:txBody>
        </p:sp>
        <p:sp>
          <p:nvSpPr>
            <p:cNvPr id="69" name="TextBox 68"/>
            <p:cNvSpPr txBox="1"/>
            <p:nvPr/>
          </p:nvSpPr>
          <p:spPr>
            <a:xfrm>
              <a:off x="419100" y="2565400"/>
              <a:ext cx="893506" cy="492443"/>
            </a:xfrm>
            <a:prstGeom prst="rect">
              <a:avLst/>
            </a:prstGeom>
            <a:noFill/>
          </p:spPr>
          <p:txBody>
            <a:bodyPr wrap="none" rtlCol="0">
              <a:spAutoFit/>
            </a:bodyPr>
            <a:lstStyle/>
            <a:p>
              <a:r>
                <a:rPr lang="en-US" dirty="0" smtClean="0"/>
                <a:t>Shard 1</a:t>
              </a:r>
              <a:endParaRPr lang="en-US" dirty="0"/>
            </a:p>
          </p:txBody>
        </p:sp>
        <p:sp>
          <p:nvSpPr>
            <p:cNvPr id="70" name="TextBox 69"/>
            <p:cNvSpPr txBox="1"/>
            <p:nvPr/>
          </p:nvSpPr>
          <p:spPr>
            <a:xfrm>
              <a:off x="596900" y="3289300"/>
              <a:ext cx="1028700" cy="492443"/>
            </a:xfrm>
            <a:prstGeom prst="rect">
              <a:avLst/>
            </a:prstGeom>
            <a:noFill/>
          </p:spPr>
          <p:txBody>
            <a:bodyPr wrap="square" rtlCol="0">
              <a:spAutoFit/>
            </a:bodyPr>
            <a:lstStyle/>
            <a:p>
              <a:r>
                <a:rPr lang="en-US" dirty="0" smtClean="0"/>
                <a:t>he : 1</a:t>
              </a:r>
              <a:endParaRPr lang="en-US" dirty="0"/>
            </a:p>
          </p:txBody>
        </p:sp>
        <p:sp>
          <p:nvSpPr>
            <p:cNvPr id="71" name="Rectangle 70"/>
            <p:cNvSpPr/>
            <p:nvPr/>
          </p:nvSpPr>
          <p:spPr>
            <a:xfrm>
              <a:off x="457200" y="2565400"/>
              <a:ext cx="1092200" cy="1130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72" name="Group 71"/>
          <p:cNvGrpSpPr/>
          <p:nvPr/>
        </p:nvGrpSpPr>
        <p:grpSpPr>
          <a:xfrm>
            <a:off x="2387600" y="3448050"/>
            <a:ext cx="1257300" cy="866775"/>
            <a:chOff x="4762500" y="2578100"/>
            <a:chExt cx="1257300" cy="1155700"/>
          </a:xfrm>
        </p:grpSpPr>
        <p:sp>
          <p:nvSpPr>
            <p:cNvPr id="73" name="TextBox 72"/>
            <p:cNvSpPr txBox="1"/>
            <p:nvPr/>
          </p:nvSpPr>
          <p:spPr>
            <a:xfrm>
              <a:off x="4762500" y="2578100"/>
              <a:ext cx="893506" cy="492443"/>
            </a:xfrm>
            <a:prstGeom prst="rect">
              <a:avLst/>
            </a:prstGeom>
            <a:noFill/>
          </p:spPr>
          <p:txBody>
            <a:bodyPr wrap="none" rtlCol="0">
              <a:spAutoFit/>
            </a:bodyPr>
            <a:lstStyle/>
            <a:p>
              <a:r>
                <a:rPr lang="en-US" dirty="0" smtClean="0"/>
                <a:t>Shard 1</a:t>
              </a:r>
              <a:endParaRPr lang="en-US" dirty="0"/>
            </a:p>
          </p:txBody>
        </p:sp>
        <p:sp>
          <p:nvSpPr>
            <p:cNvPr id="74" name="TextBox 73"/>
            <p:cNvSpPr txBox="1"/>
            <p:nvPr/>
          </p:nvSpPr>
          <p:spPr>
            <a:xfrm>
              <a:off x="4991100" y="3238500"/>
              <a:ext cx="1028700" cy="492443"/>
            </a:xfrm>
            <a:prstGeom prst="rect">
              <a:avLst/>
            </a:prstGeom>
            <a:noFill/>
          </p:spPr>
          <p:txBody>
            <a:bodyPr wrap="square" rtlCol="0">
              <a:spAutoFit/>
            </a:bodyPr>
            <a:lstStyle/>
            <a:p>
              <a:r>
                <a:rPr lang="en-US" dirty="0" smtClean="0"/>
                <a:t>that : 4</a:t>
              </a:r>
              <a:endParaRPr lang="en-US" dirty="0"/>
            </a:p>
          </p:txBody>
        </p:sp>
        <p:sp>
          <p:nvSpPr>
            <p:cNvPr id="75" name="TextBox 74"/>
            <p:cNvSpPr txBox="1"/>
            <p:nvPr/>
          </p:nvSpPr>
          <p:spPr>
            <a:xfrm>
              <a:off x="4978400" y="2946400"/>
              <a:ext cx="1028700" cy="492443"/>
            </a:xfrm>
            <a:prstGeom prst="rect">
              <a:avLst/>
            </a:prstGeom>
            <a:noFill/>
          </p:spPr>
          <p:txBody>
            <a:bodyPr wrap="square" rtlCol="0">
              <a:spAutoFit/>
            </a:bodyPr>
            <a:lstStyle/>
            <a:p>
              <a:r>
                <a:rPr lang="en-US" dirty="0" smtClean="0"/>
                <a:t>he : 66</a:t>
              </a:r>
              <a:endParaRPr lang="en-US" dirty="0"/>
            </a:p>
          </p:txBody>
        </p:sp>
        <p:sp>
          <p:nvSpPr>
            <p:cNvPr id="76" name="Rectangle 75"/>
            <p:cNvSpPr/>
            <p:nvPr/>
          </p:nvSpPr>
          <p:spPr>
            <a:xfrm>
              <a:off x="4775200" y="2603500"/>
              <a:ext cx="1092200" cy="1130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cxnSp>
        <p:nvCxnSpPr>
          <p:cNvPr id="78" name="Straight Arrow Connector 77"/>
          <p:cNvCxnSpPr/>
          <p:nvPr/>
        </p:nvCxnSpPr>
        <p:spPr>
          <a:xfrm>
            <a:off x="2171700" y="2552700"/>
            <a:ext cx="2133600" cy="10001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H="1">
            <a:off x="5372100" y="2514600"/>
            <a:ext cx="1206500" cy="1066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84" name="Group 83"/>
          <p:cNvGrpSpPr/>
          <p:nvPr/>
        </p:nvGrpSpPr>
        <p:grpSpPr>
          <a:xfrm>
            <a:off x="3746500" y="3409950"/>
            <a:ext cx="1320800" cy="857250"/>
            <a:chOff x="1587500" y="2590800"/>
            <a:chExt cx="1320800" cy="1143000"/>
          </a:xfrm>
        </p:grpSpPr>
        <p:sp>
          <p:nvSpPr>
            <p:cNvPr id="85" name="TextBox 84"/>
            <p:cNvSpPr txBox="1"/>
            <p:nvPr/>
          </p:nvSpPr>
          <p:spPr>
            <a:xfrm>
              <a:off x="1587500" y="2590800"/>
              <a:ext cx="893506" cy="492443"/>
            </a:xfrm>
            <a:prstGeom prst="rect">
              <a:avLst/>
            </a:prstGeom>
            <a:noFill/>
          </p:spPr>
          <p:txBody>
            <a:bodyPr wrap="none" rtlCol="0">
              <a:spAutoFit/>
            </a:bodyPr>
            <a:lstStyle/>
            <a:p>
              <a:r>
                <a:rPr lang="en-US" dirty="0" smtClean="0"/>
                <a:t>Shard 2</a:t>
              </a:r>
              <a:endParaRPr lang="en-US" dirty="0"/>
            </a:p>
          </p:txBody>
        </p:sp>
        <p:sp>
          <p:nvSpPr>
            <p:cNvPr id="86" name="TextBox 85"/>
            <p:cNvSpPr txBox="1"/>
            <p:nvPr/>
          </p:nvSpPr>
          <p:spPr>
            <a:xfrm>
              <a:off x="1879600" y="3035300"/>
              <a:ext cx="1028700" cy="492443"/>
            </a:xfrm>
            <a:prstGeom prst="rect">
              <a:avLst/>
            </a:prstGeom>
            <a:noFill/>
          </p:spPr>
          <p:txBody>
            <a:bodyPr wrap="square" rtlCol="0">
              <a:spAutoFit/>
            </a:bodyPr>
            <a:lstStyle/>
            <a:p>
              <a:r>
                <a:rPr lang="en-US" dirty="0" smtClean="0"/>
                <a:t>this : 2</a:t>
              </a:r>
              <a:endParaRPr lang="en-US" dirty="0"/>
            </a:p>
          </p:txBody>
        </p:sp>
        <p:sp>
          <p:nvSpPr>
            <p:cNvPr id="87" name="Rectangle 86"/>
            <p:cNvSpPr/>
            <p:nvPr/>
          </p:nvSpPr>
          <p:spPr>
            <a:xfrm>
              <a:off x="1612900" y="2603500"/>
              <a:ext cx="1092200" cy="1130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88" name="Group 87"/>
          <p:cNvGrpSpPr/>
          <p:nvPr/>
        </p:nvGrpSpPr>
        <p:grpSpPr>
          <a:xfrm>
            <a:off x="4826000" y="3400425"/>
            <a:ext cx="1333500" cy="885825"/>
            <a:chOff x="5969000" y="2565400"/>
            <a:chExt cx="1333500" cy="1181100"/>
          </a:xfrm>
        </p:grpSpPr>
        <p:sp>
          <p:nvSpPr>
            <p:cNvPr id="89" name="TextBox 88"/>
            <p:cNvSpPr txBox="1"/>
            <p:nvPr/>
          </p:nvSpPr>
          <p:spPr>
            <a:xfrm>
              <a:off x="5969000" y="2565400"/>
              <a:ext cx="893506" cy="492443"/>
            </a:xfrm>
            <a:prstGeom prst="rect">
              <a:avLst/>
            </a:prstGeom>
            <a:noFill/>
          </p:spPr>
          <p:txBody>
            <a:bodyPr wrap="none" rtlCol="0">
              <a:spAutoFit/>
            </a:bodyPr>
            <a:lstStyle/>
            <a:p>
              <a:r>
                <a:rPr lang="en-US" dirty="0" smtClean="0"/>
                <a:t>Shard 2</a:t>
              </a:r>
              <a:endParaRPr lang="en-US" dirty="0"/>
            </a:p>
          </p:txBody>
        </p:sp>
        <p:sp>
          <p:nvSpPr>
            <p:cNvPr id="90" name="TextBox 89"/>
            <p:cNvSpPr txBox="1"/>
            <p:nvPr/>
          </p:nvSpPr>
          <p:spPr>
            <a:xfrm>
              <a:off x="6273800" y="3009900"/>
              <a:ext cx="1028700" cy="492443"/>
            </a:xfrm>
            <a:prstGeom prst="rect">
              <a:avLst/>
            </a:prstGeom>
            <a:noFill/>
          </p:spPr>
          <p:txBody>
            <a:bodyPr wrap="square" rtlCol="0">
              <a:spAutoFit/>
            </a:bodyPr>
            <a:lstStyle/>
            <a:p>
              <a:r>
                <a:rPr lang="en-US" dirty="0" smtClean="0"/>
                <a:t>this : 11</a:t>
              </a:r>
              <a:endParaRPr lang="en-US" dirty="0"/>
            </a:p>
          </p:txBody>
        </p:sp>
        <p:sp>
          <p:nvSpPr>
            <p:cNvPr id="91" name="Rectangle 90"/>
            <p:cNvSpPr/>
            <p:nvPr/>
          </p:nvSpPr>
          <p:spPr>
            <a:xfrm>
              <a:off x="6057900" y="2616200"/>
              <a:ext cx="1092200" cy="1130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92" name="TextBox 91"/>
          <p:cNvSpPr txBox="1"/>
          <p:nvPr/>
        </p:nvSpPr>
        <p:spPr>
          <a:xfrm>
            <a:off x="1536701" y="4467226"/>
            <a:ext cx="1350888" cy="646331"/>
          </a:xfrm>
          <a:prstGeom prst="rect">
            <a:avLst/>
          </a:prstGeom>
          <a:noFill/>
        </p:spPr>
        <p:txBody>
          <a:bodyPr wrap="none" rtlCol="0">
            <a:spAutoFit/>
          </a:bodyPr>
          <a:lstStyle/>
          <a:p>
            <a:r>
              <a:rPr lang="en-US" dirty="0" smtClean="0"/>
              <a:t>that : 2, 4 ….</a:t>
            </a:r>
          </a:p>
          <a:p>
            <a:r>
              <a:rPr lang="en-US" dirty="0" smtClean="0"/>
              <a:t>he: 1, 66 ….</a:t>
            </a:r>
            <a:endParaRPr lang="en-US" dirty="0"/>
          </a:p>
        </p:txBody>
      </p:sp>
      <p:cxnSp>
        <p:nvCxnSpPr>
          <p:cNvPr id="94" name="Straight Arrow Connector 93"/>
          <p:cNvCxnSpPr/>
          <p:nvPr/>
        </p:nvCxnSpPr>
        <p:spPr>
          <a:xfrm>
            <a:off x="2324100" y="4276725"/>
            <a:ext cx="12700" cy="2476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a:off x="4813300" y="4257675"/>
            <a:ext cx="12700" cy="2476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4114800" y="4533900"/>
            <a:ext cx="1423249" cy="369332"/>
          </a:xfrm>
          <a:prstGeom prst="rect">
            <a:avLst/>
          </a:prstGeom>
          <a:noFill/>
        </p:spPr>
        <p:txBody>
          <a:bodyPr wrap="none" rtlCol="0">
            <a:spAutoFit/>
          </a:bodyPr>
          <a:lstStyle/>
          <a:p>
            <a:r>
              <a:rPr lang="en-US" dirty="0" smtClean="0"/>
              <a:t>this : 2, 11 ….</a:t>
            </a:r>
          </a:p>
        </p:txBody>
      </p:sp>
      <p:cxnSp>
        <p:nvCxnSpPr>
          <p:cNvPr id="100" name="Straight Arrow Connector 99"/>
          <p:cNvCxnSpPr/>
          <p:nvPr/>
        </p:nvCxnSpPr>
        <p:spPr>
          <a:xfrm>
            <a:off x="3454400" y="2457450"/>
            <a:ext cx="3505200" cy="11620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H="1">
            <a:off x="7531100" y="2543175"/>
            <a:ext cx="406400" cy="1028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6" name="Rounded Rectangle 105"/>
          <p:cNvSpPr/>
          <p:nvPr/>
        </p:nvSpPr>
        <p:spPr>
          <a:xfrm>
            <a:off x="5422900" y="4333875"/>
            <a:ext cx="3251200" cy="2857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Sort</a:t>
            </a:r>
            <a:endParaRPr lang="en-US" dirty="0"/>
          </a:p>
        </p:txBody>
      </p:sp>
      <p:sp>
        <p:nvSpPr>
          <p:cNvPr id="107" name="Rounded Rectangle 106"/>
          <p:cNvSpPr/>
          <p:nvPr/>
        </p:nvSpPr>
        <p:spPr>
          <a:xfrm>
            <a:off x="2628900" y="1295400"/>
            <a:ext cx="3873500" cy="40957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Partition function</a:t>
            </a:r>
          </a:p>
          <a:p>
            <a:pPr algn="ctr"/>
            <a:r>
              <a:rPr lang="en-US" dirty="0" smtClean="0"/>
              <a:t># of Shards = # of reduce</a:t>
            </a:r>
            <a:endParaRPr lang="en-US" dirty="0"/>
          </a:p>
        </p:txBody>
      </p:sp>
      <p:sp>
        <p:nvSpPr>
          <p:cNvPr id="108" name="Rounded Rectangle 107"/>
          <p:cNvSpPr/>
          <p:nvPr/>
        </p:nvSpPr>
        <p:spPr>
          <a:xfrm>
            <a:off x="5384800" y="2867025"/>
            <a:ext cx="3276600" cy="2857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Remote Read</a:t>
            </a:r>
            <a:endParaRPr lang="en-US" dirty="0"/>
          </a:p>
        </p:txBody>
      </p:sp>
    </p:spTree>
    <p:extLst>
      <p:ext uri="{BB962C8B-B14F-4D97-AF65-F5344CB8AC3E}">
        <p14:creationId xmlns:p14="http://schemas.microsoft.com/office/powerpoint/2010/main" val="5484756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blinds(horizontal)">
                                      <p:cBhvr>
                                        <p:cTn id="7" dur="500"/>
                                        <p:tgtEl>
                                          <p:spTgt spid="10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0"/>
                                        </p:tgtEl>
                                        <p:attrNameLst>
                                          <p:attrName>style.visibility</p:attrName>
                                        </p:attrNameLst>
                                      </p:cBhvr>
                                      <p:to>
                                        <p:strVal val="visible"/>
                                      </p:to>
                                    </p:set>
                                    <p:animEffect transition="in" filter="blinds(horizontal)">
                                      <p:cBhvr>
                                        <p:cTn id="12" dur="500"/>
                                        <p:tgtEl>
                                          <p:spTgt spid="1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7"/>
                                        </p:tgtEl>
                                        <p:attrNameLst>
                                          <p:attrName>style.visibility</p:attrName>
                                        </p:attrNameLst>
                                      </p:cBhvr>
                                      <p:to>
                                        <p:strVal val="visible"/>
                                      </p:to>
                                    </p:set>
                                    <p:animEffect transition="in" filter="blinds(horizontal)">
                                      <p:cBhvr>
                                        <p:cTn id="17" dur="500"/>
                                        <p:tgtEl>
                                          <p:spTgt spid="10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blinds(horizontal)">
                                      <p:cBhvr>
                                        <p:cTn id="22" dur="500"/>
                                        <p:tgtEl>
                                          <p:spTgt spid="64"/>
                                        </p:tgtEl>
                                      </p:cBhvr>
                                    </p:animEffect>
                                  </p:childTnLst>
                                </p:cTn>
                              </p:par>
                              <p:par>
                                <p:cTn id="23" presetID="3" presetClass="entr" presetSubtype="10" fill="hold" nodeType="with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blinds(horizontal)">
                                      <p:cBhvr>
                                        <p:cTn id="25" dur="500"/>
                                        <p:tgtEl>
                                          <p:spTgt spid="6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blinds(horizontal)">
                                      <p:cBhvr>
                                        <p:cTn id="30" dur="500"/>
                                        <p:tgtEl>
                                          <p:spTgt spid="72"/>
                                        </p:tgtEl>
                                      </p:cBhvr>
                                    </p:animEffect>
                                  </p:childTnLst>
                                </p:cTn>
                              </p:par>
                              <p:par>
                                <p:cTn id="31" presetID="3" presetClass="entr" presetSubtype="10" fill="hold" nodeType="withEffect">
                                  <p:stCondLst>
                                    <p:cond delay="0"/>
                                  </p:stCondLst>
                                  <p:childTnLst>
                                    <p:set>
                                      <p:cBhvr>
                                        <p:cTn id="32" dur="1" fill="hold">
                                          <p:stCondLst>
                                            <p:cond delay="0"/>
                                          </p:stCondLst>
                                        </p:cTn>
                                        <p:tgtEl>
                                          <p:spTgt spid="67"/>
                                        </p:tgtEl>
                                        <p:attrNameLst>
                                          <p:attrName>style.visibility</p:attrName>
                                        </p:attrNameLst>
                                      </p:cBhvr>
                                      <p:to>
                                        <p:strVal val="visible"/>
                                      </p:to>
                                    </p:set>
                                    <p:animEffect transition="in" filter="blinds(horizontal)">
                                      <p:cBhvr>
                                        <p:cTn id="33" dur="500"/>
                                        <p:tgtEl>
                                          <p:spTgt spid="6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78"/>
                                        </p:tgtEl>
                                        <p:attrNameLst>
                                          <p:attrName>style.visibility</p:attrName>
                                        </p:attrNameLst>
                                      </p:cBhvr>
                                      <p:to>
                                        <p:strVal val="visible"/>
                                      </p:to>
                                    </p:set>
                                    <p:animEffect transition="in" filter="blinds(horizontal)">
                                      <p:cBhvr>
                                        <p:cTn id="38" dur="500"/>
                                        <p:tgtEl>
                                          <p:spTgt spid="78"/>
                                        </p:tgtEl>
                                      </p:cBhvr>
                                    </p:animEffect>
                                  </p:childTnLst>
                                </p:cTn>
                              </p:par>
                              <p:par>
                                <p:cTn id="39" presetID="3" presetClass="entr" presetSubtype="10" fill="hold" nodeType="withEffect">
                                  <p:stCondLst>
                                    <p:cond delay="0"/>
                                  </p:stCondLst>
                                  <p:childTnLst>
                                    <p:set>
                                      <p:cBhvr>
                                        <p:cTn id="40" dur="1" fill="hold">
                                          <p:stCondLst>
                                            <p:cond delay="0"/>
                                          </p:stCondLst>
                                        </p:cTn>
                                        <p:tgtEl>
                                          <p:spTgt spid="80"/>
                                        </p:tgtEl>
                                        <p:attrNameLst>
                                          <p:attrName>style.visibility</p:attrName>
                                        </p:attrNameLst>
                                      </p:cBhvr>
                                      <p:to>
                                        <p:strVal val="visible"/>
                                      </p:to>
                                    </p:set>
                                    <p:animEffect transition="in" filter="blinds(horizontal)">
                                      <p:cBhvr>
                                        <p:cTn id="41" dur="500"/>
                                        <p:tgtEl>
                                          <p:spTgt spid="80"/>
                                        </p:tgtEl>
                                      </p:cBhvr>
                                    </p:animEffect>
                                  </p:childTnLst>
                                </p:cTn>
                              </p:par>
                              <p:par>
                                <p:cTn id="42" presetID="3" presetClass="entr" presetSubtype="10" fill="hold" nodeType="withEffect">
                                  <p:stCondLst>
                                    <p:cond delay="0"/>
                                  </p:stCondLst>
                                  <p:childTnLst>
                                    <p:set>
                                      <p:cBhvr>
                                        <p:cTn id="43" dur="1" fill="hold">
                                          <p:stCondLst>
                                            <p:cond delay="0"/>
                                          </p:stCondLst>
                                        </p:cTn>
                                        <p:tgtEl>
                                          <p:spTgt spid="84"/>
                                        </p:tgtEl>
                                        <p:attrNameLst>
                                          <p:attrName>style.visibility</p:attrName>
                                        </p:attrNameLst>
                                      </p:cBhvr>
                                      <p:to>
                                        <p:strVal val="visible"/>
                                      </p:to>
                                    </p:set>
                                    <p:animEffect transition="in" filter="blinds(horizontal)">
                                      <p:cBhvr>
                                        <p:cTn id="44" dur="500"/>
                                        <p:tgtEl>
                                          <p:spTgt spid="84"/>
                                        </p:tgtEl>
                                      </p:cBhvr>
                                    </p:animEffect>
                                  </p:childTnLst>
                                </p:cTn>
                              </p:par>
                              <p:par>
                                <p:cTn id="45" presetID="3" presetClass="entr" presetSubtype="10" fill="hold" nodeType="withEffect">
                                  <p:stCondLst>
                                    <p:cond delay="0"/>
                                  </p:stCondLst>
                                  <p:childTnLst>
                                    <p:set>
                                      <p:cBhvr>
                                        <p:cTn id="46" dur="1" fill="hold">
                                          <p:stCondLst>
                                            <p:cond delay="0"/>
                                          </p:stCondLst>
                                        </p:cTn>
                                        <p:tgtEl>
                                          <p:spTgt spid="88"/>
                                        </p:tgtEl>
                                        <p:attrNameLst>
                                          <p:attrName>style.visibility</p:attrName>
                                        </p:attrNameLst>
                                      </p:cBhvr>
                                      <p:to>
                                        <p:strVal val="visible"/>
                                      </p:to>
                                    </p:set>
                                    <p:animEffect transition="in" filter="blinds(horizontal)">
                                      <p:cBhvr>
                                        <p:cTn id="47" dur="500"/>
                                        <p:tgtEl>
                                          <p:spTgt spid="8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02"/>
                                        </p:tgtEl>
                                        <p:attrNameLst>
                                          <p:attrName>style.visibility</p:attrName>
                                        </p:attrNameLst>
                                      </p:cBhvr>
                                      <p:to>
                                        <p:strVal val="visible"/>
                                      </p:to>
                                    </p:set>
                                    <p:animEffect transition="in" filter="blinds(horizontal)">
                                      <p:cBhvr>
                                        <p:cTn id="52" dur="500"/>
                                        <p:tgtEl>
                                          <p:spTgt spid="102"/>
                                        </p:tgtEl>
                                      </p:cBhvr>
                                    </p:animEffect>
                                  </p:childTnLst>
                                </p:cTn>
                              </p:par>
                              <p:par>
                                <p:cTn id="53" presetID="3" presetClass="entr" presetSubtype="10" fill="hold" nodeType="withEffect">
                                  <p:stCondLst>
                                    <p:cond delay="0"/>
                                  </p:stCondLst>
                                  <p:childTnLst>
                                    <p:set>
                                      <p:cBhvr>
                                        <p:cTn id="54" dur="1" fill="hold">
                                          <p:stCondLst>
                                            <p:cond delay="0"/>
                                          </p:stCondLst>
                                        </p:cTn>
                                        <p:tgtEl>
                                          <p:spTgt spid="100"/>
                                        </p:tgtEl>
                                        <p:attrNameLst>
                                          <p:attrName>style.visibility</p:attrName>
                                        </p:attrNameLst>
                                      </p:cBhvr>
                                      <p:to>
                                        <p:strVal val="visible"/>
                                      </p:to>
                                    </p:set>
                                    <p:animEffect transition="in" filter="blinds(horizontal)">
                                      <p:cBhvr>
                                        <p:cTn id="55" dur="500"/>
                                        <p:tgtEl>
                                          <p:spTgt spid="100"/>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08"/>
                                        </p:tgtEl>
                                        <p:attrNameLst>
                                          <p:attrName>style.visibility</p:attrName>
                                        </p:attrNameLst>
                                      </p:cBhvr>
                                      <p:to>
                                        <p:strVal val="visible"/>
                                      </p:to>
                                    </p:set>
                                    <p:animEffect transition="in" filter="blinds(horizontal)">
                                      <p:cBhvr>
                                        <p:cTn id="60" dur="500"/>
                                        <p:tgtEl>
                                          <p:spTgt spid="108"/>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92"/>
                                        </p:tgtEl>
                                        <p:attrNameLst>
                                          <p:attrName>style.visibility</p:attrName>
                                        </p:attrNameLst>
                                      </p:cBhvr>
                                      <p:to>
                                        <p:strVal val="visible"/>
                                      </p:to>
                                    </p:set>
                                    <p:animEffect transition="in" filter="blinds(horizontal)">
                                      <p:cBhvr>
                                        <p:cTn id="65" dur="500"/>
                                        <p:tgtEl>
                                          <p:spTgt spid="92"/>
                                        </p:tgtEl>
                                      </p:cBhvr>
                                    </p:animEffect>
                                  </p:childTnLst>
                                </p:cTn>
                              </p:par>
                              <p:par>
                                <p:cTn id="66" presetID="3" presetClass="entr" presetSubtype="10" fill="hold" nodeType="withEffect">
                                  <p:stCondLst>
                                    <p:cond delay="0"/>
                                  </p:stCondLst>
                                  <p:childTnLst>
                                    <p:set>
                                      <p:cBhvr>
                                        <p:cTn id="67" dur="1" fill="hold">
                                          <p:stCondLst>
                                            <p:cond delay="0"/>
                                          </p:stCondLst>
                                        </p:cTn>
                                        <p:tgtEl>
                                          <p:spTgt spid="94"/>
                                        </p:tgtEl>
                                        <p:attrNameLst>
                                          <p:attrName>style.visibility</p:attrName>
                                        </p:attrNameLst>
                                      </p:cBhvr>
                                      <p:to>
                                        <p:strVal val="visible"/>
                                      </p:to>
                                    </p:set>
                                    <p:animEffect transition="in" filter="blinds(horizontal)">
                                      <p:cBhvr>
                                        <p:cTn id="68" dur="500"/>
                                        <p:tgtEl>
                                          <p:spTgt spid="94"/>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97"/>
                                        </p:tgtEl>
                                        <p:attrNameLst>
                                          <p:attrName>style.visibility</p:attrName>
                                        </p:attrNameLst>
                                      </p:cBhvr>
                                      <p:to>
                                        <p:strVal val="visible"/>
                                      </p:to>
                                    </p:set>
                                    <p:animEffect transition="in" filter="blinds(horizontal)">
                                      <p:cBhvr>
                                        <p:cTn id="73" dur="500"/>
                                        <p:tgtEl>
                                          <p:spTgt spid="97"/>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98"/>
                                        </p:tgtEl>
                                        <p:attrNameLst>
                                          <p:attrName>style.visibility</p:attrName>
                                        </p:attrNameLst>
                                      </p:cBhvr>
                                      <p:to>
                                        <p:strVal val="visible"/>
                                      </p:to>
                                    </p:set>
                                    <p:animEffect transition="in" filter="blinds(horizontal)">
                                      <p:cBhvr>
                                        <p:cTn id="76" dur="500"/>
                                        <p:tgtEl>
                                          <p:spTgt spid="98"/>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106"/>
                                        </p:tgtEl>
                                        <p:attrNameLst>
                                          <p:attrName>style.visibility</p:attrName>
                                        </p:attrNameLst>
                                      </p:cBhvr>
                                      <p:to>
                                        <p:strVal val="visible"/>
                                      </p:to>
                                    </p:set>
                                    <p:animEffect transition="in" filter="blinds(horizontal)">
                                      <p:cBhvr>
                                        <p:cTn id="81"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P spid="98" grpId="0"/>
      <p:bldP spid="106" grpId="0" animBg="1"/>
      <p:bldP spid="107" grpId="0" animBg="1"/>
      <p:bldP spid="10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200" dirty="0" smtClean="0"/>
              <a:t>MapReduce Processing</a:t>
            </a:r>
            <a:endParaRPr lang="en-US" sz="3200" dirty="0"/>
          </a:p>
        </p:txBody>
      </p:sp>
      <p:sp>
        <p:nvSpPr>
          <p:cNvPr id="4" name="Date Placeholder 3"/>
          <p:cNvSpPr>
            <a:spLocks noGrp="1"/>
          </p:cNvSpPr>
          <p:nvPr>
            <p:ph type="dt" sz="half" idx="10"/>
          </p:nvPr>
        </p:nvSpPr>
        <p:spPr/>
        <p:txBody>
          <a:bodyPr/>
          <a:lstStyle/>
          <a:p>
            <a:fld id="{BFCD3E57-9567-C046-91A0-FDA3F7E12C88}" type="datetime1">
              <a:rPr lang="en-US" smtClean="0"/>
              <a:pPr/>
              <a:t>14-9-24</a:t>
            </a:fld>
            <a:endParaRPr lang="en-US"/>
          </a:p>
        </p:txBody>
      </p:sp>
      <p:sp>
        <p:nvSpPr>
          <p:cNvPr id="5" name="Footer Placeholder 4"/>
          <p:cNvSpPr>
            <a:spLocks noGrp="1"/>
          </p:cNvSpPr>
          <p:nvPr>
            <p:ph type="ftr" sz="quarter" idx="11"/>
          </p:nvPr>
        </p:nvSpPr>
        <p:spPr/>
        <p:txBody>
          <a:bodyPr/>
          <a:lstStyle/>
          <a:p>
            <a:r>
              <a:rPr lang="en-US" smtClean="0"/>
              <a:t>Spring 2012 -- Lecture #2</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24</a:t>
            </a:fld>
            <a:endParaRPr lang="en-US"/>
          </a:p>
        </p:txBody>
      </p:sp>
      <p:sp>
        <p:nvSpPr>
          <p:cNvPr id="10" name="TextBox 9"/>
          <p:cNvSpPr txBox="1"/>
          <p:nvPr/>
        </p:nvSpPr>
        <p:spPr>
          <a:xfrm>
            <a:off x="3657601" y="4686300"/>
            <a:ext cx="1766736" cy="369332"/>
          </a:xfrm>
          <a:prstGeom prst="rect">
            <a:avLst/>
          </a:prstGeom>
          <a:solidFill>
            <a:schemeClr val="bg1"/>
          </a:solidFill>
        </p:spPr>
        <p:txBody>
          <a:bodyPr wrap="square" rtlCol="0">
            <a:spAutoFit/>
          </a:bodyPr>
          <a:lstStyle/>
          <a:p>
            <a:pPr algn="ctr"/>
            <a:r>
              <a:rPr lang="en-US" dirty="0" smtClean="0"/>
              <a:t>Shuffle phase</a:t>
            </a:r>
            <a:endParaRPr lang="en-US" dirty="0"/>
          </a:p>
        </p:txBody>
      </p:sp>
      <p:pic>
        <p:nvPicPr>
          <p:cNvPr id="12" name="图片 11" descr="pic3.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0350" y="588355"/>
            <a:ext cx="5958407" cy="4178908"/>
          </a:xfrm>
          <a:prstGeom prst="rect">
            <a:avLst/>
          </a:prstGeom>
        </p:spPr>
      </p:pic>
      <p:sp>
        <p:nvSpPr>
          <p:cNvPr id="13" name="Rounded Rectangle 8"/>
          <p:cNvSpPr/>
          <p:nvPr/>
        </p:nvSpPr>
        <p:spPr>
          <a:xfrm>
            <a:off x="3535835" y="555486"/>
            <a:ext cx="2580180" cy="104140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298898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normAutofit/>
          </a:bodyPr>
          <a:lstStyle/>
          <a:p>
            <a:r>
              <a:rPr lang="en-US" sz="3200" dirty="0" smtClean="0"/>
              <a:t>MapReduce Processing</a:t>
            </a:r>
            <a:endParaRPr lang="en-US" sz="3200" dirty="0"/>
          </a:p>
        </p:txBody>
      </p:sp>
      <p:sp>
        <p:nvSpPr>
          <p:cNvPr id="4" name="Date Placeholder 3"/>
          <p:cNvSpPr>
            <a:spLocks noGrp="1"/>
          </p:cNvSpPr>
          <p:nvPr>
            <p:ph type="dt" sz="half" idx="10"/>
          </p:nvPr>
        </p:nvSpPr>
        <p:spPr/>
        <p:txBody>
          <a:bodyPr/>
          <a:lstStyle/>
          <a:p>
            <a:fld id="{E67F994B-A2D2-AB48-BA56-C69BB9D6BE97}" type="datetime1">
              <a:rPr lang="en-US" smtClean="0"/>
              <a:pPr/>
              <a:t>14-9-24</a:t>
            </a:fld>
            <a:endParaRPr lang="en-US"/>
          </a:p>
        </p:txBody>
      </p:sp>
      <p:sp>
        <p:nvSpPr>
          <p:cNvPr id="5" name="Footer Placeholder 4"/>
          <p:cNvSpPr>
            <a:spLocks noGrp="1"/>
          </p:cNvSpPr>
          <p:nvPr>
            <p:ph type="ftr" sz="quarter" idx="11"/>
          </p:nvPr>
        </p:nvSpPr>
        <p:spPr/>
        <p:txBody>
          <a:bodyPr/>
          <a:lstStyle/>
          <a:p>
            <a:r>
              <a:rPr lang="en-US" smtClean="0"/>
              <a:t>Spring 2012 -- Lecture #2</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25</a:t>
            </a:fld>
            <a:endParaRPr lang="en-US"/>
          </a:p>
        </p:txBody>
      </p:sp>
      <p:sp>
        <p:nvSpPr>
          <p:cNvPr id="10" name="TextBox 9"/>
          <p:cNvSpPr txBox="1"/>
          <p:nvPr/>
        </p:nvSpPr>
        <p:spPr>
          <a:xfrm>
            <a:off x="3657601" y="4686300"/>
            <a:ext cx="1766736" cy="369332"/>
          </a:xfrm>
          <a:prstGeom prst="rect">
            <a:avLst/>
          </a:prstGeom>
          <a:solidFill>
            <a:schemeClr val="bg1"/>
          </a:solidFill>
        </p:spPr>
        <p:txBody>
          <a:bodyPr wrap="square" rtlCol="0">
            <a:spAutoFit/>
          </a:bodyPr>
          <a:lstStyle/>
          <a:p>
            <a:pPr algn="ctr"/>
            <a:r>
              <a:rPr lang="en-US" dirty="0" smtClean="0"/>
              <a:t>Shuffle phase</a:t>
            </a:r>
            <a:endParaRPr lang="en-US" dirty="0"/>
          </a:p>
        </p:txBody>
      </p:sp>
      <p:pic>
        <p:nvPicPr>
          <p:cNvPr id="11" name="图片 10" descr="pic3.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6028" y="588355"/>
            <a:ext cx="5958407" cy="4178908"/>
          </a:xfrm>
          <a:prstGeom prst="rect">
            <a:avLst/>
          </a:prstGeom>
        </p:spPr>
      </p:pic>
      <p:sp>
        <p:nvSpPr>
          <p:cNvPr id="12" name="Rounded Rectangle 8"/>
          <p:cNvSpPr/>
          <p:nvPr/>
        </p:nvSpPr>
        <p:spPr>
          <a:xfrm>
            <a:off x="3352801" y="1524000"/>
            <a:ext cx="2692400" cy="81280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504735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normAutofit/>
          </a:bodyPr>
          <a:lstStyle/>
          <a:p>
            <a:r>
              <a:rPr lang="en-US" sz="3200" dirty="0" smtClean="0"/>
              <a:t>MapReduce Processing</a:t>
            </a:r>
            <a:endParaRPr lang="en-US" sz="3200" dirty="0"/>
          </a:p>
        </p:txBody>
      </p:sp>
      <p:sp>
        <p:nvSpPr>
          <p:cNvPr id="4" name="Date Placeholder 3"/>
          <p:cNvSpPr>
            <a:spLocks noGrp="1"/>
          </p:cNvSpPr>
          <p:nvPr>
            <p:ph type="dt" sz="half" idx="10"/>
          </p:nvPr>
        </p:nvSpPr>
        <p:spPr/>
        <p:txBody>
          <a:bodyPr/>
          <a:lstStyle/>
          <a:p>
            <a:fld id="{CDD28E3C-A8E5-BD45-976E-10B4B483B5E7}" type="datetime1">
              <a:rPr lang="en-US" smtClean="0"/>
              <a:pPr/>
              <a:t>14-9-24</a:t>
            </a:fld>
            <a:endParaRPr lang="en-US"/>
          </a:p>
        </p:txBody>
      </p:sp>
      <p:sp>
        <p:nvSpPr>
          <p:cNvPr id="5" name="Footer Placeholder 4"/>
          <p:cNvSpPr>
            <a:spLocks noGrp="1"/>
          </p:cNvSpPr>
          <p:nvPr>
            <p:ph type="ftr" sz="quarter" idx="11"/>
          </p:nvPr>
        </p:nvSpPr>
        <p:spPr/>
        <p:txBody>
          <a:bodyPr/>
          <a:lstStyle/>
          <a:p>
            <a:r>
              <a:rPr lang="en-US" smtClean="0"/>
              <a:t>Spring 2012 -- Lecture #2</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26</a:t>
            </a:fld>
            <a:endParaRPr lang="en-US"/>
          </a:p>
        </p:txBody>
      </p:sp>
      <p:sp>
        <p:nvSpPr>
          <p:cNvPr id="11" name="TextBox 10"/>
          <p:cNvSpPr txBox="1"/>
          <p:nvPr/>
        </p:nvSpPr>
        <p:spPr>
          <a:xfrm>
            <a:off x="3657601" y="4686300"/>
            <a:ext cx="1766736" cy="369332"/>
          </a:xfrm>
          <a:prstGeom prst="rect">
            <a:avLst/>
          </a:prstGeom>
          <a:solidFill>
            <a:schemeClr val="bg1"/>
          </a:solidFill>
        </p:spPr>
        <p:txBody>
          <a:bodyPr wrap="square" rtlCol="0">
            <a:spAutoFit/>
          </a:bodyPr>
          <a:lstStyle/>
          <a:p>
            <a:pPr algn="ctr"/>
            <a:r>
              <a:rPr lang="en-US" dirty="0" smtClean="0"/>
              <a:t>Shuffle phase</a:t>
            </a:r>
            <a:endParaRPr lang="en-US" dirty="0"/>
          </a:p>
        </p:txBody>
      </p:sp>
      <p:pic>
        <p:nvPicPr>
          <p:cNvPr id="12" name="图片 11" descr="pic3.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6028" y="588355"/>
            <a:ext cx="5958407" cy="4178908"/>
          </a:xfrm>
          <a:prstGeom prst="rect">
            <a:avLst/>
          </a:prstGeom>
        </p:spPr>
      </p:pic>
      <p:sp>
        <p:nvSpPr>
          <p:cNvPr id="13" name="Rounded Rectangle 9"/>
          <p:cNvSpPr/>
          <p:nvPr/>
        </p:nvSpPr>
        <p:spPr>
          <a:xfrm>
            <a:off x="1532469" y="2336800"/>
            <a:ext cx="1498294" cy="173990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28944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normAutofit/>
          </a:bodyPr>
          <a:lstStyle/>
          <a:p>
            <a:r>
              <a:rPr lang="en-US" sz="3200" dirty="0" smtClean="0"/>
              <a:t>MapReduce Processing</a:t>
            </a:r>
            <a:endParaRPr lang="en-US" sz="3200" dirty="0"/>
          </a:p>
        </p:txBody>
      </p:sp>
      <p:sp>
        <p:nvSpPr>
          <p:cNvPr id="4" name="Date Placeholder 3"/>
          <p:cNvSpPr>
            <a:spLocks noGrp="1"/>
          </p:cNvSpPr>
          <p:nvPr>
            <p:ph type="dt" sz="half" idx="10"/>
          </p:nvPr>
        </p:nvSpPr>
        <p:spPr/>
        <p:txBody>
          <a:bodyPr/>
          <a:lstStyle/>
          <a:p>
            <a:fld id="{ACD11D5B-2956-3146-8ED8-7FBA5B7C4FF6}" type="datetime1">
              <a:rPr lang="en-US" smtClean="0"/>
              <a:pPr/>
              <a:t>14-9-24</a:t>
            </a:fld>
            <a:endParaRPr lang="en-US"/>
          </a:p>
        </p:txBody>
      </p:sp>
      <p:sp>
        <p:nvSpPr>
          <p:cNvPr id="5" name="Footer Placeholder 4"/>
          <p:cNvSpPr>
            <a:spLocks noGrp="1"/>
          </p:cNvSpPr>
          <p:nvPr>
            <p:ph type="ftr" sz="quarter" idx="11"/>
          </p:nvPr>
        </p:nvSpPr>
        <p:spPr/>
        <p:txBody>
          <a:bodyPr/>
          <a:lstStyle/>
          <a:p>
            <a:r>
              <a:rPr lang="en-US" smtClean="0"/>
              <a:t>Spring 2012 -- Lecture #2</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27</a:t>
            </a:fld>
            <a:endParaRPr lang="en-US"/>
          </a:p>
        </p:txBody>
      </p:sp>
      <p:sp>
        <p:nvSpPr>
          <p:cNvPr id="11" name="TextBox 10"/>
          <p:cNvSpPr txBox="1"/>
          <p:nvPr/>
        </p:nvSpPr>
        <p:spPr>
          <a:xfrm>
            <a:off x="3657601" y="4686300"/>
            <a:ext cx="1766736" cy="369332"/>
          </a:xfrm>
          <a:prstGeom prst="rect">
            <a:avLst/>
          </a:prstGeom>
          <a:solidFill>
            <a:schemeClr val="bg1"/>
          </a:solidFill>
        </p:spPr>
        <p:txBody>
          <a:bodyPr wrap="square" rtlCol="0">
            <a:spAutoFit/>
          </a:bodyPr>
          <a:lstStyle/>
          <a:p>
            <a:pPr algn="ctr"/>
            <a:r>
              <a:rPr lang="en-US" dirty="0" smtClean="0"/>
              <a:t>Shuffle phase</a:t>
            </a:r>
            <a:endParaRPr lang="en-US" dirty="0"/>
          </a:p>
        </p:txBody>
      </p:sp>
      <p:pic>
        <p:nvPicPr>
          <p:cNvPr id="12" name="图片 11" descr="pic3.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0351" y="588355"/>
            <a:ext cx="5958407" cy="4178908"/>
          </a:xfrm>
          <a:prstGeom prst="rect">
            <a:avLst/>
          </a:prstGeom>
        </p:spPr>
      </p:pic>
      <p:sp>
        <p:nvSpPr>
          <p:cNvPr id="13" name="Rounded Rectangle 9"/>
          <p:cNvSpPr/>
          <p:nvPr/>
        </p:nvSpPr>
        <p:spPr>
          <a:xfrm>
            <a:off x="3305854" y="2201066"/>
            <a:ext cx="1625600" cy="198120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561179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normAutofit/>
          </a:bodyPr>
          <a:lstStyle/>
          <a:p>
            <a:r>
              <a:rPr lang="en-US" sz="3200" dirty="0" smtClean="0"/>
              <a:t>MapReduce Processing</a:t>
            </a:r>
            <a:endParaRPr lang="en-US" sz="3200" dirty="0"/>
          </a:p>
        </p:txBody>
      </p:sp>
      <p:sp>
        <p:nvSpPr>
          <p:cNvPr id="4" name="Date Placeholder 3"/>
          <p:cNvSpPr>
            <a:spLocks noGrp="1"/>
          </p:cNvSpPr>
          <p:nvPr>
            <p:ph type="dt" sz="half" idx="10"/>
          </p:nvPr>
        </p:nvSpPr>
        <p:spPr/>
        <p:txBody>
          <a:bodyPr/>
          <a:lstStyle/>
          <a:p>
            <a:fld id="{6A0C9B59-22C5-DD44-AB53-4BE1592D2BD2}" type="datetime1">
              <a:rPr lang="en-US" smtClean="0"/>
              <a:pPr/>
              <a:t>14-9-24</a:t>
            </a:fld>
            <a:endParaRPr lang="en-US"/>
          </a:p>
        </p:txBody>
      </p:sp>
      <p:sp>
        <p:nvSpPr>
          <p:cNvPr id="5" name="Footer Placeholder 4"/>
          <p:cNvSpPr>
            <a:spLocks noGrp="1"/>
          </p:cNvSpPr>
          <p:nvPr>
            <p:ph type="ftr" sz="quarter" idx="11"/>
          </p:nvPr>
        </p:nvSpPr>
        <p:spPr/>
        <p:txBody>
          <a:bodyPr/>
          <a:lstStyle/>
          <a:p>
            <a:r>
              <a:rPr lang="en-US" smtClean="0"/>
              <a:t>Spring 2012 -- Lecture #2</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28</a:t>
            </a:fld>
            <a:endParaRPr lang="en-US"/>
          </a:p>
        </p:txBody>
      </p:sp>
      <p:sp>
        <p:nvSpPr>
          <p:cNvPr id="11" name="TextBox 10"/>
          <p:cNvSpPr txBox="1"/>
          <p:nvPr/>
        </p:nvSpPr>
        <p:spPr>
          <a:xfrm>
            <a:off x="3657601" y="4686300"/>
            <a:ext cx="1766736" cy="369332"/>
          </a:xfrm>
          <a:prstGeom prst="rect">
            <a:avLst/>
          </a:prstGeom>
          <a:solidFill>
            <a:schemeClr val="bg1"/>
          </a:solidFill>
        </p:spPr>
        <p:txBody>
          <a:bodyPr wrap="square" rtlCol="0">
            <a:spAutoFit/>
          </a:bodyPr>
          <a:lstStyle/>
          <a:p>
            <a:pPr algn="ctr"/>
            <a:r>
              <a:rPr lang="en-US" dirty="0" smtClean="0"/>
              <a:t>Shuffle phase</a:t>
            </a:r>
            <a:endParaRPr lang="en-US" dirty="0"/>
          </a:p>
        </p:txBody>
      </p:sp>
      <p:pic>
        <p:nvPicPr>
          <p:cNvPr id="12" name="图片 11" descr="pic3.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4515" y="588355"/>
            <a:ext cx="5958407" cy="4178908"/>
          </a:xfrm>
          <a:prstGeom prst="rect">
            <a:avLst/>
          </a:prstGeom>
        </p:spPr>
      </p:pic>
      <p:sp>
        <p:nvSpPr>
          <p:cNvPr id="13" name="Rounded Rectangle 9"/>
          <p:cNvSpPr/>
          <p:nvPr/>
        </p:nvSpPr>
        <p:spPr>
          <a:xfrm>
            <a:off x="4550953" y="2280121"/>
            <a:ext cx="1468847" cy="1722116"/>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795095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normAutofit/>
          </a:bodyPr>
          <a:lstStyle/>
          <a:p>
            <a:r>
              <a:rPr lang="en-US" sz="3200" dirty="0" smtClean="0"/>
              <a:t>MapReduce Processing</a:t>
            </a:r>
            <a:endParaRPr lang="en-US" sz="3200" dirty="0"/>
          </a:p>
        </p:txBody>
      </p:sp>
      <p:sp>
        <p:nvSpPr>
          <p:cNvPr id="4" name="Date Placeholder 3"/>
          <p:cNvSpPr>
            <a:spLocks noGrp="1"/>
          </p:cNvSpPr>
          <p:nvPr>
            <p:ph type="dt" sz="half" idx="10"/>
          </p:nvPr>
        </p:nvSpPr>
        <p:spPr/>
        <p:txBody>
          <a:bodyPr/>
          <a:lstStyle/>
          <a:p>
            <a:fld id="{4150BDE4-484C-6747-BF3E-D1D08E8BE69C}" type="datetime1">
              <a:rPr lang="en-US" smtClean="0"/>
              <a:pPr/>
              <a:t>14-9-24</a:t>
            </a:fld>
            <a:endParaRPr lang="en-US"/>
          </a:p>
        </p:txBody>
      </p:sp>
      <p:sp>
        <p:nvSpPr>
          <p:cNvPr id="5" name="Footer Placeholder 4"/>
          <p:cNvSpPr>
            <a:spLocks noGrp="1"/>
          </p:cNvSpPr>
          <p:nvPr>
            <p:ph type="ftr" sz="quarter" idx="11"/>
          </p:nvPr>
        </p:nvSpPr>
        <p:spPr/>
        <p:txBody>
          <a:bodyPr/>
          <a:lstStyle/>
          <a:p>
            <a:r>
              <a:rPr lang="en-US" smtClean="0"/>
              <a:t>Spring 2012 -- Lecture #2</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29</a:t>
            </a:fld>
            <a:endParaRPr lang="en-US"/>
          </a:p>
        </p:txBody>
      </p:sp>
      <p:sp>
        <p:nvSpPr>
          <p:cNvPr id="11" name="TextBox 10"/>
          <p:cNvSpPr txBox="1"/>
          <p:nvPr/>
        </p:nvSpPr>
        <p:spPr>
          <a:xfrm>
            <a:off x="3657601" y="4686300"/>
            <a:ext cx="1766736" cy="369332"/>
          </a:xfrm>
          <a:prstGeom prst="rect">
            <a:avLst/>
          </a:prstGeom>
          <a:solidFill>
            <a:schemeClr val="bg1"/>
          </a:solidFill>
        </p:spPr>
        <p:txBody>
          <a:bodyPr wrap="square" rtlCol="0">
            <a:spAutoFit/>
          </a:bodyPr>
          <a:lstStyle/>
          <a:p>
            <a:pPr algn="ctr"/>
            <a:r>
              <a:rPr lang="en-US" dirty="0" smtClean="0"/>
              <a:t>Shuffle phase</a:t>
            </a:r>
            <a:endParaRPr lang="en-US" dirty="0"/>
          </a:p>
        </p:txBody>
      </p:sp>
      <p:pic>
        <p:nvPicPr>
          <p:cNvPr id="9" name="图片 8" descr="pic3.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4515" y="588355"/>
            <a:ext cx="5958407" cy="4178908"/>
          </a:xfrm>
          <a:prstGeom prst="rect">
            <a:avLst/>
          </a:prstGeom>
        </p:spPr>
      </p:pic>
      <p:sp>
        <p:nvSpPr>
          <p:cNvPr id="12" name="Rounded Rectangle 9"/>
          <p:cNvSpPr/>
          <p:nvPr/>
        </p:nvSpPr>
        <p:spPr>
          <a:xfrm>
            <a:off x="5283200" y="2274848"/>
            <a:ext cx="2540000" cy="1727199"/>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291282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数据类型与分析工具</a:t>
            </a:r>
            <a:endParaRPr kumimoji="1" lang="zh-CN" altLang="en-US" dirty="0"/>
          </a:p>
        </p:txBody>
      </p:sp>
      <p:pic>
        <p:nvPicPr>
          <p:cNvPr id="3" name="图片 2" descr="pic1.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95" y="944035"/>
            <a:ext cx="8079405" cy="4199465"/>
          </a:xfrm>
          <a:prstGeom prst="rect">
            <a:avLst/>
          </a:prstGeom>
        </p:spPr>
      </p:pic>
    </p:spTree>
    <p:extLst>
      <p:ext uri="{BB962C8B-B14F-4D97-AF65-F5344CB8AC3E}">
        <p14:creationId xmlns:p14="http://schemas.microsoft.com/office/powerpoint/2010/main" val="224719045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normAutofit/>
          </a:bodyPr>
          <a:lstStyle/>
          <a:p>
            <a:r>
              <a:rPr lang="en-US" sz="3200" dirty="0" smtClean="0"/>
              <a:t>MapReduce Processing</a:t>
            </a:r>
            <a:endParaRPr lang="en-US" sz="3200" dirty="0"/>
          </a:p>
        </p:txBody>
      </p:sp>
      <p:sp>
        <p:nvSpPr>
          <p:cNvPr id="4" name="Date Placeholder 3"/>
          <p:cNvSpPr>
            <a:spLocks noGrp="1"/>
          </p:cNvSpPr>
          <p:nvPr>
            <p:ph type="dt" sz="half" idx="10"/>
          </p:nvPr>
        </p:nvSpPr>
        <p:spPr/>
        <p:txBody>
          <a:bodyPr/>
          <a:lstStyle/>
          <a:p>
            <a:fld id="{C5A20978-FC76-AA48-A87D-34645037C1D4}" type="datetime1">
              <a:rPr lang="en-US" smtClean="0"/>
              <a:pPr/>
              <a:t>14-9-24</a:t>
            </a:fld>
            <a:endParaRPr lang="en-US"/>
          </a:p>
        </p:txBody>
      </p:sp>
      <p:sp>
        <p:nvSpPr>
          <p:cNvPr id="5" name="Footer Placeholder 4"/>
          <p:cNvSpPr>
            <a:spLocks noGrp="1"/>
          </p:cNvSpPr>
          <p:nvPr>
            <p:ph type="ftr" sz="quarter" idx="11"/>
          </p:nvPr>
        </p:nvSpPr>
        <p:spPr/>
        <p:txBody>
          <a:bodyPr/>
          <a:lstStyle/>
          <a:p>
            <a:r>
              <a:rPr lang="en-US" smtClean="0"/>
              <a:t>Spring 2012 -- Lecture #2</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30</a:t>
            </a:fld>
            <a:endParaRPr lang="en-US"/>
          </a:p>
        </p:txBody>
      </p:sp>
      <p:sp>
        <p:nvSpPr>
          <p:cNvPr id="10" name="TextBox 9"/>
          <p:cNvSpPr txBox="1"/>
          <p:nvPr/>
        </p:nvSpPr>
        <p:spPr>
          <a:xfrm>
            <a:off x="3657601" y="4686300"/>
            <a:ext cx="1766736" cy="369332"/>
          </a:xfrm>
          <a:prstGeom prst="rect">
            <a:avLst/>
          </a:prstGeom>
          <a:solidFill>
            <a:schemeClr val="bg1"/>
          </a:solidFill>
        </p:spPr>
        <p:txBody>
          <a:bodyPr wrap="square" rtlCol="0">
            <a:spAutoFit/>
          </a:bodyPr>
          <a:lstStyle/>
          <a:p>
            <a:pPr algn="ctr"/>
            <a:r>
              <a:rPr lang="en-US" dirty="0" smtClean="0"/>
              <a:t>Shuffle phase</a:t>
            </a:r>
            <a:endParaRPr lang="en-US" dirty="0"/>
          </a:p>
        </p:txBody>
      </p:sp>
      <p:pic>
        <p:nvPicPr>
          <p:cNvPr id="8" name="图片 7" descr="pic3.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4515" y="588355"/>
            <a:ext cx="5958407" cy="4178908"/>
          </a:xfrm>
          <a:prstGeom prst="rect">
            <a:avLst/>
          </a:prstGeom>
        </p:spPr>
      </p:pic>
    </p:spTree>
    <p:extLst>
      <p:ext uri="{BB962C8B-B14F-4D97-AF65-F5344CB8AC3E}">
        <p14:creationId xmlns:p14="http://schemas.microsoft.com/office/powerpoint/2010/main" val="391880183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Map</a:t>
            </a:r>
            <a:r>
              <a:rPr lang="zh-CN" altLang="en-US"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altLang="zh-CN"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reduce</a:t>
            </a:r>
            <a:r>
              <a:rPr lang="zh-CN" altLang="en-US"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执行过程演示</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17545091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smtClean="0"/>
              <a:t>（这段重新根据新版的</a:t>
            </a:r>
            <a:r>
              <a:rPr kumimoji="1" lang="en-US" altLang="zh-CN" dirty="0" err="1" smtClean="0"/>
              <a:t>hadoop</a:t>
            </a:r>
            <a:r>
              <a:rPr kumimoji="1" lang="en-US" altLang="en-US" dirty="0" err="1" smtClean="0"/>
              <a:t>截屏做一下</a:t>
            </a:r>
            <a:r>
              <a:rPr kumimoji="1" lang="zh-CN" altLang="en-US" dirty="0" smtClean="0"/>
              <a:t>）</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37494058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zh-CN" altLang="en-US" sz="3200" dirty="0" smtClean="0"/>
              <a:t>展示</a:t>
            </a:r>
            <a:r>
              <a:rPr lang="en-US" sz="3200" dirty="0" err="1" smtClean="0"/>
              <a:t>MapReduce</a:t>
            </a:r>
            <a:r>
              <a:rPr lang="zh-CN" altLang="en-US" sz="3200" dirty="0" smtClean="0"/>
              <a:t>任务运行</a:t>
            </a:r>
            <a:endParaRPr lang="en-US" sz="3200" dirty="0"/>
          </a:p>
        </p:txBody>
      </p:sp>
      <p:sp>
        <p:nvSpPr>
          <p:cNvPr id="6" name="Content Placeholder 5"/>
          <p:cNvSpPr>
            <a:spLocks noGrp="1"/>
          </p:cNvSpPr>
          <p:nvPr>
            <p:ph idx="1"/>
          </p:nvPr>
        </p:nvSpPr>
        <p:spPr>
          <a:xfrm>
            <a:off x="457200" y="1200151"/>
            <a:ext cx="8382000" cy="3394472"/>
          </a:xfrm>
        </p:spPr>
        <p:txBody>
          <a:bodyPr>
            <a:normAutofit fontScale="92500" lnSpcReduction="10000"/>
          </a:bodyPr>
          <a:lstStyle/>
          <a:p>
            <a:pPr defTabSz="914400">
              <a:tabLst>
                <a:tab pos="3657600" algn="l"/>
              </a:tabLst>
            </a:pPr>
            <a:r>
              <a:rPr lang="zh-CN" altLang="en-US" dirty="0" smtClean="0"/>
              <a:t>一共</a:t>
            </a:r>
            <a:r>
              <a:rPr lang="en-US" dirty="0" smtClean="0"/>
              <a:t>41</a:t>
            </a:r>
            <a:r>
              <a:rPr lang="zh-CN" altLang="en-US" dirty="0" smtClean="0"/>
              <a:t>分钟</a:t>
            </a:r>
            <a:endParaRPr lang="en-US" dirty="0" smtClean="0"/>
          </a:p>
          <a:p>
            <a:pPr lvl="1" defTabSz="914400">
              <a:tabLst>
                <a:tab pos="3657600" algn="l"/>
              </a:tabLst>
            </a:pPr>
            <a:r>
              <a:rPr lang="en-US" dirty="0" smtClean="0"/>
              <a:t>29</a:t>
            </a:r>
            <a:r>
              <a:rPr lang="zh-CN" altLang="en-US" dirty="0" smtClean="0"/>
              <a:t>分钟用于</a:t>
            </a:r>
            <a:r>
              <a:rPr lang="en-US" altLang="zh-CN" dirty="0" smtClean="0"/>
              <a:t>Map</a:t>
            </a:r>
            <a:r>
              <a:rPr lang="zh-CN" altLang="en-US" dirty="0" smtClean="0"/>
              <a:t>任务以及洗牌任务</a:t>
            </a:r>
            <a:endParaRPr lang="en-US" dirty="0" smtClean="0"/>
          </a:p>
          <a:p>
            <a:pPr lvl="1" defTabSz="914400">
              <a:tabLst>
                <a:tab pos="3657600" algn="l"/>
              </a:tabLst>
            </a:pPr>
            <a:r>
              <a:rPr lang="en-US" dirty="0" smtClean="0"/>
              <a:t>12</a:t>
            </a:r>
            <a:r>
              <a:rPr lang="zh-CN" altLang="en-US" dirty="0" smtClean="0"/>
              <a:t>分钟用于</a:t>
            </a:r>
            <a:r>
              <a:rPr lang="en-US" altLang="zh-CN" dirty="0" smtClean="0"/>
              <a:t>Reduce</a:t>
            </a:r>
            <a:r>
              <a:rPr lang="zh-CN" altLang="en-US" dirty="0" smtClean="0"/>
              <a:t>任务</a:t>
            </a:r>
            <a:endParaRPr lang="en-US" dirty="0" smtClean="0"/>
          </a:p>
          <a:p>
            <a:pPr lvl="1" defTabSz="914400">
              <a:tabLst>
                <a:tab pos="3657600" algn="l"/>
              </a:tabLst>
            </a:pPr>
            <a:r>
              <a:rPr lang="zh-CN" altLang="en-US" dirty="0" smtClean="0"/>
              <a:t>一共使用了</a:t>
            </a:r>
            <a:r>
              <a:rPr lang="en-US" dirty="0" smtClean="0"/>
              <a:t>1707</a:t>
            </a:r>
            <a:r>
              <a:rPr lang="zh-CN" altLang="en-US" dirty="0" smtClean="0"/>
              <a:t>个工作服务器</a:t>
            </a:r>
            <a:endParaRPr lang="en-US" dirty="0" smtClean="0"/>
          </a:p>
          <a:p>
            <a:pPr defTabSz="914400">
              <a:tabLst>
                <a:tab pos="3657600" algn="l"/>
              </a:tabLst>
            </a:pPr>
            <a:r>
              <a:rPr lang="en-US" dirty="0" smtClean="0">
                <a:solidFill>
                  <a:srgbClr val="44BF00"/>
                </a:solidFill>
              </a:rPr>
              <a:t>Map </a:t>
            </a:r>
            <a:r>
              <a:rPr lang="en-US" dirty="0" smtClean="0"/>
              <a:t>(Green) </a:t>
            </a:r>
            <a:r>
              <a:rPr lang="zh-CN" altLang="en-US" dirty="0" smtClean="0"/>
              <a:t>任务</a:t>
            </a:r>
            <a:r>
              <a:rPr lang="en-US" dirty="0" smtClean="0"/>
              <a:t> 	</a:t>
            </a:r>
            <a:r>
              <a:rPr lang="zh-CN" altLang="en-US" dirty="0" smtClean="0"/>
              <a:t>读</a:t>
            </a:r>
            <a:r>
              <a:rPr lang="en-US" dirty="0" smtClean="0"/>
              <a:t>0.8 TB, </a:t>
            </a:r>
            <a:r>
              <a:rPr lang="zh-CN" altLang="en-US" dirty="0" smtClean="0"/>
              <a:t>写</a:t>
            </a:r>
            <a:r>
              <a:rPr lang="en-US" dirty="0" smtClean="0"/>
              <a:t>0.5 TB</a:t>
            </a:r>
          </a:p>
          <a:p>
            <a:pPr defTabSz="914400">
              <a:tabLst>
                <a:tab pos="3657600" algn="l"/>
              </a:tabLst>
            </a:pPr>
            <a:r>
              <a:rPr lang="en-US" dirty="0" smtClean="0">
                <a:solidFill>
                  <a:srgbClr val="FF0000"/>
                </a:solidFill>
              </a:rPr>
              <a:t>Shuffle </a:t>
            </a:r>
            <a:r>
              <a:rPr lang="en-US" dirty="0" smtClean="0"/>
              <a:t>(Red) </a:t>
            </a:r>
            <a:r>
              <a:rPr lang="zh-CN" altLang="en-US" dirty="0" smtClean="0"/>
              <a:t>任务</a:t>
            </a:r>
            <a:r>
              <a:rPr lang="en-US" dirty="0" smtClean="0"/>
              <a:t> 	</a:t>
            </a:r>
            <a:r>
              <a:rPr lang="zh-CN" altLang="en-US" dirty="0" smtClean="0"/>
              <a:t>读</a:t>
            </a:r>
            <a:r>
              <a:rPr lang="en-US" dirty="0" smtClean="0"/>
              <a:t>0.5 TB, </a:t>
            </a:r>
            <a:r>
              <a:rPr lang="zh-CN" altLang="en-US" dirty="0" smtClean="0"/>
              <a:t>写</a:t>
            </a:r>
            <a:r>
              <a:rPr lang="en-US" dirty="0" smtClean="0"/>
              <a:t>0.5 TB</a:t>
            </a:r>
          </a:p>
          <a:p>
            <a:pPr defTabSz="914400">
              <a:tabLst>
                <a:tab pos="3657600" algn="l"/>
              </a:tabLst>
            </a:pPr>
            <a:r>
              <a:rPr lang="en-US" dirty="0" smtClean="0">
                <a:solidFill>
                  <a:srgbClr val="0000FF"/>
                </a:solidFill>
              </a:rPr>
              <a:t>Reduce </a:t>
            </a:r>
            <a:r>
              <a:rPr lang="en-US" dirty="0" smtClean="0"/>
              <a:t>(Blue) </a:t>
            </a:r>
            <a:r>
              <a:rPr lang="zh-CN" altLang="en-US" dirty="0" smtClean="0"/>
              <a:t>任务 </a:t>
            </a:r>
            <a:r>
              <a:rPr lang="en-US" dirty="0" smtClean="0"/>
              <a:t> </a:t>
            </a:r>
            <a:r>
              <a:rPr lang="zh-CN" altLang="en-US" dirty="0" smtClean="0"/>
              <a:t>读</a:t>
            </a:r>
            <a:r>
              <a:rPr lang="en-US" dirty="0" smtClean="0"/>
              <a:t>0.5 TB, </a:t>
            </a:r>
            <a:r>
              <a:rPr lang="zh-CN" altLang="en-US" dirty="0" smtClean="0"/>
              <a:t>写</a:t>
            </a:r>
            <a:r>
              <a:rPr lang="en-US" dirty="0" smtClean="0"/>
              <a:t>0.5 TB</a:t>
            </a:r>
          </a:p>
          <a:p>
            <a:endParaRPr lang="en-US" dirty="0"/>
          </a:p>
        </p:txBody>
      </p:sp>
      <p:sp>
        <p:nvSpPr>
          <p:cNvPr id="2" name="Date Placeholder 1"/>
          <p:cNvSpPr>
            <a:spLocks noGrp="1"/>
          </p:cNvSpPr>
          <p:nvPr>
            <p:ph type="dt" sz="half" idx="10"/>
          </p:nvPr>
        </p:nvSpPr>
        <p:spPr/>
        <p:txBody>
          <a:bodyPr/>
          <a:lstStyle/>
          <a:p>
            <a:fld id="{00573A8F-A9EE-5D48-8537-E93836A3BF7D}" type="datetime1">
              <a:rPr lang="en-US" smtClean="0"/>
              <a:pPr/>
              <a:t>14-9-24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33</a:t>
            </a:fld>
            <a:endParaRPr lang="en-US"/>
          </a:p>
        </p:txBody>
      </p:sp>
    </p:spTree>
    <p:extLst>
      <p:ext uri="{BB962C8B-B14F-4D97-AF65-F5344CB8AC3E}">
        <p14:creationId xmlns:p14="http://schemas.microsoft.com/office/powerpoint/2010/main" val="43124254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CAD0101-642A-2F45-852D-04A3B2DAEBF4}" type="datetime1">
              <a:rPr lang="en-US" smtClean="0"/>
              <a:pPr/>
              <a:t>14-9-24</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34</a:t>
            </a:fld>
            <a:endParaRPr lang="en-US"/>
          </a:p>
        </p:txBody>
      </p:sp>
      <p:pic>
        <p:nvPicPr>
          <p:cNvPr id="204802" name="Picture 2"/>
          <p:cNvPicPr>
            <a:picLocks noChangeAspect="1" noChangeArrowheads="1"/>
          </p:cNvPicPr>
          <p:nvPr/>
        </p:nvPicPr>
        <p:blipFill>
          <a:blip r:embed="rId2"/>
          <a:srcRect/>
          <a:stretch>
            <a:fillRect/>
          </a:stretch>
        </p:blipFill>
        <p:spPr bwMode="auto">
          <a:xfrm>
            <a:off x="57158" y="5198"/>
            <a:ext cx="9002268" cy="4589145"/>
          </a:xfrm>
          <a:prstGeom prst="rect">
            <a:avLst/>
          </a:prstGeom>
          <a:noFill/>
          <a:ln w="9525">
            <a:noFill/>
            <a:miter lim="800000"/>
            <a:headEnd/>
            <a:tailEnd/>
          </a:ln>
          <a:effectLst/>
        </p:spPr>
      </p:pic>
      <p:sp>
        <p:nvSpPr>
          <p:cNvPr id="7" name="Rectangle 6"/>
          <p:cNvSpPr/>
          <p:nvPr/>
        </p:nvSpPr>
        <p:spPr>
          <a:xfrm>
            <a:off x="8094134" y="977900"/>
            <a:ext cx="846667" cy="190500"/>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863600" y="952500"/>
            <a:ext cx="787400" cy="4381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Oval 8"/>
          <p:cNvSpPr/>
          <p:nvPr/>
        </p:nvSpPr>
        <p:spPr>
          <a:xfrm>
            <a:off x="1955800" y="1266825"/>
            <a:ext cx="889000" cy="3238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Oval 9"/>
          <p:cNvSpPr/>
          <p:nvPr/>
        </p:nvSpPr>
        <p:spPr>
          <a:xfrm>
            <a:off x="1930400" y="952500"/>
            <a:ext cx="787400" cy="4381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145767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10"/>
                                        </p:tgtEl>
                                      </p:cBhvr>
                                    </p:animEffect>
                                    <p:set>
                                      <p:cBhvr>
                                        <p:cTn id="10" dur="1" fill="hold">
                                          <p:stCondLst>
                                            <p:cond delay="499"/>
                                          </p:stCondLst>
                                        </p:cTn>
                                        <p:tgtEl>
                                          <p:spTgt spid="10"/>
                                        </p:tgtEl>
                                        <p:attrNameLst>
                                          <p:attrName>style.visibility</p:attrName>
                                        </p:attrNameLst>
                                      </p:cBhvr>
                                      <p:to>
                                        <p:strVal val="hidden"/>
                                      </p:to>
                                    </p:se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F3EF5F-12F4-1344-B7D7-9663B633AA7A}" type="datetime1">
              <a:rPr lang="en-US" smtClean="0"/>
              <a:pPr/>
              <a:t>14-9-24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35</a:t>
            </a:fld>
            <a:endParaRPr lang="en-US"/>
          </a:p>
        </p:txBody>
      </p:sp>
      <p:pic>
        <p:nvPicPr>
          <p:cNvPr id="205826" name="Picture 2"/>
          <p:cNvPicPr>
            <a:picLocks noChangeAspect="1" noChangeArrowheads="1"/>
          </p:cNvPicPr>
          <p:nvPr/>
        </p:nvPicPr>
        <p:blipFill>
          <a:blip r:embed="rId2"/>
          <a:srcRect/>
          <a:stretch>
            <a:fillRect/>
          </a:stretch>
        </p:blipFill>
        <p:spPr bwMode="auto">
          <a:xfrm>
            <a:off x="67733" y="0"/>
            <a:ext cx="9004769" cy="4590420"/>
          </a:xfrm>
          <a:prstGeom prst="rect">
            <a:avLst/>
          </a:prstGeom>
          <a:noFill/>
          <a:ln w="9525">
            <a:noFill/>
            <a:miter lim="800000"/>
            <a:headEnd/>
            <a:tailEnd/>
          </a:ln>
          <a:effectLst/>
        </p:spPr>
      </p:pic>
      <p:sp>
        <p:nvSpPr>
          <p:cNvPr id="6" name="Rectangle 5"/>
          <p:cNvSpPr/>
          <p:nvPr/>
        </p:nvSpPr>
        <p:spPr>
          <a:xfrm>
            <a:off x="8297334" y="939800"/>
            <a:ext cx="846667" cy="190500"/>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955800" y="1266825"/>
            <a:ext cx="889000" cy="3238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Oval 8"/>
          <p:cNvSpPr/>
          <p:nvPr/>
        </p:nvSpPr>
        <p:spPr>
          <a:xfrm>
            <a:off x="1930400" y="952500"/>
            <a:ext cx="787400" cy="4381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885812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EB4A3E-FC67-4E43-93F7-3B93841FADD4}" type="datetime1">
              <a:rPr lang="en-US" smtClean="0"/>
              <a:pPr/>
              <a:t>14-9-24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36</a:t>
            </a:fld>
            <a:endParaRPr lang="en-US"/>
          </a:p>
        </p:txBody>
      </p:sp>
      <p:pic>
        <p:nvPicPr>
          <p:cNvPr id="206850" name="Picture 2"/>
          <p:cNvPicPr>
            <a:picLocks noChangeAspect="1" noChangeArrowheads="1"/>
          </p:cNvPicPr>
          <p:nvPr/>
        </p:nvPicPr>
        <p:blipFill>
          <a:blip r:embed="rId2"/>
          <a:srcRect/>
          <a:stretch>
            <a:fillRect/>
          </a:stretch>
        </p:blipFill>
        <p:spPr bwMode="auto">
          <a:xfrm>
            <a:off x="57067" y="15482"/>
            <a:ext cx="9002268" cy="4589145"/>
          </a:xfrm>
          <a:prstGeom prst="rect">
            <a:avLst/>
          </a:prstGeom>
          <a:noFill/>
          <a:ln w="9525">
            <a:noFill/>
            <a:miter lim="800000"/>
            <a:headEnd/>
            <a:tailEnd/>
          </a:ln>
          <a:effectLst/>
        </p:spPr>
      </p:pic>
      <p:sp>
        <p:nvSpPr>
          <p:cNvPr id="6" name="Rectangle 5"/>
          <p:cNvSpPr/>
          <p:nvPr/>
        </p:nvSpPr>
        <p:spPr>
          <a:xfrm>
            <a:off x="8297334" y="927101"/>
            <a:ext cx="846667" cy="190500"/>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1435100" y="1047750"/>
            <a:ext cx="1130300" cy="3238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1543821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CB217D-B7AF-B043-AFD3-B36AA15B4F28}" type="datetime1">
              <a:rPr lang="en-US" smtClean="0"/>
              <a:pPr/>
              <a:t>14-9-24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37</a:t>
            </a:fld>
            <a:endParaRPr lang="en-US"/>
          </a:p>
        </p:txBody>
      </p:sp>
      <p:pic>
        <p:nvPicPr>
          <p:cNvPr id="207874" name="Picture 2"/>
          <p:cNvPicPr>
            <a:picLocks noChangeAspect="1" noChangeArrowheads="1"/>
          </p:cNvPicPr>
          <p:nvPr/>
        </p:nvPicPr>
        <p:blipFill>
          <a:blip r:embed="rId2"/>
          <a:srcRect/>
          <a:stretch>
            <a:fillRect/>
          </a:stretch>
        </p:blipFill>
        <p:spPr bwMode="auto">
          <a:xfrm>
            <a:off x="67732" y="0"/>
            <a:ext cx="9002268" cy="4589145"/>
          </a:xfrm>
          <a:prstGeom prst="rect">
            <a:avLst/>
          </a:prstGeom>
          <a:noFill/>
          <a:ln w="9525">
            <a:noFill/>
            <a:miter lim="800000"/>
            <a:headEnd/>
            <a:tailEnd/>
          </a:ln>
          <a:effectLst/>
        </p:spPr>
      </p:pic>
      <p:sp>
        <p:nvSpPr>
          <p:cNvPr id="6" name="Rectangle 5"/>
          <p:cNvSpPr/>
          <p:nvPr/>
        </p:nvSpPr>
        <p:spPr>
          <a:xfrm>
            <a:off x="8297334" y="939800"/>
            <a:ext cx="846667" cy="190500"/>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1435100" y="1047750"/>
            <a:ext cx="1130300" cy="3238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50082024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957717-4103-7D4B-94AE-DEF180B4357F}" type="datetime1">
              <a:rPr lang="en-US" smtClean="0"/>
              <a:pPr/>
              <a:t>14-9-24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38</a:t>
            </a:fld>
            <a:endParaRPr lang="en-US"/>
          </a:p>
        </p:txBody>
      </p:sp>
      <p:pic>
        <p:nvPicPr>
          <p:cNvPr id="208898" name="Picture 2"/>
          <p:cNvPicPr>
            <a:picLocks noChangeAspect="1" noChangeArrowheads="1"/>
          </p:cNvPicPr>
          <p:nvPr/>
        </p:nvPicPr>
        <p:blipFill>
          <a:blip r:embed="rId2"/>
          <a:srcRect/>
          <a:stretch>
            <a:fillRect/>
          </a:stretch>
        </p:blipFill>
        <p:spPr bwMode="auto">
          <a:xfrm>
            <a:off x="67732" y="0"/>
            <a:ext cx="9002268" cy="4589145"/>
          </a:xfrm>
          <a:prstGeom prst="rect">
            <a:avLst/>
          </a:prstGeom>
          <a:noFill/>
          <a:ln w="9525">
            <a:noFill/>
            <a:miter lim="800000"/>
            <a:headEnd/>
            <a:tailEnd/>
          </a:ln>
          <a:effectLst/>
        </p:spPr>
      </p:pic>
      <p:sp>
        <p:nvSpPr>
          <p:cNvPr id="6" name="Rectangle 5"/>
          <p:cNvSpPr/>
          <p:nvPr/>
        </p:nvSpPr>
        <p:spPr>
          <a:xfrm>
            <a:off x="8111066" y="889000"/>
            <a:ext cx="677334" cy="203201"/>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1562100" y="1276350"/>
            <a:ext cx="622300" cy="3238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Oval 7"/>
          <p:cNvSpPr/>
          <p:nvPr/>
        </p:nvSpPr>
        <p:spPr>
          <a:xfrm>
            <a:off x="2044700" y="1019175"/>
            <a:ext cx="736600" cy="3238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Oval 8"/>
          <p:cNvSpPr/>
          <p:nvPr/>
        </p:nvSpPr>
        <p:spPr>
          <a:xfrm>
            <a:off x="2044700" y="1476375"/>
            <a:ext cx="622300" cy="3238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302516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xit" presetSubtype="10" fill="hold" grpId="1" nodeType="withEffect">
                                  <p:stCondLst>
                                    <p:cond delay="0"/>
                                  </p:stCondLst>
                                  <p:childTnLst>
                                    <p:animEffect transition="out" filter="blinds(horizontal)">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4B9433-DE28-E044-A29A-43CF82340089}" type="datetime1">
              <a:rPr lang="en-US" smtClean="0"/>
              <a:pPr/>
              <a:t>14-9-24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39</a:t>
            </a:fld>
            <a:endParaRPr lang="en-US"/>
          </a:p>
        </p:txBody>
      </p:sp>
      <p:pic>
        <p:nvPicPr>
          <p:cNvPr id="209922" name="Picture 2"/>
          <p:cNvPicPr>
            <a:picLocks noChangeAspect="1" noChangeArrowheads="1"/>
          </p:cNvPicPr>
          <p:nvPr/>
        </p:nvPicPr>
        <p:blipFill>
          <a:blip r:embed="rId2"/>
          <a:srcRect/>
          <a:stretch>
            <a:fillRect/>
          </a:stretch>
        </p:blipFill>
        <p:spPr bwMode="auto">
          <a:xfrm>
            <a:off x="74000" y="0"/>
            <a:ext cx="9002268" cy="4589145"/>
          </a:xfrm>
          <a:prstGeom prst="rect">
            <a:avLst/>
          </a:prstGeom>
          <a:noFill/>
          <a:ln w="9525">
            <a:noFill/>
            <a:miter lim="800000"/>
            <a:headEnd/>
            <a:tailEnd/>
          </a:ln>
          <a:effectLst/>
        </p:spPr>
      </p:pic>
      <p:sp>
        <p:nvSpPr>
          <p:cNvPr id="6" name="Rectangle 5"/>
          <p:cNvSpPr/>
          <p:nvPr/>
        </p:nvSpPr>
        <p:spPr>
          <a:xfrm>
            <a:off x="8178799" y="889000"/>
            <a:ext cx="677334" cy="203201"/>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3403600" y="1409700"/>
            <a:ext cx="1270000" cy="5524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085246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数据并行</a:t>
            </a:r>
            <a:endParaRPr kumimoji="1" lang="zh-CN" altLang="en-US" dirty="0"/>
          </a:p>
        </p:txBody>
      </p:sp>
      <p:sp>
        <p:nvSpPr>
          <p:cNvPr id="5" name="文本占位符 4"/>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39322306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98974D-CF8E-0444-B941-03D4A2F43EF7}" type="datetime1">
              <a:rPr lang="en-US" smtClean="0"/>
              <a:pPr/>
              <a:t>14-9-24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40</a:t>
            </a:fld>
            <a:endParaRPr lang="en-US"/>
          </a:p>
        </p:txBody>
      </p:sp>
      <p:pic>
        <p:nvPicPr>
          <p:cNvPr id="210946" name="Picture 2"/>
          <p:cNvPicPr>
            <a:picLocks noChangeAspect="1" noChangeArrowheads="1"/>
          </p:cNvPicPr>
          <p:nvPr/>
        </p:nvPicPr>
        <p:blipFill>
          <a:blip r:embed="rId2"/>
          <a:srcRect/>
          <a:stretch>
            <a:fillRect/>
          </a:stretch>
        </p:blipFill>
        <p:spPr bwMode="auto">
          <a:xfrm>
            <a:off x="74000" y="2781"/>
            <a:ext cx="9002268" cy="4589145"/>
          </a:xfrm>
          <a:prstGeom prst="rect">
            <a:avLst/>
          </a:prstGeom>
          <a:noFill/>
          <a:ln w="9525">
            <a:noFill/>
            <a:miter lim="800000"/>
            <a:headEnd/>
            <a:tailEnd/>
          </a:ln>
          <a:effectLst/>
        </p:spPr>
      </p:pic>
      <p:sp>
        <p:nvSpPr>
          <p:cNvPr id="6" name="Rectangle 5"/>
          <p:cNvSpPr/>
          <p:nvPr/>
        </p:nvSpPr>
        <p:spPr>
          <a:xfrm>
            <a:off x="8178800" y="889000"/>
            <a:ext cx="677334" cy="203201"/>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8195731" y="901699"/>
            <a:ext cx="677334" cy="203201"/>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3403600" y="1409700"/>
            <a:ext cx="1270000" cy="5524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36653640"/>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D994F3-1403-AF47-9954-6AA019CD9DA9}" type="datetime1">
              <a:rPr lang="en-US" smtClean="0"/>
              <a:pPr/>
              <a:t>14-9-24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41</a:t>
            </a:fld>
            <a:endParaRPr lang="en-US"/>
          </a:p>
        </p:txBody>
      </p:sp>
      <p:pic>
        <p:nvPicPr>
          <p:cNvPr id="211970" name="Picture 2"/>
          <p:cNvPicPr>
            <a:picLocks noChangeAspect="1" noChangeArrowheads="1"/>
          </p:cNvPicPr>
          <p:nvPr/>
        </p:nvPicPr>
        <p:blipFill>
          <a:blip r:embed="rId2"/>
          <a:srcRect/>
          <a:stretch>
            <a:fillRect/>
          </a:stretch>
        </p:blipFill>
        <p:spPr bwMode="auto">
          <a:xfrm>
            <a:off x="67732" y="0"/>
            <a:ext cx="9002268" cy="4589145"/>
          </a:xfrm>
          <a:prstGeom prst="rect">
            <a:avLst/>
          </a:prstGeom>
          <a:noFill/>
          <a:ln w="9525">
            <a:noFill/>
            <a:miter lim="800000"/>
            <a:headEnd/>
            <a:tailEnd/>
          </a:ln>
          <a:effectLst/>
        </p:spPr>
      </p:pic>
      <p:sp>
        <p:nvSpPr>
          <p:cNvPr id="6" name="Rectangle 5"/>
          <p:cNvSpPr/>
          <p:nvPr/>
        </p:nvSpPr>
        <p:spPr>
          <a:xfrm>
            <a:off x="8178798" y="901699"/>
            <a:ext cx="677334" cy="203201"/>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3403600" y="1438275"/>
            <a:ext cx="1270000" cy="5524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5933473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83659C-3463-7C4A-AA51-BB946779EB1A}" type="datetime1">
              <a:rPr lang="en-US" smtClean="0"/>
              <a:pPr/>
              <a:t>14-9-24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42</a:t>
            </a:fld>
            <a:endParaRPr lang="en-US"/>
          </a:p>
        </p:txBody>
      </p:sp>
      <p:pic>
        <p:nvPicPr>
          <p:cNvPr id="212994" name="Picture 2"/>
          <p:cNvPicPr>
            <a:picLocks noChangeAspect="1" noChangeArrowheads="1"/>
          </p:cNvPicPr>
          <p:nvPr/>
        </p:nvPicPr>
        <p:blipFill>
          <a:blip r:embed="rId2"/>
          <a:srcRect/>
          <a:stretch>
            <a:fillRect/>
          </a:stretch>
        </p:blipFill>
        <p:spPr bwMode="auto">
          <a:xfrm>
            <a:off x="74000" y="12700"/>
            <a:ext cx="9002268" cy="4589145"/>
          </a:xfrm>
          <a:prstGeom prst="rect">
            <a:avLst/>
          </a:prstGeom>
          <a:noFill/>
          <a:ln w="9525">
            <a:noFill/>
            <a:miter lim="800000"/>
            <a:headEnd/>
            <a:tailEnd/>
          </a:ln>
          <a:effectLst/>
        </p:spPr>
      </p:pic>
      <p:sp>
        <p:nvSpPr>
          <p:cNvPr id="6" name="Rectangle 5"/>
          <p:cNvSpPr/>
          <p:nvPr/>
        </p:nvSpPr>
        <p:spPr>
          <a:xfrm>
            <a:off x="8178798" y="901699"/>
            <a:ext cx="677334" cy="203201"/>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3263900" y="400050"/>
            <a:ext cx="1270000" cy="5524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0516039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18903-027E-7C4B-9910-2C0C578CEAE3}" type="datetime1">
              <a:rPr lang="en-US" smtClean="0"/>
              <a:pPr/>
              <a:t>14-9-24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43</a:t>
            </a:fld>
            <a:endParaRPr lang="en-US"/>
          </a:p>
        </p:txBody>
      </p:sp>
      <p:pic>
        <p:nvPicPr>
          <p:cNvPr id="214018" name="Picture 2"/>
          <p:cNvPicPr>
            <a:picLocks noChangeAspect="1" noChangeArrowheads="1"/>
          </p:cNvPicPr>
          <p:nvPr/>
        </p:nvPicPr>
        <p:blipFill>
          <a:blip r:embed="rId2"/>
          <a:srcRect/>
          <a:stretch>
            <a:fillRect/>
          </a:stretch>
        </p:blipFill>
        <p:spPr bwMode="auto">
          <a:xfrm>
            <a:off x="74000" y="0"/>
            <a:ext cx="9002268" cy="4589145"/>
          </a:xfrm>
          <a:prstGeom prst="rect">
            <a:avLst/>
          </a:prstGeom>
          <a:noFill/>
          <a:ln w="9525">
            <a:noFill/>
            <a:miter lim="800000"/>
            <a:headEnd/>
            <a:tailEnd/>
          </a:ln>
          <a:effectLst/>
        </p:spPr>
      </p:pic>
      <p:sp>
        <p:nvSpPr>
          <p:cNvPr id="6" name="Rectangle 5"/>
          <p:cNvSpPr/>
          <p:nvPr/>
        </p:nvSpPr>
        <p:spPr>
          <a:xfrm>
            <a:off x="8111067" y="939800"/>
            <a:ext cx="660401" cy="139700"/>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3263900" y="400050"/>
            <a:ext cx="1270000" cy="5524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Oval 7"/>
          <p:cNvSpPr/>
          <p:nvPr/>
        </p:nvSpPr>
        <p:spPr>
          <a:xfrm>
            <a:off x="2095500" y="1409700"/>
            <a:ext cx="685800" cy="4953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77663109"/>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353CD9-BF67-6646-A80B-C1E9CD2BA44B}" type="datetime1">
              <a:rPr lang="en-US" smtClean="0"/>
              <a:pPr/>
              <a:t>14-9-24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44</a:t>
            </a:fld>
            <a:endParaRPr lang="en-US"/>
          </a:p>
        </p:txBody>
      </p:sp>
      <p:pic>
        <p:nvPicPr>
          <p:cNvPr id="215042" name="Picture 2"/>
          <p:cNvPicPr>
            <a:picLocks noChangeAspect="1" noChangeArrowheads="1"/>
          </p:cNvPicPr>
          <p:nvPr/>
        </p:nvPicPr>
        <p:blipFill>
          <a:blip r:embed="rId2"/>
          <a:srcRect/>
          <a:stretch>
            <a:fillRect/>
          </a:stretch>
        </p:blipFill>
        <p:spPr bwMode="auto">
          <a:xfrm>
            <a:off x="67732" y="0"/>
            <a:ext cx="9002268" cy="4589145"/>
          </a:xfrm>
          <a:prstGeom prst="rect">
            <a:avLst/>
          </a:prstGeom>
          <a:noFill/>
          <a:ln w="9525">
            <a:noFill/>
            <a:miter lim="800000"/>
            <a:headEnd/>
            <a:tailEnd/>
          </a:ln>
          <a:effectLst/>
        </p:spPr>
      </p:pic>
      <p:sp>
        <p:nvSpPr>
          <p:cNvPr id="6" name="Rectangle 5"/>
          <p:cNvSpPr/>
          <p:nvPr/>
        </p:nvSpPr>
        <p:spPr>
          <a:xfrm>
            <a:off x="8128000" y="939800"/>
            <a:ext cx="541867" cy="177800"/>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3263900" y="400050"/>
            <a:ext cx="1270000" cy="5524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Oval 7"/>
          <p:cNvSpPr/>
          <p:nvPr/>
        </p:nvSpPr>
        <p:spPr>
          <a:xfrm>
            <a:off x="2095500" y="1409700"/>
            <a:ext cx="685800" cy="4953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22284924"/>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Map</a:t>
            </a:r>
            <a:r>
              <a:rPr lang="zh-CN" altLang="en-US"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altLang="zh-CN"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reduce</a:t>
            </a:r>
            <a:r>
              <a:rPr lang="zh-CN" altLang="en-US"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一些性能优化讨论</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3809720452"/>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t>MapReduce</a:t>
            </a:r>
            <a:r>
              <a:rPr lang="zh-CN" altLang="en-US" sz="3200" dirty="0" smtClean="0"/>
              <a:t>冗余执行</a:t>
            </a:r>
            <a:endParaRPr lang="en-US" sz="3200" dirty="0"/>
          </a:p>
        </p:txBody>
      </p:sp>
      <p:sp>
        <p:nvSpPr>
          <p:cNvPr id="3" name="Content Placeholder 2"/>
          <p:cNvSpPr>
            <a:spLocks noGrp="1"/>
          </p:cNvSpPr>
          <p:nvPr>
            <p:ph idx="1"/>
          </p:nvPr>
        </p:nvSpPr>
        <p:spPr/>
        <p:txBody>
          <a:bodyPr>
            <a:normAutofit/>
          </a:bodyPr>
          <a:lstStyle/>
          <a:p>
            <a:r>
              <a:rPr lang="zh-CN" altLang="en-US" dirty="0" smtClean="0"/>
              <a:t>慢的工作节点极大地延长完成时间</a:t>
            </a:r>
            <a:endParaRPr lang="en-US" dirty="0" smtClean="0"/>
          </a:p>
          <a:p>
            <a:r>
              <a:rPr lang="zh-CN" altLang="en-US" dirty="0" smtClean="0"/>
              <a:t>解决方案：在接近结束时，生成任务的备份</a:t>
            </a:r>
            <a:endParaRPr lang="en-US" dirty="0" smtClean="0"/>
          </a:p>
          <a:p>
            <a:pPr lvl="1"/>
            <a:r>
              <a:rPr lang="zh-CN" altLang="en-US" dirty="0" smtClean="0"/>
              <a:t>谁最先完成，谁“获胜”</a:t>
            </a:r>
            <a:endParaRPr lang="en-US" dirty="0" smtClean="0"/>
          </a:p>
          <a:p>
            <a:r>
              <a:rPr lang="zh-CN" altLang="en-US" dirty="0" smtClean="0"/>
              <a:t>影响：极大地缩短任务完成时间</a:t>
            </a:r>
            <a:endParaRPr lang="en-US" dirty="0" smtClean="0"/>
          </a:p>
          <a:p>
            <a:pPr lvl="1"/>
            <a:r>
              <a:rPr lang="zh-CN" altLang="en-US" dirty="0" smtClean="0"/>
              <a:t>资源增加</a:t>
            </a:r>
            <a:r>
              <a:rPr lang="en-US" altLang="zh-CN" dirty="0" smtClean="0"/>
              <a:t>3%</a:t>
            </a:r>
            <a:r>
              <a:rPr lang="zh-CN" altLang="en-US" dirty="0" smtClean="0"/>
              <a:t>，大型任务速度提高</a:t>
            </a:r>
            <a:r>
              <a:rPr lang="en-US" altLang="zh-CN" dirty="0" smtClean="0"/>
              <a:t>30%</a:t>
            </a:r>
            <a:endParaRPr lang="en-US" dirty="0"/>
          </a:p>
        </p:txBody>
      </p:sp>
      <p:sp>
        <p:nvSpPr>
          <p:cNvPr id="4" name="Date Placeholder 3"/>
          <p:cNvSpPr>
            <a:spLocks noGrp="1"/>
          </p:cNvSpPr>
          <p:nvPr>
            <p:ph type="dt" sz="half" idx="10"/>
          </p:nvPr>
        </p:nvSpPr>
        <p:spPr/>
        <p:txBody>
          <a:bodyPr/>
          <a:lstStyle/>
          <a:p>
            <a:fld id="{B316992B-D5BD-7048-8F4D-6D9523D454FA}" type="datetime1">
              <a:rPr lang="en-US" smtClean="0"/>
              <a:pPr/>
              <a:t>14-9-24</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46</a:t>
            </a:fld>
            <a:endParaRPr lang="en-US"/>
          </a:p>
        </p:txBody>
      </p:sp>
      <p:sp>
        <p:nvSpPr>
          <p:cNvPr id="7" name="Rounded Rectangle 6"/>
          <p:cNvSpPr/>
          <p:nvPr/>
        </p:nvSpPr>
        <p:spPr>
          <a:xfrm>
            <a:off x="4591050" y="1196588"/>
            <a:ext cx="3924300" cy="67627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smtClean="0"/>
              <a:t>Independent</a:t>
            </a:r>
            <a:endParaRPr lang="en-US" sz="3200" dirty="0"/>
          </a:p>
        </p:txBody>
      </p:sp>
      <p:sp>
        <p:nvSpPr>
          <p:cNvPr id="8" name="Rounded Rectangle 7"/>
          <p:cNvSpPr/>
          <p:nvPr/>
        </p:nvSpPr>
        <p:spPr>
          <a:xfrm>
            <a:off x="4500333" y="2115699"/>
            <a:ext cx="3924300" cy="67627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smtClean="0"/>
              <a:t>Idempotent</a:t>
            </a:r>
            <a:endParaRPr lang="en-US" sz="3200" dirty="0"/>
          </a:p>
        </p:txBody>
      </p:sp>
    </p:spTree>
    <p:extLst>
      <p:ext uri="{BB962C8B-B14F-4D97-AF65-F5344CB8AC3E}">
        <p14:creationId xmlns:p14="http://schemas.microsoft.com/office/powerpoint/2010/main" val="4735628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t>MapReduc</a:t>
            </a:r>
            <a:r>
              <a:rPr lang="zh-CN" altLang="en-US" sz="3200" dirty="0" smtClean="0"/>
              <a:t>故障处理</a:t>
            </a:r>
            <a:endParaRPr lang="en-US" sz="3200" dirty="0"/>
          </a:p>
        </p:txBody>
      </p:sp>
      <p:sp>
        <p:nvSpPr>
          <p:cNvPr id="3" name="Content Placeholder 2"/>
          <p:cNvSpPr>
            <a:spLocks noGrp="1"/>
          </p:cNvSpPr>
          <p:nvPr>
            <p:ph idx="1"/>
          </p:nvPr>
        </p:nvSpPr>
        <p:spPr/>
        <p:txBody>
          <a:bodyPr>
            <a:normAutofit fontScale="92500" lnSpcReduction="20000"/>
          </a:bodyPr>
          <a:lstStyle/>
          <a:p>
            <a:r>
              <a:rPr lang="zh-CN" altLang="en-US" dirty="0" smtClean="0"/>
              <a:t>工作节点故障：</a:t>
            </a:r>
            <a:endParaRPr lang="en-US" dirty="0" smtClean="0"/>
          </a:p>
          <a:p>
            <a:pPr lvl="1"/>
            <a:r>
              <a:rPr lang="zh-CN" altLang="en-US" dirty="0" smtClean="0"/>
              <a:t>控制节点通过周期性的心跳来检测故障</a:t>
            </a:r>
            <a:endParaRPr lang="en-US" dirty="0" smtClean="0"/>
          </a:p>
          <a:p>
            <a:pPr lvl="1"/>
            <a:r>
              <a:rPr lang="zh-CN" altLang="en-US" dirty="0" smtClean="0"/>
              <a:t>重新执行</a:t>
            </a:r>
            <a:endParaRPr lang="en-US" dirty="0" smtClean="0"/>
          </a:p>
          <a:p>
            <a:r>
              <a:rPr lang="zh-CN" altLang="en-US" dirty="0" smtClean="0"/>
              <a:t>控制节点故障：</a:t>
            </a:r>
            <a:endParaRPr lang="en-US" dirty="0" smtClean="0"/>
          </a:p>
          <a:p>
            <a:pPr lvl="1"/>
            <a:r>
              <a:rPr lang="zh-CN" altLang="en-US" dirty="0" smtClean="0"/>
              <a:t>可以解决，但是目前还没有解决（控制节点故障可能性很低）</a:t>
            </a:r>
            <a:endParaRPr lang="en-US" dirty="0" smtClean="0"/>
          </a:p>
          <a:p>
            <a:r>
              <a:rPr lang="zh-CN" altLang="en-US" dirty="0" smtClean="0"/>
              <a:t>健壮性：曾经丢失</a:t>
            </a:r>
            <a:r>
              <a:rPr lang="en-US" altLang="zh-CN" dirty="0" smtClean="0"/>
              <a:t>1800</a:t>
            </a:r>
            <a:r>
              <a:rPr lang="zh-CN" altLang="en-US" dirty="0" smtClean="0"/>
              <a:t>个节点中的</a:t>
            </a:r>
            <a:r>
              <a:rPr lang="en-US" altLang="zh-CN" dirty="0" smtClean="0"/>
              <a:t>1600</a:t>
            </a:r>
            <a:r>
              <a:rPr lang="zh-CN" altLang="en-US" dirty="0" smtClean="0"/>
              <a:t>个，但是任务仍然完成了。</a:t>
            </a:r>
            <a:endParaRPr lang="en-US" dirty="0" smtClean="0"/>
          </a:p>
        </p:txBody>
      </p:sp>
      <p:sp>
        <p:nvSpPr>
          <p:cNvPr id="4" name="Date Placeholder 3"/>
          <p:cNvSpPr>
            <a:spLocks noGrp="1"/>
          </p:cNvSpPr>
          <p:nvPr>
            <p:ph type="dt" sz="half" idx="10"/>
          </p:nvPr>
        </p:nvSpPr>
        <p:spPr/>
        <p:txBody>
          <a:bodyPr/>
          <a:lstStyle/>
          <a:p>
            <a:fld id="{0B3B858B-4E15-BE4C-8567-50A531A53AD8}" type="datetime1">
              <a:rPr lang="en-US" smtClean="0"/>
              <a:pPr/>
              <a:t>14-9-24</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47</a:t>
            </a:fld>
            <a:endParaRPr lang="en-US"/>
          </a:p>
        </p:txBody>
      </p:sp>
    </p:spTree>
    <p:extLst>
      <p:ext uri="{BB962C8B-B14F-4D97-AF65-F5344CB8AC3E}">
        <p14:creationId xmlns:p14="http://schemas.microsoft.com/office/powerpoint/2010/main" val="6442180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69852"/>
            <a:ext cx="8229600" cy="857250"/>
          </a:xfrm>
        </p:spPr>
        <p:txBody>
          <a:bodyPr>
            <a:noAutofit/>
          </a:bodyPr>
          <a:lstStyle/>
          <a:p>
            <a:r>
              <a:rPr lang="zh-CN" altLang="en-US" sz="3200" dirty="0" smtClean="0"/>
              <a:t>重启执行过程的影响，使用</a:t>
            </a:r>
            <a:r>
              <a:rPr lang="en-US" altLang="zh-CN" sz="3200" dirty="0" smtClean="0"/>
              <a:t>1800</a:t>
            </a:r>
            <a:r>
              <a:rPr lang="zh-CN" altLang="en-US" sz="3200" dirty="0" smtClean="0"/>
              <a:t>个服务器进行</a:t>
            </a:r>
            <a:r>
              <a:rPr lang="en-US" altLang="zh-CN" sz="3200" dirty="0" smtClean="0"/>
              <a:t>10B</a:t>
            </a:r>
            <a:r>
              <a:rPr lang="zh-CN" altLang="en-US" sz="3200" dirty="0" smtClean="0"/>
              <a:t>记录排序的故障</a:t>
            </a:r>
            <a:endParaRPr lang="en-US" sz="3200" dirty="0"/>
          </a:p>
        </p:txBody>
      </p:sp>
      <p:sp>
        <p:nvSpPr>
          <p:cNvPr id="4" name="Date Placeholder 3"/>
          <p:cNvSpPr>
            <a:spLocks noGrp="1"/>
          </p:cNvSpPr>
          <p:nvPr>
            <p:ph type="dt" sz="half" idx="10"/>
          </p:nvPr>
        </p:nvSpPr>
        <p:spPr/>
        <p:txBody>
          <a:bodyPr/>
          <a:lstStyle/>
          <a:p>
            <a:fld id="{583852D4-6912-6A41-9D70-503CA647148C}" type="datetime1">
              <a:rPr lang="en-US" smtClean="0"/>
              <a:pPr/>
              <a:t>14-9-24</a:t>
            </a:fld>
            <a:endParaRPr lang="en-US"/>
          </a:p>
        </p:txBody>
      </p:sp>
      <p:sp>
        <p:nvSpPr>
          <p:cNvPr id="5" name="Footer Placeholder 4"/>
          <p:cNvSpPr>
            <a:spLocks noGrp="1"/>
          </p:cNvSpPr>
          <p:nvPr>
            <p:ph type="ftr" sz="quarter" idx="11"/>
          </p:nvPr>
        </p:nvSpPr>
        <p:spPr/>
        <p:txBody>
          <a:bodyPr/>
          <a:lstStyle/>
          <a:p>
            <a:r>
              <a:rPr lang="en-US" smtClean="0"/>
              <a:t>Spring 2012 -- Lecture #2</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48</a:t>
            </a:fld>
            <a:endParaRPr lang="en-US"/>
          </a:p>
        </p:txBody>
      </p:sp>
      <p:pic>
        <p:nvPicPr>
          <p:cNvPr id="9" name="Picture 8" descr="sort.png"/>
          <p:cNvPicPr>
            <a:picLocks noChangeAspect="1"/>
          </p:cNvPicPr>
          <p:nvPr/>
        </p:nvPicPr>
        <p:blipFill>
          <a:blip r:embed="rId3"/>
          <a:stretch>
            <a:fillRect/>
          </a:stretch>
        </p:blipFill>
        <p:spPr>
          <a:xfrm>
            <a:off x="1" y="1066800"/>
            <a:ext cx="3213575" cy="4076700"/>
          </a:xfrm>
          <a:prstGeom prst="rect">
            <a:avLst/>
          </a:prstGeom>
        </p:spPr>
      </p:pic>
      <p:grpSp>
        <p:nvGrpSpPr>
          <p:cNvPr id="12" name="Group 11"/>
          <p:cNvGrpSpPr/>
          <p:nvPr/>
        </p:nvGrpSpPr>
        <p:grpSpPr>
          <a:xfrm>
            <a:off x="2946404" y="927102"/>
            <a:ext cx="3408401" cy="4216398"/>
            <a:chOff x="2946403" y="1236136"/>
            <a:chExt cx="3408401" cy="5621864"/>
          </a:xfrm>
        </p:grpSpPr>
        <p:pic>
          <p:nvPicPr>
            <p:cNvPr id="8" name="Picture 7" descr="sort-nobackups.png"/>
            <p:cNvPicPr>
              <a:picLocks noChangeAspect="1"/>
            </p:cNvPicPr>
            <p:nvPr/>
          </p:nvPicPr>
          <p:blipFill>
            <a:blip r:embed="rId4"/>
            <a:stretch>
              <a:fillRect/>
            </a:stretch>
          </p:blipFill>
          <p:spPr>
            <a:xfrm>
              <a:off x="2946403" y="1473200"/>
              <a:ext cx="3408401" cy="5384800"/>
            </a:xfrm>
            <a:prstGeom prst="rect">
              <a:avLst/>
            </a:prstGeom>
          </p:spPr>
        </p:pic>
        <p:sp>
          <p:nvSpPr>
            <p:cNvPr id="11" name="TextBox 10"/>
            <p:cNvSpPr txBox="1"/>
            <p:nvPr/>
          </p:nvSpPr>
          <p:spPr>
            <a:xfrm>
              <a:off x="3830042" y="1236136"/>
              <a:ext cx="1923423" cy="943848"/>
            </a:xfrm>
            <a:prstGeom prst="rect">
              <a:avLst/>
            </a:prstGeom>
            <a:noFill/>
          </p:spPr>
          <p:txBody>
            <a:bodyPr wrap="none" rtlCol="0">
              <a:spAutoFit/>
            </a:bodyPr>
            <a:lstStyle/>
            <a:p>
              <a:pPr algn="ctr"/>
              <a:r>
                <a:rPr lang="en-US" sz="2000" dirty="0" smtClean="0">
                  <a:solidFill>
                    <a:srgbClr val="0000FF"/>
                  </a:solidFill>
                </a:rPr>
                <a:t>No Backup Tasks</a:t>
              </a:r>
            </a:p>
            <a:p>
              <a:pPr algn="ctr"/>
              <a:r>
                <a:rPr lang="en-US" sz="2000" dirty="0" smtClean="0">
                  <a:solidFill>
                    <a:srgbClr val="0000FF"/>
                  </a:solidFill>
                </a:rPr>
                <a:t>(44% Longer)</a:t>
              </a:r>
              <a:endParaRPr lang="en-US" sz="2000" dirty="0">
                <a:solidFill>
                  <a:srgbClr val="0000FF"/>
                </a:solidFill>
              </a:endParaRPr>
            </a:p>
          </p:txBody>
        </p:sp>
      </p:grpSp>
      <p:grpSp>
        <p:nvGrpSpPr>
          <p:cNvPr id="14" name="Group 13"/>
          <p:cNvGrpSpPr/>
          <p:nvPr/>
        </p:nvGrpSpPr>
        <p:grpSpPr>
          <a:xfrm>
            <a:off x="6129859" y="889003"/>
            <a:ext cx="3200400" cy="4254497"/>
            <a:chOff x="6129859" y="1185337"/>
            <a:chExt cx="3200400" cy="5672662"/>
          </a:xfrm>
        </p:grpSpPr>
        <p:pic>
          <p:nvPicPr>
            <p:cNvPr id="10" name="Picture 9" descr="sort-deaths.png"/>
            <p:cNvPicPr>
              <a:picLocks noChangeAspect="1"/>
            </p:cNvPicPr>
            <p:nvPr/>
          </p:nvPicPr>
          <p:blipFill>
            <a:blip r:embed="rId5"/>
            <a:stretch>
              <a:fillRect/>
            </a:stretch>
          </p:blipFill>
          <p:spPr>
            <a:xfrm>
              <a:off x="6129859" y="1424484"/>
              <a:ext cx="3200400" cy="5433515"/>
            </a:xfrm>
            <a:prstGeom prst="rect">
              <a:avLst/>
            </a:prstGeom>
          </p:spPr>
        </p:pic>
        <p:sp>
          <p:nvSpPr>
            <p:cNvPr id="13" name="TextBox 12"/>
            <p:cNvSpPr txBox="1"/>
            <p:nvPr/>
          </p:nvSpPr>
          <p:spPr>
            <a:xfrm>
              <a:off x="6783089" y="1185337"/>
              <a:ext cx="1842396" cy="943848"/>
            </a:xfrm>
            <a:prstGeom prst="rect">
              <a:avLst/>
            </a:prstGeom>
            <a:noFill/>
          </p:spPr>
          <p:txBody>
            <a:bodyPr wrap="none" rtlCol="0">
              <a:spAutoFit/>
            </a:bodyPr>
            <a:lstStyle/>
            <a:p>
              <a:pPr algn="ctr"/>
              <a:r>
                <a:rPr lang="en-US" sz="2000" dirty="0" smtClean="0">
                  <a:solidFill>
                    <a:srgbClr val="0000FF"/>
                  </a:solidFill>
                </a:rPr>
                <a:t>Kill 200 workers</a:t>
              </a:r>
            </a:p>
            <a:p>
              <a:pPr algn="ctr"/>
              <a:r>
                <a:rPr lang="en-US" sz="2000" dirty="0" smtClean="0">
                  <a:solidFill>
                    <a:srgbClr val="0000FF"/>
                  </a:solidFill>
                </a:rPr>
                <a:t>(5% Longer)</a:t>
              </a:r>
              <a:endParaRPr lang="en-US" sz="2000" dirty="0">
                <a:solidFill>
                  <a:srgbClr val="0000FF"/>
                </a:solidFill>
              </a:endParaRPr>
            </a:p>
          </p:txBody>
        </p:sp>
      </p:grpSp>
    </p:spTree>
    <p:extLst>
      <p:ext uri="{BB962C8B-B14F-4D97-AF65-F5344CB8AC3E}">
        <p14:creationId xmlns:p14="http://schemas.microsoft.com/office/powerpoint/2010/main" val="8796955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Hadoop</a:t>
            </a:r>
            <a:r>
              <a:rPr lang="zh-CN" altLang="en-US"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en-US" altLang="zh-CN"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map</a:t>
            </a:r>
            <a:r>
              <a:rPr lang="zh-CN" altLang="en-US"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altLang="zh-CN"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reduce</a:t>
            </a:r>
            <a:r>
              <a:rPr lang="zh-CN" altLang="en-US"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的开源实现</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63279254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3200" dirty="0" smtClean="0">
                <a:latin typeface="+mj-ea"/>
              </a:rPr>
              <a:t>复习：</a:t>
            </a:r>
            <a:r>
              <a:rPr kumimoji="1" lang="en-US" altLang="zh-CN" sz="3200" dirty="0" smtClean="0">
                <a:latin typeface="+mj-ea"/>
              </a:rPr>
              <a:t>GFS</a:t>
            </a:r>
            <a:r>
              <a:rPr kumimoji="1" lang="zh-CN" altLang="en-US" sz="3200" dirty="0" smtClean="0">
                <a:latin typeface="+mj-ea"/>
              </a:rPr>
              <a:t>里几个重要的观点</a:t>
            </a:r>
            <a:endParaRPr kumimoji="1" lang="zh-CN" altLang="en-US" sz="3200" dirty="0">
              <a:latin typeface="+mj-ea"/>
            </a:endParaRPr>
          </a:p>
        </p:txBody>
      </p:sp>
      <p:sp>
        <p:nvSpPr>
          <p:cNvPr id="3" name="内容占位符 2"/>
          <p:cNvSpPr>
            <a:spLocks noGrp="1"/>
          </p:cNvSpPr>
          <p:nvPr>
            <p:ph idx="1"/>
          </p:nvPr>
        </p:nvSpPr>
        <p:spPr>
          <a:xfrm>
            <a:off x="457200" y="1200151"/>
            <a:ext cx="7903918" cy="3138753"/>
          </a:xfrm>
        </p:spPr>
        <p:txBody>
          <a:bodyPr>
            <a:normAutofit fontScale="77500" lnSpcReduction="20000"/>
          </a:bodyPr>
          <a:lstStyle/>
          <a:p>
            <a:r>
              <a:rPr lang="zh-CN" altLang="en-US" dirty="0" smtClean="0">
                <a:latin typeface="Helvetica" charset="0"/>
              </a:rPr>
              <a:t>数据存储于成百上千的服务器中</a:t>
            </a:r>
            <a:endParaRPr lang="en-US" altLang="zh-CN" dirty="0" smtClean="0">
              <a:latin typeface="Helvetica" charset="0"/>
            </a:endParaRPr>
          </a:p>
          <a:p>
            <a:r>
              <a:rPr lang="zh-CN" altLang="en-US" dirty="0" smtClean="0">
                <a:latin typeface="Helvetica" charset="0"/>
              </a:rPr>
              <a:t>大数据块减少元数据的开销</a:t>
            </a:r>
            <a:endParaRPr lang="en-US" altLang="zh-CN" dirty="0" smtClean="0">
              <a:latin typeface="Helvetica" charset="0"/>
            </a:endParaRPr>
          </a:p>
          <a:p>
            <a:endParaRPr lang="en-US" altLang="zh-CN" dirty="0">
              <a:latin typeface="Helvetica" charset="0"/>
            </a:endParaRPr>
          </a:p>
          <a:p>
            <a:r>
              <a:rPr lang="zh-CN" altLang="en-US" dirty="0" smtClean="0">
                <a:latin typeface="Helvetica" charset="0"/>
              </a:rPr>
              <a:t>使用商用硬件 </a:t>
            </a:r>
            <a:r>
              <a:rPr lang="en-US" altLang="zh-CN" dirty="0" smtClean="0">
                <a:latin typeface="Helvetica" charset="0"/>
              </a:rPr>
              <a:t>-&gt;</a:t>
            </a:r>
            <a:r>
              <a:rPr lang="zh-CN" altLang="en-US" dirty="0" smtClean="0">
                <a:latin typeface="Helvetica" charset="0"/>
              </a:rPr>
              <a:t>  失败是很正常的</a:t>
            </a:r>
            <a:endParaRPr lang="en-US" altLang="zh-CN" dirty="0" smtClean="0">
              <a:latin typeface="Helvetica" charset="0"/>
            </a:endParaRPr>
          </a:p>
          <a:p>
            <a:pPr lvl="1"/>
            <a:r>
              <a:rPr lang="zh-CN" altLang="en-US" dirty="0" smtClean="0">
                <a:latin typeface="Helvetica" charset="0"/>
              </a:rPr>
              <a:t>失败是不可避免的</a:t>
            </a:r>
            <a:r>
              <a:rPr lang="en-US" altLang="zh-CN" dirty="0" smtClean="0">
                <a:latin typeface="Helvetica" charset="0"/>
              </a:rPr>
              <a:t>, </a:t>
            </a:r>
            <a:r>
              <a:rPr lang="zh-CN" altLang="en-US" dirty="0" smtClean="0">
                <a:latin typeface="Helvetica" charset="0"/>
              </a:rPr>
              <a:t>所以买便宜的硬件</a:t>
            </a:r>
            <a:endParaRPr lang="en-US" altLang="zh-CN" dirty="0" smtClean="0">
              <a:latin typeface="Helvetica" charset="0"/>
            </a:endParaRPr>
          </a:p>
          <a:p>
            <a:r>
              <a:rPr lang="zh-CN" altLang="en-US" dirty="0" smtClean="0">
                <a:latin typeface="Helvetica" charset="0"/>
              </a:rPr>
              <a:t>没有复杂的一致性模型</a:t>
            </a:r>
            <a:endParaRPr lang="en-US" altLang="zh-CN" dirty="0" smtClean="0">
              <a:latin typeface="Helvetica" charset="0"/>
            </a:endParaRPr>
          </a:p>
          <a:p>
            <a:pPr lvl="1"/>
            <a:r>
              <a:rPr lang="zh-CN" altLang="en-US" dirty="0" smtClean="0">
                <a:latin typeface="Helvetica" charset="0"/>
              </a:rPr>
              <a:t>单写者</a:t>
            </a:r>
            <a:r>
              <a:rPr lang="en-US" altLang="zh-CN" dirty="0" smtClean="0">
                <a:latin typeface="Helvetica" charset="0"/>
              </a:rPr>
              <a:t>, </a:t>
            </a:r>
            <a:r>
              <a:rPr lang="zh-CN" altLang="en-US" dirty="0" smtClean="0">
                <a:latin typeface="Helvetica" charset="0"/>
              </a:rPr>
              <a:t>数据只能添加</a:t>
            </a:r>
            <a:endParaRPr lang="en-US" altLang="zh-CN" dirty="0" smtClean="0">
              <a:latin typeface="Helvetica" charset="0"/>
            </a:endParaRPr>
          </a:p>
          <a:p>
            <a:pPr lvl="1"/>
            <a:r>
              <a:rPr lang="zh-CN" altLang="en-US" dirty="0" smtClean="0">
                <a:latin typeface="Helvetica" charset="0"/>
              </a:rPr>
              <a:t>避免互相等待</a:t>
            </a:r>
            <a:endParaRPr lang="en-US" altLang="zh-CN" dirty="0">
              <a:latin typeface="Helvetica" charset="0"/>
            </a:endParaRPr>
          </a:p>
          <a:p>
            <a:endParaRPr kumimoji="1" lang="zh-CN" altLang="en-US" dirty="0"/>
          </a:p>
        </p:txBody>
      </p:sp>
    </p:spTree>
    <p:extLst>
      <p:ext uri="{BB962C8B-B14F-4D97-AF65-F5344CB8AC3E}">
        <p14:creationId xmlns:p14="http://schemas.microsoft.com/office/powerpoint/2010/main" val="41134154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linds(horizontal)">
                                      <p:cBhvr>
                                        <p:cTn id="28" dur="500"/>
                                        <p:tgtEl>
                                          <p:spTgt spid="3">
                                            <p:txEl>
                                              <p:pRg st="6" end="6"/>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blinds(horizontal)">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200" dirty="0" err="1" smtClean="0"/>
              <a:t>Hadoop</a:t>
            </a:r>
            <a:r>
              <a:rPr kumimoji="1" lang="en-US" altLang="zh-CN" sz="3200" dirty="0" smtClean="0"/>
              <a:t> </a:t>
            </a:r>
            <a:r>
              <a:rPr kumimoji="1" lang="en-US" altLang="zh-CN" sz="3200" dirty="0" err="1" smtClean="0"/>
              <a:t>Mapreduce</a:t>
            </a:r>
            <a:r>
              <a:rPr kumimoji="1" lang="zh-CN" altLang="en-US" sz="3200" dirty="0" smtClean="0"/>
              <a:t>的基本架构</a:t>
            </a:r>
            <a:endParaRPr kumimoji="1" lang="zh-CN" altLang="en-US" sz="3200" dirty="0"/>
          </a:p>
        </p:txBody>
      </p:sp>
      <p:pic>
        <p:nvPicPr>
          <p:cNvPr id="5" name="图片 4" descr="pic4.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1800" y="938070"/>
            <a:ext cx="5139969" cy="4205430"/>
          </a:xfrm>
          <a:prstGeom prst="rect">
            <a:avLst/>
          </a:prstGeom>
        </p:spPr>
      </p:pic>
      <p:sp>
        <p:nvSpPr>
          <p:cNvPr id="9" name="内容占位符 2"/>
          <p:cNvSpPr txBox="1">
            <a:spLocks/>
          </p:cNvSpPr>
          <p:nvPr/>
        </p:nvSpPr>
        <p:spPr>
          <a:xfrm>
            <a:off x="1303889" y="2680881"/>
            <a:ext cx="2506211" cy="468263"/>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zh-CN" altLang="en-US" sz="1400" b="1" dirty="0" smtClean="0"/>
              <a:t>提交作业的界面</a:t>
            </a:r>
            <a:endParaRPr kumimoji="1" lang="en-US" altLang="zh-CN" sz="1400" b="1" dirty="0" smtClean="0"/>
          </a:p>
          <a:p>
            <a:r>
              <a:rPr kumimoji="1" lang="zh-CN" altLang="en-US" sz="1400" b="1" dirty="0" smtClean="0"/>
              <a:t>得到多样的状态信息</a:t>
            </a:r>
            <a:endParaRPr kumimoji="1" lang="zh-CN" altLang="en-US" sz="1400" b="1" dirty="0"/>
          </a:p>
        </p:txBody>
      </p:sp>
      <p:sp>
        <p:nvSpPr>
          <p:cNvPr id="10" name="内容占位符 2"/>
          <p:cNvSpPr txBox="1">
            <a:spLocks/>
          </p:cNvSpPr>
          <p:nvPr/>
        </p:nvSpPr>
        <p:spPr>
          <a:xfrm>
            <a:off x="5660869" y="1197752"/>
            <a:ext cx="2506211" cy="1024644"/>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zh-CN" altLang="en-US" sz="1400" b="1" dirty="0" smtClean="0"/>
              <a:t>接受</a:t>
            </a:r>
            <a:r>
              <a:rPr kumimoji="1" lang="en-US" altLang="zh-CN" sz="1400" b="1" dirty="0" smtClean="0"/>
              <a:t>MR</a:t>
            </a:r>
            <a:r>
              <a:rPr kumimoji="1" lang="zh-CN" altLang="en-US" sz="1400" b="1" dirty="0" smtClean="0"/>
              <a:t>作业</a:t>
            </a:r>
            <a:endParaRPr kumimoji="1" lang="en-US" altLang="zh-CN" sz="1400" b="1" dirty="0" smtClean="0"/>
          </a:p>
          <a:p>
            <a:r>
              <a:rPr kumimoji="1" lang="zh-CN" altLang="en-US" sz="1400" b="1" dirty="0" smtClean="0"/>
              <a:t>分配任务给</a:t>
            </a:r>
            <a:r>
              <a:rPr kumimoji="1" lang="en-US" altLang="zh-CN" sz="1400" b="1" dirty="0" smtClean="0"/>
              <a:t>Worker</a:t>
            </a:r>
          </a:p>
          <a:p>
            <a:r>
              <a:rPr kumimoji="1" lang="zh-CN" altLang="en-US" sz="1400" b="1" dirty="0" smtClean="0"/>
              <a:t>监控任务</a:t>
            </a:r>
            <a:endParaRPr kumimoji="1" lang="en-US" altLang="zh-CN" sz="1400" b="1" dirty="0" smtClean="0"/>
          </a:p>
          <a:p>
            <a:r>
              <a:rPr kumimoji="1" lang="zh-CN" altLang="en-US" sz="1400" b="1" dirty="0" smtClean="0"/>
              <a:t>处理错误</a:t>
            </a:r>
            <a:endParaRPr kumimoji="1" lang="en-US" altLang="zh-CN" sz="1400" b="1" dirty="0" smtClean="0"/>
          </a:p>
          <a:p>
            <a:endParaRPr kumimoji="1" lang="en-US" altLang="zh-CN" sz="1400" b="1" dirty="0" smtClean="0"/>
          </a:p>
          <a:p>
            <a:endParaRPr kumimoji="1" lang="en-US" altLang="zh-CN" sz="1400" b="1" dirty="0" smtClean="0"/>
          </a:p>
          <a:p>
            <a:endParaRPr kumimoji="1" lang="zh-CN" altLang="en-US" sz="1400" b="1" dirty="0"/>
          </a:p>
        </p:txBody>
      </p:sp>
      <p:sp>
        <p:nvSpPr>
          <p:cNvPr id="12" name="内容占位符 2"/>
          <p:cNvSpPr txBox="1">
            <a:spLocks/>
          </p:cNvSpPr>
          <p:nvPr/>
        </p:nvSpPr>
        <p:spPr>
          <a:xfrm>
            <a:off x="3810100" y="3370512"/>
            <a:ext cx="2506211" cy="67020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zh-CN" altLang="en-US" sz="1400" b="1" dirty="0" smtClean="0"/>
              <a:t>运行</a:t>
            </a:r>
            <a:r>
              <a:rPr kumimoji="1" lang="en-US" altLang="zh-CN" sz="1400" b="1" dirty="0" smtClean="0"/>
              <a:t>Map</a:t>
            </a:r>
            <a:r>
              <a:rPr kumimoji="1" lang="zh-CN" altLang="en-US" sz="1400" b="1" dirty="0" smtClean="0"/>
              <a:t>和</a:t>
            </a:r>
            <a:r>
              <a:rPr kumimoji="1" lang="en-US" altLang="zh-CN" sz="1400" b="1" dirty="0" smtClean="0"/>
              <a:t>Reduce</a:t>
            </a:r>
            <a:r>
              <a:rPr kumimoji="1" lang="zh-CN" altLang="en-US" sz="1400" b="1" dirty="0" smtClean="0"/>
              <a:t>任务</a:t>
            </a:r>
            <a:endParaRPr kumimoji="1" lang="en-US" altLang="zh-CN" sz="1400" b="1" dirty="0" smtClean="0"/>
          </a:p>
          <a:p>
            <a:r>
              <a:rPr kumimoji="1" lang="zh-CN" altLang="en-US" sz="1400" b="1" dirty="0" smtClean="0"/>
              <a:t>管理中间输出</a:t>
            </a:r>
            <a:endParaRPr kumimoji="1" lang="en-US" altLang="zh-CN" sz="1400" b="1" dirty="0" smtClean="0"/>
          </a:p>
          <a:p>
            <a:endParaRPr kumimoji="1" lang="en-US" altLang="zh-CN" sz="1400" b="1" dirty="0" smtClean="0"/>
          </a:p>
          <a:p>
            <a:endParaRPr kumimoji="1" lang="en-US" altLang="zh-CN" sz="1400" b="1" dirty="0" smtClean="0"/>
          </a:p>
          <a:p>
            <a:endParaRPr kumimoji="1" lang="zh-CN" altLang="en-US" sz="1400" b="1" dirty="0"/>
          </a:p>
        </p:txBody>
      </p:sp>
      <p:sp>
        <p:nvSpPr>
          <p:cNvPr id="13" name="内容占位符 2"/>
          <p:cNvSpPr txBox="1">
            <a:spLocks/>
          </p:cNvSpPr>
          <p:nvPr/>
        </p:nvSpPr>
        <p:spPr>
          <a:xfrm>
            <a:off x="3154658" y="4040720"/>
            <a:ext cx="2506211" cy="67020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zh-CN" altLang="en-US" sz="1400" b="1" dirty="0" smtClean="0"/>
              <a:t>一个独立的过程</a:t>
            </a:r>
            <a:endParaRPr kumimoji="1" lang="en-US" altLang="zh-CN" sz="1400" b="1" dirty="0" smtClean="0"/>
          </a:p>
          <a:p>
            <a:r>
              <a:rPr kumimoji="1" lang="zh-CN" altLang="en-US" sz="1400" b="1" dirty="0" smtClean="0"/>
              <a:t>运行</a:t>
            </a:r>
            <a:r>
              <a:rPr kumimoji="1" lang="en-US" altLang="zh-CN" sz="1400" b="1" dirty="0" smtClean="0"/>
              <a:t>Map/Reduce</a:t>
            </a:r>
            <a:r>
              <a:rPr kumimoji="1" lang="zh-CN" altLang="en-US" sz="1400" b="1" dirty="0" smtClean="0"/>
              <a:t>函数</a:t>
            </a:r>
            <a:endParaRPr kumimoji="1" lang="en-US" altLang="zh-CN" sz="1400" b="1" dirty="0" smtClean="0"/>
          </a:p>
          <a:p>
            <a:endParaRPr kumimoji="1" lang="en-US" altLang="zh-CN" sz="1400" b="1" dirty="0" smtClean="0"/>
          </a:p>
          <a:p>
            <a:endParaRPr kumimoji="1" lang="en-US" altLang="zh-CN" sz="1400" b="1" dirty="0" smtClean="0"/>
          </a:p>
          <a:p>
            <a:endParaRPr kumimoji="1" lang="zh-CN" altLang="en-US" sz="1400" b="1" dirty="0"/>
          </a:p>
        </p:txBody>
      </p:sp>
    </p:spTree>
    <p:extLst>
      <p:ext uri="{BB962C8B-B14F-4D97-AF65-F5344CB8AC3E}">
        <p14:creationId xmlns:p14="http://schemas.microsoft.com/office/powerpoint/2010/main" val="2295228434"/>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200" dirty="0" err="1" smtClean="0"/>
              <a:t>Hadoop</a:t>
            </a:r>
            <a:r>
              <a:rPr kumimoji="1" lang="en-US" altLang="zh-CN" sz="3200" dirty="0" smtClean="0"/>
              <a:t> MR</a:t>
            </a:r>
            <a:r>
              <a:rPr kumimoji="1" lang="zh-CN" altLang="en-US" sz="3200" dirty="0" smtClean="0"/>
              <a:t>程序执行过程</a:t>
            </a:r>
            <a:r>
              <a:rPr kumimoji="1" lang="en-US" altLang="zh-CN" sz="3200" dirty="0"/>
              <a:t>1</a:t>
            </a:r>
            <a:endParaRPr kumimoji="1" lang="zh-CN" altLang="en-US" sz="3200" dirty="0"/>
          </a:p>
        </p:txBody>
      </p:sp>
      <p:pic>
        <p:nvPicPr>
          <p:cNvPr id="4" name="图片 3" descr="pic5.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847" y="862842"/>
            <a:ext cx="7404380" cy="4280657"/>
          </a:xfrm>
          <a:prstGeom prst="rect">
            <a:avLst/>
          </a:prstGeom>
        </p:spPr>
      </p:pic>
      <p:sp>
        <p:nvSpPr>
          <p:cNvPr id="5" name="文本框 4"/>
          <p:cNvSpPr txBox="1"/>
          <p:nvPr/>
        </p:nvSpPr>
        <p:spPr>
          <a:xfrm>
            <a:off x="1308520" y="3521199"/>
            <a:ext cx="543739" cy="307777"/>
          </a:xfrm>
          <a:prstGeom prst="rect">
            <a:avLst/>
          </a:prstGeom>
          <a:noFill/>
        </p:spPr>
        <p:txBody>
          <a:bodyPr wrap="none" rtlCol="0">
            <a:spAutoFit/>
          </a:bodyPr>
          <a:lstStyle/>
          <a:p>
            <a:r>
              <a:rPr kumimoji="1" lang="zh-CN" altLang="en-US" sz="1400" dirty="0" smtClean="0">
                <a:solidFill>
                  <a:srgbClr val="FF0000"/>
                </a:solidFill>
              </a:rPr>
              <a:t>用户</a:t>
            </a:r>
            <a:endParaRPr kumimoji="1" lang="zh-CN" altLang="en-US" sz="1400" dirty="0">
              <a:solidFill>
                <a:srgbClr val="FF0000"/>
              </a:solidFill>
            </a:endParaRPr>
          </a:p>
        </p:txBody>
      </p:sp>
      <p:sp>
        <p:nvSpPr>
          <p:cNvPr id="6" name="文本框 5"/>
          <p:cNvSpPr txBox="1"/>
          <p:nvPr/>
        </p:nvSpPr>
        <p:spPr>
          <a:xfrm>
            <a:off x="2288366" y="1605135"/>
            <a:ext cx="1492716" cy="307777"/>
          </a:xfrm>
          <a:prstGeom prst="rect">
            <a:avLst/>
          </a:prstGeom>
          <a:noFill/>
        </p:spPr>
        <p:txBody>
          <a:bodyPr wrap="none" rtlCol="0">
            <a:spAutoFit/>
          </a:bodyPr>
          <a:lstStyle/>
          <a:p>
            <a:r>
              <a:rPr kumimoji="1" lang="en-US" altLang="zh-CN" sz="1400" dirty="0" smtClean="0">
                <a:solidFill>
                  <a:srgbClr val="FF0000"/>
                </a:solidFill>
              </a:rPr>
              <a:t>1.</a:t>
            </a:r>
            <a:r>
              <a:rPr kumimoji="1" lang="zh-CN" altLang="en-US" sz="1400" dirty="0" smtClean="0">
                <a:solidFill>
                  <a:srgbClr val="FF0000"/>
                </a:solidFill>
              </a:rPr>
              <a:t> 拷贝输入文件</a:t>
            </a:r>
            <a:endParaRPr kumimoji="1" lang="zh-CN" altLang="en-US" sz="1400" dirty="0">
              <a:solidFill>
                <a:srgbClr val="FF0000"/>
              </a:solidFill>
            </a:endParaRPr>
          </a:p>
        </p:txBody>
      </p:sp>
      <p:sp>
        <p:nvSpPr>
          <p:cNvPr id="7" name="文本框 6"/>
          <p:cNvSpPr txBox="1"/>
          <p:nvPr/>
        </p:nvSpPr>
        <p:spPr>
          <a:xfrm>
            <a:off x="1821852" y="3096354"/>
            <a:ext cx="1133644" cy="307777"/>
          </a:xfrm>
          <a:prstGeom prst="rect">
            <a:avLst/>
          </a:prstGeom>
          <a:noFill/>
        </p:spPr>
        <p:txBody>
          <a:bodyPr wrap="none" rtlCol="0">
            <a:spAutoFit/>
          </a:bodyPr>
          <a:lstStyle/>
          <a:p>
            <a:r>
              <a:rPr kumimoji="1" lang="en-US" altLang="zh-CN" sz="1400" dirty="0" smtClean="0">
                <a:solidFill>
                  <a:srgbClr val="FF0000"/>
                </a:solidFill>
              </a:rPr>
              <a:t>2.</a:t>
            </a:r>
            <a:r>
              <a:rPr kumimoji="1" lang="zh-CN" altLang="en-US" sz="1400" dirty="0" smtClean="0">
                <a:solidFill>
                  <a:srgbClr val="FF0000"/>
                </a:solidFill>
              </a:rPr>
              <a:t> 提交任务</a:t>
            </a:r>
            <a:endParaRPr kumimoji="1" lang="zh-CN" altLang="en-US" sz="1400" dirty="0">
              <a:solidFill>
                <a:srgbClr val="FF0000"/>
              </a:solidFill>
            </a:endParaRPr>
          </a:p>
        </p:txBody>
      </p:sp>
      <p:sp>
        <p:nvSpPr>
          <p:cNvPr id="8" name="文本框 7"/>
          <p:cNvSpPr txBox="1"/>
          <p:nvPr/>
        </p:nvSpPr>
        <p:spPr>
          <a:xfrm>
            <a:off x="2288366" y="2344314"/>
            <a:ext cx="1859842" cy="307777"/>
          </a:xfrm>
          <a:prstGeom prst="rect">
            <a:avLst/>
          </a:prstGeom>
          <a:noFill/>
        </p:spPr>
        <p:txBody>
          <a:bodyPr wrap="none" rtlCol="0">
            <a:spAutoFit/>
          </a:bodyPr>
          <a:lstStyle/>
          <a:p>
            <a:r>
              <a:rPr kumimoji="1" lang="en-US" altLang="zh-CN" sz="1400" dirty="0" smtClean="0">
                <a:solidFill>
                  <a:srgbClr val="FF0000"/>
                </a:solidFill>
              </a:rPr>
              <a:t>3.</a:t>
            </a:r>
            <a:r>
              <a:rPr kumimoji="1" lang="zh-CN" altLang="en-US" sz="1400" dirty="0" smtClean="0">
                <a:solidFill>
                  <a:srgbClr val="FF0000"/>
                </a:solidFill>
              </a:rPr>
              <a:t> 得到输入文件信息</a:t>
            </a:r>
            <a:endParaRPr kumimoji="1" lang="zh-CN" altLang="en-US" sz="1400" dirty="0">
              <a:solidFill>
                <a:srgbClr val="FF0000"/>
              </a:solidFill>
            </a:endParaRPr>
          </a:p>
        </p:txBody>
      </p:sp>
      <p:sp>
        <p:nvSpPr>
          <p:cNvPr id="9" name="文本框 8"/>
          <p:cNvSpPr txBox="1"/>
          <p:nvPr/>
        </p:nvSpPr>
        <p:spPr>
          <a:xfrm>
            <a:off x="2955496" y="3548529"/>
            <a:ext cx="1133644" cy="307777"/>
          </a:xfrm>
          <a:prstGeom prst="rect">
            <a:avLst/>
          </a:prstGeom>
          <a:noFill/>
        </p:spPr>
        <p:txBody>
          <a:bodyPr wrap="none" rtlCol="0">
            <a:spAutoFit/>
          </a:bodyPr>
          <a:lstStyle/>
          <a:p>
            <a:r>
              <a:rPr kumimoji="1" lang="en-US" altLang="zh-CN" sz="1400" dirty="0" smtClean="0">
                <a:solidFill>
                  <a:srgbClr val="FF0000"/>
                </a:solidFill>
              </a:rPr>
              <a:t>4.</a:t>
            </a:r>
            <a:r>
              <a:rPr kumimoji="1" lang="zh-CN" altLang="en-US" sz="1400" dirty="0" smtClean="0">
                <a:solidFill>
                  <a:srgbClr val="FF0000"/>
                </a:solidFill>
              </a:rPr>
              <a:t> 创建切分</a:t>
            </a:r>
            <a:endParaRPr kumimoji="1" lang="zh-CN" altLang="en-US" sz="1400" dirty="0">
              <a:solidFill>
                <a:srgbClr val="FF0000"/>
              </a:solidFill>
            </a:endParaRPr>
          </a:p>
        </p:txBody>
      </p:sp>
      <p:sp>
        <p:nvSpPr>
          <p:cNvPr id="10" name="文本框 9"/>
          <p:cNvSpPr txBox="1"/>
          <p:nvPr/>
        </p:nvSpPr>
        <p:spPr>
          <a:xfrm>
            <a:off x="5963766" y="2669800"/>
            <a:ext cx="1500769" cy="307777"/>
          </a:xfrm>
          <a:prstGeom prst="rect">
            <a:avLst/>
          </a:prstGeom>
          <a:noFill/>
        </p:spPr>
        <p:txBody>
          <a:bodyPr wrap="none" rtlCol="0">
            <a:spAutoFit/>
          </a:bodyPr>
          <a:lstStyle/>
          <a:p>
            <a:r>
              <a:rPr kumimoji="1" lang="en-US" altLang="zh-CN" sz="1400" dirty="0" smtClean="0">
                <a:solidFill>
                  <a:srgbClr val="FF0000"/>
                </a:solidFill>
              </a:rPr>
              <a:t>5.</a:t>
            </a:r>
            <a:r>
              <a:rPr kumimoji="1" lang="zh-CN" altLang="en-US" sz="1400" dirty="0" smtClean="0">
                <a:solidFill>
                  <a:srgbClr val="FF0000"/>
                </a:solidFill>
              </a:rPr>
              <a:t> 上传作业信息</a:t>
            </a:r>
            <a:endParaRPr kumimoji="1" lang="zh-CN" altLang="en-US" sz="1400" dirty="0">
              <a:solidFill>
                <a:srgbClr val="FF0000"/>
              </a:solidFill>
            </a:endParaRPr>
          </a:p>
        </p:txBody>
      </p:sp>
      <p:sp>
        <p:nvSpPr>
          <p:cNvPr id="11" name="文本框 10"/>
          <p:cNvSpPr txBox="1"/>
          <p:nvPr/>
        </p:nvSpPr>
        <p:spPr>
          <a:xfrm>
            <a:off x="2769439" y="4231603"/>
            <a:ext cx="1133644" cy="307777"/>
          </a:xfrm>
          <a:prstGeom prst="rect">
            <a:avLst/>
          </a:prstGeom>
          <a:noFill/>
        </p:spPr>
        <p:txBody>
          <a:bodyPr wrap="none" rtlCol="0">
            <a:spAutoFit/>
          </a:bodyPr>
          <a:lstStyle/>
          <a:p>
            <a:r>
              <a:rPr kumimoji="1" lang="en-US" altLang="zh-CN" sz="1400" dirty="0" smtClean="0">
                <a:solidFill>
                  <a:srgbClr val="FF0000"/>
                </a:solidFill>
              </a:rPr>
              <a:t>6.</a:t>
            </a:r>
            <a:r>
              <a:rPr kumimoji="1" lang="zh-CN" altLang="en-US" sz="1400" dirty="0" smtClean="0">
                <a:solidFill>
                  <a:srgbClr val="FF0000"/>
                </a:solidFill>
              </a:rPr>
              <a:t> 提交任务</a:t>
            </a:r>
            <a:endParaRPr kumimoji="1" lang="zh-CN" altLang="en-US" sz="1400" dirty="0">
              <a:solidFill>
                <a:srgbClr val="FF0000"/>
              </a:solidFill>
            </a:endParaRPr>
          </a:p>
        </p:txBody>
      </p:sp>
      <p:sp>
        <p:nvSpPr>
          <p:cNvPr id="12" name="文本框 11"/>
          <p:cNvSpPr txBox="1"/>
          <p:nvPr/>
        </p:nvSpPr>
        <p:spPr>
          <a:xfrm>
            <a:off x="7762980" y="1759023"/>
            <a:ext cx="543739" cy="307777"/>
          </a:xfrm>
          <a:prstGeom prst="rect">
            <a:avLst/>
          </a:prstGeom>
          <a:noFill/>
        </p:spPr>
        <p:txBody>
          <a:bodyPr wrap="none" rtlCol="0">
            <a:spAutoFit/>
          </a:bodyPr>
          <a:lstStyle/>
          <a:p>
            <a:r>
              <a:rPr kumimoji="1" lang="zh-CN" altLang="en-US" sz="1400" smtClean="0">
                <a:solidFill>
                  <a:srgbClr val="FF0000"/>
                </a:solidFill>
              </a:rPr>
              <a:t>输入</a:t>
            </a:r>
            <a:endParaRPr kumimoji="1" lang="zh-CN" altLang="en-US" sz="1400" dirty="0">
              <a:solidFill>
                <a:srgbClr val="FF0000"/>
              </a:solidFill>
            </a:endParaRPr>
          </a:p>
        </p:txBody>
      </p:sp>
    </p:spTree>
    <p:extLst>
      <p:ext uri="{BB962C8B-B14F-4D97-AF65-F5344CB8AC3E}">
        <p14:creationId xmlns:p14="http://schemas.microsoft.com/office/powerpoint/2010/main" val="2606416790"/>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200" dirty="0" err="1" smtClean="0"/>
              <a:t>Hadoop</a:t>
            </a:r>
            <a:r>
              <a:rPr kumimoji="1" lang="zh-CN" altLang="en-US" sz="3200" dirty="0" smtClean="0"/>
              <a:t>程序执行过程</a:t>
            </a:r>
            <a:r>
              <a:rPr kumimoji="1" lang="en-US" altLang="zh-CN" sz="3200" dirty="0" smtClean="0"/>
              <a:t>2</a:t>
            </a:r>
            <a:endParaRPr kumimoji="1" lang="zh-CN" altLang="en-US" sz="3200" dirty="0"/>
          </a:p>
        </p:txBody>
      </p:sp>
      <p:pic>
        <p:nvPicPr>
          <p:cNvPr id="4" name="图片 3" descr="pic6.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661" y="833680"/>
            <a:ext cx="7289844" cy="4309820"/>
          </a:xfrm>
          <a:prstGeom prst="rect">
            <a:avLst/>
          </a:prstGeom>
        </p:spPr>
      </p:pic>
      <p:sp>
        <p:nvSpPr>
          <p:cNvPr id="5" name="文本框 4"/>
          <p:cNvSpPr txBox="1"/>
          <p:nvPr/>
        </p:nvSpPr>
        <p:spPr>
          <a:xfrm>
            <a:off x="1667909" y="3096354"/>
            <a:ext cx="1082348" cy="307777"/>
          </a:xfrm>
          <a:prstGeom prst="rect">
            <a:avLst/>
          </a:prstGeom>
          <a:noFill/>
        </p:spPr>
        <p:txBody>
          <a:bodyPr wrap="none" rtlCol="0">
            <a:spAutoFit/>
          </a:bodyPr>
          <a:lstStyle/>
          <a:p>
            <a:r>
              <a:rPr kumimoji="1" lang="zh-CN" altLang="zh-CN" sz="1400" dirty="0">
                <a:solidFill>
                  <a:srgbClr val="FF0000"/>
                </a:solidFill>
              </a:rPr>
              <a:t>6</a:t>
            </a:r>
            <a:r>
              <a:rPr kumimoji="1" lang="en-US" altLang="zh-CN" sz="1400" dirty="0" smtClean="0">
                <a:solidFill>
                  <a:srgbClr val="FF0000"/>
                </a:solidFill>
              </a:rPr>
              <a:t>.</a:t>
            </a:r>
            <a:r>
              <a:rPr kumimoji="1" lang="zh-CN" altLang="en-US" sz="1400" dirty="0" smtClean="0">
                <a:solidFill>
                  <a:srgbClr val="FF0000"/>
                </a:solidFill>
              </a:rPr>
              <a:t> 提交任务</a:t>
            </a:r>
            <a:endParaRPr kumimoji="1" lang="zh-CN" altLang="en-US" sz="1400" dirty="0">
              <a:solidFill>
                <a:srgbClr val="FF0000"/>
              </a:solidFill>
            </a:endParaRPr>
          </a:p>
        </p:txBody>
      </p:sp>
      <p:sp>
        <p:nvSpPr>
          <p:cNvPr id="6" name="文本框 5"/>
          <p:cNvSpPr txBox="1"/>
          <p:nvPr/>
        </p:nvSpPr>
        <p:spPr>
          <a:xfrm>
            <a:off x="2456869" y="2105416"/>
            <a:ext cx="1492716" cy="307777"/>
          </a:xfrm>
          <a:prstGeom prst="rect">
            <a:avLst/>
          </a:prstGeom>
          <a:noFill/>
        </p:spPr>
        <p:txBody>
          <a:bodyPr wrap="none" rtlCol="0">
            <a:spAutoFit/>
          </a:bodyPr>
          <a:lstStyle/>
          <a:p>
            <a:r>
              <a:rPr kumimoji="1" lang="zh-CN" altLang="zh-CN" sz="1400" dirty="0">
                <a:solidFill>
                  <a:srgbClr val="FF0000"/>
                </a:solidFill>
              </a:rPr>
              <a:t>8</a:t>
            </a:r>
            <a:r>
              <a:rPr kumimoji="1" lang="en-US" altLang="zh-CN" sz="1400" dirty="0" smtClean="0">
                <a:solidFill>
                  <a:srgbClr val="FF0000"/>
                </a:solidFill>
              </a:rPr>
              <a:t>.</a:t>
            </a:r>
            <a:r>
              <a:rPr kumimoji="1" lang="zh-CN" altLang="en-US" sz="1400" dirty="0" smtClean="0">
                <a:solidFill>
                  <a:srgbClr val="FF0000"/>
                </a:solidFill>
              </a:rPr>
              <a:t> 读取任务文件</a:t>
            </a:r>
            <a:endParaRPr kumimoji="1" lang="zh-CN" altLang="en-US" sz="1400" dirty="0">
              <a:solidFill>
                <a:srgbClr val="FF0000"/>
              </a:solidFill>
            </a:endParaRPr>
          </a:p>
        </p:txBody>
      </p:sp>
      <p:sp>
        <p:nvSpPr>
          <p:cNvPr id="7" name="文本框 6"/>
          <p:cNvSpPr txBox="1"/>
          <p:nvPr/>
        </p:nvSpPr>
        <p:spPr>
          <a:xfrm>
            <a:off x="4660184" y="2834744"/>
            <a:ext cx="1172642" cy="523220"/>
          </a:xfrm>
          <a:prstGeom prst="rect">
            <a:avLst/>
          </a:prstGeom>
          <a:noFill/>
        </p:spPr>
        <p:txBody>
          <a:bodyPr wrap="none" rtlCol="0">
            <a:spAutoFit/>
          </a:bodyPr>
          <a:lstStyle/>
          <a:p>
            <a:r>
              <a:rPr kumimoji="1" lang="zh-CN" altLang="zh-CN" sz="1400" dirty="0">
                <a:solidFill>
                  <a:srgbClr val="FF0000"/>
                </a:solidFill>
              </a:rPr>
              <a:t>9</a:t>
            </a:r>
            <a:r>
              <a:rPr kumimoji="1" lang="en-US" altLang="zh-CN" sz="1400" dirty="0" smtClean="0">
                <a:solidFill>
                  <a:srgbClr val="FF0000"/>
                </a:solidFill>
              </a:rPr>
              <a:t>.</a:t>
            </a:r>
            <a:r>
              <a:rPr kumimoji="1" lang="zh-CN" altLang="en-US" sz="1400" dirty="0" smtClean="0">
                <a:solidFill>
                  <a:srgbClr val="FF0000"/>
                </a:solidFill>
              </a:rPr>
              <a:t> 创建</a:t>
            </a:r>
            <a:r>
              <a:rPr kumimoji="1" lang="en-US" altLang="zh-CN" sz="1400" dirty="0" smtClean="0">
                <a:solidFill>
                  <a:srgbClr val="FF0000"/>
                </a:solidFill>
              </a:rPr>
              <a:t>Maps</a:t>
            </a:r>
          </a:p>
          <a:p>
            <a:r>
              <a:rPr kumimoji="1" lang="zh-CN" altLang="en-US" sz="1400" dirty="0" smtClean="0">
                <a:solidFill>
                  <a:srgbClr val="FF0000"/>
                </a:solidFill>
              </a:rPr>
              <a:t>和</a:t>
            </a:r>
            <a:r>
              <a:rPr kumimoji="1" lang="en-US" altLang="zh-CN" sz="1400" dirty="0" smtClean="0">
                <a:solidFill>
                  <a:srgbClr val="FF0000"/>
                </a:solidFill>
              </a:rPr>
              <a:t>Reduces</a:t>
            </a:r>
            <a:endParaRPr kumimoji="1" lang="zh-CN" altLang="en-US" sz="1400" dirty="0">
              <a:solidFill>
                <a:srgbClr val="FF0000"/>
              </a:solidFill>
            </a:endParaRPr>
          </a:p>
        </p:txBody>
      </p:sp>
      <p:sp>
        <p:nvSpPr>
          <p:cNvPr id="8" name="文本框 7"/>
          <p:cNvSpPr txBox="1"/>
          <p:nvPr/>
        </p:nvSpPr>
        <p:spPr>
          <a:xfrm>
            <a:off x="4093362" y="4597148"/>
            <a:ext cx="1313180" cy="307777"/>
          </a:xfrm>
          <a:prstGeom prst="rect">
            <a:avLst/>
          </a:prstGeom>
          <a:noFill/>
        </p:spPr>
        <p:txBody>
          <a:bodyPr wrap="none" rtlCol="0">
            <a:spAutoFit/>
          </a:bodyPr>
          <a:lstStyle/>
          <a:p>
            <a:r>
              <a:rPr kumimoji="1" lang="zh-CN" altLang="zh-CN" sz="1400" dirty="0">
                <a:solidFill>
                  <a:srgbClr val="FF0000"/>
                </a:solidFill>
              </a:rPr>
              <a:t>7</a:t>
            </a:r>
            <a:r>
              <a:rPr kumimoji="1" lang="en-US" altLang="zh-CN" sz="1400" dirty="0" smtClean="0">
                <a:solidFill>
                  <a:srgbClr val="FF0000"/>
                </a:solidFill>
              </a:rPr>
              <a:t>.</a:t>
            </a:r>
            <a:r>
              <a:rPr kumimoji="1" lang="zh-CN" altLang="en-US" sz="1400" dirty="0" smtClean="0">
                <a:solidFill>
                  <a:srgbClr val="FF0000"/>
                </a:solidFill>
              </a:rPr>
              <a:t> 初始化任务</a:t>
            </a:r>
            <a:endParaRPr kumimoji="1" lang="zh-CN" altLang="en-US" sz="1400" dirty="0">
              <a:solidFill>
                <a:srgbClr val="FF0000"/>
              </a:solidFill>
            </a:endParaRPr>
          </a:p>
        </p:txBody>
      </p:sp>
      <p:sp>
        <p:nvSpPr>
          <p:cNvPr id="9" name="文本框 8"/>
          <p:cNvSpPr txBox="1"/>
          <p:nvPr/>
        </p:nvSpPr>
        <p:spPr>
          <a:xfrm>
            <a:off x="7354195" y="4751036"/>
            <a:ext cx="902811" cy="307777"/>
          </a:xfrm>
          <a:prstGeom prst="rect">
            <a:avLst/>
          </a:prstGeom>
          <a:noFill/>
        </p:spPr>
        <p:txBody>
          <a:bodyPr wrap="none" rtlCol="0">
            <a:spAutoFit/>
          </a:bodyPr>
          <a:lstStyle/>
          <a:p>
            <a:r>
              <a:rPr kumimoji="1" lang="zh-CN" altLang="en-US" sz="1400" dirty="0" smtClean="0">
                <a:solidFill>
                  <a:srgbClr val="FF0000"/>
                </a:solidFill>
              </a:rPr>
              <a:t>任务队列</a:t>
            </a:r>
            <a:endParaRPr kumimoji="1" lang="zh-CN" altLang="en-US" sz="1400" dirty="0">
              <a:solidFill>
                <a:srgbClr val="FF0000"/>
              </a:solidFill>
            </a:endParaRPr>
          </a:p>
        </p:txBody>
      </p:sp>
      <p:sp>
        <p:nvSpPr>
          <p:cNvPr id="10" name="文本框 9"/>
          <p:cNvSpPr txBox="1"/>
          <p:nvPr/>
        </p:nvSpPr>
        <p:spPr>
          <a:xfrm>
            <a:off x="5573891" y="1576273"/>
            <a:ext cx="902811" cy="307777"/>
          </a:xfrm>
          <a:prstGeom prst="rect">
            <a:avLst/>
          </a:prstGeom>
          <a:noFill/>
        </p:spPr>
        <p:txBody>
          <a:bodyPr wrap="none" rtlCol="0">
            <a:spAutoFit/>
          </a:bodyPr>
          <a:lstStyle/>
          <a:p>
            <a:r>
              <a:rPr kumimoji="1" lang="zh-CN" altLang="en-US" sz="1400" dirty="0" smtClean="0">
                <a:solidFill>
                  <a:srgbClr val="FF0000"/>
                </a:solidFill>
              </a:rPr>
              <a:t>输入分割</a:t>
            </a:r>
            <a:endParaRPr kumimoji="1" lang="zh-CN" altLang="en-US" sz="1400" dirty="0">
              <a:solidFill>
                <a:srgbClr val="FF0000"/>
              </a:solidFill>
            </a:endParaRPr>
          </a:p>
        </p:txBody>
      </p:sp>
      <p:sp>
        <p:nvSpPr>
          <p:cNvPr id="11" name="文本框 10"/>
          <p:cNvSpPr txBox="1"/>
          <p:nvPr/>
        </p:nvSpPr>
        <p:spPr>
          <a:xfrm>
            <a:off x="6930850" y="1805728"/>
            <a:ext cx="1296774" cy="523220"/>
          </a:xfrm>
          <a:prstGeom prst="rect">
            <a:avLst/>
          </a:prstGeom>
          <a:noFill/>
        </p:spPr>
        <p:txBody>
          <a:bodyPr wrap="none" rtlCol="0">
            <a:spAutoFit/>
          </a:bodyPr>
          <a:lstStyle/>
          <a:p>
            <a:r>
              <a:rPr kumimoji="1" lang="zh-CN" altLang="en-US" sz="1400" dirty="0" smtClean="0">
                <a:solidFill>
                  <a:srgbClr val="FF0000"/>
                </a:solidFill>
              </a:rPr>
              <a:t>尽量多的</a:t>
            </a:r>
            <a:r>
              <a:rPr kumimoji="1" lang="en-US" altLang="zh-CN" sz="1400" dirty="0" smtClean="0">
                <a:solidFill>
                  <a:srgbClr val="FF0000"/>
                </a:solidFill>
              </a:rPr>
              <a:t>maps</a:t>
            </a:r>
          </a:p>
          <a:p>
            <a:r>
              <a:rPr kumimoji="1" lang="zh-CN" altLang="en-US" sz="1400" dirty="0" smtClean="0">
                <a:solidFill>
                  <a:srgbClr val="FF0000"/>
                </a:solidFill>
              </a:rPr>
              <a:t>将数据分割</a:t>
            </a:r>
            <a:endParaRPr kumimoji="1" lang="zh-CN" altLang="en-US" sz="1400" dirty="0">
              <a:solidFill>
                <a:srgbClr val="FF0000"/>
              </a:solidFill>
            </a:endParaRPr>
          </a:p>
        </p:txBody>
      </p:sp>
    </p:spTree>
    <p:extLst>
      <p:ext uri="{BB962C8B-B14F-4D97-AF65-F5344CB8AC3E}">
        <p14:creationId xmlns:p14="http://schemas.microsoft.com/office/powerpoint/2010/main" val="1417000476"/>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200" dirty="0" err="1" smtClean="0"/>
              <a:t>Hadoop</a:t>
            </a:r>
            <a:r>
              <a:rPr kumimoji="1" lang="en-US" altLang="zh-CN" sz="3200" dirty="0" smtClean="0"/>
              <a:t> </a:t>
            </a:r>
            <a:r>
              <a:rPr kumimoji="1" lang="zh-CN" altLang="en-US" sz="3200" dirty="0" smtClean="0"/>
              <a:t>执行过程</a:t>
            </a:r>
            <a:r>
              <a:rPr kumimoji="1" lang="en-US" altLang="zh-CN" sz="3200" dirty="0" smtClean="0"/>
              <a:t> 3</a:t>
            </a:r>
            <a:endParaRPr kumimoji="1" lang="zh-CN" altLang="en-US" sz="3200" dirty="0"/>
          </a:p>
        </p:txBody>
      </p:sp>
      <p:pic>
        <p:nvPicPr>
          <p:cNvPr id="4" name="图片 3" descr="pic7.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253" y="856606"/>
            <a:ext cx="7451829" cy="4286894"/>
          </a:xfrm>
          <a:prstGeom prst="rect">
            <a:avLst/>
          </a:prstGeom>
        </p:spPr>
      </p:pic>
      <p:sp>
        <p:nvSpPr>
          <p:cNvPr id="5" name="文本框 4"/>
          <p:cNvSpPr txBox="1"/>
          <p:nvPr/>
        </p:nvSpPr>
        <p:spPr>
          <a:xfrm>
            <a:off x="3707660" y="4452882"/>
            <a:ext cx="902811" cy="307777"/>
          </a:xfrm>
          <a:prstGeom prst="rect">
            <a:avLst/>
          </a:prstGeom>
          <a:noFill/>
        </p:spPr>
        <p:txBody>
          <a:bodyPr wrap="none" rtlCol="0">
            <a:spAutoFit/>
          </a:bodyPr>
          <a:lstStyle/>
          <a:p>
            <a:r>
              <a:rPr kumimoji="1" lang="zh-CN" altLang="zh-CN" sz="1400" dirty="0" smtClean="0">
                <a:solidFill>
                  <a:srgbClr val="FF0000"/>
                </a:solidFill>
                <a:latin typeface="+mn-ea"/>
              </a:rPr>
              <a:t>1</a:t>
            </a:r>
            <a:r>
              <a:rPr kumimoji="1" lang="en-US" altLang="zh-CN" sz="1400" dirty="0" smtClean="0">
                <a:solidFill>
                  <a:srgbClr val="FF0000"/>
                </a:solidFill>
                <a:latin typeface="+mn-ea"/>
              </a:rPr>
              <a:t>0.</a:t>
            </a:r>
            <a:r>
              <a:rPr kumimoji="1" lang="zh-CN" altLang="en-US" sz="1400" dirty="0" smtClean="0">
                <a:solidFill>
                  <a:srgbClr val="FF0000"/>
                </a:solidFill>
                <a:latin typeface="+mn-ea"/>
              </a:rPr>
              <a:t> </a:t>
            </a:r>
            <a:r>
              <a:rPr kumimoji="1" lang="zh-CN" altLang="en-US" sz="1400" dirty="0" smtClean="0">
                <a:solidFill>
                  <a:srgbClr val="FF0000"/>
                </a:solidFill>
                <a:latin typeface="+mn-ea"/>
              </a:rPr>
              <a:t>心跳</a:t>
            </a:r>
            <a:endParaRPr kumimoji="1" lang="zh-CN" altLang="en-US" sz="1400" dirty="0">
              <a:solidFill>
                <a:srgbClr val="FF0000"/>
              </a:solidFill>
              <a:latin typeface="+mn-ea"/>
            </a:endParaRPr>
          </a:p>
        </p:txBody>
      </p:sp>
      <p:sp>
        <p:nvSpPr>
          <p:cNvPr id="7" name="文本框 6"/>
          <p:cNvSpPr txBox="1"/>
          <p:nvPr/>
        </p:nvSpPr>
        <p:spPr>
          <a:xfrm>
            <a:off x="3707660" y="3450790"/>
            <a:ext cx="902811" cy="307777"/>
          </a:xfrm>
          <a:prstGeom prst="rect">
            <a:avLst/>
          </a:prstGeom>
          <a:noFill/>
        </p:spPr>
        <p:txBody>
          <a:bodyPr wrap="none" rtlCol="0">
            <a:spAutoFit/>
          </a:bodyPr>
          <a:lstStyle/>
          <a:p>
            <a:r>
              <a:rPr kumimoji="1" lang="zh-CN" altLang="zh-CN" sz="1400" dirty="0" smtClean="0">
                <a:solidFill>
                  <a:srgbClr val="FF0000"/>
                </a:solidFill>
                <a:latin typeface="+mn-ea"/>
              </a:rPr>
              <a:t>1</a:t>
            </a:r>
            <a:r>
              <a:rPr kumimoji="1" lang="en-US" altLang="zh-CN" sz="1400" dirty="0" smtClean="0">
                <a:solidFill>
                  <a:srgbClr val="FF0000"/>
                </a:solidFill>
                <a:latin typeface="+mn-ea"/>
              </a:rPr>
              <a:t>0.</a:t>
            </a:r>
            <a:r>
              <a:rPr kumimoji="1" lang="zh-CN" altLang="en-US" sz="1400" dirty="0" smtClean="0">
                <a:solidFill>
                  <a:srgbClr val="FF0000"/>
                </a:solidFill>
                <a:latin typeface="+mn-ea"/>
              </a:rPr>
              <a:t> </a:t>
            </a:r>
            <a:r>
              <a:rPr kumimoji="1" lang="zh-CN" altLang="en-US" sz="1400" dirty="0" smtClean="0">
                <a:solidFill>
                  <a:srgbClr val="FF0000"/>
                </a:solidFill>
                <a:latin typeface="+mn-ea"/>
              </a:rPr>
              <a:t>心跳</a:t>
            </a:r>
            <a:endParaRPr kumimoji="1" lang="zh-CN" altLang="en-US" sz="1400" dirty="0">
              <a:solidFill>
                <a:srgbClr val="FF0000"/>
              </a:solidFill>
              <a:latin typeface="+mn-ea"/>
            </a:endParaRPr>
          </a:p>
        </p:txBody>
      </p:sp>
      <p:sp>
        <p:nvSpPr>
          <p:cNvPr id="8" name="文本框 7"/>
          <p:cNvSpPr txBox="1"/>
          <p:nvPr/>
        </p:nvSpPr>
        <p:spPr>
          <a:xfrm>
            <a:off x="3707660" y="4008795"/>
            <a:ext cx="1261884" cy="307777"/>
          </a:xfrm>
          <a:prstGeom prst="rect">
            <a:avLst/>
          </a:prstGeom>
          <a:noFill/>
        </p:spPr>
        <p:txBody>
          <a:bodyPr wrap="none" rtlCol="0">
            <a:spAutoFit/>
          </a:bodyPr>
          <a:lstStyle/>
          <a:p>
            <a:r>
              <a:rPr kumimoji="1" lang="zh-CN" altLang="zh-CN" sz="1400" dirty="0" smtClean="0">
                <a:solidFill>
                  <a:srgbClr val="FF0000"/>
                </a:solidFill>
                <a:latin typeface="+mn-ea"/>
              </a:rPr>
              <a:t>1</a:t>
            </a:r>
            <a:r>
              <a:rPr kumimoji="1" lang="zh-CN" altLang="zh-CN" sz="1400" dirty="0">
                <a:solidFill>
                  <a:srgbClr val="FF0000"/>
                </a:solidFill>
                <a:latin typeface="+mn-ea"/>
              </a:rPr>
              <a:t>2</a:t>
            </a:r>
            <a:r>
              <a:rPr kumimoji="1" lang="en-US" altLang="zh-CN" sz="1400" dirty="0" smtClean="0">
                <a:solidFill>
                  <a:srgbClr val="FF0000"/>
                </a:solidFill>
                <a:latin typeface="+mn-ea"/>
              </a:rPr>
              <a:t>.</a:t>
            </a:r>
            <a:r>
              <a:rPr kumimoji="1" lang="zh-CN" altLang="en-US" sz="1400" dirty="0" smtClean="0">
                <a:solidFill>
                  <a:srgbClr val="FF0000"/>
                </a:solidFill>
                <a:latin typeface="+mn-ea"/>
              </a:rPr>
              <a:t> 分配任务</a:t>
            </a:r>
            <a:endParaRPr kumimoji="1" lang="zh-CN" altLang="en-US" sz="1400" dirty="0">
              <a:solidFill>
                <a:srgbClr val="FF0000"/>
              </a:solidFill>
              <a:latin typeface="+mn-ea"/>
            </a:endParaRPr>
          </a:p>
        </p:txBody>
      </p:sp>
      <p:sp>
        <p:nvSpPr>
          <p:cNvPr id="9" name="文本框 8"/>
          <p:cNvSpPr txBox="1"/>
          <p:nvPr/>
        </p:nvSpPr>
        <p:spPr>
          <a:xfrm>
            <a:off x="7373512" y="4132421"/>
            <a:ext cx="902811" cy="307777"/>
          </a:xfrm>
          <a:prstGeom prst="rect">
            <a:avLst/>
          </a:prstGeom>
          <a:noFill/>
        </p:spPr>
        <p:txBody>
          <a:bodyPr wrap="none" rtlCol="0">
            <a:spAutoFit/>
          </a:bodyPr>
          <a:lstStyle/>
          <a:p>
            <a:r>
              <a:rPr kumimoji="1" lang="zh-CN" altLang="zh-CN" sz="1400" dirty="0" smtClean="0">
                <a:solidFill>
                  <a:srgbClr val="FF0000"/>
                </a:solidFill>
                <a:latin typeface="+mn-ea"/>
              </a:rPr>
              <a:t>1</a:t>
            </a:r>
            <a:r>
              <a:rPr kumimoji="1" lang="en-US" altLang="zh-CN" sz="1400" dirty="0" smtClean="0">
                <a:solidFill>
                  <a:srgbClr val="FF0000"/>
                </a:solidFill>
                <a:latin typeface="+mn-ea"/>
              </a:rPr>
              <a:t>0.</a:t>
            </a:r>
            <a:r>
              <a:rPr kumimoji="1" lang="zh-CN" altLang="en-US" sz="1400" dirty="0" smtClean="0">
                <a:solidFill>
                  <a:srgbClr val="FF0000"/>
                </a:solidFill>
                <a:latin typeface="+mn-ea"/>
              </a:rPr>
              <a:t> </a:t>
            </a:r>
            <a:r>
              <a:rPr kumimoji="1" lang="zh-CN" altLang="en-US" sz="1400" dirty="0" smtClean="0">
                <a:solidFill>
                  <a:srgbClr val="FF0000"/>
                </a:solidFill>
                <a:latin typeface="+mn-ea"/>
              </a:rPr>
              <a:t>心跳</a:t>
            </a:r>
            <a:endParaRPr kumimoji="1" lang="zh-CN" altLang="en-US" sz="1400" dirty="0">
              <a:solidFill>
                <a:srgbClr val="FF0000"/>
              </a:solidFill>
              <a:latin typeface="+mn-ea"/>
            </a:endParaRPr>
          </a:p>
        </p:txBody>
      </p:sp>
      <p:sp>
        <p:nvSpPr>
          <p:cNvPr id="10" name="文本框 9"/>
          <p:cNvSpPr txBox="1"/>
          <p:nvPr/>
        </p:nvSpPr>
        <p:spPr>
          <a:xfrm>
            <a:off x="7402548" y="3149571"/>
            <a:ext cx="902811" cy="307777"/>
          </a:xfrm>
          <a:prstGeom prst="rect">
            <a:avLst/>
          </a:prstGeom>
          <a:noFill/>
        </p:spPr>
        <p:txBody>
          <a:bodyPr wrap="none" rtlCol="0">
            <a:spAutoFit/>
          </a:bodyPr>
          <a:lstStyle/>
          <a:p>
            <a:r>
              <a:rPr kumimoji="1" lang="zh-CN" altLang="zh-CN" sz="1400" dirty="0" smtClean="0">
                <a:solidFill>
                  <a:srgbClr val="FF0000"/>
                </a:solidFill>
                <a:latin typeface="+mn-ea"/>
              </a:rPr>
              <a:t>1</a:t>
            </a:r>
            <a:r>
              <a:rPr kumimoji="1" lang="en-US" altLang="zh-CN" sz="1400" dirty="0" smtClean="0">
                <a:solidFill>
                  <a:srgbClr val="FF0000"/>
                </a:solidFill>
                <a:latin typeface="+mn-ea"/>
              </a:rPr>
              <a:t>0.</a:t>
            </a:r>
            <a:r>
              <a:rPr kumimoji="1" lang="zh-CN" altLang="en-US" sz="1400" dirty="0" smtClean="0">
                <a:solidFill>
                  <a:srgbClr val="FF0000"/>
                </a:solidFill>
                <a:latin typeface="+mn-ea"/>
              </a:rPr>
              <a:t> </a:t>
            </a:r>
            <a:r>
              <a:rPr kumimoji="1" lang="zh-CN" altLang="en-US" sz="1400" dirty="0" smtClean="0">
                <a:solidFill>
                  <a:srgbClr val="FF0000"/>
                </a:solidFill>
                <a:latin typeface="+mn-ea"/>
              </a:rPr>
              <a:t>心跳</a:t>
            </a:r>
            <a:endParaRPr kumimoji="1" lang="zh-CN" altLang="en-US" sz="1400" dirty="0">
              <a:solidFill>
                <a:srgbClr val="FF0000"/>
              </a:solidFill>
              <a:latin typeface="+mn-ea"/>
            </a:endParaRPr>
          </a:p>
        </p:txBody>
      </p:sp>
      <p:sp>
        <p:nvSpPr>
          <p:cNvPr id="11" name="文本框 10"/>
          <p:cNvSpPr txBox="1"/>
          <p:nvPr/>
        </p:nvSpPr>
        <p:spPr>
          <a:xfrm>
            <a:off x="3572960" y="1584361"/>
            <a:ext cx="1261884" cy="307777"/>
          </a:xfrm>
          <a:prstGeom prst="rect">
            <a:avLst/>
          </a:prstGeom>
          <a:noFill/>
        </p:spPr>
        <p:txBody>
          <a:bodyPr wrap="none" rtlCol="0">
            <a:spAutoFit/>
          </a:bodyPr>
          <a:lstStyle/>
          <a:p>
            <a:r>
              <a:rPr kumimoji="1" lang="zh-CN" altLang="zh-CN" sz="1400" dirty="0" smtClean="0">
                <a:solidFill>
                  <a:srgbClr val="FF0000"/>
                </a:solidFill>
                <a:latin typeface="+mn-ea"/>
              </a:rPr>
              <a:t>12</a:t>
            </a:r>
            <a:r>
              <a:rPr kumimoji="1" lang="en-US" altLang="zh-CN" sz="1400" dirty="0" smtClean="0">
                <a:solidFill>
                  <a:srgbClr val="FF0000"/>
                </a:solidFill>
                <a:latin typeface="+mn-ea"/>
              </a:rPr>
              <a:t>. </a:t>
            </a:r>
            <a:r>
              <a:rPr kumimoji="1" lang="zh-CN" altLang="en-US" sz="1400" dirty="0" smtClean="0">
                <a:solidFill>
                  <a:srgbClr val="FF0000"/>
                </a:solidFill>
                <a:latin typeface="+mn-ea"/>
              </a:rPr>
              <a:t>选取任务</a:t>
            </a:r>
            <a:endParaRPr kumimoji="1" lang="en-US" altLang="zh-CN" sz="1400" dirty="0" smtClean="0">
              <a:solidFill>
                <a:srgbClr val="FF0000"/>
              </a:solidFill>
              <a:latin typeface="+mn-ea"/>
            </a:endParaRPr>
          </a:p>
        </p:txBody>
      </p:sp>
      <p:sp>
        <p:nvSpPr>
          <p:cNvPr id="12" name="文本框 11"/>
          <p:cNvSpPr txBox="1"/>
          <p:nvPr/>
        </p:nvSpPr>
        <p:spPr>
          <a:xfrm>
            <a:off x="5285580" y="1816703"/>
            <a:ext cx="902811" cy="307777"/>
          </a:xfrm>
          <a:prstGeom prst="rect">
            <a:avLst/>
          </a:prstGeom>
          <a:noFill/>
        </p:spPr>
        <p:txBody>
          <a:bodyPr wrap="none" rtlCol="0">
            <a:spAutoFit/>
          </a:bodyPr>
          <a:lstStyle/>
          <a:p>
            <a:r>
              <a:rPr kumimoji="1" lang="zh-CN" altLang="en-US" sz="1400" dirty="0" smtClean="0">
                <a:solidFill>
                  <a:srgbClr val="FF0000"/>
                </a:solidFill>
              </a:rPr>
              <a:t>任务队列</a:t>
            </a:r>
            <a:endParaRPr kumimoji="1" lang="zh-CN" altLang="en-US" sz="1400" dirty="0">
              <a:solidFill>
                <a:srgbClr val="FF0000"/>
              </a:solidFill>
            </a:endParaRPr>
          </a:p>
        </p:txBody>
      </p:sp>
    </p:spTree>
    <p:extLst>
      <p:ext uri="{BB962C8B-B14F-4D97-AF65-F5344CB8AC3E}">
        <p14:creationId xmlns:p14="http://schemas.microsoft.com/office/powerpoint/2010/main" val="3126754444"/>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Map</a:t>
            </a:r>
            <a:r>
              <a:rPr lang="zh-CN" altLang="en-US"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altLang="zh-CN"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reduce</a:t>
            </a:r>
            <a:r>
              <a:rPr lang="zh-CN" altLang="en-US"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总结</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65824837"/>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normAutofit/>
          </a:bodyPr>
          <a:lstStyle/>
          <a:p>
            <a:r>
              <a:rPr lang="en-US" altLang="zh-CN" sz="3200" dirty="0" err="1" smtClean="0">
                <a:latin typeface="Helvetica" charset="0"/>
              </a:rPr>
              <a:t>MapReduce</a:t>
            </a:r>
            <a:r>
              <a:rPr lang="zh-CN" altLang="en-US" sz="3200" dirty="0" smtClean="0">
                <a:latin typeface="Helvetica" charset="0"/>
              </a:rPr>
              <a:t>理解要点</a:t>
            </a:r>
            <a:endParaRPr lang="en-US" altLang="zh-CN" sz="3200" dirty="0" smtClean="0">
              <a:latin typeface="Helvetica" charset="0"/>
            </a:endParaRPr>
          </a:p>
        </p:txBody>
      </p:sp>
      <p:sp>
        <p:nvSpPr>
          <p:cNvPr id="3" name="Content Placeholder 2"/>
          <p:cNvSpPr>
            <a:spLocks noGrp="1"/>
          </p:cNvSpPr>
          <p:nvPr>
            <p:ph idx="1"/>
          </p:nvPr>
        </p:nvSpPr>
        <p:spPr/>
        <p:txBody>
          <a:bodyPr>
            <a:normAutofit lnSpcReduction="10000"/>
          </a:bodyPr>
          <a:lstStyle/>
          <a:p>
            <a:r>
              <a:rPr lang="zh-CN" altLang="en-US" dirty="0" smtClean="0">
                <a:latin typeface="Helvetica" charset="0"/>
              </a:rPr>
              <a:t>严格的键值对模型</a:t>
            </a:r>
            <a:endParaRPr lang="en-US" altLang="zh-CN" dirty="0" smtClean="0">
              <a:latin typeface="Helvetica" charset="0"/>
            </a:endParaRPr>
          </a:p>
          <a:p>
            <a:pPr lvl="1"/>
            <a:r>
              <a:rPr lang="zh-CN" altLang="en-US" dirty="0" smtClean="0">
                <a:latin typeface="Helvetica" charset="0"/>
              </a:rPr>
              <a:t>同样</a:t>
            </a:r>
            <a:r>
              <a:rPr lang="zh-CN" altLang="en-US" b="1" dirty="0" smtClean="0">
                <a:latin typeface="Helvetica" charset="0"/>
              </a:rPr>
              <a:t>细粒度</a:t>
            </a:r>
            <a:r>
              <a:rPr lang="zh-CN" altLang="en-US" dirty="0" smtClean="0">
                <a:latin typeface="Helvetica" charset="0"/>
              </a:rPr>
              <a:t>的操作（</a:t>
            </a:r>
            <a:r>
              <a:rPr lang="en-US" altLang="zh-CN" dirty="0" smtClean="0">
                <a:latin typeface="Helvetica" charset="0"/>
              </a:rPr>
              <a:t>Map</a:t>
            </a:r>
            <a:r>
              <a:rPr lang="zh-CN" altLang="en-US" dirty="0" smtClean="0">
                <a:latin typeface="Helvetica" charset="0"/>
              </a:rPr>
              <a:t> </a:t>
            </a:r>
            <a:r>
              <a:rPr lang="en-US" altLang="zh-CN" dirty="0" smtClean="0">
                <a:latin typeface="Helvetica" charset="0"/>
              </a:rPr>
              <a:t>&amp;</a:t>
            </a:r>
            <a:r>
              <a:rPr lang="zh-CN" altLang="en-US" dirty="0" smtClean="0">
                <a:latin typeface="Helvetica" charset="0"/>
              </a:rPr>
              <a:t> </a:t>
            </a:r>
            <a:r>
              <a:rPr lang="en-US" altLang="zh-CN" dirty="0" smtClean="0">
                <a:latin typeface="Helvetica" charset="0"/>
              </a:rPr>
              <a:t>Reduce</a:t>
            </a:r>
            <a:r>
              <a:rPr lang="zh-CN" altLang="en-US" dirty="0" smtClean="0">
                <a:latin typeface="Helvetica" charset="0"/>
              </a:rPr>
              <a:t>）重复作用于大数据</a:t>
            </a:r>
            <a:endParaRPr lang="en-US" altLang="zh-CN" dirty="0" smtClean="0">
              <a:latin typeface="Helvetica" charset="0"/>
            </a:endParaRPr>
          </a:p>
          <a:p>
            <a:pPr lvl="1"/>
            <a:r>
              <a:rPr lang="zh-CN" altLang="en-US" dirty="0" smtClean="0">
                <a:latin typeface="Helvetica" charset="0"/>
              </a:rPr>
              <a:t>操作必须是</a:t>
            </a:r>
            <a:r>
              <a:rPr lang="zh-CN" altLang="en-US" b="1" dirty="0" smtClean="0">
                <a:latin typeface="Helvetica" charset="0"/>
              </a:rPr>
              <a:t>确定的</a:t>
            </a:r>
            <a:endParaRPr lang="en-US" altLang="zh-CN" b="1" dirty="0" smtClean="0">
              <a:solidFill>
                <a:srgbClr val="008000"/>
              </a:solidFill>
              <a:latin typeface="Helvetica" charset="0"/>
            </a:endParaRPr>
          </a:p>
          <a:p>
            <a:pPr lvl="1"/>
            <a:r>
              <a:rPr lang="zh-CN" altLang="en-US" dirty="0" smtClean="0">
                <a:latin typeface="Helvetica" charset="0"/>
              </a:rPr>
              <a:t>操作必须是</a:t>
            </a:r>
            <a:r>
              <a:rPr lang="zh-CN" altLang="en-US" b="1" dirty="0" smtClean="0">
                <a:latin typeface="Helvetica" charset="0"/>
              </a:rPr>
              <a:t>幂等的</a:t>
            </a:r>
            <a:r>
              <a:rPr lang="en-US" altLang="zh-CN" dirty="0" smtClean="0">
                <a:latin typeface="Helvetica" charset="0"/>
              </a:rPr>
              <a:t>/</a:t>
            </a:r>
            <a:r>
              <a:rPr lang="zh-CN" altLang="en-US" dirty="0" smtClean="0">
                <a:latin typeface="Helvetica" charset="0"/>
              </a:rPr>
              <a:t>没有副作用的</a:t>
            </a:r>
            <a:endParaRPr lang="en-US" altLang="zh-CN" dirty="0" smtClean="0">
              <a:latin typeface="Helvetica" charset="0"/>
            </a:endParaRPr>
          </a:p>
          <a:p>
            <a:pPr lvl="1"/>
            <a:r>
              <a:rPr lang="zh-CN" altLang="en-US" dirty="0" smtClean="0">
                <a:latin typeface="Helvetica" charset="0"/>
              </a:rPr>
              <a:t>只有洗牌过程中才有通信</a:t>
            </a:r>
            <a:endParaRPr lang="en-US" altLang="zh-CN" dirty="0" smtClean="0">
              <a:latin typeface="Helvetica" charset="0"/>
            </a:endParaRPr>
          </a:p>
          <a:p>
            <a:pPr lvl="1"/>
            <a:r>
              <a:rPr lang="zh-CN" altLang="en-US" dirty="0" smtClean="0">
                <a:latin typeface="Helvetica" charset="0"/>
              </a:rPr>
              <a:t>操作（</a:t>
            </a:r>
            <a:r>
              <a:rPr lang="en-US" altLang="zh-CN" dirty="0" smtClean="0">
                <a:latin typeface="Helvetica" charset="0"/>
              </a:rPr>
              <a:t>Map</a:t>
            </a:r>
            <a:r>
              <a:rPr lang="zh-CN" altLang="en-US" dirty="0" smtClean="0">
                <a:latin typeface="Helvetica" charset="0"/>
              </a:rPr>
              <a:t> </a:t>
            </a:r>
            <a:r>
              <a:rPr lang="en-US" altLang="zh-CN" dirty="0" smtClean="0">
                <a:latin typeface="Helvetica" charset="0"/>
              </a:rPr>
              <a:t>&amp;</a:t>
            </a:r>
            <a:r>
              <a:rPr lang="zh-CN" altLang="en-US" dirty="0" smtClean="0">
                <a:latin typeface="Helvetica" charset="0"/>
              </a:rPr>
              <a:t> </a:t>
            </a:r>
            <a:r>
              <a:rPr lang="en-US" altLang="zh-CN" dirty="0" smtClean="0">
                <a:latin typeface="Helvetica" charset="0"/>
              </a:rPr>
              <a:t>Reduce</a:t>
            </a:r>
            <a:r>
              <a:rPr lang="zh-CN" altLang="en-US" dirty="0" smtClean="0">
                <a:latin typeface="Helvetica" charset="0"/>
              </a:rPr>
              <a:t>）的输出存储于硬盘上</a:t>
            </a:r>
            <a:endParaRPr lang="en-US" altLang="zh-CN" dirty="0" smtClean="0">
              <a:latin typeface="Helvetica" charset="0"/>
            </a:endParaRPr>
          </a:p>
          <a:p>
            <a:endParaRPr lang="en-US" altLang="zh-CN" dirty="0" smtClean="0">
              <a:latin typeface="Helvetica" charset="0"/>
            </a:endParaRPr>
          </a:p>
          <a:p>
            <a:endParaRPr lang="en-US" altLang="zh-CN" dirty="0" smtClean="0">
              <a:latin typeface="Helvetica" charset="0"/>
            </a:endParaRPr>
          </a:p>
        </p:txBody>
      </p:sp>
      <p:sp>
        <p:nvSpPr>
          <p:cNvPr id="19459" name="TextBox 3"/>
          <p:cNvSpPr txBox="1">
            <a:spLocks noChangeArrowheads="1"/>
          </p:cNvSpPr>
          <p:nvPr/>
        </p:nvSpPr>
        <p:spPr bwMode="auto">
          <a:xfrm>
            <a:off x="-1174750" y="3758804"/>
            <a:ext cx="184666" cy="369332"/>
          </a:xfrm>
          <a:prstGeom prst="rect">
            <a:avLst/>
          </a:prstGeom>
          <a:noFill/>
          <a:ln w="9525">
            <a:noFill/>
            <a:miter lim="800000"/>
            <a:headEnd/>
            <a:tailEnd/>
          </a:ln>
        </p:spPr>
        <p:txBody>
          <a:bodyPr wrap="none">
            <a:spAutoFit/>
          </a:bodyPr>
          <a:lstStyle/>
          <a:p>
            <a:endParaRPr lang="zh-CN" altLang="zh-CN"/>
          </a:p>
        </p:txBody>
      </p:sp>
    </p:spTree>
    <p:extLst>
      <p:ext uri="{BB962C8B-B14F-4D97-AF65-F5344CB8AC3E}">
        <p14:creationId xmlns:p14="http://schemas.microsoft.com/office/powerpoint/2010/main" val="2979777639"/>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normAutofit/>
          </a:bodyPr>
          <a:lstStyle/>
          <a:p>
            <a:pPr eaLnBrk="1" hangingPunct="1"/>
            <a:r>
              <a:rPr lang="en-US" altLang="zh-CN" sz="3200" dirty="0" err="1" smtClean="0">
                <a:latin typeface="Helvetica" charset="0"/>
              </a:rPr>
              <a:t>MapReduce</a:t>
            </a:r>
            <a:r>
              <a:rPr lang="zh-CN" altLang="en-US" sz="3200" dirty="0" smtClean="0">
                <a:latin typeface="Helvetica" charset="0"/>
              </a:rPr>
              <a:t>用来做什么？</a:t>
            </a:r>
            <a:endParaRPr lang="en-US" altLang="zh-CN" sz="3200" dirty="0" smtClean="0">
              <a:latin typeface="Helvetica" charset="0"/>
            </a:endParaRPr>
          </a:p>
        </p:txBody>
      </p:sp>
      <p:sp>
        <p:nvSpPr>
          <p:cNvPr id="3" name="Content Placeholder 2"/>
          <p:cNvSpPr>
            <a:spLocks noGrp="1"/>
          </p:cNvSpPr>
          <p:nvPr>
            <p:ph idx="1"/>
          </p:nvPr>
        </p:nvSpPr>
        <p:spPr>
          <a:xfrm>
            <a:off x="457200" y="1041878"/>
            <a:ext cx="8229600" cy="3745706"/>
          </a:xfrm>
        </p:spPr>
        <p:txBody>
          <a:bodyPr>
            <a:normAutofit fontScale="77500" lnSpcReduction="20000"/>
          </a:bodyPr>
          <a:lstStyle/>
          <a:p>
            <a:pPr eaLnBrk="1" hangingPunct="1">
              <a:lnSpc>
                <a:spcPct val="80000"/>
              </a:lnSpc>
            </a:pPr>
            <a:r>
              <a:rPr lang="en-US" altLang="zh-CN" b="1" dirty="0" smtClean="0">
                <a:solidFill>
                  <a:srgbClr val="008000"/>
                </a:solidFill>
                <a:latin typeface="Helvetica" charset="0"/>
              </a:rPr>
              <a:t>Google</a:t>
            </a:r>
            <a:r>
              <a:rPr lang="en-US" altLang="zh-CN" dirty="0" smtClean="0">
                <a:latin typeface="Helvetica" charset="0"/>
              </a:rPr>
              <a:t>:</a:t>
            </a:r>
          </a:p>
          <a:p>
            <a:pPr lvl="1" eaLnBrk="1" hangingPunct="1">
              <a:lnSpc>
                <a:spcPct val="80000"/>
              </a:lnSpc>
            </a:pPr>
            <a:r>
              <a:rPr lang="zh-CN" altLang="en-US" dirty="0" smtClean="0">
                <a:latin typeface="Helvetica" charset="0"/>
              </a:rPr>
              <a:t>为</a:t>
            </a:r>
            <a:r>
              <a:rPr lang="en-US" altLang="zh-CN" dirty="0" smtClean="0">
                <a:latin typeface="Helvetica" charset="0"/>
              </a:rPr>
              <a:t>Google</a:t>
            </a:r>
            <a:r>
              <a:rPr lang="zh-CN" altLang="en-US" dirty="0">
                <a:latin typeface="Helvetica" charset="0"/>
              </a:rPr>
              <a:t> </a:t>
            </a:r>
            <a:r>
              <a:rPr lang="en-US" altLang="zh-CN" dirty="0" smtClean="0">
                <a:latin typeface="Helvetica" charset="0"/>
              </a:rPr>
              <a:t>Search</a:t>
            </a:r>
            <a:r>
              <a:rPr lang="zh-CN" altLang="en-US" dirty="0" smtClean="0">
                <a:latin typeface="Helvetica" charset="0"/>
              </a:rPr>
              <a:t>建立索引</a:t>
            </a:r>
            <a:endParaRPr lang="en-US" altLang="zh-CN" dirty="0" smtClean="0">
              <a:latin typeface="Helvetica" charset="0"/>
            </a:endParaRPr>
          </a:p>
          <a:p>
            <a:pPr lvl="1" eaLnBrk="1" hangingPunct="1">
              <a:lnSpc>
                <a:spcPct val="80000"/>
              </a:lnSpc>
            </a:pPr>
            <a:r>
              <a:rPr lang="zh-CN" altLang="en-US" dirty="0" smtClean="0">
                <a:latin typeface="Helvetica" charset="0"/>
              </a:rPr>
              <a:t>为</a:t>
            </a:r>
            <a:r>
              <a:rPr lang="en-US" altLang="zh-CN" dirty="0" smtClean="0">
                <a:latin typeface="Helvetica" charset="0"/>
              </a:rPr>
              <a:t>Google</a:t>
            </a:r>
            <a:r>
              <a:rPr lang="zh-CN" altLang="en-US" dirty="0">
                <a:latin typeface="Helvetica" charset="0"/>
              </a:rPr>
              <a:t> </a:t>
            </a:r>
            <a:r>
              <a:rPr lang="en-US" altLang="zh-CN" dirty="0" smtClean="0">
                <a:latin typeface="Helvetica" charset="0"/>
              </a:rPr>
              <a:t>News</a:t>
            </a:r>
            <a:r>
              <a:rPr lang="zh-CN" altLang="en-US" dirty="0" smtClean="0">
                <a:latin typeface="Helvetica" charset="0"/>
              </a:rPr>
              <a:t>进行文章聚类</a:t>
            </a:r>
            <a:endParaRPr lang="en-US" altLang="zh-CN" dirty="0" smtClean="0">
              <a:latin typeface="Helvetica" charset="0"/>
            </a:endParaRPr>
          </a:p>
          <a:p>
            <a:pPr lvl="1" eaLnBrk="1" hangingPunct="1">
              <a:lnSpc>
                <a:spcPct val="80000"/>
              </a:lnSpc>
            </a:pPr>
            <a:r>
              <a:rPr lang="zh-CN" altLang="en-US" dirty="0" smtClean="0">
                <a:latin typeface="Helvetica" charset="0"/>
              </a:rPr>
              <a:t>统计性的机器翻译</a:t>
            </a:r>
            <a:endParaRPr lang="en-US" altLang="zh-CN" dirty="0" smtClean="0">
              <a:latin typeface="Helvetica" charset="0"/>
            </a:endParaRPr>
          </a:p>
          <a:p>
            <a:pPr eaLnBrk="1" hangingPunct="1">
              <a:lnSpc>
                <a:spcPct val="80000"/>
              </a:lnSpc>
            </a:pPr>
            <a:endParaRPr lang="en-US" altLang="zh-CN" dirty="0" smtClean="0">
              <a:latin typeface="Helvetica" charset="0"/>
            </a:endParaRPr>
          </a:p>
          <a:p>
            <a:pPr eaLnBrk="1" hangingPunct="1">
              <a:lnSpc>
                <a:spcPct val="80000"/>
              </a:lnSpc>
            </a:pPr>
            <a:r>
              <a:rPr lang="en-US" altLang="zh-CN" b="1" dirty="0" smtClean="0">
                <a:solidFill>
                  <a:srgbClr val="008000"/>
                </a:solidFill>
                <a:latin typeface="Helvetica" charset="0"/>
              </a:rPr>
              <a:t>Yahoo!</a:t>
            </a:r>
            <a:r>
              <a:rPr lang="en-US" altLang="zh-CN" dirty="0" smtClean="0">
                <a:latin typeface="Helvetica" charset="0"/>
              </a:rPr>
              <a:t>:</a:t>
            </a:r>
          </a:p>
          <a:p>
            <a:pPr lvl="1" eaLnBrk="1" hangingPunct="1">
              <a:lnSpc>
                <a:spcPct val="80000"/>
              </a:lnSpc>
            </a:pPr>
            <a:r>
              <a:rPr lang="zh-CN" altLang="en-US" dirty="0" smtClean="0">
                <a:latin typeface="Helvetica" charset="0"/>
              </a:rPr>
              <a:t>为</a:t>
            </a:r>
            <a:r>
              <a:rPr lang="en-US" altLang="zh-CN" dirty="0" smtClean="0">
                <a:latin typeface="Helvetica" charset="0"/>
              </a:rPr>
              <a:t>Yahoo</a:t>
            </a:r>
            <a:r>
              <a:rPr lang="zh-CN" altLang="en-US" dirty="0" smtClean="0">
                <a:latin typeface="Helvetica" charset="0"/>
              </a:rPr>
              <a:t>！</a:t>
            </a:r>
            <a:r>
              <a:rPr lang="en-US" altLang="zh-CN" dirty="0" smtClean="0">
                <a:latin typeface="Helvetica" charset="0"/>
              </a:rPr>
              <a:t>Search</a:t>
            </a:r>
            <a:r>
              <a:rPr lang="zh-CN" altLang="en-US" dirty="0" smtClean="0">
                <a:latin typeface="Helvetica" charset="0"/>
              </a:rPr>
              <a:t>建立索引</a:t>
            </a:r>
            <a:endParaRPr lang="en-US" altLang="zh-CN" dirty="0" smtClean="0">
              <a:latin typeface="Helvetica" charset="0"/>
            </a:endParaRPr>
          </a:p>
          <a:p>
            <a:pPr lvl="1" eaLnBrk="1" hangingPunct="1">
              <a:lnSpc>
                <a:spcPct val="80000"/>
              </a:lnSpc>
            </a:pPr>
            <a:r>
              <a:rPr lang="zh-CN" altLang="en-US" dirty="0" smtClean="0">
                <a:latin typeface="Helvetica" charset="0"/>
              </a:rPr>
              <a:t>为</a:t>
            </a:r>
            <a:r>
              <a:rPr lang="en-US" altLang="zh-CN" dirty="0" smtClean="0">
                <a:latin typeface="Helvetica" charset="0"/>
              </a:rPr>
              <a:t>Yahoo</a:t>
            </a:r>
            <a:r>
              <a:rPr lang="zh-CN" altLang="en-US" dirty="0" smtClean="0">
                <a:latin typeface="Helvetica" charset="0"/>
              </a:rPr>
              <a:t>！</a:t>
            </a:r>
            <a:r>
              <a:rPr lang="en-US" altLang="zh-CN" dirty="0" smtClean="0">
                <a:latin typeface="Helvetica" charset="0"/>
              </a:rPr>
              <a:t>Mail</a:t>
            </a:r>
            <a:r>
              <a:rPr lang="zh-CN" altLang="en-US" dirty="0" smtClean="0">
                <a:latin typeface="Helvetica" charset="0"/>
              </a:rPr>
              <a:t>进行垃圾检测</a:t>
            </a:r>
            <a:endParaRPr lang="en-US" altLang="zh-CN" dirty="0" smtClean="0">
              <a:latin typeface="Helvetica" charset="0"/>
            </a:endParaRPr>
          </a:p>
          <a:p>
            <a:pPr lvl="1" eaLnBrk="1" hangingPunct="1">
              <a:lnSpc>
                <a:spcPct val="80000"/>
              </a:lnSpc>
            </a:pPr>
            <a:endParaRPr lang="en-US" altLang="zh-CN" dirty="0" smtClean="0">
              <a:latin typeface="Helvetica" charset="0"/>
            </a:endParaRPr>
          </a:p>
          <a:p>
            <a:pPr eaLnBrk="1" hangingPunct="1">
              <a:lnSpc>
                <a:spcPct val="80000"/>
              </a:lnSpc>
            </a:pPr>
            <a:r>
              <a:rPr lang="en-US" altLang="zh-CN" b="1" dirty="0" smtClean="0">
                <a:solidFill>
                  <a:srgbClr val="008000"/>
                </a:solidFill>
                <a:latin typeface="Helvetica" charset="0"/>
              </a:rPr>
              <a:t>Facebook</a:t>
            </a:r>
            <a:r>
              <a:rPr lang="en-US" altLang="zh-CN" dirty="0" smtClean="0">
                <a:latin typeface="Helvetica" charset="0"/>
              </a:rPr>
              <a:t>:</a:t>
            </a:r>
          </a:p>
          <a:p>
            <a:pPr lvl="1" eaLnBrk="1" hangingPunct="1">
              <a:lnSpc>
                <a:spcPct val="80000"/>
              </a:lnSpc>
            </a:pPr>
            <a:r>
              <a:rPr lang="zh-CN" altLang="en-US" dirty="0" smtClean="0">
                <a:latin typeface="Helvetica" charset="0"/>
              </a:rPr>
              <a:t>数据挖掘</a:t>
            </a:r>
            <a:endParaRPr lang="en-US" altLang="zh-CN" dirty="0" smtClean="0">
              <a:latin typeface="Helvetica" charset="0"/>
            </a:endParaRPr>
          </a:p>
          <a:p>
            <a:pPr lvl="1" eaLnBrk="1" hangingPunct="1">
              <a:lnSpc>
                <a:spcPct val="80000"/>
              </a:lnSpc>
            </a:pPr>
            <a:r>
              <a:rPr lang="zh-CN" altLang="en-US" dirty="0" smtClean="0">
                <a:latin typeface="Helvetica" charset="0"/>
              </a:rPr>
              <a:t>广告优化</a:t>
            </a:r>
            <a:endParaRPr lang="en-US" altLang="zh-CN" dirty="0" smtClean="0">
              <a:latin typeface="Helvetica" charset="0"/>
            </a:endParaRPr>
          </a:p>
          <a:p>
            <a:pPr lvl="1" eaLnBrk="1" hangingPunct="1">
              <a:lnSpc>
                <a:spcPct val="80000"/>
              </a:lnSpc>
            </a:pPr>
            <a:r>
              <a:rPr lang="zh-CN" altLang="en-US" dirty="0" smtClean="0">
                <a:latin typeface="Helvetica" charset="0"/>
              </a:rPr>
              <a:t>垃圾检测</a:t>
            </a:r>
            <a:endParaRPr lang="en-US" altLang="zh-CN" dirty="0" smtClean="0">
              <a:latin typeface="Helvetica" charset="0"/>
            </a:endParaRPr>
          </a:p>
          <a:p>
            <a:pPr lvl="1" eaLnBrk="1" hangingPunct="1">
              <a:lnSpc>
                <a:spcPct val="80000"/>
              </a:lnSpc>
            </a:pPr>
            <a:endParaRPr lang="en-US" altLang="zh-CN" dirty="0" smtClean="0">
              <a:latin typeface="Helvetica" charset="0"/>
            </a:endParaRPr>
          </a:p>
        </p:txBody>
      </p:sp>
    </p:spTree>
    <p:extLst>
      <p:ext uri="{BB962C8B-B14F-4D97-AF65-F5344CB8AC3E}">
        <p14:creationId xmlns:p14="http://schemas.microsoft.com/office/powerpoint/2010/main" val="10299802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blinds(horizontal)">
                                      <p:cBhvr>
                                        <p:cTn id="32" dur="500"/>
                                        <p:tgtEl>
                                          <p:spTgt spid="3">
                                            <p:txEl>
                                              <p:pRg st="9" end="9"/>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blinds(horizontal)">
                                      <p:cBhvr>
                                        <p:cTn id="35" dur="500"/>
                                        <p:tgtEl>
                                          <p:spTgt spid="3">
                                            <p:txEl>
                                              <p:pRg st="10" end="10"/>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blinds(horizontal)">
                                      <p:cBhvr>
                                        <p:cTn id="38" dur="500"/>
                                        <p:tgtEl>
                                          <p:spTgt spid="3">
                                            <p:txEl>
                                              <p:pRg st="11" end="11"/>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blinds(horizontal)">
                                      <p:cBhvr>
                                        <p:cTn id="4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normAutofit/>
          </a:bodyPr>
          <a:lstStyle/>
          <a:p>
            <a:r>
              <a:rPr lang="en-US" altLang="zh-CN" sz="3200" dirty="0" err="1" smtClean="0">
                <a:latin typeface="Helvetica" charset="0"/>
              </a:rPr>
              <a:t>MapReduce</a:t>
            </a:r>
            <a:r>
              <a:rPr lang="zh-CN" altLang="en-US" sz="3200" dirty="0" smtClean="0">
                <a:latin typeface="Helvetica" charset="0"/>
              </a:rPr>
              <a:t>优点</a:t>
            </a:r>
            <a:endParaRPr lang="en-US" altLang="zh-CN" sz="3200" dirty="0" smtClean="0">
              <a:latin typeface="Helvetica" charset="0"/>
            </a:endParaRPr>
          </a:p>
        </p:txBody>
      </p:sp>
      <p:sp>
        <p:nvSpPr>
          <p:cNvPr id="3" name="Content Placeholder 2"/>
          <p:cNvSpPr>
            <a:spLocks noGrp="1"/>
          </p:cNvSpPr>
          <p:nvPr>
            <p:ph idx="1"/>
          </p:nvPr>
        </p:nvSpPr>
        <p:spPr>
          <a:xfrm>
            <a:off x="152400" y="1146446"/>
            <a:ext cx="9144000" cy="3729178"/>
          </a:xfrm>
        </p:spPr>
        <p:txBody>
          <a:bodyPr>
            <a:normAutofit fontScale="62500" lnSpcReduction="20000"/>
          </a:bodyPr>
          <a:lstStyle/>
          <a:p>
            <a:r>
              <a:rPr lang="zh-CN" altLang="en-US" dirty="0" smtClean="0">
                <a:latin typeface="Helvetica" charset="0"/>
              </a:rPr>
              <a:t>分布式过程完全</a:t>
            </a:r>
            <a:r>
              <a:rPr lang="zh-CN" altLang="en-US" b="1" dirty="0" smtClean="0">
                <a:latin typeface="Helvetica" charset="0"/>
              </a:rPr>
              <a:t>透明</a:t>
            </a:r>
            <a:endParaRPr lang="en-US" altLang="zh-CN" dirty="0" smtClean="0">
              <a:latin typeface="Helvetica" charset="0"/>
            </a:endParaRPr>
          </a:p>
          <a:p>
            <a:pPr lvl="1"/>
            <a:r>
              <a:rPr lang="zh-CN" altLang="en-US" dirty="0" smtClean="0">
                <a:latin typeface="Helvetica" charset="0"/>
              </a:rPr>
              <a:t>没有一行的分布式编程（既方便，又保证正确性）</a:t>
            </a:r>
            <a:endParaRPr lang="en-US" altLang="zh-CN" dirty="0" smtClean="0">
              <a:latin typeface="Helvetica" charset="0"/>
            </a:endParaRPr>
          </a:p>
          <a:p>
            <a:pPr lvl="1"/>
            <a:endParaRPr lang="en-US" altLang="zh-CN" dirty="0" smtClean="0">
              <a:latin typeface="Helvetica" charset="0"/>
            </a:endParaRPr>
          </a:p>
          <a:p>
            <a:r>
              <a:rPr lang="zh-CN" altLang="en-US" dirty="0" smtClean="0">
                <a:latin typeface="Helvetica" charset="0"/>
              </a:rPr>
              <a:t>自动的容错性</a:t>
            </a:r>
            <a:endParaRPr lang="en-US" altLang="zh-CN" b="1" dirty="0" smtClean="0">
              <a:solidFill>
                <a:srgbClr val="008000"/>
              </a:solidFill>
              <a:latin typeface="Helvetica" charset="0"/>
            </a:endParaRPr>
          </a:p>
          <a:p>
            <a:pPr lvl="1"/>
            <a:r>
              <a:rPr lang="zh-CN" altLang="en-US" dirty="0" smtClean="0">
                <a:latin typeface="Helvetica" charset="0"/>
              </a:rPr>
              <a:t>操作的确定性保证了故障的任务可以在其他地方再次运行</a:t>
            </a:r>
            <a:endParaRPr lang="en-US" altLang="zh-CN" dirty="0" smtClean="0">
              <a:latin typeface="Helvetica" charset="0"/>
            </a:endParaRPr>
          </a:p>
          <a:p>
            <a:pPr lvl="1"/>
            <a:r>
              <a:rPr lang="zh-CN" altLang="en-US" dirty="0" smtClean="0">
                <a:latin typeface="Helvetica" charset="0"/>
              </a:rPr>
              <a:t>保存的中间结果保证了只需要重新运行故障的</a:t>
            </a:r>
            <a:r>
              <a:rPr lang="en-US" altLang="zh-CN" dirty="0" smtClean="0">
                <a:latin typeface="Helvetica" charset="0"/>
              </a:rPr>
              <a:t>reduce</a:t>
            </a:r>
            <a:r>
              <a:rPr lang="zh-CN" altLang="en-US" dirty="0" smtClean="0">
                <a:latin typeface="Helvetica" charset="0"/>
              </a:rPr>
              <a:t>节点</a:t>
            </a:r>
            <a:endParaRPr lang="en-US" altLang="zh-CN" dirty="0" smtClean="0">
              <a:latin typeface="Helvetica" charset="0"/>
            </a:endParaRPr>
          </a:p>
          <a:p>
            <a:pPr lvl="1"/>
            <a:endParaRPr lang="en-US" altLang="zh-CN" dirty="0" smtClean="0">
              <a:latin typeface="Helvetica" charset="0"/>
            </a:endParaRPr>
          </a:p>
          <a:p>
            <a:r>
              <a:rPr lang="zh-CN" altLang="en-US" dirty="0" smtClean="0">
                <a:latin typeface="Helvetica" charset="0"/>
              </a:rPr>
              <a:t>自动的规模缩放</a:t>
            </a:r>
            <a:endParaRPr lang="en-US" altLang="zh-CN" b="1" dirty="0" smtClean="0">
              <a:solidFill>
                <a:srgbClr val="008000"/>
              </a:solidFill>
              <a:latin typeface="Helvetica" charset="0"/>
            </a:endParaRPr>
          </a:p>
          <a:p>
            <a:pPr lvl="1"/>
            <a:r>
              <a:rPr lang="zh-CN" altLang="en-US" dirty="0" smtClean="0">
                <a:latin typeface="Helvetica" charset="0"/>
              </a:rPr>
              <a:t>由于操作是没有副作用的，所以它们可以动态地被分发到任何数量的机器</a:t>
            </a:r>
            <a:endParaRPr lang="en-US" altLang="zh-CN" dirty="0" smtClean="0">
              <a:latin typeface="Helvetica" charset="0"/>
            </a:endParaRPr>
          </a:p>
          <a:p>
            <a:pPr lvl="1"/>
            <a:endParaRPr lang="en-US" altLang="zh-CN" dirty="0" smtClean="0">
              <a:latin typeface="Helvetica" charset="0"/>
            </a:endParaRPr>
          </a:p>
          <a:p>
            <a:r>
              <a:rPr lang="zh-CN" altLang="en-US" dirty="0" smtClean="0">
                <a:latin typeface="Helvetica" charset="0"/>
              </a:rPr>
              <a:t>自动的负载均衡</a:t>
            </a:r>
            <a:endParaRPr lang="en-US" altLang="zh-CN" b="1" dirty="0" smtClean="0">
              <a:solidFill>
                <a:srgbClr val="008000"/>
              </a:solidFill>
              <a:latin typeface="Helvetica" charset="0"/>
            </a:endParaRPr>
          </a:p>
          <a:p>
            <a:pPr lvl="1"/>
            <a:r>
              <a:rPr lang="zh-CN" altLang="en-US" dirty="0" smtClean="0">
                <a:latin typeface="Helvetica" charset="0"/>
              </a:rPr>
              <a:t>及时移动任务，投机性地执行慢的任务（称为</a:t>
            </a:r>
            <a:r>
              <a:rPr lang="en-US" altLang="zh-CN" dirty="0" smtClean="0">
                <a:latin typeface="Helvetica" charset="0"/>
              </a:rPr>
              <a:t>stragglers</a:t>
            </a:r>
            <a:r>
              <a:rPr lang="zh-CN" altLang="en-US" dirty="0" smtClean="0">
                <a:latin typeface="Helvetica" charset="0"/>
              </a:rPr>
              <a:t>）</a:t>
            </a:r>
            <a:r>
              <a:rPr lang="en-US" altLang="zh-CN" i="1" dirty="0" smtClean="0">
                <a:latin typeface="Helvetica" charset="0"/>
              </a:rPr>
              <a:t>)</a:t>
            </a:r>
            <a:endParaRPr lang="en-US" altLang="zh-CN" dirty="0" smtClean="0">
              <a:latin typeface="Helvetica" charset="0"/>
            </a:endParaRPr>
          </a:p>
        </p:txBody>
      </p:sp>
    </p:spTree>
    <p:extLst>
      <p:ext uri="{BB962C8B-B14F-4D97-AF65-F5344CB8AC3E}">
        <p14:creationId xmlns:p14="http://schemas.microsoft.com/office/powerpoint/2010/main" val="2899473655"/>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blinds(horizontal)">
                                      <p:cBhvr>
                                        <p:cTn id="26" dur="500"/>
                                        <p:tgtEl>
                                          <p:spTgt spid="3">
                                            <p:txEl>
                                              <p:pRg st="7" end="7"/>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blinds(horizontal)">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blinds(horizontal)">
                                      <p:cBhvr>
                                        <p:cTn id="34" dur="500"/>
                                        <p:tgtEl>
                                          <p:spTgt spid="3">
                                            <p:txEl>
                                              <p:pRg st="10" end="10"/>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blinds(horizontal)">
                                      <p:cBhvr>
                                        <p:cTn id="3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a:bodyPr>
          <a:lstStyle/>
          <a:p>
            <a:r>
              <a:rPr lang="en-US" sz="3200" dirty="0" err="1" smtClean="0">
                <a:latin typeface="Calibri" charset="0"/>
              </a:rPr>
              <a:t>Map</a:t>
            </a:r>
            <a:r>
              <a:rPr lang="en-US" altLang="zh-CN" sz="3200" dirty="0" err="1" smtClean="0">
                <a:latin typeface="Calibri" charset="0"/>
              </a:rPr>
              <a:t>Reduce</a:t>
            </a:r>
            <a:r>
              <a:rPr lang="zh-CN" altLang="en-US" sz="3200" dirty="0" smtClean="0">
                <a:latin typeface="Calibri" charset="0"/>
              </a:rPr>
              <a:t>缺点</a:t>
            </a:r>
            <a:endParaRPr lang="en-US" sz="3200" dirty="0">
              <a:latin typeface="Calibri" charset="0"/>
            </a:endParaRPr>
          </a:p>
        </p:txBody>
      </p:sp>
      <p:sp>
        <p:nvSpPr>
          <p:cNvPr id="21507" name="TextBox 3"/>
          <p:cNvSpPr txBox="1">
            <a:spLocks noChangeArrowheads="1"/>
          </p:cNvSpPr>
          <p:nvPr/>
        </p:nvSpPr>
        <p:spPr bwMode="auto">
          <a:xfrm>
            <a:off x="304800" y="971551"/>
            <a:ext cx="34110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800" dirty="0">
                <a:solidFill>
                  <a:schemeClr val="tx2"/>
                </a:solidFill>
              </a:rPr>
              <a:t>1</a:t>
            </a:r>
            <a:r>
              <a:rPr lang="en-US" sz="2800" dirty="0" smtClean="0">
                <a:solidFill>
                  <a:schemeClr val="tx2"/>
                </a:solidFill>
              </a:rPr>
              <a:t>.</a:t>
            </a:r>
            <a:r>
              <a:rPr lang="zh-CN" altLang="en-US" sz="2800" dirty="0" smtClean="0">
                <a:solidFill>
                  <a:schemeClr val="tx2"/>
                </a:solidFill>
              </a:rPr>
              <a:t> 极其严格的数据流</a:t>
            </a:r>
            <a:endParaRPr lang="en-US" sz="2800" dirty="0">
              <a:solidFill>
                <a:schemeClr val="tx2"/>
              </a:solidFill>
            </a:endParaRPr>
          </a:p>
        </p:txBody>
      </p:sp>
      <p:cxnSp>
        <p:nvCxnSpPr>
          <p:cNvPr id="9" name="Straight Arrow Connector 8"/>
          <p:cNvCxnSpPr/>
          <p:nvPr/>
        </p:nvCxnSpPr>
        <p:spPr>
          <a:xfrm flipV="1">
            <a:off x="4965700" y="1200150"/>
            <a:ext cx="520700" cy="11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6248400" y="1203722"/>
            <a:ext cx="381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7391400" y="1196579"/>
            <a:ext cx="520700" cy="23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a:spLocks noChangeArrowheads="1"/>
          </p:cNvSpPr>
          <p:nvPr/>
        </p:nvSpPr>
        <p:spPr bwMode="auto">
          <a:xfrm>
            <a:off x="2524126" y="1596628"/>
            <a:ext cx="26468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zh-CN" altLang="en-US" sz="2400" dirty="0" smtClean="0"/>
              <a:t>其他流持续的加入</a:t>
            </a:r>
            <a:endParaRPr lang="en-US" sz="2400" dirty="0"/>
          </a:p>
        </p:txBody>
      </p:sp>
      <p:cxnSp>
        <p:nvCxnSpPr>
          <p:cNvPr id="16" name="Straight Arrow Connector 15"/>
          <p:cNvCxnSpPr>
            <a:endCxn id="18" idx="3"/>
          </p:cNvCxnSpPr>
          <p:nvPr/>
        </p:nvCxnSpPr>
        <p:spPr>
          <a:xfrm flipV="1">
            <a:off x="677863" y="2612232"/>
            <a:ext cx="512762" cy="3024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1079500" y="2171700"/>
            <a:ext cx="762000" cy="515541"/>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grpSp>
        <p:nvGrpSpPr>
          <p:cNvPr id="3" name="Group 25"/>
          <p:cNvGrpSpPr>
            <a:grpSpLocks/>
          </p:cNvGrpSpPr>
          <p:nvPr/>
        </p:nvGrpSpPr>
        <p:grpSpPr bwMode="auto">
          <a:xfrm>
            <a:off x="1287463" y="2286001"/>
            <a:ext cx="381000" cy="279797"/>
            <a:chOff x="3733800" y="3204075"/>
            <a:chExt cx="372758" cy="379560"/>
          </a:xfrm>
        </p:grpSpPr>
        <p:cxnSp>
          <p:nvCxnSpPr>
            <p:cNvPr id="20" name="Straight Connector 19"/>
            <p:cNvCxnSpPr/>
            <p:nvPr/>
          </p:nvCxnSpPr>
          <p:spPr>
            <a:xfrm rot="5400000">
              <a:off x="3544796" y="3393079"/>
              <a:ext cx="379560" cy="155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a:off x="3914448" y="3393079"/>
              <a:ext cx="379560" cy="155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rot="5400000">
              <a:off x="3731175" y="3208252"/>
              <a:ext cx="379560" cy="37120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16200000" flipH="1">
              <a:off x="3729654" y="3208221"/>
              <a:ext cx="377944" cy="36965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cxnSp>
        <p:nvCxnSpPr>
          <p:cNvPr id="27" name="Straight Arrow Connector 26"/>
          <p:cNvCxnSpPr>
            <a:endCxn id="18" idx="1"/>
          </p:cNvCxnSpPr>
          <p:nvPr/>
        </p:nvCxnSpPr>
        <p:spPr>
          <a:xfrm>
            <a:off x="677863" y="2000250"/>
            <a:ext cx="512762" cy="2464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a:spLocks noChangeArrowheads="1"/>
          </p:cNvSpPr>
          <p:nvPr/>
        </p:nvSpPr>
        <p:spPr bwMode="auto">
          <a:xfrm>
            <a:off x="533400" y="2852738"/>
            <a:ext cx="19129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en-US" sz="2400"/>
              <a:t>Join, Union</a:t>
            </a:r>
          </a:p>
        </p:txBody>
      </p:sp>
      <p:cxnSp>
        <p:nvCxnSpPr>
          <p:cNvPr id="37" name="Straight Arrow Connector 36"/>
          <p:cNvCxnSpPr/>
          <p:nvPr/>
        </p:nvCxnSpPr>
        <p:spPr>
          <a:xfrm>
            <a:off x="2590800" y="2399110"/>
            <a:ext cx="514350" cy="11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Oval 38"/>
          <p:cNvSpPr/>
          <p:nvPr/>
        </p:nvSpPr>
        <p:spPr>
          <a:xfrm>
            <a:off x="3105150" y="2141935"/>
            <a:ext cx="762000" cy="51554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cxnSp>
        <p:nvCxnSpPr>
          <p:cNvPr id="40" name="Straight Arrow Connector 39"/>
          <p:cNvCxnSpPr>
            <a:stCxn id="39" idx="7"/>
          </p:cNvCxnSpPr>
          <p:nvPr/>
        </p:nvCxnSpPr>
        <p:spPr>
          <a:xfrm rot="5400000" flipH="1" flipV="1">
            <a:off x="3921522" y="1947466"/>
            <a:ext cx="102394" cy="4365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39" idx="5"/>
          </p:cNvCxnSpPr>
          <p:nvPr/>
        </p:nvCxnSpPr>
        <p:spPr>
          <a:xfrm rot="16200000" flipH="1">
            <a:off x="3895329" y="2441576"/>
            <a:ext cx="154781" cy="4365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a:spLocks noChangeArrowheads="1"/>
          </p:cNvSpPr>
          <p:nvPr/>
        </p:nvSpPr>
        <p:spPr bwMode="auto">
          <a:xfrm>
            <a:off x="3200248" y="2857501"/>
            <a:ext cx="7321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en-US" sz="2400"/>
              <a:t>Split</a:t>
            </a:r>
          </a:p>
        </p:txBody>
      </p:sp>
      <p:sp>
        <p:nvSpPr>
          <p:cNvPr id="52" name="Oval 51"/>
          <p:cNvSpPr/>
          <p:nvPr/>
        </p:nvSpPr>
        <p:spPr>
          <a:xfrm>
            <a:off x="5486400" y="944167"/>
            <a:ext cx="762000" cy="51554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3200">
                <a:solidFill>
                  <a:srgbClr val="FFFFFF"/>
                </a:solidFill>
                <a:latin typeface="Calibri" charset="0"/>
                <a:ea typeface="ＭＳ Ｐゴシック" charset="0"/>
                <a:cs typeface="ＭＳ Ｐゴシック" charset="0"/>
              </a:rPr>
              <a:t>M</a:t>
            </a:r>
          </a:p>
        </p:txBody>
      </p:sp>
      <p:sp>
        <p:nvSpPr>
          <p:cNvPr id="53" name="Oval 52"/>
          <p:cNvSpPr/>
          <p:nvPr/>
        </p:nvSpPr>
        <p:spPr>
          <a:xfrm>
            <a:off x="6629400" y="944167"/>
            <a:ext cx="762000" cy="51554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3200">
                <a:solidFill>
                  <a:srgbClr val="FFFFFF"/>
                </a:solidFill>
                <a:latin typeface="Calibri" charset="0"/>
                <a:ea typeface="ＭＳ Ｐゴシック" charset="0"/>
                <a:cs typeface="ＭＳ Ｐゴシック" charset="0"/>
              </a:rPr>
              <a:t>R</a:t>
            </a:r>
          </a:p>
        </p:txBody>
      </p:sp>
      <p:cxnSp>
        <p:nvCxnSpPr>
          <p:cNvPr id="55" name="Straight Arrow Connector 54"/>
          <p:cNvCxnSpPr/>
          <p:nvPr/>
        </p:nvCxnSpPr>
        <p:spPr>
          <a:xfrm flipV="1">
            <a:off x="4724400" y="2369344"/>
            <a:ext cx="520700" cy="11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6007100" y="2372916"/>
            <a:ext cx="2413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8" name="Oval 57"/>
          <p:cNvSpPr/>
          <p:nvPr/>
        </p:nvSpPr>
        <p:spPr>
          <a:xfrm>
            <a:off x="5245100" y="2113360"/>
            <a:ext cx="762000" cy="51554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3200">
                <a:solidFill>
                  <a:srgbClr val="FFFFFF"/>
                </a:solidFill>
                <a:latin typeface="Calibri" charset="0"/>
                <a:ea typeface="ＭＳ Ｐゴシック" charset="0"/>
                <a:cs typeface="ＭＳ Ｐゴシック" charset="0"/>
              </a:rPr>
              <a:t>M</a:t>
            </a:r>
          </a:p>
        </p:txBody>
      </p:sp>
      <p:sp>
        <p:nvSpPr>
          <p:cNvPr id="59" name="Oval 58"/>
          <p:cNvSpPr/>
          <p:nvPr/>
        </p:nvSpPr>
        <p:spPr>
          <a:xfrm>
            <a:off x="6248400" y="2113360"/>
            <a:ext cx="762000" cy="51554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3200">
                <a:solidFill>
                  <a:srgbClr val="FFFFFF"/>
                </a:solidFill>
                <a:latin typeface="Calibri" charset="0"/>
                <a:ea typeface="ＭＳ Ｐゴシック" charset="0"/>
                <a:cs typeface="ＭＳ Ｐゴシック" charset="0"/>
              </a:rPr>
              <a:t>M</a:t>
            </a:r>
          </a:p>
        </p:txBody>
      </p:sp>
      <p:cxnSp>
        <p:nvCxnSpPr>
          <p:cNvPr id="61" name="Straight Arrow Connector 60"/>
          <p:cNvCxnSpPr/>
          <p:nvPr/>
        </p:nvCxnSpPr>
        <p:spPr>
          <a:xfrm flipV="1">
            <a:off x="7010400" y="2374106"/>
            <a:ext cx="2413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2" name="Oval 61"/>
          <p:cNvSpPr/>
          <p:nvPr/>
        </p:nvSpPr>
        <p:spPr>
          <a:xfrm>
            <a:off x="7251700" y="2114550"/>
            <a:ext cx="762000" cy="515541"/>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3200">
                <a:solidFill>
                  <a:srgbClr val="FFFFFF"/>
                </a:solidFill>
                <a:latin typeface="Calibri" charset="0"/>
                <a:ea typeface="ＭＳ Ｐゴシック" charset="0"/>
                <a:cs typeface="ＭＳ Ｐゴシック" charset="0"/>
              </a:rPr>
              <a:t>R</a:t>
            </a:r>
          </a:p>
        </p:txBody>
      </p:sp>
      <p:cxnSp>
        <p:nvCxnSpPr>
          <p:cNvPr id="63" name="Straight Arrow Connector 62"/>
          <p:cNvCxnSpPr/>
          <p:nvPr/>
        </p:nvCxnSpPr>
        <p:spPr>
          <a:xfrm flipV="1">
            <a:off x="8013701" y="2356247"/>
            <a:ext cx="23971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4" name="Oval 63"/>
          <p:cNvSpPr/>
          <p:nvPr/>
        </p:nvSpPr>
        <p:spPr>
          <a:xfrm>
            <a:off x="8253413" y="2096692"/>
            <a:ext cx="762000" cy="51554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3200">
                <a:solidFill>
                  <a:srgbClr val="FFFFFF"/>
                </a:solidFill>
                <a:latin typeface="Calibri" charset="0"/>
                <a:ea typeface="ＭＳ Ｐゴシック" charset="0"/>
                <a:cs typeface="ＭＳ Ｐゴシック" charset="0"/>
              </a:rPr>
              <a:t>M</a:t>
            </a:r>
          </a:p>
        </p:txBody>
      </p:sp>
      <p:sp>
        <p:nvSpPr>
          <p:cNvPr id="65" name="TextBox 64"/>
          <p:cNvSpPr txBox="1">
            <a:spLocks noChangeArrowheads="1"/>
          </p:cNvSpPr>
          <p:nvPr/>
        </p:nvSpPr>
        <p:spPr bwMode="auto">
          <a:xfrm>
            <a:off x="6811482" y="2852738"/>
            <a:ext cx="10106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en-US" sz="2400"/>
              <a:t>Chains</a:t>
            </a:r>
          </a:p>
        </p:txBody>
      </p:sp>
      <p:sp>
        <p:nvSpPr>
          <p:cNvPr id="66" name="TextBox 65"/>
          <p:cNvSpPr txBox="1">
            <a:spLocks noChangeArrowheads="1"/>
          </p:cNvSpPr>
          <p:nvPr/>
        </p:nvSpPr>
        <p:spPr bwMode="auto">
          <a:xfrm>
            <a:off x="381000" y="3371850"/>
            <a:ext cx="881523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800" dirty="0">
                <a:solidFill>
                  <a:srgbClr val="1F497D"/>
                </a:solidFill>
              </a:rPr>
              <a:t>2. </a:t>
            </a:r>
            <a:r>
              <a:rPr lang="zh-CN" altLang="en-US" sz="2800" dirty="0" smtClean="0">
                <a:solidFill>
                  <a:srgbClr val="1F497D"/>
                </a:solidFill>
              </a:rPr>
              <a:t>常见的操作必须手写代码</a:t>
            </a:r>
            <a:endParaRPr lang="en-US" sz="2800" dirty="0">
              <a:solidFill>
                <a:srgbClr val="1F497D"/>
              </a:solidFill>
            </a:endParaRPr>
          </a:p>
          <a:p>
            <a:pPr lvl="1">
              <a:buFont typeface="Arial" charset="0"/>
              <a:buChar char="•"/>
            </a:pPr>
            <a:r>
              <a:rPr lang="zh-CN" altLang="en-US" sz="2800" dirty="0" smtClean="0"/>
              <a:t>比如</a:t>
            </a:r>
            <a:r>
              <a:rPr lang="en-US" sz="2800" dirty="0" smtClean="0"/>
              <a:t> </a:t>
            </a:r>
            <a:r>
              <a:rPr lang="en-US" sz="2800" dirty="0"/>
              <a:t>Join, filter, projection, aggregates, sorting, distinct</a:t>
            </a:r>
          </a:p>
        </p:txBody>
      </p:sp>
      <p:sp>
        <p:nvSpPr>
          <p:cNvPr id="35" name="TextBox 34"/>
          <p:cNvSpPr txBox="1">
            <a:spLocks noChangeArrowheads="1"/>
          </p:cNvSpPr>
          <p:nvPr/>
        </p:nvSpPr>
        <p:spPr bwMode="auto">
          <a:xfrm>
            <a:off x="381000" y="4114800"/>
            <a:ext cx="542969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800" dirty="0">
                <a:solidFill>
                  <a:srgbClr val="1F497D"/>
                </a:solidFill>
              </a:rPr>
              <a:t>3. </a:t>
            </a:r>
            <a:r>
              <a:rPr lang="zh-CN" altLang="en-US" sz="2800" dirty="0" smtClean="0">
                <a:solidFill>
                  <a:srgbClr val="1F497D"/>
                </a:solidFill>
              </a:rPr>
              <a:t>语义隐藏在</a:t>
            </a:r>
            <a:r>
              <a:rPr lang="en-US" altLang="zh-CN" sz="2800" dirty="0" smtClean="0">
                <a:solidFill>
                  <a:srgbClr val="1F497D"/>
                </a:solidFill>
              </a:rPr>
              <a:t>map-reduce</a:t>
            </a:r>
            <a:r>
              <a:rPr lang="zh-CN" altLang="en-US" sz="2800" dirty="0" smtClean="0">
                <a:solidFill>
                  <a:srgbClr val="1F497D"/>
                </a:solidFill>
              </a:rPr>
              <a:t>函数中</a:t>
            </a:r>
            <a:endParaRPr lang="en-US" sz="2800" dirty="0"/>
          </a:p>
          <a:p>
            <a:pPr lvl="1">
              <a:buFont typeface="Arial" charset="0"/>
              <a:buChar char="•"/>
            </a:pPr>
            <a:r>
              <a:rPr lang="en-US" sz="2800" dirty="0"/>
              <a:t> </a:t>
            </a:r>
            <a:r>
              <a:rPr lang="zh-CN" altLang="en-US" sz="2800" dirty="0" smtClean="0"/>
              <a:t>维护，扩展，优化都比较困难</a:t>
            </a:r>
            <a:endParaRPr lang="en-US" sz="2800" dirty="0"/>
          </a:p>
        </p:txBody>
      </p:sp>
    </p:spTree>
    <p:extLst>
      <p:ext uri="{BB962C8B-B14F-4D97-AF65-F5344CB8AC3E}">
        <p14:creationId xmlns:p14="http://schemas.microsoft.com/office/powerpoint/2010/main" val="38823649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6"/>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animBg="1"/>
      <p:bldP spid="34" grpId="0"/>
      <p:bldP spid="39" grpId="0" animBg="1"/>
      <p:bldP spid="47" grpId="0"/>
      <p:bldP spid="58" grpId="0" animBg="1"/>
      <p:bldP spid="59" grpId="0" animBg="1"/>
      <p:bldP spid="62" grpId="0" animBg="1"/>
      <p:bldP spid="64" grpId="0" animBg="1"/>
      <p:bldP spid="65" grpId="0"/>
      <p:bldP spid="66" grpId="0"/>
      <p:bldP spid="3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Pig</a:t>
            </a:r>
            <a:r>
              <a:rPr lang="zh-CN" altLang="en-US"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altLang="zh-CN"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latin</a:t>
            </a:r>
            <a:r>
              <a:rPr lang="zh-CN" altLang="en-US"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语言简介</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4561164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200" dirty="0" smtClean="0"/>
              <a:t>数据级并行化</a:t>
            </a:r>
            <a:r>
              <a:rPr lang="en-US" sz="3200" dirty="0" smtClean="0"/>
              <a:t>(DLP)</a:t>
            </a:r>
            <a:endParaRPr lang="en-US" sz="3200" dirty="0"/>
          </a:p>
        </p:txBody>
      </p:sp>
      <p:sp>
        <p:nvSpPr>
          <p:cNvPr id="3" name="Content Placeholder 2"/>
          <p:cNvSpPr>
            <a:spLocks noGrp="1"/>
          </p:cNvSpPr>
          <p:nvPr>
            <p:ph idx="1"/>
          </p:nvPr>
        </p:nvSpPr>
        <p:spPr>
          <a:xfrm>
            <a:off x="457200" y="1200151"/>
            <a:ext cx="8451780" cy="2976900"/>
          </a:xfrm>
        </p:spPr>
        <p:txBody>
          <a:bodyPr>
            <a:normAutofit/>
          </a:bodyPr>
          <a:lstStyle/>
          <a:p>
            <a:r>
              <a:rPr lang="zh-CN" altLang="en-US" dirty="0" smtClean="0"/>
              <a:t>若干硬盘上的大量数据，可以被并行化的操作（比如，搜索文档）</a:t>
            </a:r>
            <a:endParaRPr lang="en-US" dirty="0" smtClean="0"/>
          </a:p>
        </p:txBody>
      </p:sp>
      <p:sp>
        <p:nvSpPr>
          <p:cNvPr id="6" name="Slide Number Placeholder 5"/>
          <p:cNvSpPr>
            <a:spLocks noGrp="1"/>
          </p:cNvSpPr>
          <p:nvPr>
            <p:ph type="sldNum" sz="quarter" idx="12"/>
          </p:nvPr>
        </p:nvSpPr>
        <p:spPr/>
        <p:txBody>
          <a:bodyPr/>
          <a:lstStyle/>
          <a:p>
            <a:fld id="{3CC63E4C-4642-794D-A2FD-70F6B81535F5}" type="slidenum">
              <a:rPr lang="en-US" smtClean="0"/>
              <a:pPr/>
              <a:t>6</a:t>
            </a:fld>
            <a:endParaRPr lang="en-US"/>
          </a:p>
        </p:txBody>
      </p:sp>
      <p:sp>
        <p:nvSpPr>
          <p:cNvPr id="8" name="Rounded Rectangle 7"/>
          <p:cNvSpPr/>
          <p:nvPr/>
        </p:nvSpPr>
        <p:spPr>
          <a:xfrm>
            <a:off x="1892300" y="2852738"/>
            <a:ext cx="5016500" cy="73342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smtClean="0"/>
              <a:t>“</a:t>
            </a:r>
            <a:r>
              <a:rPr lang="zh-CN" altLang="en-US" sz="2800" b="1" dirty="0" smtClean="0"/>
              <a:t>令人尴尬的并行</a:t>
            </a:r>
            <a:r>
              <a:rPr lang="en-US" sz="2800" b="1" dirty="0" smtClean="0"/>
              <a:t>”</a:t>
            </a:r>
            <a:endParaRPr lang="en-US" sz="2800" dirty="0"/>
          </a:p>
        </p:txBody>
      </p:sp>
    </p:spTree>
    <p:custDataLst>
      <p:tags r:id="rId1"/>
    </p:custDataLst>
    <p:extLst>
      <p:ext uri="{BB962C8B-B14F-4D97-AF65-F5344CB8AC3E}">
        <p14:creationId xmlns:p14="http://schemas.microsoft.com/office/powerpoint/2010/main" val="18216686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normAutofit/>
          </a:bodyPr>
          <a:lstStyle/>
          <a:p>
            <a:r>
              <a:rPr lang="zh-CN" altLang="en-US" sz="3200" dirty="0" smtClean="0">
                <a:latin typeface="Calibri" charset="0"/>
              </a:rPr>
              <a:t>示例数据分析任务</a:t>
            </a:r>
            <a:endParaRPr lang="en-US" sz="3200" dirty="0">
              <a:latin typeface="Calibri"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69808207"/>
              </p:ext>
            </p:extLst>
          </p:nvPr>
        </p:nvGraphicFramePr>
        <p:xfrm>
          <a:off x="304800" y="2343150"/>
          <a:ext cx="4052888" cy="2210993"/>
        </p:xfrm>
        <a:graphic>
          <a:graphicData uri="http://schemas.openxmlformats.org/drawingml/2006/table">
            <a:tbl>
              <a:tblPr/>
              <a:tblGrid>
                <a:gridCol w="1004888"/>
                <a:gridCol w="2058987"/>
                <a:gridCol w="989013"/>
              </a:tblGrid>
              <a:tr h="453629">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FFFFFF"/>
                          </a:solidFill>
                          <a:effectLst/>
                          <a:latin typeface="Calibri" charset="0"/>
                          <a:ea typeface="ＭＳ Ｐゴシック" charset="0"/>
                          <a:cs typeface="ＭＳ Ｐゴシック" charset="0"/>
                        </a:rPr>
                        <a:t>用户</a:t>
                      </a:r>
                      <a:endParaRPr kumimoji="0" lang="en-US" sz="1400" b="1" i="0" u="none" strike="noStrike" cap="none" normalizeH="0" baseline="0" dirty="0">
                        <a:ln>
                          <a:noFill/>
                        </a:ln>
                        <a:solidFill>
                          <a:srgbClr val="FFFFFF"/>
                        </a:solidFill>
                        <a:effectLst/>
                        <a:latin typeface="Calibri" charset="0"/>
                        <a:ea typeface="ＭＳ Ｐゴシック" charset="0"/>
                        <a:cs typeface="ＭＳ Ｐゴシック"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Calibri" charset="0"/>
                          <a:ea typeface="ＭＳ Ｐゴシック" charset="0"/>
                          <a:cs typeface="ＭＳ Ｐゴシック" charset="0"/>
                        </a:rPr>
                        <a:t>Url</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FFFFFF"/>
                          </a:solidFill>
                          <a:effectLst/>
                          <a:latin typeface="Calibri" charset="0"/>
                          <a:ea typeface="ＭＳ Ｐゴシック" charset="0"/>
                          <a:cs typeface="ＭＳ Ｐゴシック" charset="0"/>
                        </a:rPr>
                        <a:t>时间</a:t>
                      </a:r>
                      <a:endParaRPr kumimoji="0" lang="en-US" sz="1400" b="1" i="0" u="none" strike="noStrike" cap="none" normalizeH="0" baseline="0" dirty="0">
                        <a:ln>
                          <a:noFill/>
                        </a:ln>
                        <a:solidFill>
                          <a:srgbClr val="FFFFFF"/>
                        </a:solidFill>
                        <a:effectLst/>
                        <a:latin typeface="Calibri" charset="0"/>
                        <a:ea typeface="ＭＳ Ｐゴシック" charset="0"/>
                        <a:cs typeface="ＭＳ Ｐゴシック"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393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Amy</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cnn.com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8:00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393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Amy</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bbc.com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10:00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393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Amy</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flickr.com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10:05</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393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Fred</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cnn.com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Calibri" charset="0"/>
                          <a:ea typeface="ＭＳ Ｐゴシック" charset="0"/>
                          <a:cs typeface="MS PGothic" charset="0"/>
                        </a:rPr>
                        <a:t>12:00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25629" name="TextBox 3"/>
          <p:cNvSpPr txBox="1">
            <a:spLocks noChangeArrowheads="1"/>
          </p:cNvSpPr>
          <p:nvPr/>
        </p:nvSpPr>
        <p:spPr bwMode="auto">
          <a:xfrm>
            <a:off x="1155504" y="876300"/>
            <a:ext cx="7160935"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zh-CN" altLang="en-US" sz="3200" dirty="0" smtClean="0">
                <a:solidFill>
                  <a:schemeClr val="tx2"/>
                </a:solidFill>
              </a:rPr>
              <a:t>找出每个类型中前十个最常访问的页面</a:t>
            </a:r>
            <a:endParaRPr lang="en-US" sz="3200" dirty="0">
              <a:solidFill>
                <a:schemeClr val="tx2"/>
              </a:solidFill>
            </a:endParaRPr>
          </a:p>
        </p:txBody>
      </p:sp>
      <p:graphicFrame>
        <p:nvGraphicFramePr>
          <p:cNvPr id="6" name="Content Placeholder 4"/>
          <p:cNvGraphicFramePr>
            <a:graphicFrameLocks noGrp="1"/>
          </p:cNvGraphicFramePr>
          <p:nvPr>
            <p:extLst>
              <p:ext uri="{D42A27DB-BD31-4B8C-83A1-F6EECF244321}">
                <p14:modId xmlns:p14="http://schemas.microsoft.com/office/powerpoint/2010/main" val="986945417"/>
              </p:ext>
            </p:extLst>
          </p:nvPr>
        </p:nvGraphicFramePr>
        <p:xfrm>
          <a:off x="5029200" y="2343150"/>
          <a:ext cx="3657600" cy="2210993"/>
        </p:xfrm>
        <a:graphic>
          <a:graphicData uri="http://schemas.openxmlformats.org/drawingml/2006/table">
            <a:tbl>
              <a:tblPr/>
              <a:tblGrid>
                <a:gridCol w="1295400"/>
                <a:gridCol w="1143000"/>
                <a:gridCol w="1219200"/>
              </a:tblGrid>
              <a:tr h="453629">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Calibri" charset="0"/>
                          <a:ea typeface="ＭＳ Ｐゴシック" charset="0"/>
                          <a:cs typeface="ＭＳ Ｐゴシック" charset="0"/>
                        </a:rPr>
                        <a:t>Url</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FFFFFF"/>
                          </a:solidFill>
                          <a:effectLst/>
                          <a:latin typeface="Calibri" charset="0"/>
                          <a:ea typeface="ＭＳ Ｐゴシック" charset="0"/>
                          <a:cs typeface="ＭＳ Ｐゴシック" charset="0"/>
                        </a:rPr>
                        <a:t>类型</a:t>
                      </a:r>
                      <a:endParaRPr kumimoji="0" lang="en-US" sz="1400" b="1" i="0" u="none" strike="noStrike" cap="none" normalizeH="0" baseline="0" dirty="0">
                        <a:ln>
                          <a:noFill/>
                        </a:ln>
                        <a:solidFill>
                          <a:srgbClr val="FFFFFF"/>
                        </a:solidFill>
                        <a:effectLst/>
                        <a:latin typeface="Calibri" charset="0"/>
                        <a:ea typeface="ＭＳ Ｐゴシック" charset="0"/>
                        <a:cs typeface="ＭＳ Ｐゴシック"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FFFFFF"/>
                          </a:solidFill>
                          <a:effectLst/>
                          <a:latin typeface="Calibri" charset="0"/>
                          <a:ea typeface="ＭＳ Ｐゴシック" charset="0"/>
                          <a:cs typeface="ＭＳ Ｐゴシック" charset="0"/>
                        </a:rPr>
                        <a:t>PageRank</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393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cnn.com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News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0.9</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393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bbc.com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News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0.8</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393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flickr.com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Photos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0.7</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393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espn.com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Sports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Calibri" charset="0"/>
                          <a:ea typeface="ＭＳ Ｐゴシック" charset="0"/>
                          <a:cs typeface="MS PGothic" charset="0"/>
                        </a:rPr>
                        <a:t>0.9</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7" name="TextBox 6"/>
          <p:cNvSpPr txBox="1">
            <a:spLocks noChangeArrowheads="1"/>
          </p:cNvSpPr>
          <p:nvPr/>
        </p:nvSpPr>
        <p:spPr bwMode="auto">
          <a:xfrm>
            <a:off x="2093914" y="1828801"/>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zh-CN" altLang="en-US" sz="2800" dirty="0" smtClean="0"/>
              <a:t>用户访问</a:t>
            </a:r>
            <a:endParaRPr lang="en-US" dirty="0"/>
          </a:p>
        </p:txBody>
      </p:sp>
      <p:sp>
        <p:nvSpPr>
          <p:cNvPr id="8" name="TextBox 7"/>
          <p:cNvSpPr txBox="1">
            <a:spLocks noChangeArrowheads="1"/>
          </p:cNvSpPr>
          <p:nvPr/>
        </p:nvSpPr>
        <p:spPr bwMode="auto">
          <a:xfrm>
            <a:off x="6248400" y="1828801"/>
            <a:ext cx="14475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800" dirty="0" err="1"/>
              <a:t>Url</a:t>
            </a:r>
            <a:r>
              <a:rPr lang="en-US" sz="2800" dirty="0"/>
              <a:t> </a:t>
            </a:r>
            <a:r>
              <a:rPr lang="zh-CN" altLang="en-US" sz="2800" dirty="0" smtClean="0"/>
              <a:t>信息</a:t>
            </a:r>
            <a:endParaRPr lang="en-US" dirty="0"/>
          </a:p>
        </p:txBody>
      </p:sp>
      <p:grpSp>
        <p:nvGrpSpPr>
          <p:cNvPr id="3" name="Group 8"/>
          <p:cNvGrpSpPr>
            <a:grpSpLocks/>
          </p:cNvGrpSpPr>
          <p:nvPr/>
        </p:nvGrpSpPr>
        <p:grpSpPr bwMode="auto">
          <a:xfrm>
            <a:off x="2362200" y="4629150"/>
            <a:ext cx="76200" cy="400050"/>
            <a:chOff x="1931889" y="4648200"/>
            <a:chExt cx="76200" cy="533400"/>
          </a:xfrm>
        </p:grpSpPr>
        <p:sp>
          <p:nvSpPr>
            <p:cNvPr id="10" name="Oval 9"/>
            <p:cNvSpPr/>
            <p:nvPr/>
          </p:nvSpPr>
          <p:spPr>
            <a:xfrm>
              <a:off x="1931889" y="46482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1" name="Oval 10"/>
            <p:cNvSpPr/>
            <p:nvPr/>
          </p:nvSpPr>
          <p:spPr>
            <a:xfrm>
              <a:off x="1931889" y="48768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2" name="Oval 11"/>
            <p:cNvSpPr/>
            <p:nvPr/>
          </p:nvSpPr>
          <p:spPr>
            <a:xfrm>
              <a:off x="1931889" y="51054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grpSp>
      <p:grpSp>
        <p:nvGrpSpPr>
          <p:cNvPr id="9" name="Group 12"/>
          <p:cNvGrpSpPr>
            <a:grpSpLocks/>
          </p:cNvGrpSpPr>
          <p:nvPr/>
        </p:nvGrpSpPr>
        <p:grpSpPr bwMode="auto">
          <a:xfrm>
            <a:off x="6934200" y="4629150"/>
            <a:ext cx="76200" cy="400050"/>
            <a:chOff x="1931889" y="4648200"/>
            <a:chExt cx="76200" cy="533400"/>
          </a:xfrm>
        </p:grpSpPr>
        <p:sp>
          <p:nvSpPr>
            <p:cNvPr id="14" name="Oval 13"/>
            <p:cNvSpPr/>
            <p:nvPr/>
          </p:nvSpPr>
          <p:spPr>
            <a:xfrm>
              <a:off x="1931889" y="46482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5" name="Oval 14"/>
            <p:cNvSpPr/>
            <p:nvPr/>
          </p:nvSpPr>
          <p:spPr>
            <a:xfrm>
              <a:off x="1931889" y="48768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6" name="Oval 15"/>
            <p:cNvSpPr/>
            <p:nvPr/>
          </p:nvSpPr>
          <p:spPr>
            <a:xfrm>
              <a:off x="1931889" y="51054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grpSp>
    </p:spTree>
    <p:extLst>
      <p:ext uri="{BB962C8B-B14F-4D97-AF65-F5344CB8AC3E}">
        <p14:creationId xmlns:p14="http://schemas.microsoft.com/office/powerpoint/2010/main" val="37613298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normAutofit/>
          </a:bodyPr>
          <a:lstStyle/>
          <a:p>
            <a:r>
              <a:rPr lang="zh-CN" altLang="en-US" sz="3200" dirty="0" smtClean="0">
                <a:latin typeface="Calibri" charset="0"/>
              </a:rPr>
              <a:t>数据流</a:t>
            </a:r>
            <a:endParaRPr lang="en-US" sz="3200" dirty="0">
              <a:latin typeface="Calibri" charset="0"/>
            </a:endParaRPr>
          </a:p>
        </p:txBody>
      </p:sp>
      <p:sp>
        <p:nvSpPr>
          <p:cNvPr id="4" name="Rounded Rectangle 3"/>
          <p:cNvSpPr/>
          <p:nvPr/>
        </p:nvSpPr>
        <p:spPr>
          <a:xfrm>
            <a:off x="381000" y="91440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chemeClr val="tx1"/>
                </a:solidFill>
                <a:latin typeface="Calibri" charset="0"/>
                <a:ea typeface="ＭＳ Ｐゴシック" charset="0"/>
                <a:cs typeface="ＭＳ Ｐゴシック" charset="0"/>
              </a:rPr>
              <a:t>Load </a:t>
            </a:r>
            <a:r>
              <a:rPr lang="en-US" sz="1600">
                <a:solidFill>
                  <a:srgbClr val="FFFFFF"/>
                </a:solidFill>
                <a:latin typeface="Calibri" charset="0"/>
                <a:ea typeface="ＭＳ Ｐゴシック" charset="0"/>
                <a:cs typeface="ＭＳ Ｐゴシック" charset="0"/>
              </a:rPr>
              <a:t>Visits</a:t>
            </a:r>
          </a:p>
        </p:txBody>
      </p:sp>
      <p:sp>
        <p:nvSpPr>
          <p:cNvPr id="6" name="Rounded Rectangle 5"/>
          <p:cNvSpPr/>
          <p:nvPr/>
        </p:nvSpPr>
        <p:spPr>
          <a:xfrm>
            <a:off x="1143000" y="148590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Group </a:t>
            </a:r>
            <a:r>
              <a:rPr lang="en-US" sz="1600">
                <a:solidFill>
                  <a:srgbClr val="FFFFFF"/>
                </a:solidFill>
                <a:latin typeface="Calibri" charset="0"/>
                <a:ea typeface="ＭＳ Ｐゴシック" charset="0"/>
                <a:cs typeface="ＭＳ Ｐゴシック" charset="0"/>
              </a:rPr>
              <a:t>by url</a:t>
            </a:r>
          </a:p>
        </p:txBody>
      </p:sp>
      <p:sp>
        <p:nvSpPr>
          <p:cNvPr id="8" name="Rounded Rectangle 7"/>
          <p:cNvSpPr/>
          <p:nvPr/>
        </p:nvSpPr>
        <p:spPr>
          <a:xfrm>
            <a:off x="2362200" y="205740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Foreach </a:t>
            </a:r>
            <a:r>
              <a:rPr lang="en-US">
                <a:solidFill>
                  <a:schemeClr val="bg1"/>
                </a:solidFill>
                <a:latin typeface="Calibri" charset="0"/>
                <a:ea typeface="ＭＳ Ｐゴシック" charset="0"/>
                <a:cs typeface="ＭＳ Ｐゴシック" charset="0"/>
              </a:rPr>
              <a:t>url</a:t>
            </a:r>
            <a:endParaRPr lang="en-US" sz="2000">
              <a:solidFill>
                <a:schemeClr val="bg1"/>
              </a:solidFill>
              <a:latin typeface="Calibri" charset="0"/>
              <a:ea typeface="ＭＳ Ｐゴシック" charset="0"/>
              <a:cs typeface="ＭＳ Ｐゴシック" charset="0"/>
            </a:endParaRPr>
          </a:p>
          <a:p>
            <a:pPr algn="ctr"/>
            <a:r>
              <a:rPr lang="en-US" sz="2000">
                <a:solidFill>
                  <a:srgbClr val="000000"/>
                </a:solidFill>
                <a:latin typeface="Calibri" charset="0"/>
                <a:ea typeface="ＭＳ Ｐゴシック" charset="0"/>
                <a:cs typeface="ＭＳ Ｐゴシック" charset="0"/>
              </a:rPr>
              <a:t>generate </a:t>
            </a:r>
            <a:r>
              <a:rPr lang="en-US">
                <a:solidFill>
                  <a:srgbClr val="FFFFFF"/>
                </a:solidFill>
                <a:latin typeface="Calibri" charset="0"/>
                <a:ea typeface="ＭＳ Ｐゴシック" charset="0"/>
                <a:cs typeface="ＭＳ Ｐゴシック" charset="0"/>
              </a:rPr>
              <a:t>count</a:t>
            </a:r>
            <a:endParaRPr lang="en-US" sz="1600">
              <a:solidFill>
                <a:srgbClr val="FFFFFF"/>
              </a:solidFill>
              <a:latin typeface="Calibri" charset="0"/>
              <a:ea typeface="ＭＳ Ｐゴシック" charset="0"/>
              <a:cs typeface="ＭＳ Ｐゴシック" charset="0"/>
            </a:endParaRPr>
          </a:p>
        </p:txBody>
      </p:sp>
      <p:sp>
        <p:nvSpPr>
          <p:cNvPr id="9" name="Rounded Rectangle 8"/>
          <p:cNvSpPr/>
          <p:nvPr/>
        </p:nvSpPr>
        <p:spPr>
          <a:xfrm>
            <a:off x="5334000" y="211455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Load </a:t>
            </a:r>
            <a:r>
              <a:rPr lang="en-US" sz="1600">
                <a:solidFill>
                  <a:srgbClr val="FFFFFF"/>
                </a:solidFill>
                <a:latin typeface="Calibri" charset="0"/>
                <a:ea typeface="ＭＳ Ｐゴシック" charset="0"/>
                <a:cs typeface="ＭＳ Ｐゴシック" charset="0"/>
              </a:rPr>
              <a:t>Url Info</a:t>
            </a:r>
          </a:p>
        </p:txBody>
      </p:sp>
      <p:sp>
        <p:nvSpPr>
          <p:cNvPr id="10" name="Rounded Rectangle 9"/>
          <p:cNvSpPr/>
          <p:nvPr/>
        </p:nvSpPr>
        <p:spPr>
          <a:xfrm>
            <a:off x="3962400" y="280035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Join </a:t>
            </a:r>
            <a:r>
              <a:rPr lang="en-US" sz="1600">
                <a:solidFill>
                  <a:srgbClr val="FFFFFF"/>
                </a:solidFill>
                <a:latin typeface="Calibri" charset="0"/>
                <a:ea typeface="ＭＳ Ｐゴシック" charset="0"/>
                <a:cs typeface="ＭＳ Ｐゴシック" charset="0"/>
              </a:rPr>
              <a:t>on url</a:t>
            </a:r>
          </a:p>
        </p:txBody>
      </p:sp>
      <p:sp>
        <p:nvSpPr>
          <p:cNvPr id="11" name="Rounded Rectangle 10"/>
          <p:cNvSpPr/>
          <p:nvPr/>
        </p:nvSpPr>
        <p:spPr>
          <a:xfrm>
            <a:off x="3962400" y="337185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Group </a:t>
            </a:r>
            <a:r>
              <a:rPr lang="en-US" sz="1600">
                <a:solidFill>
                  <a:srgbClr val="FFFFFF"/>
                </a:solidFill>
                <a:latin typeface="Calibri" charset="0"/>
                <a:ea typeface="ＭＳ Ｐゴシック" charset="0"/>
                <a:cs typeface="ＭＳ Ｐゴシック" charset="0"/>
              </a:rPr>
              <a:t>by category</a:t>
            </a:r>
          </a:p>
        </p:txBody>
      </p:sp>
      <p:sp>
        <p:nvSpPr>
          <p:cNvPr id="12" name="Rounded Rectangle 11"/>
          <p:cNvSpPr/>
          <p:nvPr/>
        </p:nvSpPr>
        <p:spPr>
          <a:xfrm>
            <a:off x="3773488" y="3943350"/>
            <a:ext cx="2362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Foreach </a:t>
            </a:r>
            <a:r>
              <a:rPr lang="en-US">
                <a:solidFill>
                  <a:schemeClr val="bg1"/>
                </a:solidFill>
                <a:latin typeface="Calibri" charset="0"/>
                <a:ea typeface="ＭＳ Ｐゴシック" charset="0"/>
                <a:cs typeface="ＭＳ Ｐゴシック" charset="0"/>
              </a:rPr>
              <a:t>category</a:t>
            </a:r>
            <a:endParaRPr lang="en-US" sz="2000">
              <a:solidFill>
                <a:schemeClr val="bg1"/>
              </a:solidFill>
              <a:latin typeface="Calibri" charset="0"/>
              <a:ea typeface="ＭＳ Ｐゴシック" charset="0"/>
              <a:cs typeface="ＭＳ Ｐゴシック" charset="0"/>
            </a:endParaRPr>
          </a:p>
          <a:p>
            <a:pPr algn="ctr"/>
            <a:r>
              <a:rPr lang="en-US" sz="2000">
                <a:solidFill>
                  <a:srgbClr val="000000"/>
                </a:solidFill>
                <a:latin typeface="Calibri" charset="0"/>
                <a:ea typeface="ＭＳ Ｐゴシック" charset="0"/>
                <a:cs typeface="ＭＳ Ｐゴシック" charset="0"/>
              </a:rPr>
              <a:t>generate </a:t>
            </a:r>
            <a:r>
              <a:rPr lang="en-US">
                <a:solidFill>
                  <a:srgbClr val="FFFFFF"/>
                </a:solidFill>
                <a:latin typeface="Calibri" charset="0"/>
                <a:ea typeface="ＭＳ Ｐゴシック" charset="0"/>
                <a:cs typeface="ＭＳ Ｐゴシック" charset="0"/>
              </a:rPr>
              <a:t>top10 urls</a:t>
            </a:r>
            <a:endParaRPr lang="en-US" sz="1600">
              <a:solidFill>
                <a:srgbClr val="FFFFFF"/>
              </a:solidFill>
              <a:latin typeface="Calibri" charset="0"/>
              <a:ea typeface="ＭＳ Ｐゴシック" charset="0"/>
              <a:cs typeface="ＭＳ Ｐゴシック" charset="0"/>
            </a:endParaRPr>
          </a:p>
        </p:txBody>
      </p:sp>
      <p:cxnSp>
        <p:nvCxnSpPr>
          <p:cNvPr id="14" name="Straight Arrow Connector 13"/>
          <p:cNvCxnSpPr/>
          <p:nvPr/>
        </p:nvCxnSpPr>
        <p:spPr>
          <a:xfrm>
            <a:off x="1447800" y="1257300"/>
            <a:ext cx="4572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3773488" y="2514600"/>
            <a:ext cx="569912" cy="2857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9" idx="2"/>
          </p:cNvCxnSpPr>
          <p:nvPr/>
        </p:nvCxnSpPr>
        <p:spPr>
          <a:xfrm rot="5400000">
            <a:off x="5772150" y="2247900"/>
            <a:ext cx="342900" cy="762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0" idx="2"/>
            <a:endCxn id="11" idx="0"/>
          </p:cNvCxnSpPr>
          <p:nvPr/>
        </p:nvCxnSpPr>
        <p:spPr>
          <a:xfrm rot="5400000">
            <a:off x="4838701" y="3257154"/>
            <a:ext cx="22860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11" idx="2"/>
            <a:endCxn id="12" idx="0"/>
          </p:cNvCxnSpPr>
          <p:nvPr/>
        </p:nvCxnSpPr>
        <p:spPr>
          <a:xfrm rot="16200000" flipH="1">
            <a:off x="4839494" y="3828256"/>
            <a:ext cx="228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rot="16200000" flipH="1">
            <a:off x="4840288" y="4514850"/>
            <a:ext cx="228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2590800" y="1828800"/>
            <a:ext cx="4572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17291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57150"/>
            <a:ext cx="8229600" cy="857250"/>
          </a:xfrm>
        </p:spPr>
        <p:txBody>
          <a:bodyPr>
            <a:normAutofit/>
          </a:bodyPr>
          <a:lstStyle/>
          <a:p>
            <a:pPr eaLnBrk="1" hangingPunct="1"/>
            <a:r>
              <a:rPr lang="en-US" altLang="zh-CN" sz="3200" dirty="0" err="1" smtClean="0">
                <a:latin typeface="Helvetica" charset="0"/>
              </a:rPr>
              <a:t>MapReduce</a:t>
            </a:r>
            <a:r>
              <a:rPr lang="zh-CN" altLang="en-US" sz="3200" dirty="0" smtClean="0">
                <a:latin typeface="Helvetica" charset="0"/>
              </a:rPr>
              <a:t>代码</a:t>
            </a:r>
            <a:endParaRPr lang="en-US" altLang="zh-CN" sz="3200" dirty="0" smtClean="0">
              <a:solidFill>
                <a:schemeClr val="accent2"/>
              </a:solidFill>
              <a:latin typeface="Helvetica" charset="0"/>
            </a:endParaRPr>
          </a:p>
        </p:txBody>
      </p:sp>
      <p:sp>
        <p:nvSpPr>
          <p:cNvPr id="27650" name="TextBox 4"/>
          <p:cNvSpPr txBox="1">
            <a:spLocks noChangeArrowheads="1"/>
          </p:cNvSpPr>
          <p:nvPr/>
        </p:nvSpPr>
        <p:spPr bwMode="auto">
          <a:xfrm>
            <a:off x="2100264" y="4958953"/>
            <a:ext cx="6585970" cy="246221"/>
          </a:xfrm>
          <a:prstGeom prst="rect">
            <a:avLst/>
          </a:prstGeom>
          <a:noFill/>
          <a:ln w="9525">
            <a:noFill/>
            <a:miter lim="800000"/>
            <a:headEnd/>
            <a:tailEnd/>
          </a:ln>
        </p:spPr>
        <p:txBody>
          <a:bodyPr wrap="none">
            <a:spAutoFit/>
          </a:bodyPr>
          <a:lstStyle/>
          <a:p>
            <a:r>
              <a:rPr lang="en-US" altLang="zh-CN" sz="1000">
                <a:latin typeface="Arial" pitchFamily="34" charset="0"/>
              </a:rPr>
              <a:t>Example from http://wiki.apache.org/pig-data/attachments/PigTalksPapers/attachments/ApacheConEurope09.ppt</a:t>
            </a:r>
          </a:p>
        </p:txBody>
      </p:sp>
      <p:pic>
        <p:nvPicPr>
          <p:cNvPr id="27651" name="Picture 5" descr="Untitled.png"/>
          <p:cNvPicPr>
            <a:picLocks noChangeAspect="1"/>
          </p:cNvPicPr>
          <p:nvPr/>
        </p:nvPicPr>
        <p:blipFill>
          <a:blip r:embed="rId3"/>
          <a:srcRect/>
          <a:stretch>
            <a:fillRect/>
          </a:stretch>
        </p:blipFill>
        <p:spPr bwMode="auto">
          <a:xfrm>
            <a:off x="209550" y="800100"/>
            <a:ext cx="8770938" cy="4008835"/>
          </a:xfrm>
          <a:prstGeom prst="rect">
            <a:avLst/>
          </a:prstGeom>
          <a:noFill/>
          <a:ln w="9525">
            <a:noFill/>
            <a:miter lim="800000"/>
            <a:headEnd/>
            <a:tailEnd/>
          </a:ln>
        </p:spPr>
      </p:pic>
    </p:spTree>
    <p:extLst>
      <p:ext uri="{BB962C8B-B14F-4D97-AF65-F5344CB8AC3E}">
        <p14:creationId xmlns:p14="http://schemas.microsoft.com/office/powerpoint/2010/main" val="3943505435"/>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Picture 4"/>
          <p:cNvPicPr>
            <a:picLocks noChangeAspect="1"/>
          </p:cNvPicPr>
          <p:nvPr/>
        </p:nvPicPr>
        <p:blipFill>
          <a:blip r:embed="rId2"/>
          <a:srcRect/>
          <a:stretch>
            <a:fillRect/>
          </a:stretch>
        </p:blipFill>
        <p:spPr bwMode="auto">
          <a:xfrm>
            <a:off x="7254875" y="3086100"/>
            <a:ext cx="1873250" cy="2000250"/>
          </a:xfrm>
          <a:prstGeom prst="rect">
            <a:avLst/>
          </a:prstGeom>
          <a:noFill/>
          <a:ln w="9525">
            <a:noFill/>
            <a:miter lim="800000"/>
            <a:headEnd/>
            <a:tailEnd/>
          </a:ln>
        </p:spPr>
      </p:pic>
      <p:sp>
        <p:nvSpPr>
          <p:cNvPr id="25602" name="Title 1"/>
          <p:cNvSpPr>
            <a:spLocks noGrp="1"/>
          </p:cNvSpPr>
          <p:nvPr>
            <p:ph type="title"/>
          </p:nvPr>
        </p:nvSpPr>
        <p:spPr/>
        <p:txBody>
          <a:bodyPr>
            <a:normAutofit/>
          </a:bodyPr>
          <a:lstStyle/>
          <a:p>
            <a:r>
              <a:rPr lang="en-US" altLang="zh-CN" sz="3200" dirty="0" smtClean="0">
                <a:latin typeface="Helvetica" charset="0"/>
              </a:rPr>
              <a:t>Apache Pig</a:t>
            </a:r>
          </a:p>
        </p:txBody>
      </p:sp>
      <p:sp>
        <p:nvSpPr>
          <p:cNvPr id="25603" name="Content Placeholder 2"/>
          <p:cNvSpPr>
            <a:spLocks noGrp="1"/>
          </p:cNvSpPr>
          <p:nvPr>
            <p:ph idx="1"/>
          </p:nvPr>
        </p:nvSpPr>
        <p:spPr/>
        <p:txBody>
          <a:bodyPr>
            <a:normAutofit fontScale="77500" lnSpcReduction="20000"/>
          </a:bodyPr>
          <a:lstStyle/>
          <a:p>
            <a:r>
              <a:rPr lang="zh-CN" altLang="en-US" dirty="0" smtClean="0">
                <a:latin typeface="Helvetica" charset="0"/>
              </a:rPr>
              <a:t>高级编程语言</a:t>
            </a:r>
            <a:r>
              <a:rPr lang="en-US" altLang="zh-CN" dirty="0" smtClean="0">
                <a:latin typeface="Helvetica" charset="0"/>
              </a:rPr>
              <a:t>:</a:t>
            </a:r>
          </a:p>
          <a:p>
            <a:pPr lvl="1"/>
            <a:r>
              <a:rPr lang="zh-CN" altLang="en-US" dirty="0" smtClean="0">
                <a:latin typeface="Helvetica" charset="0"/>
              </a:rPr>
              <a:t>快速的</a:t>
            </a:r>
            <a:r>
              <a:rPr lang="en-US" altLang="zh-CN" dirty="0" err="1" smtClean="0">
                <a:latin typeface="Helvetica" charset="0"/>
              </a:rPr>
              <a:t>MapReduce</a:t>
            </a:r>
            <a:r>
              <a:rPr lang="zh-CN" altLang="en-US" dirty="0" smtClean="0">
                <a:latin typeface="Helvetica" charset="0"/>
              </a:rPr>
              <a:t>工作序列</a:t>
            </a:r>
            <a:endParaRPr lang="en-US" altLang="zh-CN" dirty="0" smtClean="0">
              <a:latin typeface="Helvetica" charset="0"/>
            </a:endParaRPr>
          </a:p>
          <a:p>
            <a:pPr lvl="1"/>
            <a:r>
              <a:rPr lang="zh-CN" altLang="en-US" dirty="0" smtClean="0">
                <a:latin typeface="Helvetica" charset="0"/>
              </a:rPr>
              <a:t>提供关系型数据库操作（例如</a:t>
            </a:r>
            <a:r>
              <a:rPr lang="en-US" altLang="zh-CN" dirty="0" smtClean="0">
                <a:latin typeface="Helvetica" charset="0"/>
              </a:rPr>
              <a:t>JOIN</a:t>
            </a:r>
            <a:r>
              <a:rPr lang="zh-CN" altLang="en-US" dirty="0" smtClean="0">
                <a:latin typeface="Helvetica" charset="0"/>
              </a:rPr>
              <a:t>，</a:t>
            </a:r>
            <a:r>
              <a:rPr lang="en-US" altLang="zh-CN" dirty="0" smtClean="0">
                <a:latin typeface="Helvetica" charset="0"/>
              </a:rPr>
              <a:t>GROUP</a:t>
            </a:r>
            <a:r>
              <a:rPr lang="zh-CN" altLang="en-US" dirty="0" smtClean="0">
                <a:latin typeface="Helvetica" charset="0"/>
              </a:rPr>
              <a:t> </a:t>
            </a:r>
            <a:r>
              <a:rPr lang="en-US" altLang="zh-CN" dirty="0" smtClean="0">
                <a:latin typeface="Helvetica" charset="0"/>
              </a:rPr>
              <a:t>BY</a:t>
            </a:r>
            <a:r>
              <a:rPr lang="zh-CN" altLang="en-US" dirty="0" smtClean="0">
                <a:latin typeface="Helvetica" charset="0"/>
              </a:rPr>
              <a:t>）</a:t>
            </a:r>
            <a:endParaRPr lang="en-US" altLang="zh-CN" dirty="0" smtClean="0">
              <a:latin typeface="Helvetica" charset="0"/>
            </a:endParaRPr>
          </a:p>
          <a:p>
            <a:pPr lvl="1"/>
            <a:r>
              <a:rPr lang="zh-CN" altLang="en-US" dirty="0" smtClean="0">
                <a:latin typeface="Helvetica" charset="0"/>
              </a:rPr>
              <a:t>易于嵌入</a:t>
            </a:r>
            <a:r>
              <a:rPr lang="en-US" altLang="zh-CN" dirty="0" smtClean="0">
                <a:latin typeface="Helvetica" charset="0"/>
              </a:rPr>
              <a:t>Java</a:t>
            </a:r>
            <a:r>
              <a:rPr lang="zh-CN" altLang="en-US" dirty="0" smtClean="0">
                <a:latin typeface="Helvetica" charset="0"/>
              </a:rPr>
              <a:t>函数</a:t>
            </a:r>
            <a:endParaRPr lang="en-US" altLang="zh-CN" dirty="0" smtClean="0">
              <a:latin typeface="Helvetica" charset="0"/>
            </a:endParaRPr>
          </a:p>
          <a:p>
            <a:pPr lvl="1"/>
            <a:endParaRPr lang="en-US" altLang="zh-CN" dirty="0" smtClean="0">
              <a:latin typeface="Helvetica" charset="0"/>
            </a:endParaRPr>
          </a:p>
          <a:p>
            <a:r>
              <a:rPr lang="zh-CN" altLang="en-US" dirty="0" smtClean="0">
                <a:latin typeface="Helvetica" charset="0"/>
              </a:rPr>
              <a:t>最先应用于</a:t>
            </a:r>
            <a:r>
              <a:rPr lang="en-US" altLang="zh-CN" dirty="0" smtClean="0">
                <a:latin typeface="Helvetica" charset="0"/>
              </a:rPr>
              <a:t>Yahoo! Research</a:t>
            </a:r>
          </a:p>
          <a:p>
            <a:pPr lvl="1"/>
            <a:r>
              <a:rPr lang="zh-CN" altLang="en-US" dirty="0" smtClean="0">
                <a:latin typeface="Helvetica" charset="0"/>
              </a:rPr>
              <a:t>运行</a:t>
            </a:r>
            <a:r>
              <a:rPr lang="en-US" altLang="zh-CN" dirty="0" smtClean="0">
                <a:latin typeface="Helvetica" charset="0"/>
              </a:rPr>
              <a:t>Yahoo</a:t>
            </a:r>
            <a:r>
              <a:rPr lang="zh-CN" altLang="en-US" dirty="0" smtClean="0">
                <a:latin typeface="Helvetica" charset="0"/>
              </a:rPr>
              <a:t>！大约</a:t>
            </a:r>
            <a:r>
              <a:rPr lang="en-US" altLang="zh-CN" dirty="0" smtClean="0">
                <a:latin typeface="Helvetica" charset="0"/>
              </a:rPr>
              <a:t>50%</a:t>
            </a:r>
            <a:r>
              <a:rPr lang="zh-CN" altLang="en-US" dirty="0" smtClean="0">
                <a:latin typeface="Helvetica" charset="0"/>
              </a:rPr>
              <a:t>的任务</a:t>
            </a:r>
            <a:endParaRPr lang="en-US" altLang="ja-JP" dirty="0" smtClean="0">
              <a:latin typeface="Helvetica" charset="0"/>
            </a:endParaRPr>
          </a:p>
          <a:p>
            <a:endParaRPr lang="en-US" altLang="zh-CN" dirty="0" smtClean="0">
              <a:latin typeface="Helvetica" charset="0"/>
            </a:endParaRPr>
          </a:p>
          <a:p>
            <a:r>
              <a:rPr lang="en-US" altLang="zh-CN" dirty="0" smtClean="0">
                <a:latin typeface="Helvetica" charset="0"/>
                <a:hlinkClick r:id="rId3"/>
              </a:rPr>
              <a:t>https://pig.apache.org/</a:t>
            </a:r>
            <a:r>
              <a:rPr lang="en-US" altLang="zh-CN" dirty="0" smtClean="0">
                <a:latin typeface="Helvetica" charset="0"/>
              </a:rPr>
              <a:t> </a:t>
            </a:r>
          </a:p>
          <a:p>
            <a:endParaRPr lang="en-US" altLang="zh-CN" dirty="0" smtClean="0">
              <a:latin typeface="Helvetica" charset="0"/>
            </a:endParaRPr>
          </a:p>
          <a:p>
            <a:endParaRPr lang="en-US" altLang="zh-CN" dirty="0" smtClean="0">
              <a:latin typeface="Helvetica" charset="0"/>
            </a:endParaRPr>
          </a:p>
        </p:txBody>
      </p:sp>
    </p:spTree>
    <p:extLst>
      <p:ext uri="{BB962C8B-B14F-4D97-AF65-F5344CB8AC3E}">
        <p14:creationId xmlns:p14="http://schemas.microsoft.com/office/powerpoint/2010/main" val="28318548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blinds(horizontal)">
                                      <p:cBhvr>
                                        <p:cTn id="7" dur="500"/>
                                        <p:tgtEl>
                                          <p:spTgt spid="2560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blinds(horizontal)">
                                      <p:cBhvr>
                                        <p:cTn id="10" dur="500"/>
                                        <p:tgtEl>
                                          <p:spTgt spid="2560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blinds(horizontal)">
                                      <p:cBhvr>
                                        <p:cTn id="13" dur="500"/>
                                        <p:tgtEl>
                                          <p:spTgt spid="2560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5603">
                                            <p:txEl>
                                              <p:pRg st="3" end="3"/>
                                            </p:txEl>
                                          </p:spTgt>
                                        </p:tgtEl>
                                        <p:attrNameLst>
                                          <p:attrName>style.visibility</p:attrName>
                                        </p:attrNameLst>
                                      </p:cBhvr>
                                      <p:to>
                                        <p:strVal val="visible"/>
                                      </p:to>
                                    </p:set>
                                    <p:animEffect transition="in" filter="blinds(horizontal)">
                                      <p:cBhvr>
                                        <p:cTn id="16" dur="500"/>
                                        <p:tgtEl>
                                          <p:spTgt spid="2560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5603">
                                            <p:txEl>
                                              <p:pRg st="5" end="5"/>
                                            </p:txEl>
                                          </p:spTgt>
                                        </p:tgtEl>
                                        <p:attrNameLst>
                                          <p:attrName>style.visibility</p:attrName>
                                        </p:attrNameLst>
                                      </p:cBhvr>
                                      <p:to>
                                        <p:strVal val="visible"/>
                                      </p:to>
                                    </p:set>
                                    <p:animEffect transition="in" filter="blinds(horizontal)">
                                      <p:cBhvr>
                                        <p:cTn id="21" dur="500"/>
                                        <p:tgtEl>
                                          <p:spTgt spid="25603">
                                            <p:txEl>
                                              <p:pRg st="5" end="5"/>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5603">
                                            <p:txEl>
                                              <p:pRg st="6" end="6"/>
                                            </p:txEl>
                                          </p:spTgt>
                                        </p:tgtEl>
                                        <p:attrNameLst>
                                          <p:attrName>style.visibility</p:attrName>
                                        </p:attrNameLst>
                                      </p:cBhvr>
                                      <p:to>
                                        <p:strVal val="visible"/>
                                      </p:to>
                                    </p:set>
                                    <p:animEffect transition="in" filter="blinds(horizontal)">
                                      <p:cBhvr>
                                        <p:cTn id="24" dur="500"/>
                                        <p:tgtEl>
                                          <p:spTgt spid="2560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5603">
                                            <p:txEl>
                                              <p:pRg st="8" end="8"/>
                                            </p:txEl>
                                          </p:spTgt>
                                        </p:tgtEl>
                                        <p:attrNameLst>
                                          <p:attrName>style.visibility</p:attrName>
                                        </p:attrNameLst>
                                      </p:cBhvr>
                                      <p:to>
                                        <p:strVal val="visible"/>
                                      </p:to>
                                    </p:set>
                                    <p:animEffect transition="in" filter="blinds(horizontal)">
                                      <p:cBhvr>
                                        <p:cTn id="29" dur="500"/>
                                        <p:tgtEl>
                                          <p:spTgt spid="256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normAutofit/>
          </a:bodyPr>
          <a:lstStyle/>
          <a:p>
            <a:r>
              <a:rPr lang="en-US" sz="3200" dirty="0" smtClean="0">
                <a:latin typeface="Calibri" charset="0"/>
              </a:rPr>
              <a:t>Pig Latin</a:t>
            </a:r>
            <a:r>
              <a:rPr lang="zh-CN" altLang="en-US" sz="3200" dirty="0" smtClean="0">
                <a:latin typeface="Calibri" charset="0"/>
              </a:rPr>
              <a:t>代码</a:t>
            </a:r>
            <a:endParaRPr lang="en-US" sz="3200" dirty="0">
              <a:latin typeface="Calibri" charset="0"/>
            </a:endParaRPr>
          </a:p>
        </p:txBody>
      </p:sp>
      <p:sp>
        <p:nvSpPr>
          <p:cNvPr id="3" name="Content Placeholder 2"/>
          <p:cNvSpPr>
            <a:spLocks noGrp="1"/>
          </p:cNvSpPr>
          <p:nvPr>
            <p:ph idx="1"/>
          </p:nvPr>
        </p:nvSpPr>
        <p:spPr>
          <a:xfrm>
            <a:off x="152400" y="800100"/>
            <a:ext cx="8915400" cy="4114800"/>
          </a:xfrm>
        </p:spPr>
        <p:txBody>
          <a:bodyPr>
            <a:normAutofit fontScale="92500" lnSpcReduction="20000"/>
          </a:bodyPr>
          <a:lstStyle/>
          <a:p>
            <a:pPr>
              <a:lnSpc>
                <a:spcPct val="90000"/>
              </a:lnSpc>
              <a:buFont typeface="Arial" charset="0"/>
              <a:buNone/>
            </a:pPr>
            <a:r>
              <a:rPr lang="en-US" sz="2800" dirty="0">
                <a:latin typeface="Calibri" charset="0"/>
              </a:rPr>
              <a:t>visits             = </a:t>
            </a:r>
            <a:r>
              <a:rPr lang="en-US" sz="2800" dirty="0">
                <a:solidFill>
                  <a:srgbClr val="F79646"/>
                </a:solidFill>
                <a:latin typeface="Calibri" charset="0"/>
              </a:rPr>
              <a:t>load</a:t>
            </a:r>
            <a:r>
              <a:rPr lang="en-US" sz="2800" dirty="0">
                <a:latin typeface="Calibri" charset="0"/>
              </a:rPr>
              <a:t> </a:t>
            </a:r>
            <a:r>
              <a:rPr lang="ja-JP" altLang="en-US" sz="2800" dirty="0">
                <a:solidFill>
                  <a:schemeClr val="accent2"/>
                </a:solidFill>
                <a:latin typeface="Calibri" charset="0"/>
              </a:rPr>
              <a:t>‘</a:t>
            </a:r>
            <a:r>
              <a:rPr lang="en-US" sz="2800" dirty="0">
                <a:solidFill>
                  <a:schemeClr val="accent2"/>
                </a:solidFill>
                <a:latin typeface="Calibri" charset="0"/>
              </a:rPr>
              <a:t>/data/visits</a:t>
            </a:r>
            <a:r>
              <a:rPr lang="ja-JP" altLang="en-US" sz="2800" dirty="0">
                <a:solidFill>
                  <a:schemeClr val="accent2"/>
                </a:solidFill>
                <a:latin typeface="Calibri" charset="0"/>
              </a:rPr>
              <a:t>’</a:t>
            </a:r>
            <a:r>
              <a:rPr lang="en-US" sz="2800" dirty="0">
                <a:solidFill>
                  <a:schemeClr val="accent2"/>
                </a:solidFill>
                <a:latin typeface="Calibri" charset="0"/>
              </a:rPr>
              <a:t> </a:t>
            </a:r>
            <a:r>
              <a:rPr lang="en-US" sz="2800" dirty="0">
                <a:solidFill>
                  <a:srgbClr val="F79646"/>
                </a:solidFill>
                <a:latin typeface="Calibri" charset="0"/>
              </a:rPr>
              <a:t>as</a:t>
            </a:r>
            <a:r>
              <a:rPr lang="en-US" sz="2800" dirty="0">
                <a:latin typeface="Calibri" charset="0"/>
              </a:rPr>
              <a:t> (user, </a:t>
            </a:r>
            <a:r>
              <a:rPr lang="en-US" sz="2800" dirty="0" err="1">
                <a:latin typeface="Calibri" charset="0"/>
              </a:rPr>
              <a:t>url</a:t>
            </a:r>
            <a:r>
              <a:rPr lang="en-US" sz="2800" dirty="0">
                <a:latin typeface="Calibri" charset="0"/>
              </a:rPr>
              <a:t>, time);</a:t>
            </a:r>
          </a:p>
          <a:p>
            <a:pPr>
              <a:lnSpc>
                <a:spcPct val="90000"/>
              </a:lnSpc>
              <a:buFont typeface="Arial" charset="0"/>
              <a:buNone/>
            </a:pPr>
            <a:r>
              <a:rPr lang="en-US" sz="2800" dirty="0" err="1">
                <a:latin typeface="Calibri" charset="0"/>
              </a:rPr>
              <a:t>gVisits</a:t>
            </a:r>
            <a:r>
              <a:rPr lang="en-US" sz="2800" dirty="0">
                <a:latin typeface="Calibri" charset="0"/>
              </a:rPr>
              <a:t>          = </a:t>
            </a:r>
            <a:r>
              <a:rPr lang="en-US" sz="2800" dirty="0">
                <a:solidFill>
                  <a:srgbClr val="F79646"/>
                </a:solidFill>
                <a:latin typeface="Calibri" charset="0"/>
              </a:rPr>
              <a:t>group</a:t>
            </a:r>
            <a:r>
              <a:rPr lang="en-US" sz="2800" dirty="0">
                <a:latin typeface="Calibri" charset="0"/>
              </a:rPr>
              <a:t> visits </a:t>
            </a:r>
            <a:r>
              <a:rPr lang="en-US" sz="2800" dirty="0">
                <a:solidFill>
                  <a:srgbClr val="F79646"/>
                </a:solidFill>
                <a:latin typeface="Calibri" charset="0"/>
              </a:rPr>
              <a:t>by</a:t>
            </a:r>
            <a:r>
              <a:rPr lang="en-US" sz="2800" dirty="0">
                <a:latin typeface="Calibri" charset="0"/>
              </a:rPr>
              <a:t> </a:t>
            </a:r>
            <a:r>
              <a:rPr lang="en-US" sz="2800" dirty="0" err="1">
                <a:latin typeface="Calibri" charset="0"/>
              </a:rPr>
              <a:t>url</a:t>
            </a:r>
            <a:r>
              <a:rPr lang="en-US" sz="2800" dirty="0">
                <a:latin typeface="Calibri" charset="0"/>
              </a:rPr>
              <a:t>;</a:t>
            </a:r>
          </a:p>
          <a:p>
            <a:pPr>
              <a:lnSpc>
                <a:spcPct val="90000"/>
              </a:lnSpc>
              <a:buFont typeface="Arial" charset="0"/>
              <a:buNone/>
            </a:pPr>
            <a:r>
              <a:rPr lang="en-US" sz="2800" dirty="0" err="1">
                <a:latin typeface="Calibri" charset="0"/>
              </a:rPr>
              <a:t>visitCounts</a:t>
            </a:r>
            <a:r>
              <a:rPr lang="en-US" sz="2800" dirty="0">
                <a:latin typeface="Calibri" charset="0"/>
              </a:rPr>
              <a:t>  = </a:t>
            </a:r>
            <a:r>
              <a:rPr lang="en-US" sz="2800" dirty="0" err="1">
                <a:solidFill>
                  <a:srgbClr val="F79646"/>
                </a:solidFill>
                <a:latin typeface="Calibri" charset="0"/>
              </a:rPr>
              <a:t>foreach</a:t>
            </a:r>
            <a:r>
              <a:rPr lang="en-US" sz="2800" dirty="0">
                <a:latin typeface="Calibri" charset="0"/>
              </a:rPr>
              <a:t> </a:t>
            </a:r>
            <a:r>
              <a:rPr lang="en-US" sz="2800" dirty="0" err="1">
                <a:latin typeface="Calibri" charset="0"/>
              </a:rPr>
              <a:t>gVisits</a:t>
            </a:r>
            <a:r>
              <a:rPr lang="en-US" sz="2800" dirty="0">
                <a:latin typeface="Calibri" charset="0"/>
              </a:rPr>
              <a:t> </a:t>
            </a:r>
            <a:r>
              <a:rPr lang="en-US" sz="2800" dirty="0">
                <a:solidFill>
                  <a:srgbClr val="F79646"/>
                </a:solidFill>
                <a:latin typeface="Calibri" charset="0"/>
              </a:rPr>
              <a:t>generate</a:t>
            </a:r>
            <a:r>
              <a:rPr lang="en-US" sz="2800" dirty="0">
                <a:latin typeface="Calibri" charset="0"/>
              </a:rPr>
              <a:t> </a:t>
            </a:r>
            <a:r>
              <a:rPr lang="en-US" sz="2800" dirty="0" err="1">
                <a:latin typeface="Calibri" charset="0"/>
              </a:rPr>
              <a:t>url</a:t>
            </a:r>
            <a:r>
              <a:rPr lang="en-US" sz="2800" dirty="0">
                <a:latin typeface="Calibri" charset="0"/>
              </a:rPr>
              <a:t>, count(visits);</a:t>
            </a:r>
          </a:p>
          <a:p>
            <a:pPr>
              <a:lnSpc>
                <a:spcPct val="90000"/>
              </a:lnSpc>
              <a:buFont typeface="Arial" charset="0"/>
              <a:buNone/>
            </a:pPr>
            <a:endParaRPr lang="en-US" sz="2800" dirty="0">
              <a:latin typeface="Calibri" charset="0"/>
            </a:endParaRPr>
          </a:p>
          <a:p>
            <a:pPr>
              <a:lnSpc>
                <a:spcPct val="90000"/>
              </a:lnSpc>
              <a:buFont typeface="Arial" charset="0"/>
              <a:buNone/>
            </a:pPr>
            <a:r>
              <a:rPr lang="en-US" sz="2800" dirty="0" err="1">
                <a:latin typeface="Calibri" charset="0"/>
              </a:rPr>
              <a:t>urlInfo</a:t>
            </a:r>
            <a:r>
              <a:rPr lang="en-US" sz="2800" dirty="0">
                <a:latin typeface="Calibri" charset="0"/>
              </a:rPr>
              <a:t>          = </a:t>
            </a:r>
            <a:r>
              <a:rPr lang="en-US" sz="2800" dirty="0">
                <a:solidFill>
                  <a:srgbClr val="F79646"/>
                </a:solidFill>
                <a:latin typeface="Calibri" charset="0"/>
              </a:rPr>
              <a:t>load</a:t>
            </a:r>
            <a:r>
              <a:rPr lang="en-US" sz="2800" dirty="0">
                <a:latin typeface="Calibri" charset="0"/>
              </a:rPr>
              <a:t> </a:t>
            </a:r>
            <a:r>
              <a:rPr lang="ja-JP" altLang="en-US" sz="2800" dirty="0">
                <a:solidFill>
                  <a:srgbClr val="C0504D"/>
                </a:solidFill>
                <a:latin typeface="Calibri" charset="0"/>
              </a:rPr>
              <a:t>‘</a:t>
            </a:r>
            <a:r>
              <a:rPr lang="en-US" sz="2800" dirty="0">
                <a:solidFill>
                  <a:srgbClr val="C0504D"/>
                </a:solidFill>
                <a:latin typeface="Calibri" charset="0"/>
              </a:rPr>
              <a:t>/data/</a:t>
            </a:r>
            <a:r>
              <a:rPr lang="en-US" sz="2800" dirty="0" err="1">
                <a:solidFill>
                  <a:srgbClr val="C0504D"/>
                </a:solidFill>
                <a:latin typeface="Calibri" charset="0"/>
              </a:rPr>
              <a:t>urlInfo</a:t>
            </a:r>
            <a:r>
              <a:rPr lang="ja-JP" altLang="en-US" sz="2800" dirty="0">
                <a:solidFill>
                  <a:srgbClr val="C0504D"/>
                </a:solidFill>
                <a:latin typeface="Calibri" charset="0"/>
              </a:rPr>
              <a:t>’</a:t>
            </a:r>
            <a:r>
              <a:rPr lang="en-US" sz="2800" dirty="0">
                <a:solidFill>
                  <a:srgbClr val="C0504D"/>
                </a:solidFill>
                <a:latin typeface="Calibri" charset="0"/>
              </a:rPr>
              <a:t> </a:t>
            </a:r>
            <a:r>
              <a:rPr lang="en-US" sz="2800" dirty="0">
                <a:solidFill>
                  <a:srgbClr val="F79646"/>
                </a:solidFill>
                <a:latin typeface="Calibri" charset="0"/>
              </a:rPr>
              <a:t>as</a:t>
            </a:r>
            <a:r>
              <a:rPr lang="en-US" sz="2800" dirty="0">
                <a:latin typeface="Calibri" charset="0"/>
              </a:rPr>
              <a:t> (</a:t>
            </a:r>
            <a:r>
              <a:rPr lang="en-US" sz="2800" dirty="0" err="1">
                <a:latin typeface="Calibri" charset="0"/>
              </a:rPr>
              <a:t>url</a:t>
            </a:r>
            <a:r>
              <a:rPr lang="en-US" sz="2800" dirty="0">
                <a:latin typeface="Calibri" charset="0"/>
              </a:rPr>
              <a:t>, category, </a:t>
            </a:r>
            <a:r>
              <a:rPr lang="en-US" sz="2800" dirty="0" err="1">
                <a:latin typeface="Calibri" charset="0"/>
              </a:rPr>
              <a:t>pRank</a:t>
            </a:r>
            <a:r>
              <a:rPr lang="en-US" sz="2800" dirty="0">
                <a:latin typeface="Calibri" charset="0"/>
              </a:rPr>
              <a:t>);</a:t>
            </a:r>
          </a:p>
          <a:p>
            <a:pPr>
              <a:lnSpc>
                <a:spcPct val="90000"/>
              </a:lnSpc>
              <a:buFont typeface="Arial" charset="0"/>
              <a:buNone/>
            </a:pPr>
            <a:r>
              <a:rPr lang="en-US" sz="2800" dirty="0" err="1">
                <a:latin typeface="Calibri" charset="0"/>
              </a:rPr>
              <a:t>visitCounts</a:t>
            </a:r>
            <a:r>
              <a:rPr lang="en-US" sz="2800" dirty="0">
                <a:latin typeface="Calibri" charset="0"/>
              </a:rPr>
              <a:t>  = </a:t>
            </a:r>
            <a:r>
              <a:rPr lang="en-US" sz="2800" dirty="0">
                <a:solidFill>
                  <a:srgbClr val="F79646"/>
                </a:solidFill>
                <a:latin typeface="Calibri" charset="0"/>
              </a:rPr>
              <a:t>join</a:t>
            </a:r>
            <a:r>
              <a:rPr lang="en-US" sz="2800" dirty="0">
                <a:latin typeface="Calibri" charset="0"/>
              </a:rPr>
              <a:t> </a:t>
            </a:r>
            <a:r>
              <a:rPr lang="en-US" sz="2800" dirty="0" err="1">
                <a:latin typeface="Calibri" charset="0"/>
              </a:rPr>
              <a:t>visitCounts</a:t>
            </a:r>
            <a:r>
              <a:rPr lang="en-US" sz="2800" dirty="0">
                <a:latin typeface="Calibri" charset="0"/>
              </a:rPr>
              <a:t> </a:t>
            </a:r>
            <a:r>
              <a:rPr lang="en-US" sz="2800" dirty="0">
                <a:solidFill>
                  <a:srgbClr val="F79646"/>
                </a:solidFill>
                <a:latin typeface="Calibri" charset="0"/>
              </a:rPr>
              <a:t>by</a:t>
            </a:r>
            <a:r>
              <a:rPr lang="en-US" sz="2800" dirty="0">
                <a:latin typeface="Calibri" charset="0"/>
              </a:rPr>
              <a:t> </a:t>
            </a:r>
            <a:r>
              <a:rPr lang="en-US" sz="2800" dirty="0" err="1">
                <a:latin typeface="Calibri" charset="0"/>
              </a:rPr>
              <a:t>url</a:t>
            </a:r>
            <a:r>
              <a:rPr lang="en-US" sz="2800" dirty="0">
                <a:latin typeface="Calibri" charset="0"/>
              </a:rPr>
              <a:t>, </a:t>
            </a:r>
            <a:r>
              <a:rPr lang="en-US" sz="2800" dirty="0" err="1">
                <a:latin typeface="Calibri" charset="0"/>
              </a:rPr>
              <a:t>urlInfo</a:t>
            </a:r>
            <a:r>
              <a:rPr lang="en-US" sz="2800" dirty="0">
                <a:latin typeface="Calibri" charset="0"/>
              </a:rPr>
              <a:t> </a:t>
            </a:r>
            <a:r>
              <a:rPr lang="en-US" sz="2800" dirty="0">
                <a:solidFill>
                  <a:srgbClr val="F79646"/>
                </a:solidFill>
                <a:latin typeface="Calibri" charset="0"/>
              </a:rPr>
              <a:t>by</a:t>
            </a:r>
            <a:r>
              <a:rPr lang="en-US" sz="2800" dirty="0">
                <a:latin typeface="Calibri" charset="0"/>
              </a:rPr>
              <a:t> </a:t>
            </a:r>
            <a:r>
              <a:rPr lang="en-US" sz="2800" dirty="0" err="1">
                <a:latin typeface="Calibri" charset="0"/>
              </a:rPr>
              <a:t>url</a:t>
            </a:r>
            <a:r>
              <a:rPr lang="en-US" sz="2800" dirty="0">
                <a:latin typeface="Calibri" charset="0"/>
              </a:rPr>
              <a:t>;</a:t>
            </a:r>
          </a:p>
          <a:p>
            <a:pPr>
              <a:lnSpc>
                <a:spcPct val="90000"/>
              </a:lnSpc>
              <a:buFont typeface="Arial" charset="0"/>
              <a:buNone/>
            </a:pPr>
            <a:endParaRPr lang="en-US" sz="2800" dirty="0">
              <a:latin typeface="Calibri" charset="0"/>
            </a:endParaRPr>
          </a:p>
          <a:p>
            <a:pPr>
              <a:lnSpc>
                <a:spcPct val="90000"/>
              </a:lnSpc>
              <a:buFont typeface="Arial" charset="0"/>
              <a:buNone/>
            </a:pPr>
            <a:r>
              <a:rPr lang="en-US" sz="2800" dirty="0" err="1">
                <a:latin typeface="Calibri" charset="0"/>
              </a:rPr>
              <a:t>gCategories</a:t>
            </a:r>
            <a:r>
              <a:rPr lang="en-US" sz="2800" dirty="0">
                <a:latin typeface="Calibri" charset="0"/>
              </a:rPr>
              <a:t> = </a:t>
            </a:r>
            <a:r>
              <a:rPr lang="en-US" sz="2800" dirty="0">
                <a:solidFill>
                  <a:srgbClr val="F79646"/>
                </a:solidFill>
                <a:latin typeface="Calibri" charset="0"/>
              </a:rPr>
              <a:t>group</a:t>
            </a:r>
            <a:r>
              <a:rPr lang="en-US" sz="2800" dirty="0">
                <a:latin typeface="Calibri" charset="0"/>
              </a:rPr>
              <a:t> </a:t>
            </a:r>
            <a:r>
              <a:rPr lang="en-US" sz="2800" dirty="0" err="1">
                <a:latin typeface="Calibri" charset="0"/>
              </a:rPr>
              <a:t>visitCounts</a:t>
            </a:r>
            <a:r>
              <a:rPr lang="en-US" sz="2800" dirty="0">
                <a:latin typeface="Calibri" charset="0"/>
              </a:rPr>
              <a:t> </a:t>
            </a:r>
            <a:r>
              <a:rPr lang="en-US" sz="2800" dirty="0">
                <a:solidFill>
                  <a:srgbClr val="F79646"/>
                </a:solidFill>
                <a:latin typeface="Calibri" charset="0"/>
              </a:rPr>
              <a:t>by</a:t>
            </a:r>
            <a:r>
              <a:rPr lang="en-US" sz="2800" dirty="0">
                <a:latin typeface="Calibri" charset="0"/>
              </a:rPr>
              <a:t> category;</a:t>
            </a:r>
          </a:p>
          <a:p>
            <a:pPr>
              <a:lnSpc>
                <a:spcPct val="90000"/>
              </a:lnSpc>
              <a:buFont typeface="Arial" charset="0"/>
              <a:buNone/>
            </a:pPr>
            <a:r>
              <a:rPr lang="en-US" sz="2800" dirty="0" err="1">
                <a:latin typeface="Calibri" charset="0"/>
              </a:rPr>
              <a:t>topUrls</a:t>
            </a:r>
            <a:r>
              <a:rPr lang="en-US" sz="2800" dirty="0">
                <a:latin typeface="Calibri" charset="0"/>
              </a:rPr>
              <a:t> = </a:t>
            </a:r>
            <a:r>
              <a:rPr lang="en-US" sz="2800" dirty="0" err="1">
                <a:solidFill>
                  <a:srgbClr val="F79646"/>
                </a:solidFill>
                <a:latin typeface="Calibri" charset="0"/>
              </a:rPr>
              <a:t>foreach</a:t>
            </a:r>
            <a:r>
              <a:rPr lang="en-US" sz="2800" dirty="0">
                <a:latin typeface="Calibri" charset="0"/>
              </a:rPr>
              <a:t> </a:t>
            </a:r>
            <a:r>
              <a:rPr lang="en-US" sz="2800" dirty="0" err="1">
                <a:latin typeface="Calibri" charset="0"/>
              </a:rPr>
              <a:t>gCategories</a:t>
            </a:r>
            <a:r>
              <a:rPr lang="en-US" sz="2800" dirty="0">
                <a:latin typeface="Calibri" charset="0"/>
              </a:rPr>
              <a:t> </a:t>
            </a:r>
            <a:r>
              <a:rPr lang="en-US" sz="2800" dirty="0">
                <a:solidFill>
                  <a:srgbClr val="F79646"/>
                </a:solidFill>
                <a:latin typeface="Calibri" charset="0"/>
              </a:rPr>
              <a:t>generate</a:t>
            </a:r>
            <a:r>
              <a:rPr lang="en-US" sz="2800" dirty="0">
                <a:latin typeface="Calibri" charset="0"/>
              </a:rPr>
              <a:t> top(visitCounts,10);</a:t>
            </a:r>
          </a:p>
          <a:p>
            <a:pPr>
              <a:lnSpc>
                <a:spcPct val="90000"/>
              </a:lnSpc>
              <a:buFont typeface="Arial" charset="0"/>
              <a:buNone/>
            </a:pPr>
            <a:endParaRPr lang="en-US" sz="2800" dirty="0">
              <a:latin typeface="Calibri" charset="0"/>
            </a:endParaRPr>
          </a:p>
          <a:p>
            <a:pPr>
              <a:lnSpc>
                <a:spcPct val="90000"/>
              </a:lnSpc>
              <a:buFont typeface="Arial" charset="0"/>
              <a:buNone/>
            </a:pPr>
            <a:r>
              <a:rPr lang="en-US" sz="2800" dirty="0">
                <a:solidFill>
                  <a:srgbClr val="F79646"/>
                </a:solidFill>
                <a:latin typeface="Calibri" charset="0"/>
              </a:rPr>
              <a:t>store</a:t>
            </a:r>
            <a:r>
              <a:rPr lang="en-US" sz="2800" dirty="0">
                <a:latin typeface="Calibri" charset="0"/>
              </a:rPr>
              <a:t> </a:t>
            </a:r>
            <a:r>
              <a:rPr lang="en-US" sz="2800" dirty="0" err="1">
                <a:latin typeface="Calibri" charset="0"/>
              </a:rPr>
              <a:t>topUrls</a:t>
            </a:r>
            <a:r>
              <a:rPr lang="en-US" sz="2800" dirty="0">
                <a:latin typeface="Calibri" charset="0"/>
              </a:rPr>
              <a:t> </a:t>
            </a:r>
            <a:r>
              <a:rPr lang="en-US" sz="2800" dirty="0">
                <a:solidFill>
                  <a:srgbClr val="F79646"/>
                </a:solidFill>
                <a:latin typeface="Calibri" charset="0"/>
              </a:rPr>
              <a:t>into</a:t>
            </a:r>
            <a:r>
              <a:rPr lang="en-US" sz="2800" dirty="0">
                <a:latin typeface="Calibri" charset="0"/>
              </a:rPr>
              <a:t> </a:t>
            </a:r>
            <a:r>
              <a:rPr lang="ja-JP" altLang="en-US" sz="2800" dirty="0">
                <a:latin typeface="Calibri" charset="0"/>
              </a:rPr>
              <a:t>‘</a:t>
            </a:r>
            <a:r>
              <a:rPr lang="en-US" sz="2800" dirty="0">
                <a:latin typeface="Calibri" charset="0"/>
              </a:rPr>
              <a:t>/data/</a:t>
            </a:r>
            <a:r>
              <a:rPr lang="en-US" sz="2800" dirty="0" err="1">
                <a:latin typeface="Calibri" charset="0"/>
              </a:rPr>
              <a:t>topUrls</a:t>
            </a:r>
            <a:r>
              <a:rPr lang="ja-JP" altLang="en-US" sz="2800" dirty="0">
                <a:latin typeface="Calibri" charset="0"/>
              </a:rPr>
              <a:t>’</a:t>
            </a:r>
            <a:r>
              <a:rPr lang="en-US" sz="2800" dirty="0">
                <a:latin typeface="Calibri" charset="0"/>
              </a:rPr>
              <a:t>;</a:t>
            </a:r>
          </a:p>
        </p:txBody>
      </p:sp>
    </p:spTree>
    <p:extLst>
      <p:ext uri="{BB962C8B-B14F-4D97-AF65-F5344CB8AC3E}">
        <p14:creationId xmlns:p14="http://schemas.microsoft.com/office/powerpoint/2010/main" val="18150237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152400" y="800100"/>
            <a:ext cx="8915400" cy="4114800"/>
          </a:xfrm>
        </p:spPr>
        <p:txBody>
          <a:bodyPr>
            <a:normAutofit fontScale="92500" lnSpcReduction="20000"/>
          </a:bodyPr>
          <a:lstStyle/>
          <a:p>
            <a:pPr>
              <a:lnSpc>
                <a:spcPct val="90000"/>
              </a:lnSpc>
              <a:buFont typeface="Arial" charset="0"/>
              <a:buNone/>
            </a:pPr>
            <a:r>
              <a:rPr lang="en-US" sz="2800">
                <a:latin typeface="Calibri" charset="0"/>
              </a:rPr>
              <a:t>visits             = </a:t>
            </a:r>
            <a:r>
              <a:rPr lang="en-US" sz="2800">
                <a:solidFill>
                  <a:srgbClr val="F79646"/>
                </a:solidFill>
                <a:latin typeface="Calibri" charset="0"/>
              </a:rPr>
              <a:t>load</a:t>
            </a:r>
            <a:r>
              <a:rPr lang="en-US" sz="2800">
                <a:latin typeface="Calibri" charset="0"/>
              </a:rPr>
              <a:t> </a:t>
            </a:r>
            <a:r>
              <a:rPr lang="ja-JP" altLang="en-US" sz="2800">
                <a:solidFill>
                  <a:schemeClr val="accent2"/>
                </a:solidFill>
                <a:latin typeface="Calibri" charset="0"/>
              </a:rPr>
              <a:t>‘</a:t>
            </a:r>
            <a:r>
              <a:rPr lang="en-US" sz="2800">
                <a:solidFill>
                  <a:schemeClr val="accent2"/>
                </a:solidFill>
                <a:latin typeface="Calibri" charset="0"/>
              </a:rPr>
              <a:t>/data/visits</a:t>
            </a:r>
            <a:r>
              <a:rPr lang="ja-JP" altLang="en-US" sz="2800">
                <a:solidFill>
                  <a:schemeClr val="accent2"/>
                </a:solidFill>
                <a:latin typeface="Calibri" charset="0"/>
              </a:rPr>
              <a:t>’</a:t>
            </a:r>
            <a:r>
              <a:rPr lang="en-US" sz="2800">
                <a:solidFill>
                  <a:schemeClr val="accent2"/>
                </a:solidFill>
                <a:latin typeface="Calibri" charset="0"/>
              </a:rPr>
              <a:t> </a:t>
            </a:r>
            <a:r>
              <a:rPr lang="en-US" sz="2800">
                <a:solidFill>
                  <a:srgbClr val="F79646"/>
                </a:solidFill>
                <a:latin typeface="Calibri" charset="0"/>
              </a:rPr>
              <a:t>as</a:t>
            </a:r>
            <a:r>
              <a:rPr lang="en-US" sz="2800">
                <a:latin typeface="Calibri" charset="0"/>
              </a:rPr>
              <a:t> (user, url, time);</a:t>
            </a:r>
          </a:p>
          <a:p>
            <a:pPr>
              <a:lnSpc>
                <a:spcPct val="90000"/>
              </a:lnSpc>
              <a:buFont typeface="Arial" charset="0"/>
              <a:buNone/>
            </a:pPr>
            <a:r>
              <a:rPr lang="en-US" sz="2800">
                <a:latin typeface="Calibri" charset="0"/>
              </a:rPr>
              <a:t>gVisits          = </a:t>
            </a:r>
            <a:r>
              <a:rPr lang="en-US" sz="2800">
                <a:solidFill>
                  <a:srgbClr val="F79646"/>
                </a:solidFill>
                <a:latin typeface="Calibri" charset="0"/>
              </a:rPr>
              <a:t>group</a:t>
            </a:r>
            <a:r>
              <a:rPr lang="en-US" sz="2800">
                <a:latin typeface="Calibri" charset="0"/>
              </a:rPr>
              <a:t> visits </a:t>
            </a:r>
            <a:r>
              <a:rPr lang="en-US" sz="2800">
                <a:solidFill>
                  <a:srgbClr val="F79646"/>
                </a:solidFill>
                <a:latin typeface="Calibri" charset="0"/>
              </a:rPr>
              <a:t>by</a:t>
            </a:r>
            <a:r>
              <a:rPr lang="en-US" sz="2800">
                <a:latin typeface="Calibri" charset="0"/>
              </a:rPr>
              <a:t> url;</a:t>
            </a:r>
          </a:p>
          <a:p>
            <a:pPr>
              <a:lnSpc>
                <a:spcPct val="90000"/>
              </a:lnSpc>
              <a:buFont typeface="Arial" charset="0"/>
              <a:buNone/>
            </a:pPr>
            <a:r>
              <a:rPr lang="en-US" sz="2800">
                <a:latin typeface="Calibri" charset="0"/>
              </a:rPr>
              <a:t>visitCounts  = </a:t>
            </a:r>
            <a:r>
              <a:rPr lang="en-US" sz="2800">
                <a:solidFill>
                  <a:srgbClr val="F79646"/>
                </a:solidFill>
                <a:latin typeface="Calibri" charset="0"/>
              </a:rPr>
              <a:t>foreach</a:t>
            </a:r>
            <a:r>
              <a:rPr lang="en-US" sz="2800">
                <a:latin typeface="Calibri" charset="0"/>
              </a:rPr>
              <a:t> gVisits </a:t>
            </a:r>
            <a:r>
              <a:rPr lang="en-US" sz="2800">
                <a:solidFill>
                  <a:srgbClr val="F79646"/>
                </a:solidFill>
                <a:latin typeface="Calibri" charset="0"/>
              </a:rPr>
              <a:t>generate</a:t>
            </a:r>
            <a:r>
              <a:rPr lang="en-US" sz="2800">
                <a:latin typeface="Calibri" charset="0"/>
              </a:rPr>
              <a:t> url, count(urlVisits);</a:t>
            </a:r>
          </a:p>
          <a:p>
            <a:pPr>
              <a:lnSpc>
                <a:spcPct val="90000"/>
              </a:lnSpc>
              <a:buFont typeface="Arial" charset="0"/>
              <a:buNone/>
            </a:pPr>
            <a:endParaRPr lang="en-US" sz="2800">
              <a:latin typeface="Calibri" charset="0"/>
            </a:endParaRPr>
          </a:p>
          <a:p>
            <a:pPr>
              <a:lnSpc>
                <a:spcPct val="90000"/>
              </a:lnSpc>
              <a:buFont typeface="Arial" charset="0"/>
              <a:buNone/>
            </a:pPr>
            <a:r>
              <a:rPr lang="en-US" sz="2800">
                <a:latin typeface="Calibri" charset="0"/>
              </a:rPr>
              <a:t>urlInfo          = </a:t>
            </a:r>
            <a:r>
              <a:rPr lang="en-US" sz="2800">
                <a:solidFill>
                  <a:srgbClr val="F79646"/>
                </a:solidFill>
                <a:latin typeface="Calibri" charset="0"/>
              </a:rPr>
              <a:t>load</a:t>
            </a:r>
            <a:r>
              <a:rPr lang="en-US" sz="2800">
                <a:latin typeface="Calibri" charset="0"/>
              </a:rPr>
              <a:t> </a:t>
            </a:r>
            <a:r>
              <a:rPr lang="ja-JP" altLang="en-US" sz="2800">
                <a:solidFill>
                  <a:srgbClr val="C0504D"/>
                </a:solidFill>
                <a:latin typeface="Calibri" charset="0"/>
              </a:rPr>
              <a:t>‘</a:t>
            </a:r>
            <a:r>
              <a:rPr lang="en-US" sz="2800">
                <a:solidFill>
                  <a:srgbClr val="C0504D"/>
                </a:solidFill>
                <a:latin typeface="Calibri" charset="0"/>
              </a:rPr>
              <a:t>/data/urlInfo</a:t>
            </a:r>
            <a:r>
              <a:rPr lang="ja-JP" altLang="en-US" sz="2800">
                <a:solidFill>
                  <a:srgbClr val="C0504D"/>
                </a:solidFill>
                <a:latin typeface="Calibri" charset="0"/>
              </a:rPr>
              <a:t>’</a:t>
            </a:r>
            <a:r>
              <a:rPr lang="en-US" sz="2800">
                <a:solidFill>
                  <a:srgbClr val="C0504D"/>
                </a:solidFill>
                <a:latin typeface="Calibri" charset="0"/>
              </a:rPr>
              <a:t> </a:t>
            </a:r>
            <a:r>
              <a:rPr lang="en-US" sz="2800">
                <a:solidFill>
                  <a:srgbClr val="F79646"/>
                </a:solidFill>
                <a:latin typeface="Calibri" charset="0"/>
              </a:rPr>
              <a:t>as</a:t>
            </a:r>
            <a:r>
              <a:rPr lang="en-US" sz="2800">
                <a:latin typeface="Calibri" charset="0"/>
              </a:rPr>
              <a:t> (url, category, pRank);</a:t>
            </a:r>
          </a:p>
          <a:p>
            <a:pPr>
              <a:lnSpc>
                <a:spcPct val="90000"/>
              </a:lnSpc>
              <a:buFont typeface="Arial" charset="0"/>
              <a:buNone/>
            </a:pPr>
            <a:endParaRPr lang="en-US" sz="2800">
              <a:latin typeface="Calibri" charset="0"/>
            </a:endParaRPr>
          </a:p>
          <a:p>
            <a:pPr>
              <a:lnSpc>
                <a:spcPct val="90000"/>
              </a:lnSpc>
              <a:buFont typeface="Arial" charset="0"/>
              <a:buNone/>
            </a:pPr>
            <a:r>
              <a:rPr lang="en-US" sz="2800">
                <a:latin typeface="Calibri" charset="0"/>
              </a:rPr>
              <a:t>visitCounts  = </a:t>
            </a:r>
            <a:r>
              <a:rPr lang="en-US" sz="2800">
                <a:solidFill>
                  <a:srgbClr val="F79646"/>
                </a:solidFill>
                <a:latin typeface="Calibri" charset="0"/>
              </a:rPr>
              <a:t>join</a:t>
            </a:r>
            <a:r>
              <a:rPr lang="en-US" sz="2800">
                <a:latin typeface="Calibri" charset="0"/>
              </a:rPr>
              <a:t> visitCounts </a:t>
            </a:r>
            <a:r>
              <a:rPr lang="en-US" sz="2800">
                <a:solidFill>
                  <a:srgbClr val="F79646"/>
                </a:solidFill>
                <a:latin typeface="Calibri" charset="0"/>
              </a:rPr>
              <a:t>by</a:t>
            </a:r>
            <a:r>
              <a:rPr lang="en-US" sz="2800">
                <a:latin typeface="Calibri" charset="0"/>
              </a:rPr>
              <a:t> url, urlInfo </a:t>
            </a:r>
            <a:r>
              <a:rPr lang="en-US" sz="2800">
                <a:solidFill>
                  <a:srgbClr val="F79646"/>
                </a:solidFill>
                <a:latin typeface="Calibri" charset="0"/>
              </a:rPr>
              <a:t>by</a:t>
            </a:r>
            <a:r>
              <a:rPr lang="en-US" sz="2800">
                <a:latin typeface="Calibri" charset="0"/>
              </a:rPr>
              <a:t> url;</a:t>
            </a:r>
          </a:p>
          <a:p>
            <a:pPr>
              <a:lnSpc>
                <a:spcPct val="90000"/>
              </a:lnSpc>
              <a:buFont typeface="Arial" charset="0"/>
              <a:buNone/>
            </a:pPr>
            <a:r>
              <a:rPr lang="en-US" sz="2800">
                <a:latin typeface="Calibri" charset="0"/>
              </a:rPr>
              <a:t>gCategories = </a:t>
            </a:r>
            <a:r>
              <a:rPr lang="en-US" sz="2800">
                <a:solidFill>
                  <a:srgbClr val="F79646"/>
                </a:solidFill>
                <a:latin typeface="Calibri" charset="0"/>
              </a:rPr>
              <a:t>group</a:t>
            </a:r>
            <a:r>
              <a:rPr lang="en-US" sz="2800">
                <a:latin typeface="Calibri" charset="0"/>
              </a:rPr>
              <a:t> visitCounts </a:t>
            </a:r>
            <a:r>
              <a:rPr lang="en-US" sz="2800">
                <a:solidFill>
                  <a:srgbClr val="F79646"/>
                </a:solidFill>
                <a:latin typeface="Calibri" charset="0"/>
              </a:rPr>
              <a:t>by</a:t>
            </a:r>
            <a:r>
              <a:rPr lang="en-US" sz="2800">
                <a:latin typeface="Calibri" charset="0"/>
              </a:rPr>
              <a:t> category;</a:t>
            </a:r>
          </a:p>
          <a:p>
            <a:pPr>
              <a:lnSpc>
                <a:spcPct val="90000"/>
              </a:lnSpc>
              <a:buFont typeface="Arial" charset="0"/>
              <a:buNone/>
            </a:pPr>
            <a:r>
              <a:rPr lang="en-US" sz="2800">
                <a:latin typeface="Calibri" charset="0"/>
              </a:rPr>
              <a:t>topUrls = </a:t>
            </a:r>
            <a:r>
              <a:rPr lang="en-US" sz="2800">
                <a:solidFill>
                  <a:srgbClr val="F79646"/>
                </a:solidFill>
                <a:latin typeface="Calibri" charset="0"/>
              </a:rPr>
              <a:t>foreach</a:t>
            </a:r>
            <a:r>
              <a:rPr lang="en-US" sz="2800">
                <a:latin typeface="Calibri" charset="0"/>
              </a:rPr>
              <a:t> gCategories </a:t>
            </a:r>
            <a:r>
              <a:rPr lang="en-US" sz="2800">
                <a:solidFill>
                  <a:srgbClr val="F79646"/>
                </a:solidFill>
                <a:latin typeface="Calibri" charset="0"/>
              </a:rPr>
              <a:t>generate</a:t>
            </a:r>
            <a:r>
              <a:rPr lang="en-US" sz="2800">
                <a:latin typeface="Calibri" charset="0"/>
              </a:rPr>
              <a:t> top(visitCounts,10);</a:t>
            </a:r>
          </a:p>
          <a:p>
            <a:pPr>
              <a:lnSpc>
                <a:spcPct val="90000"/>
              </a:lnSpc>
              <a:buFont typeface="Arial" charset="0"/>
              <a:buNone/>
            </a:pPr>
            <a:endParaRPr lang="en-US" sz="2800">
              <a:latin typeface="Calibri" charset="0"/>
            </a:endParaRPr>
          </a:p>
          <a:p>
            <a:pPr>
              <a:lnSpc>
                <a:spcPct val="90000"/>
              </a:lnSpc>
              <a:buFont typeface="Arial" charset="0"/>
              <a:buNone/>
            </a:pPr>
            <a:r>
              <a:rPr lang="en-US" sz="2800">
                <a:latin typeface="Calibri" charset="0"/>
              </a:rPr>
              <a:t>store topUrls into </a:t>
            </a:r>
            <a:r>
              <a:rPr lang="ja-JP" altLang="en-US" sz="2800">
                <a:latin typeface="Calibri" charset="0"/>
              </a:rPr>
              <a:t>‘</a:t>
            </a:r>
            <a:r>
              <a:rPr lang="en-US" sz="2800">
                <a:latin typeface="Calibri" charset="0"/>
              </a:rPr>
              <a:t>/data/topUrls</a:t>
            </a:r>
            <a:r>
              <a:rPr lang="ja-JP" altLang="en-US" sz="2800">
                <a:latin typeface="Calibri" charset="0"/>
              </a:rPr>
              <a:t>’</a:t>
            </a:r>
            <a:r>
              <a:rPr lang="en-US" sz="2800">
                <a:latin typeface="Calibri" charset="0"/>
              </a:rPr>
              <a:t>;</a:t>
            </a:r>
          </a:p>
        </p:txBody>
      </p:sp>
      <p:sp>
        <p:nvSpPr>
          <p:cNvPr id="30723" name="Title 1"/>
          <p:cNvSpPr>
            <a:spLocks noGrp="1"/>
          </p:cNvSpPr>
          <p:nvPr>
            <p:ph type="title"/>
          </p:nvPr>
        </p:nvSpPr>
        <p:spPr/>
        <p:txBody>
          <a:bodyPr>
            <a:normAutofit/>
          </a:bodyPr>
          <a:lstStyle/>
          <a:p>
            <a:r>
              <a:rPr lang="zh-CN" altLang="en-US" sz="3200" dirty="0" smtClean="0">
                <a:latin typeface="Calibri" charset="0"/>
              </a:rPr>
              <a:t>快速入门与互操作性</a:t>
            </a:r>
            <a:endParaRPr lang="en-US" sz="3200" dirty="0">
              <a:latin typeface="Calibri" charset="0"/>
            </a:endParaRPr>
          </a:p>
        </p:txBody>
      </p:sp>
      <p:sp>
        <p:nvSpPr>
          <p:cNvPr id="5" name="Oval 4"/>
          <p:cNvSpPr/>
          <p:nvPr/>
        </p:nvSpPr>
        <p:spPr>
          <a:xfrm>
            <a:off x="2667000" y="800100"/>
            <a:ext cx="2438400" cy="457200"/>
          </a:xfrm>
          <a:prstGeom prst="ellipse">
            <a:avLst/>
          </a:prstGeom>
          <a:gradFill flip="none" rotWithShape="1">
            <a:gsLst>
              <a:gs pos="0">
                <a:schemeClr val="accent1">
                  <a:tint val="100000"/>
                  <a:shade val="100000"/>
                  <a:satMod val="130000"/>
                  <a:alpha val="34000"/>
                </a:schemeClr>
              </a:gs>
              <a:gs pos="100000">
                <a:schemeClr val="accent1">
                  <a:tint val="50000"/>
                  <a:shade val="100000"/>
                  <a:satMod val="3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7" name="Oval 6"/>
          <p:cNvSpPr/>
          <p:nvPr/>
        </p:nvSpPr>
        <p:spPr>
          <a:xfrm>
            <a:off x="2819400" y="2228850"/>
            <a:ext cx="2438400" cy="457200"/>
          </a:xfrm>
          <a:prstGeom prst="ellipse">
            <a:avLst/>
          </a:prstGeom>
          <a:gradFill flip="none" rotWithShape="1">
            <a:gsLst>
              <a:gs pos="0">
                <a:schemeClr val="accent1">
                  <a:tint val="100000"/>
                  <a:shade val="100000"/>
                  <a:satMod val="130000"/>
                  <a:alpha val="34000"/>
                </a:schemeClr>
              </a:gs>
              <a:gs pos="100000">
                <a:schemeClr val="accent1">
                  <a:tint val="50000"/>
                  <a:shade val="100000"/>
                  <a:satMod val="3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8" name="Rounded Rectangle 7"/>
          <p:cNvSpPr/>
          <p:nvPr/>
        </p:nvSpPr>
        <p:spPr>
          <a:xfrm>
            <a:off x="1828800" y="3086100"/>
            <a:ext cx="4800600" cy="10287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zh-CN" altLang="en-US" sz="2800" dirty="0" smtClean="0">
                <a:solidFill>
                  <a:srgbClr val="FFFFFF"/>
                </a:solidFill>
                <a:latin typeface="Calibri" charset="0"/>
                <a:ea typeface="ＭＳ Ｐゴシック" charset="0"/>
                <a:cs typeface="ＭＳ Ｐゴシック" charset="0"/>
              </a:rPr>
              <a:t>操作直接作用于文件</a:t>
            </a:r>
            <a:endParaRPr lang="en-US" sz="2800" dirty="0">
              <a:solidFill>
                <a:srgbClr val="FFFFFF"/>
              </a:solidFill>
              <a:latin typeface="Calibri" charset="0"/>
              <a:ea typeface="ＭＳ Ｐゴシック" charset="0"/>
              <a:cs typeface="ＭＳ Ｐゴシック" charset="0"/>
            </a:endParaRPr>
          </a:p>
        </p:txBody>
      </p:sp>
      <p:sp>
        <p:nvSpPr>
          <p:cNvPr id="11" name="Oval 10"/>
          <p:cNvSpPr/>
          <p:nvPr/>
        </p:nvSpPr>
        <p:spPr>
          <a:xfrm>
            <a:off x="2743200" y="4457700"/>
            <a:ext cx="2438400" cy="457200"/>
          </a:xfrm>
          <a:prstGeom prst="ellipse">
            <a:avLst/>
          </a:prstGeom>
          <a:gradFill flip="none" rotWithShape="1">
            <a:gsLst>
              <a:gs pos="0">
                <a:schemeClr val="accent1">
                  <a:tint val="100000"/>
                  <a:shade val="100000"/>
                  <a:satMod val="130000"/>
                  <a:alpha val="34000"/>
                </a:schemeClr>
              </a:gs>
              <a:gs pos="100000">
                <a:schemeClr val="accent1">
                  <a:tint val="50000"/>
                  <a:shade val="100000"/>
                  <a:satMod val="3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Tree>
    <p:extLst>
      <p:ext uri="{BB962C8B-B14F-4D97-AF65-F5344CB8AC3E}">
        <p14:creationId xmlns:p14="http://schemas.microsoft.com/office/powerpoint/2010/main" val="21581987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1"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152400" y="800100"/>
            <a:ext cx="8915400" cy="4114800"/>
          </a:xfrm>
        </p:spPr>
        <p:txBody>
          <a:bodyPr>
            <a:normAutofit fontScale="92500" lnSpcReduction="20000"/>
          </a:bodyPr>
          <a:lstStyle/>
          <a:p>
            <a:pPr>
              <a:lnSpc>
                <a:spcPct val="90000"/>
              </a:lnSpc>
              <a:buFont typeface="Arial" charset="0"/>
              <a:buNone/>
            </a:pPr>
            <a:r>
              <a:rPr lang="en-US" sz="2800">
                <a:latin typeface="Calibri" charset="0"/>
              </a:rPr>
              <a:t>visits             = </a:t>
            </a:r>
            <a:r>
              <a:rPr lang="en-US" sz="2800">
                <a:solidFill>
                  <a:srgbClr val="F79646"/>
                </a:solidFill>
                <a:latin typeface="Calibri" charset="0"/>
              </a:rPr>
              <a:t>load</a:t>
            </a:r>
            <a:r>
              <a:rPr lang="en-US" sz="2800">
                <a:latin typeface="Calibri" charset="0"/>
              </a:rPr>
              <a:t> </a:t>
            </a:r>
            <a:r>
              <a:rPr lang="ja-JP" altLang="en-US" sz="2800">
                <a:solidFill>
                  <a:schemeClr val="accent2"/>
                </a:solidFill>
                <a:latin typeface="Calibri" charset="0"/>
              </a:rPr>
              <a:t>‘</a:t>
            </a:r>
            <a:r>
              <a:rPr lang="en-US" sz="2800">
                <a:solidFill>
                  <a:schemeClr val="accent2"/>
                </a:solidFill>
                <a:latin typeface="Calibri" charset="0"/>
              </a:rPr>
              <a:t>/data/visits</a:t>
            </a:r>
            <a:r>
              <a:rPr lang="ja-JP" altLang="en-US" sz="2800">
                <a:solidFill>
                  <a:schemeClr val="accent2"/>
                </a:solidFill>
                <a:latin typeface="Calibri" charset="0"/>
              </a:rPr>
              <a:t>’</a:t>
            </a:r>
            <a:r>
              <a:rPr lang="en-US" sz="2800">
                <a:solidFill>
                  <a:schemeClr val="accent2"/>
                </a:solidFill>
                <a:latin typeface="Calibri" charset="0"/>
              </a:rPr>
              <a:t> </a:t>
            </a:r>
            <a:r>
              <a:rPr lang="en-US" sz="2800">
                <a:solidFill>
                  <a:srgbClr val="F79646"/>
                </a:solidFill>
                <a:latin typeface="Calibri" charset="0"/>
              </a:rPr>
              <a:t>as</a:t>
            </a:r>
            <a:r>
              <a:rPr lang="en-US" sz="2800">
                <a:latin typeface="Calibri" charset="0"/>
              </a:rPr>
              <a:t> (user, url, time);</a:t>
            </a:r>
          </a:p>
          <a:p>
            <a:pPr>
              <a:lnSpc>
                <a:spcPct val="90000"/>
              </a:lnSpc>
              <a:buFont typeface="Arial" charset="0"/>
              <a:buNone/>
            </a:pPr>
            <a:r>
              <a:rPr lang="en-US" sz="2800">
                <a:latin typeface="Calibri" charset="0"/>
              </a:rPr>
              <a:t>gVisits          = </a:t>
            </a:r>
            <a:r>
              <a:rPr lang="en-US" sz="2800">
                <a:solidFill>
                  <a:srgbClr val="F79646"/>
                </a:solidFill>
                <a:latin typeface="Calibri" charset="0"/>
              </a:rPr>
              <a:t>group</a:t>
            </a:r>
            <a:r>
              <a:rPr lang="en-US" sz="2800">
                <a:latin typeface="Calibri" charset="0"/>
              </a:rPr>
              <a:t> visits </a:t>
            </a:r>
            <a:r>
              <a:rPr lang="en-US" sz="2800">
                <a:solidFill>
                  <a:srgbClr val="F79646"/>
                </a:solidFill>
                <a:latin typeface="Calibri" charset="0"/>
              </a:rPr>
              <a:t>by</a:t>
            </a:r>
            <a:r>
              <a:rPr lang="en-US" sz="2800">
                <a:latin typeface="Calibri" charset="0"/>
              </a:rPr>
              <a:t> url;</a:t>
            </a:r>
          </a:p>
          <a:p>
            <a:pPr>
              <a:lnSpc>
                <a:spcPct val="90000"/>
              </a:lnSpc>
              <a:buFont typeface="Arial" charset="0"/>
              <a:buNone/>
            </a:pPr>
            <a:r>
              <a:rPr lang="en-US" sz="2800">
                <a:latin typeface="Calibri" charset="0"/>
              </a:rPr>
              <a:t>visitCounts  = </a:t>
            </a:r>
            <a:r>
              <a:rPr lang="en-US" sz="2800">
                <a:solidFill>
                  <a:srgbClr val="F79646"/>
                </a:solidFill>
                <a:latin typeface="Calibri" charset="0"/>
              </a:rPr>
              <a:t>foreach</a:t>
            </a:r>
            <a:r>
              <a:rPr lang="en-US" sz="2800">
                <a:latin typeface="Calibri" charset="0"/>
              </a:rPr>
              <a:t> gVisits </a:t>
            </a:r>
            <a:r>
              <a:rPr lang="en-US" sz="2800">
                <a:solidFill>
                  <a:srgbClr val="F79646"/>
                </a:solidFill>
                <a:latin typeface="Calibri" charset="0"/>
              </a:rPr>
              <a:t>generate</a:t>
            </a:r>
            <a:r>
              <a:rPr lang="en-US" sz="2800">
                <a:latin typeface="Calibri" charset="0"/>
              </a:rPr>
              <a:t> url, count(urlVisits);</a:t>
            </a:r>
          </a:p>
          <a:p>
            <a:pPr>
              <a:lnSpc>
                <a:spcPct val="90000"/>
              </a:lnSpc>
              <a:buFont typeface="Arial" charset="0"/>
              <a:buNone/>
            </a:pPr>
            <a:endParaRPr lang="en-US" sz="2800">
              <a:latin typeface="Calibri" charset="0"/>
            </a:endParaRPr>
          </a:p>
          <a:p>
            <a:pPr>
              <a:lnSpc>
                <a:spcPct val="90000"/>
              </a:lnSpc>
              <a:buFont typeface="Arial" charset="0"/>
              <a:buNone/>
            </a:pPr>
            <a:r>
              <a:rPr lang="en-US" sz="2800">
                <a:latin typeface="Calibri" charset="0"/>
              </a:rPr>
              <a:t>urlInfo          = </a:t>
            </a:r>
            <a:r>
              <a:rPr lang="en-US" sz="2800">
                <a:solidFill>
                  <a:srgbClr val="F79646"/>
                </a:solidFill>
                <a:latin typeface="Calibri" charset="0"/>
              </a:rPr>
              <a:t>load</a:t>
            </a:r>
            <a:r>
              <a:rPr lang="en-US" sz="2800">
                <a:latin typeface="Calibri" charset="0"/>
              </a:rPr>
              <a:t> </a:t>
            </a:r>
            <a:r>
              <a:rPr lang="ja-JP" altLang="en-US" sz="2800">
                <a:solidFill>
                  <a:srgbClr val="C0504D"/>
                </a:solidFill>
                <a:latin typeface="Calibri" charset="0"/>
              </a:rPr>
              <a:t>‘</a:t>
            </a:r>
            <a:r>
              <a:rPr lang="en-US" sz="2800">
                <a:solidFill>
                  <a:srgbClr val="C0504D"/>
                </a:solidFill>
                <a:latin typeface="Calibri" charset="0"/>
              </a:rPr>
              <a:t>/data/urlInfo</a:t>
            </a:r>
            <a:r>
              <a:rPr lang="ja-JP" altLang="en-US" sz="2800">
                <a:solidFill>
                  <a:srgbClr val="C0504D"/>
                </a:solidFill>
                <a:latin typeface="Calibri" charset="0"/>
              </a:rPr>
              <a:t>’</a:t>
            </a:r>
            <a:r>
              <a:rPr lang="en-US" sz="2800">
                <a:solidFill>
                  <a:srgbClr val="C0504D"/>
                </a:solidFill>
                <a:latin typeface="Calibri" charset="0"/>
              </a:rPr>
              <a:t> </a:t>
            </a:r>
            <a:r>
              <a:rPr lang="en-US" sz="2800">
                <a:solidFill>
                  <a:srgbClr val="F79646"/>
                </a:solidFill>
                <a:latin typeface="Calibri" charset="0"/>
              </a:rPr>
              <a:t>as</a:t>
            </a:r>
            <a:r>
              <a:rPr lang="en-US" sz="2800">
                <a:latin typeface="Calibri" charset="0"/>
              </a:rPr>
              <a:t> (url, category, pRank);</a:t>
            </a:r>
          </a:p>
          <a:p>
            <a:pPr>
              <a:lnSpc>
                <a:spcPct val="90000"/>
              </a:lnSpc>
              <a:buFont typeface="Arial" charset="0"/>
              <a:buNone/>
            </a:pPr>
            <a:endParaRPr lang="en-US" sz="2800">
              <a:latin typeface="Calibri" charset="0"/>
            </a:endParaRPr>
          </a:p>
          <a:p>
            <a:pPr>
              <a:lnSpc>
                <a:spcPct val="90000"/>
              </a:lnSpc>
              <a:buFont typeface="Arial" charset="0"/>
              <a:buNone/>
            </a:pPr>
            <a:r>
              <a:rPr lang="en-US" sz="2800">
                <a:latin typeface="Calibri" charset="0"/>
              </a:rPr>
              <a:t>visitCounts  = </a:t>
            </a:r>
            <a:r>
              <a:rPr lang="en-US" sz="2800">
                <a:solidFill>
                  <a:srgbClr val="F79646"/>
                </a:solidFill>
                <a:latin typeface="Calibri" charset="0"/>
              </a:rPr>
              <a:t>join</a:t>
            </a:r>
            <a:r>
              <a:rPr lang="en-US" sz="2800">
                <a:latin typeface="Calibri" charset="0"/>
              </a:rPr>
              <a:t> visitCounts </a:t>
            </a:r>
            <a:r>
              <a:rPr lang="en-US" sz="2800">
                <a:solidFill>
                  <a:srgbClr val="F79646"/>
                </a:solidFill>
                <a:latin typeface="Calibri" charset="0"/>
              </a:rPr>
              <a:t>by</a:t>
            </a:r>
            <a:r>
              <a:rPr lang="en-US" sz="2800">
                <a:latin typeface="Calibri" charset="0"/>
              </a:rPr>
              <a:t> url, urlInfo </a:t>
            </a:r>
            <a:r>
              <a:rPr lang="en-US" sz="2800">
                <a:solidFill>
                  <a:srgbClr val="F79646"/>
                </a:solidFill>
                <a:latin typeface="Calibri" charset="0"/>
              </a:rPr>
              <a:t>by</a:t>
            </a:r>
            <a:r>
              <a:rPr lang="en-US" sz="2800">
                <a:latin typeface="Calibri" charset="0"/>
              </a:rPr>
              <a:t> url;</a:t>
            </a:r>
          </a:p>
          <a:p>
            <a:pPr>
              <a:lnSpc>
                <a:spcPct val="90000"/>
              </a:lnSpc>
              <a:buFont typeface="Arial" charset="0"/>
              <a:buNone/>
            </a:pPr>
            <a:r>
              <a:rPr lang="en-US" sz="2800">
                <a:latin typeface="Calibri" charset="0"/>
              </a:rPr>
              <a:t>gCategories = </a:t>
            </a:r>
            <a:r>
              <a:rPr lang="en-US" sz="2800">
                <a:solidFill>
                  <a:srgbClr val="F79646"/>
                </a:solidFill>
                <a:latin typeface="Calibri" charset="0"/>
              </a:rPr>
              <a:t>group</a:t>
            </a:r>
            <a:r>
              <a:rPr lang="en-US" sz="2800">
                <a:latin typeface="Calibri" charset="0"/>
              </a:rPr>
              <a:t> visitCounts </a:t>
            </a:r>
            <a:r>
              <a:rPr lang="en-US" sz="2800">
                <a:solidFill>
                  <a:srgbClr val="F79646"/>
                </a:solidFill>
                <a:latin typeface="Calibri" charset="0"/>
              </a:rPr>
              <a:t>by</a:t>
            </a:r>
            <a:r>
              <a:rPr lang="en-US" sz="2800">
                <a:latin typeface="Calibri" charset="0"/>
              </a:rPr>
              <a:t> category;</a:t>
            </a:r>
          </a:p>
          <a:p>
            <a:pPr>
              <a:lnSpc>
                <a:spcPct val="90000"/>
              </a:lnSpc>
              <a:buFont typeface="Arial" charset="0"/>
              <a:buNone/>
            </a:pPr>
            <a:r>
              <a:rPr lang="en-US" sz="2800">
                <a:latin typeface="Calibri" charset="0"/>
              </a:rPr>
              <a:t>topUrls = </a:t>
            </a:r>
            <a:r>
              <a:rPr lang="en-US" sz="2800">
                <a:solidFill>
                  <a:srgbClr val="F79646"/>
                </a:solidFill>
                <a:latin typeface="Calibri" charset="0"/>
              </a:rPr>
              <a:t>foreach</a:t>
            </a:r>
            <a:r>
              <a:rPr lang="en-US" sz="2800">
                <a:latin typeface="Calibri" charset="0"/>
              </a:rPr>
              <a:t> gCategories </a:t>
            </a:r>
            <a:r>
              <a:rPr lang="en-US" sz="2800">
                <a:solidFill>
                  <a:srgbClr val="F79646"/>
                </a:solidFill>
                <a:latin typeface="Calibri" charset="0"/>
              </a:rPr>
              <a:t>generate</a:t>
            </a:r>
            <a:r>
              <a:rPr lang="en-US" sz="2800">
                <a:latin typeface="Calibri" charset="0"/>
              </a:rPr>
              <a:t> top(visitCounts,10);</a:t>
            </a:r>
          </a:p>
          <a:p>
            <a:pPr>
              <a:lnSpc>
                <a:spcPct val="90000"/>
              </a:lnSpc>
              <a:buFont typeface="Arial" charset="0"/>
              <a:buNone/>
            </a:pPr>
            <a:endParaRPr lang="en-US" sz="2800">
              <a:latin typeface="Calibri" charset="0"/>
            </a:endParaRPr>
          </a:p>
          <a:p>
            <a:pPr>
              <a:lnSpc>
                <a:spcPct val="90000"/>
              </a:lnSpc>
              <a:buFont typeface="Arial" charset="0"/>
              <a:buNone/>
            </a:pPr>
            <a:r>
              <a:rPr lang="en-US" sz="2800">
                <a:latin typeface="Calibri" charset="0"/>
              </a:rPr>
              <a:t>store topUrls into </a:t>
            </a:r>
            <a:r>
              <a:rPr lang="ja-JP" altLang="en-US" sz="2800">
                <a:latin typeface="Calibri" charset="0"/>
              </a:rPr>
              <a:t>‘</a:t>
            </a:r>
            <a:r>
              <a:rPr lang="en-US" sz="2800">
                <a:latin typeface="Calibri" charset="0"/>
              </a:rPr>
              <a:t>/data/topUrls</a:t>
            </a:r>
            <a:r>
              <a:rPr lang="ja-JP" altLang="en-US" sz="2800">
                <a:latin typeface="Calibri" charset="0"/>
              </a:rPr>
              <a:t>’</a:t>
            </a:r>
            <a:r>
              <a:rPr lang="en-US" sz="2800">
                <a:latin typeface="Calibri" charset="0"/>
              </a:rPr>
              <a:t>;</a:t>
            </a:r>
          </a:p>
        </p:txBody>
      </p:sp>
      <p:sp>
        <p:nvSpPr>
          <p:cNvPr id="31747" name="Title 1"/>
          <p:cNvSpPr>
            <a:spLocks noGrp="1"/>
          </p:cNvSpPr>
          <p:nvPr>
            <p:ph type="title"/>
          </p:nvPr>
        </p:nvSpPr>
        <p:spPr/>
        <p:txBody>
          <a:bodyPr>
            <a:normAutofit/>
          </a:bodyPr>
          <a:lstStyle/>
          <a:p>
            <a:r>
              <a:rPr lang="zh-CN" altLang="en-US" sz="3200" dirty="0">
                <a:latin typeface="Calibri" charset="0"/>
              </a:rPr>
              <a:t>快速入门与互操作性</a:t>
            </a:r>
            <a:endParaRPr lang="en-US" sz="3200" dirty="0">
              <a:latin typeface="Calibri" charset="0"/>
            </a:endParaRPr>
          </a:p>
        </p:txBody>
      </p:sp>
      <p:sp>
        <p:nvSpPr>
          <p:cNvPr id="5" name="Oval 4"/>
          <p:cNvSpPr/>
          <p:nvPr/>
        </p:nvSpPr>
        <p:spPr>
          <a:xfrm>
            <a:off x="5105400" y="800100"/>
            <a:ext cx="2438400" cy="457200"/>
          </a:xfrm>
          <a:prstGeom prst="ellipse">
            <a:avLst/>
          </a:prstGeom>
          <a:gradFill flip="none" rotWithShape="1">
            <a:gsLst>
              <a:gs pos="0">
                <a:schemeClr val="accent1">
                  <a:tint val="100000"/>
                  <a:shade val="100000"/>
                  <a:satMod val="130000"/>
                  <a:alpha val="34000"/>
                </a:schemeClr>
              </a:gs>
              <a:gs pos="100000">
                <a:schemeClr val="accent1">
                  <a:tint val="50000"/>
                  <a:shade val="100000"/>
                  <a:satMod val="3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7" name="Oval 6"/>
          <p:cNvSpPr/>
          <p:nvPr/>
        </p:nvSpPr>
        <p:spPr>
          <a:xfrm>
            <a:off x="5410200" y="2171700"/>
            <a:ext cx="3352800" cy="571500"/>
          </a:xfrm>
          <a:prstGeom prst="ellipse">
            <a:avLst/>
          </a:prstGeom>
          <a:gradFill flip="none" rotWithShape="1">
            <a:gsLst>
              <a:gs pos="0">
                <a:schemeClr val="accent1">
                  <a:tint val="100000"/>
                  <a:shade val="100000"/>
                  <a:satMod val="130000"/>
                  <a:alpha val="34000"/>
                </a:schemeClr>
              </a:gs>
              <a:gs pos="100000">
                <a:schemeClr val="accent1">
                  <a:tint val="50000"/>
                  <a:shade val="100000"/>
                  <a:satMod val="3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8" name="Rounded Rectangle 7"/>
          <p:cNvSpPr/>
          <p:nvPr/>
        </p:nvSpPr>
        <p:spPr>
          <a:xfrm>
            <a:off x="1828800" y="3086100"/>
            <a:ext cx="5105400" cy="10287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zh-CN" altLang="en-US" sz="2800" dirty="0" smtClean="0">
                <a:solidFill>
                  <a:srgbClr val="FFFFFF"/>
                </a:solidFill>
                <a:latin typeface="Calibri" charset="0"/>
                <a:ea typeface="ＭＳ Ｐゴシック" charset="0"/>
                <a:cs typeface="ＭＳ Ｐゴシック" charset="0"/>
              </a:rPr>
              <a:t>模式是可选的；可被动态的赋值</a:t>
            </a:r>
            <a:endParaRPr lang="en-US" sz="2800" dirty="0">
              <a:solidFill>
                <a:srgbClr val="FFFFFF"/>
              </a:solidFill>
              <a:latin typeface="Calibri" charset="0"/>
              <a:ea typeface="ＭＳ Ｐゴシック" charset="0"/>
              <a:cs typeface="ＭＳ Ｐゴシック" charset="0"/>
            </a:endParaRPr>
          </a:p>
        </p:txBody>
      </p:sp>
    </p:spTree>
    <p:extLst>
      <p:ext uri="{BB962C8B-B14F-4D97-AF65-F5344CB8AC3E}">
        <p14:creationId xmlns:p14="http://schemas.microsoft.com/office/powerpoint/2010/main" val="382769484"/>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152400" y="800100"/>
            <a:ext cx="8915400" cy="4114800"/>
          </a:xfrm>
        </p:spPr>
        <p:txBody>
          <a:bodyPr>
            <a:normAutofit fontScale="92500" lnSpcReduction="20000"/>
          </a:bodyPr>
          <a:lstStyle/>
          <a:p>
            <a:pPr>
              <a:lnSpc>
                <a:spcPct val="90000"/>
              </a:lnSpc>
              <a:buFont typeface="Arial" charset="0"/>
              <a:buNone/>
            </a:pPr>
            <a:r>
              <a:rPr lang="en-US" sz="2800">
                <a:latin typeface="Calibri" charset="0"/>
              </a:rPr>
              <a:t>visits             = </a:t>
            </a:r>
            <a:r>
              <a:rPr lang="en-US" sz="2800">
                <a:solidFill>
                  <a:srgbClr val="F79646"/>
                </a:solidFill>
                <a:latin typeface="Calibri" charset="0"/>
              </a:rPr>
              <a:t>load</a:t>
            </a:r>
            <a:r>
              <a:rPr lang="en-US" sz="2800">
                <a:latin typeface="Calibri" charset="0"/>
              </a:rPr>
              <a:t> </a:t>
            </a:r>
            <a:r>
              <a:rPr lang="ja-JP" altLang="en-US" sz="2800">
                <a:solidFill>
                  <a:schemeClr val="accent2"/>
                </a:solidFill>
                <a:latin typeface="Calibri" charset="0"/>
              </a:rPr>
              <a:t>‘</a:t>
            </a:r>
            <a:r>
              <a:rPr lang="en-US" sz="2800">
                <a:solidFill>
                  <a:schemeClr val="accent2"/>
                </a:solidFill>
                <a:latin typeface="Calibri" charset="0"/>
              </a:rPr>
              <a:t>/data/visits</a:t>
            </a:r>
            <a:r>
              <a:rPr lang="ja-JP" altLang="en-US" sz="2800">
                <a:solidFill>
                  <a:schemeClr val="accent2"/>
                </a:solidFill>
                <a:latin typeface="Calibri" charset="0"/>
              </a:rPr>
              <a:t>’</a:t>
            </a:r>
            <a:r>
              <a:rPr lang="en-US" sz="2800">
                <a:solidFill>
                  <a:schemeClr val="accent2"/>
                </a:solidFill>
                <a:latin typeface="Calibri" charset="0"/>
              </a:rPr>
              <a:t> </a:t>
            </a:r>
            <a:r>
              <a:rPr lang="en-US" sz="2800">
                <a:solidFill>
                  <a:srgbClr val="F79646"/>
                </a:solidFill>
                <a:latin typeface="Calibri" charset="0"/>
              </a:rPr>
              <a:t>as</a:t>
            </a:r>
            <a:r>
              <a:rPr lang="en-US" sz="2800">
                <a:latin typeface="Calibri" charset="0"/>
              </a:rPr>
              <a:t> (user, url, time);</a:t>
            </a:r>
          </a:p>
          <a:p>
            <a:pPr>
              <a:lnSpc>
                <a:spcPct val="90000"/>
              </a:lnSpc>
              <a:buFont typeface="Arial" charset="0"/>
              <a:buNone/>
            </a:pPr>
            <a:r>
              <a:rPr lang="en-US" sz="2800">
                <a:latin typeface="Calibri" charset="0"/>
              </a:rPr>
              <a:t>gVisits          = </a:t>
            </a:r>
            <a:r>
              <a:rPr lang="en-US" sz="2800">
                <a:solidFill>
                  <a:srgbClr val="F79646"/>
                </a:solidFill>
                <a:latin typeface="Calibri" charset="0"/>
              </a:rPr>
              <a:t>group</a:t>
            </a:r>
            <a:r>
              <a:rPr lang="en-US" sz="2800">
                <a:latin typeface="Calibri" charset="0"/>
              </a:rPr>
              <a:t> visits </a:t>
            </a:r>
            <a:r>
              <a:rPr lang="en-US" sz="2800">
                <a:solidFill>
                  <a:srgbClr val="F79646"/>
                </a:solidFill>
                <a:latin typeface="Calibri" charset="0"/>
              </a:rPr>
              <a:t>by</a:t>
            </a:r>
            <a:r>
              <a:rPr lang="en-US" sz="2800">
                <a:latin typeface="Calibri" charset="0"/>
              </a:rPr>
              <a:t> url;</a:t>
            </a:r>
          </a:p>
          <a:p>
            <a:pPr>
              <a:lnSpc>
                <a:spcPct val="90000"/>
              </a:lnSpc>
              <a:buFont typeface="Arial" charset="0"/>
              <a:buNone/>
            </a:pPr>
            <a:r>
              <a:rPr lang="en-US" sz="2800">
                <a:latin typeface="Calibri" charset="0"/>
              </a:rPr>
              <a:t>visitCounts  = </a:t>
            </a:r>
            <a:r>
              <a:rPr lang="en-US" sz="2800">
                <a:solidFill>
                  <a:srgbClr val="F79646"/>
                </a:solidFill>
                <a:latin typeface="Calibri" charset="0"/>
              </a:rPr>
              <a:t>foreach</a:t>
            </a:r>
            <a:r>
              <a:rPr lang="en-US" sz="2800">
                <a:latin typeface="Calibri" charset="0"/>
              </a:rPr>
              <a:t> gVisits </a:t>
            </a:r>
            <a:r>
              <a:rPr lang="en-US" sz="2800">
                <a:solidFill>
                  <a:srgbClr val="F79646"/>
                </a:solidFill>
                <a:latin typeface="Calibri" charset="0"/>
              </a:rPr>
              <a:t>generate</a:t>
            </a:r>
            <a:r>
              <a:rPr lang="en-US" sz="2800">
                <a:latin typeface="Calibri" charset="0"/>
              </a:rPr>
              <a:t> url, count(urlVisits);</a:t>
            </a:r>
          </a:p>
          <a:p>
            <a:pPr>
              <a:lnSpc>
                <a:spcPct val="90000"/>
              </a:lnSpc>
              <a:buFont typeface="Arial" charset="0"/>
              <a:buNone/>
            </a:pPr>
            <a:endParaRPr lang="en-US" sz="2800">
              <a:latin typeface="Calibri" charset="0"/>
            </a:endParaRPr>
          </a:p>
          <a:p>
            <a:pPr>
              <a:lnSpc>
                <a:spcPct val="90000"/>
              </a:lnSpc>
              <a:buFont typeface="Arial" charset="0"/>
              <a:buNone/>
            </a:pPr>
            <a:r>
              <a:rPr lang="en-US" sz="2800">
                <a:latin typeface="Calibri" charset="0"/>
              </a:rPr>
              <a:t>urlInfo          = </a:t>
            </a:r>
            <a:r>
              <a:rPr lang="en-US" sz="2800">
                <a:solidFill>
                  <a:srgbClr val="F79646"/>
                </a:solidFill>
                <a:latin typeface="Calibri" charset="0"/>
              </a:rPr>
              <a:t>load</a:t>
            </a:r>
            <a:r>
              <a:rPr lang="en-US" sz="2800">
                <a:latin typeface="Calibri" charset="0"/>
              </a:rPr>
              <a:t> </a:t>
            </a:r>
            <a:r>
              <a:rPr lang="ja-JP" altLang="en-US" sz="2800">
                <a:solidFill>
                  <a:srgbClr val="C0504D"/>
                </a:solidFill>
                <a:latin typeface="Calibri" charset="0"/>
              </a:rPr>
              <a:t>‘</a:t>
            </a:r>
            <a:r>
              <a:rPr lang="en-US" sz="2800">
                <a:solidFill>
                  <a:srgbClr val="C0504D"/>
                </a:solidFill>
                <a:latin typeface="Calibri" charset="0"/>
              </a:rPr>
              <a:t>/data/urlInfo</a:t>
            </a:r>
            <a:r>
              <a:rPr lang="ja-JP" altLang="en-US" sz="2800">
                <a:solidFill>
                  <a:srgbClr val="C0504D"/>
                </a:solidFill>
                <a:latin typeface="Calibri" charset="0"/>
              </a:rPr>
              <a:t>’</a:t>
            </a:r>
            <a:r>
              <a:rPr lang="en-US" sz="2800">
                <a:solidFill>
                  <a:srgbClr val="C0504D"/>
                </a:solidFill>
                <a:latin typeface="Calibri" charset="0"/>
              </a:rPr>
              <a:t> </a:t>
            </a:r>
            <a:r>
              <a:rPr lang="en-US" sz="2800">
                <a:solidFill>
                  <a:srgbClr val="F79646"/>
                </a:solidFill>
                <a:latin typeface="Calibri" charset="0"/>
              </a:rPr>
              <a:t>as</a:t>
            </a:r>
            <a:r>
              <a:rPr lang="en-US" sz="2800">
                <a:latin typeface="Calibri" charset="0"/>
              </a:rPr>
              <a:t> (url, category, pRank);</a:t>
            </a:r>
          </a:p>
          <a:p>
            <a:pPr>
              <a:lnSpc>
                <a:spcPct val="90000"/>
              </a:lnSpc>
              <a:buFont typeface="Arial" charset="0"/>
              <a:buNone/>
            </a:pPr>
            <a:endParaRPr lang="en-US" sz="2800">
              <a:latin typeface="Calibri" charset="0"/>
            </a:endParaRPr>
          </a:p>
          <a:p>
            <a:pPr>
              <a:lnSpc>
                <a:spcPct val="90000"/>
              </a:lnSpc>
              <a:buFont typeface="Arial" charset="0"/>
              <a:buNone/>
            </a:pPr>
            <a:r>
              <a:rPr lang="en-US" sz="2800">
                <a:latin typeface="Calibri" charset="0"/>
              </a:rPr>
              <a:t>visitCounts  = </a:t>
            </a:r>
            <a:r>
              <a:rPr lang="en-US" sz="2800">
                <a:solidFill>
                  <a:srgbClr val="F79646"/>
                </a:solidFill>
                <a:latin typeface="Calibri" charset="0"/>
              </a:rPr>
              <a:t>join</a:t>
            </a:r>
            <a:r>
              <a:rPr lang="en-US" sz="2800">
                <a:latin typeface="Calibri" charset="0"/>
              </a:rPr>
              <a:t> visitCounts </a:t>
            </a:r>
            <a:r>
              <a:rPr lang="en-US" sz="2800">
                <a:solidFill>
                  <a:srgbClr val="F79646"/>
                </a:solidFill>
                <a:latin typeface="Calibri" charset="0"/>
              </a:rPr>
              <a:t>by</a:t>
            </a:r>
            <a:r>
              <a:rPr lang="en-US" sz="2800">
                <a:latin typeface="Calibri" charset="0"/>
              </a:rPr>
              <a:t> url, urlInfo </a:t>
            </a:r>
            <a:r>
              <a:rPr lang="en-US" sz="2800">
                <a:solidFill>
                  <a:srgbClr val="F79646"/>
                </a:solidFill>
                <a:latin typeface="Calibri" charset="0"/>
              </a:rPr>
              <a:t>by</a:t>
            </a:r>
            <a:r>
              <a:rPr lang="en-US" sz="2800">
                <a:latin typeface="Calibri" charset="0"/>
              </a:rPr>
              <a:t> url;</a:t>
            </a:r>
          </a:p>
          <a:p>
            <a:pPr>
              <a:lnSpc>
                <a:spcPct val="90000"/>
              </a:lnSpc>
              <a:buFont typeface="Arial" charset="0"/>
              <a:buNone/>
            </a:pPr>
            <a:r>
              <a:rPr lang="en-US" sz="2800">
                <a:latin typeface="Calibri" charset="0"/>
              </a:rPr>
              <a:t>gCategories = </a:t>
            </a:r>
            <a:r>
              <a:rPr lang="en-US" sz="2800">
                <a:solidFill>
                  <a:srgbClr val="F79646"/>
                </a:solidFill>
                <a:latin typeface="Calibri" charset="0"/>
              </a:rPr>
              <a:t>group</a:t>
            </a:r>
            <a:r>
              <a:rPr lang="en-US" sz="2800">
                <a:latin typeface="Calibri" charset="0"/>
              </a:rPr>
              <a:t> visitCounts </a:t>
            </a:r>
            <a:r>
              <a:rPr lang="en-US" sz="2800">
                <a:solidFill>
                  <a:srgbClr val="F79646"/>
                </a:solidFill>
                <a:latin typeface="Calibri" charset="0"/>
              </a:rPr>
              <a:t>by</a:t>
            </a:r>
            <a:r>
              <a:rPr lang="en-US" sz="2800">
                <a:latin typeface="Calibri" charset="0"/>
              </a:rPr>
              <a:t> category;</a:t>
            </a:r>
          </a:p>
          <a:p>
            <a:pPr>
              <a:lnSpc>
                <a:spcPct val="90000"/>
              </a:lnSpc>
              <a:buFont typeface="Arial" charset="0"/>
              <a:buNone/>
            </a:pPr>
            <a:r>
              <a:rPr lang="en-US" sz="2800">
                <a:latin typeface="Calibri" charset="0"/>
              </a:rPr>
              <a:t>topUrls = </a:t>
            </a:r>
            <a:r>
              <a:rPr lang="en-US" sz="2800">
                <a:solidFill>
                  <a:srgbClr val="F79646"/>
                </a:solidFill>
                <a:latin typeface="Calibri" charset="0"/>
              </a:rPr>
              <a:t>foreach</a:t>
            </a:r>
            <a:r>
              <a:rPr lang="en-US" sz="2800">
                <a:latin typeface="Calibri" charset="0"/>
              </a:rPr>
              <a:t> gCategories </a:t>
            </a:r>
            <a:r>
              <a:rPr lang="en-US" sz="2800">
                <a:solidFill>
                  <a:srgbClr val="F79646"/>
                </a:solidFill>
                <a:latin typeface="Calibri" charset="0"/>
              </a:rPr>
              <a:t>generate</a:t>
            </a:r>
            <a:r>
              <a:rPr lang="en-US" sz="2800">
                <a:latin typeface="Calibri" charset="0"/>
              </a:rPr>
              <a:t> top(visitCounts,10);</a:t>
            </a:r>
          </a:p>
          <a:p>
            <a:pPr>
              <a:lnSpc>
                <a:spcPct val="90000"/>
              </a:lnSpc>
              <a:buFont typeface="Arial" charset="0"/>
              <a:buNone/>
            </a:pPr>
            <a:endParaRPr lang="en-US" sz="2800">
              <a:latin typeface="Calibri" charset="0"/>
            </a:endParaRPr>
          </a:p>
          <a:p>
            <a:pPr>
              <a:lnSpc>
                <a:spcPct val="90000"/>
              </a:lnSpc>
              <a:buFont typeface="Arial" charset="0"/>
              <a:buNone/>
            </a:pPr>
            <a:r>
              <a:rPr lang="en-US" sz="2800">
                <a:latin typeface="Calibri" charset="0"/>
              </a:rPr>
              <a:t>store topUrls into </a:t>
            </a:r>
            <a:r>
              <a:rPr lang="ja-JP" altLang="en-US" sz="2800">
                <a:latin typeface="Calibri" charset="0"/>
              </a:rPr>
              <a:t>‘</a:t>
            </a:r>
            <a:r>
              <a:rPr lang="en-US" sz="2800">
                <a:latin typeface="Calibri" charset="0"/>
              </a:rPr>
              <a:t>/data/topUrls</a:t>
            </a:r>
            <a:r>
              <a:rPr lang="ja-JP" altLang="en-US" sz="2800">
                <a:latin typeface="Calibri" charset="0"/>
              </a:rPr>
              <a:t>’</a:t>
            </a:r>
            <a:r>
              <a:rPr lang="en-US" sz="2800">
                <a:latin typeface="Calibri" charset="0"/>
              </a:rPr>
              <a:t>;</a:t>
            </a:r>
          </a:p>
        </p:txBody>
      </p:sp>
      <p:sp>
        <p:nvSpPr>
          <p:cNvPr id="32771" name="Title 1"/>
          <p:cNvSpPr>
            <a:spLocks noGrp="1"/>
          </p:cNvSpPr>
          <p:nvPr>
            <p:ph type="title"/>
          </p:nvPr>
        </p:nvSpPr>
        <p:spPr/>
        <p:txBody>
          <a:bodyPr>
            <a:normAutofit/>
          </a:bodyPr>
          <a:lstStyle/>
          <a:p>
            <a:r>
              <a:rPr lang="zh-CN" altLang="en-US" sz="3200" dirty="0" smtClean="0">
                <a:latin typeface="Calibri" charset="0"/>
              </a:rPr>
              <a:t>用户代码是一等公民</a:t>
            </a:r>
            <a:endParaRPr lang="en-US" sz="3200" dirty="0">
              <a:latin typeface="Calibri" charset="0"/>
            </a:endParaRPr>
          </a:p>
        </p:txBody>
      </p:sp>
      <p:sp>
        <p:nvSpPr>
          <p:cNvPr id="7" name="Oval 6"/>
          <p:cNvSpPr/>
          <p:nvPr/>
        </p:nvSpPr>
        <p:spPr>
          <a:xfrm>
            <a:off x="5791200" y="3657600"/>
            <a:ext cx="3124200" cy="571500"/>
          </a:xfrm>
          <a:prstGeom prst="ellipse">
            <a:avLst/>
          </a:prstGeom>
          <a:gradFill flip="none" rotWithShape="1">
            <a:gsLst>
              <a:gs pos="0">
                <a:schemeClr val="accent1">
                  <a:tint val="100000"/>
                  <a:shade val="100000"/>
                  <a:satMod val="130000"/>
                  <a:alpha val="34000"/>
                </a:schemeClr>
              </a:gs>
              <a:gs pos="100000">
                <a:schemeClr val="accent1">
                  <a:tint val="50000"/>
                  <a:shade val="100000"/>
                  <a:satMod val="3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8" name="Rounded Rectangle 7"/>
          <p:cNvSpPr/>
          <p:nvPr/>
        </p:nvSpPr>
        <p:spPr>
          <a:xfrm>
            <a:off x="1295400" y="1062261"/>
            <a:ext cx="5105400" cy="2101225"/>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zh-CN" altLang="en-US" sz="2800" dirty="0" smtClean="0">
                <a:solidFill>
                  <a:schemeClr val="bg1"/>
                </a:solidFill>
                <a:latin typeface="Calibri" charset="0"/>
                <a:ea typeface="ＭＳ Ｐゴシック" charset="0"/>
                <a:cs typeface="ＭＳ Ｐゴシック" charset="0"/>
              </a:rPr>
              <a:t>用户定义函数</a:t>
            </a:r>
            <a:r>
              <a:rPr lang="en-US" sz="2800" dirty="0" smtClean="0">
                <a:solidFill>
                  <a:schemeClr val="bg1"/>
                </a:solidFill>
                <a:latin typeface="Calibri" charset="0"/>
                <a:ea typeface="ＭＳ Ｐゴシック" charset="0"/>
                <a:cs typeface="ＭＳ Ｐゴシック" charset="0"/>
              </a:rPr>
              <a:t> </a:t>
            </a:r>
            <a:r>
              <a:rPr lang="en-US" sz="2800" dirty="0" smtClean="0">
                <a:solidFill>
                  <a:srgbClr val="FFFFFF"/>
                </a:solidFill>
                <a:latin typeface="Calibri" charset="0"/>
                <a:ea typeface="ＭＳ Ｐゴシック" charset="0"/>
                <a:cs typeface="ＭＳ Ｐゴシック" charset="0"/>
              </a:rPr>
              <a:t>(UDFs)</a:t>
            </a:r>
            <a:r>
              <a:rPr lang="zh-CN" altLang="en-US" sz="2800" dirty="0" smtClean="0">
                <a:solidFill>
                  <a:srgbClr val="FFFFFF"/>
                </a:solidFill>
                <a:latin typeface="Calibri" charset="0"/>
                <a:ea typeface="ＭＳ Ｐゴシック" charset="0"/>
                <a:cs typeface="ＭＳ Ｐゴシック" charset="0"/>
              </a:rPr>
              <a:t>可以使用于任何构造过程</a:t>
            </a:r>
            <a:endParaRPr lang="en-US" sz="2800" dirty="0">
              <a:solidFill>
                <a:srgbClr val="FFFFFF"/>
              </a:solidFill>
              <a:latin typeface="Calibri" charset="0"/>
              <a:ea typeface="ＭＳ Ｐゴシック" charset="0"/>
              <a:cs typeface="ＭＳ Ｐゴシック" charset="0"/>
            </a:endParaRPr>
          </a:p>
          <a:p>
            <a:pPr lvl="1">
              <a:buFont typeface="Arial" charset="0"/>
              <a:buChar char="•"/>
            </a:pPr>
            <a:r>
              <a:rPr lang="en-US" sz="2800" dirty="0">
                <a:solidFill>
                  <a:srgbClr val="FFFFFF"/>
                </a:solidFill>
                <a:latin typeface="Calibri" charset="0"/>
                <a:ea typeface="ＭＳ Ｐゴシック" charset="0"/>
                <a:cs typeface="ＭＳ Ｐゴシック" charset="0"/>
              </a:rPr>
              <a:t> </a:t>
            </a:r>
            <a:r>
              <a:rPr lang="en-US" sz="2800" dirty="0">
                <a:solidFill>
                  <a:schemeClr val="bg1"/>
                </a:solidFill>
                <a:latin typeface="Calibri" charset="0"/>
                <a:ea typeface="ＭＳ Ｐゴシック" charset="0"/>
                <a:cs typeface="ＭＳ Ｐゴシック" charset="0"/>
              </a:rPr>
              <a:t>Load, Store</a:t>
            </a:r>
          </a:p>
          <a:p>
            <a:pPr lvl="1">
              <a:buFont typeface="Arial" charset="0"/>
              <a:buChar char="•"/>
            </a:pPr>
            <a:r>
              <a:rPr lang="en-US" sz="2800" dirty="0">
                <a:solidFill>
                  <a:schemeClr val="bg1"/>
                </a:solidFill>
                <a:latin typeface="Calibri" charset="0"/>
                <a:ea typeface="ＭＳ Ｐゴシック" charset="0"/>
                <a:cs typeface="ＭＳ Ｐゴシック" charset="0"/>
              </a:rPr>
              <a:t> Group, Filter, </a:t>
            </a:r>
            <a:r>
              <a:rPr lang="en-US" sz="2800" dirty="0" err="1">
                <a:solidFill>
                  <a:schemeClr val="bg1"/>
                </a:solidFill>
                <a:latin typeface="Calibri" charset="0"/>
                <a:ea typeface="ＭＳ Ｐゴシック" charset="0"/>
                <a:cs typeface="ＭＳ Ｐゴシック" charset="0"/>
              </a:rPr>
              <a:t>Foreach</a:t>
            </a:r>
            <a:endParaRPr lang="en-US" sz="2800" dirty="0">
              <a:solidFill>
                <a:schemeClr val="bg1"/>
              </a:solidFill>
              <a:latin typeface="Calibri" charset="0"/>
              <a:ea typeface="ＭＳ Ｐゴシック" charset="0"/>
              <a:cs typeface="ＭＳ Ｐゴシック" charset="0"/>
            </a:endParaRPr>
          </a:p>
          <a:p>
            <a:pPr lvl="1" algn="ctr"/>
            <a:endParaRPr lang="en-US" sz="2800" dirty="0">
              <a:solidFill>
                <a:srgbClr val="FFFFFF"/>
              </a:solidFill>
              <a:latin typeface="Calibri" charset="0"/>
              <a:ea typeface="ＭＳ Ｐゴシック" charset="0"/>
              <a:cs typeface="ＭＳ Ｐゴシック" charset="0"/>
            </a:endParaRPr>
          </a:p>
        </p:txBody>
      </p:sp>
    </p:spTree>
    <p:extLst>
      <p:ext uri="{BB962C8B-B14F-4D97-AF65-F5344CB8AC3E}">
        <p14:creationId xmlns:p14="http://schemas.microsoft.com/office/powerpoint/2010/main" val="35186771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嵌套的数据结构</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3889111006"/>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152400" y="800100"/>
            <a:ext cx="8915400" cy="4114800"/>
          </a:xfrm>
        </p:spPr>
        <p:txBody>
          <a:bodyPr>
            <a:normAutofit lnSpcReduction="10000"/>
          </a:bodyPr>
          <a:lstStyle/>
          <a:p>
            <a:r>
              <a:rPr lang="en-US" dirty="0">
                <a:latin typeface="Calibri" charset="0"/>
              </a:rPr>
              <a:t>Pig </a:t>
            </a:r>
            <a:r>
              <a:rPr lang="en-US" dirty="0" smtClean="0">
                <a:latin typeface="Calibri" charset="0"/>
              </a:rPr>
              <a:t>Latin</a:t>
            </a:r>
            <a:r>
              <a:rPr lang="zh-CN" altLang="en-US" dirty="0" smtClean="0">
                <a:latin typeface="Calibri" charset="0"/>
              </a:rPr>
              <a:t>具备完全可嵌套的数据模型，诸如：</a:t>
            </a:r>
            <a:endParaRPr lang="en-US" dirty="0">
              <a:latin typeface="Calibri" charset="0"/>
            </a:endParaRPr>
          </a:p>
          <a:p>
            <a:pPr lvl="1"/>
            <a:r>
              <a:rPr lang="zh-CN" altLang="en-US" dirty="0" smtClean="0">
                <a:latin typeface="Calibri" charset="0"/>
              </a:rPr>
              <a:t>原子值（</a:t>
            </a:r>
            <a:r>
              <a:rPr lang="en-US" altLang="zh-CN" dirty="0" smtClean="0">
                <a:latin typeface="Calibri" charset="0"/>
              </a:rPr>
              <a:t>Atomic</a:t>
            </a:r>
            <a:r>
              <a:rPr lang="zh-CN" altLang="en-US" dirty="0" smtClean="0">
                <a:latin typeface="Calibri" charset="0"/>
              </a:rPr>
              <a:t> </a:t>
            </a:r>
            <a:r>
              <a:rPr lang="en-US" altLang="zh-CN" dirty="0" smtClean="0">
                <a:latin typeface="Calibri" charset="0"/>
              </a:rPr>
              <a:t>Values</a:t>
            </a:r>
            <a:r>
              <a:rPr lang="zh-CN" altLang="en-US" dirty="0" smtClean="0">
                <a:latin typeface="Calibri" charset="0"/>
              </a:rPr>
              <a:t>），元组（</a:t>
            </a:r>
            <a:r>
              <a:rPr lang="en-US" altLang="zh-CN" dirty="0" smtClean="0">
                <a:latin typeface="Calibri" charset="0"/>
              </a:rPr>
              <a:t>tuples</a:t>
            </a:r>
            <a:r>
              <a:rPr lang="zh-CN" altLang="en-US" dirty="0" smtClean="0">
                <a:latin typeface="Calibri" charset="0"/>
              </a:rPr>
              <a:t>），包（列表）（</a:t>
            </a:r>
            <a:r>
              <a:rPr lang="en-US" altLang="zh-CN" dirty="0" smtClean="0">
                <a:latin typeface="Calibri" charset="0"/>
              </a:rPr>
              <a:t>bags</a:t>
            </a:r>
            <a:r>
              <a:rPr lang="zh-CN" altLang="en-US" dirty="0" smtClean="0">
                <a:latin typeface="Calibri" charset="0"/>
              </a:rPr>
              <a:t>（</a:t>
            </a:r>
            <a:r>
              <a:rPr lang="en-US" altLang="zh-CN" dirty="0" smtClean="0">
                <a:latin typeface="Calibri" charset="0"/>
              </a:rPr>
              <a:t>lists</a:t>
            </a:r>
            <a:r>
              <a:rPr lang="zh-CN" altLang="en-US" dirty="0" smtClean="0">
                <a:latin typeface="Calibri" charset="0"/>
              </a:rPr>
              <a:t>）），映射（</a:t>
            </a:r>
            <a:r>
              <a:rPr lang="en-US" altLang="zh-CN" dirty="0" smtClean="0">
                <a:latin typeface="Calibri" charset="0"/>
              </a:rPr>
              <a:t>maps</a:t>
            </a:r>
            <a:r>
              <a:rPr lang="zh-CN" altLang="en-US" dirty="0" smtClean="0">
                <a:latin typeface="Calibri" charset="0"/>
              </a:rPr>
              <a:t>）</a:t>
            </a:r>
            <a:endParaRPr lang="en-US" dirty="0">
              <a:latin typeface="Calibri" charset="0"/>
            </a:endParaRPr>
          </a:p>
          <a:p>
            <a:pPr lvl="1" algn="ctr">
              <a:buFont typeface="Arial" charset="0"/>
              <a:buNone/>
            </a:pPr>
            <a:r>
              <a:rPr lang="en-US" dirty="0">
                <a:latin typeface="Calibri" charset="0"/>
              </a:rPr>
              <a:t> </a:t>
            </a:r>
          </a:p>
          <a:p>
            <a:pPr lvl="1">
              <a:buFont typeface="Arial" charset="0"/>
              <a:buNone/>
            </a:pPr>
            <a:endParaRPr lang="en-US" sz="2400" dirty="0">
              <a:latin typeface="Calibri" charset="0"/>
            </a:endParaRPr>
          </a:p>
          <a:p>
            <a:pPr lvl="1">
              <a:buFont typeface="Arial" charset="0"/>
              <a:buNone/>
            </a:pPr>
            <a:endParaRPr lang="en-US" dirty="0">
              <a:latin typeface="Calibri" charset="0"/>
            </a:endParaRPr>
          </a:p>
          <a:p>
            <a:r>
              <a:rPr lang="zh-CN" altLang="en-US" dirty="0" smtClean="0">
                <a:latin typeface="Calibri" charset="0"/>
              </a:rPr>
              <a:t>对开发者来说，比平元组（</a:t>
            </a:r>
            <a:r>
              <a:rPr lang="en-US" altLang="zh-CN" dirty="0" smtClean="0">
                <a:latin typeface="Calibri" charset="0"/>
              </a:rPr>
              <a:t>flat</a:t>
            </a:r>
            <a:r>
              <a:rPr lang="zh-CN" altLang="en-US" dirty="0" smtClean="0">
                <a:latin typeface="Calibri" charset="0"/>
              </a:rPr>
              <a:t> </a:t>
            </a:r>
            <a:r>
              <a:rPr lang="en-US" altLang="zh-CN" dirty="0" smtClean="0">
                <a:latin typeface="Calibri" charset="0"/>
              </a:rPr>
              <a:t>tuples</a:t>
            </a:r>
            <a:r>
              <a:rPr lang="zh-CN" altLang="en-US" dirty="0" smtClean="0">
                <a:latin typeface="Calibri" charset="0"/>
              </a:rPr>
              <a:t>）更自然</a:t>
            </a:r>
            <a:endParaRPr lang="en-US" dirty="0" smtClean="0">
              <a:latin typeface="Calibri" charset="0"/>
            </a:endParaRPr>
          </a:p>
          <a:p>
            <a:r>
              <a:rPr lang="zh-CN" altLang="en-US" dirty="0" smtClean="0">
                <a:latin typeface="Calibri" charset="0"/>
              </a:rPr>
              <a:t>避免代价昂贵的</a:t>
            </a:r>
            <a:r>
              <a:rPr lang="en-US" altLang="zh-CN" dirty="0" smtClean="0">
                <a:latin typeface="Calibri" charset="0"/>
              </a:rPr>
              <a:t>joins</a:t>
            </a:r>
            <a:r>
              <a:rPr lang="zh-CN" altLang="en-US" dirty="0" smtClean="0">
                <a:latin typeface="Calibri" charset="0"/>
              </a:rPr>
              <a:t>操作</a:t>
            </a:r>
            <a:endParaRPr lang="en-US" dirty="0">
              <a:latin typeface="Calibri" charset="0"/>
            </a:endParaRPr>
          </a:p>
        </p:txBody>
      </p:sp>
      <p:sp>
        <p:nvSpPr>
          <p:cNvPr id="33795" name="Title 1"/>
          <p:cNvSpPr>
            <a:spLocks noGrp="1"/>
          </p:cNvSpPr>
          <p:nvPr>
            <p:ph type="title"/>
          </p:nvPr>
        </p:nvSpPr>
        <p:spPr>
          <a:xfrm>
            <a:off x="457200" y="81476"/>
            <a:ext cx="8229600" cy="857250"/>
          </a:xfrm>
        </p:spPr>
        <p:txBody>
          <a:bodyPr>
            <a:normAutofit/>
          </a:bodyPr>
          <a:lstStyle/>
          <a:p>
            <a:r>
              <a:rPr lang="zh-CN" altLang="en-US" sz="3200" dirty="0" smtClean="0">
                <a:latin typeface="Calibri" charset="0"/>
              </a:rPr>
              <a:t>嵌套数据模型</a:t>
            </a:r>
            <a:endParaRPr lang="en-US" sz="3200" dirty="0">
              <a:latin typeface="Calibri" charset="0"/>
            </a:endParaRPr>
          </a:p>
        </p:txBody>
      </p:sp>
      <p:grpSp>
        <p:nvGrpSpPr>
          <p:cNvPr id="3" name="Group 16"/>
          <p:cNvGrpSpPr>
            <a:grpSpLocks/>
          </p:cNvGrpSpPr>
          <p:nvPr/>
        </p:nvGrpSpPr>
        <p:grpSpPr bwMode="auto">
          <a:xfrm>
            <a:off x="2971801" y="2169706"/>
            <a:ext cx="2517775" cy="913209"/>
            <a:chOff x="2971800" y="2363804"/>
            <a:chExt cx="2518343" cy="1217596"/>
          </a:xfrm>
        </p:grpSpPr>
        <p:sp>
          <p:nvSpPr>
            <p:cNvPr id="33797" name="TextBox 8"/>
            <p:cNvSpPr txBox="1">
              <a:spLocks noChangeArrowheads="1"/>
            </p:cNvSpPr>
            <p:nvPr/>
          </p:nvSpPr>
          <p:spPr bwMode="auto">
            <a:xfrm>
              <a:off x="3127944" y="2754868"/>
              <a:ext cx="874430" cy="492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a:t>yahoo ,</a:t>
              </a:r>
            </a:p>
          </p:txBody>
        </p:sp>
        <p:sp>
          <p:nvSpPr>
            <p:cNvPr id="33798" name="TextBox 11"/>
            <p:cNvSpPr txBox="1">
              <a:spLocks noChangeArrowheads="1"/>
            </p:cNvSpPr>
            <p:nvPr/>
          </p:nvSpPr>
          <p:spPr bwMode="auto">
            <a:xfrm>
              <a:off x="4194744" y="2450068"/>
              <a:ext cx="872626" cy="492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a:t>finance</a:t>
              </a:r>
            </a:p>
          </p:txBody>
        </p:sp>
        <p:sp>
          <p:nvSpPr>
            <p:cNvPr id="33799" name="TextBox 12"/>
            <p:cNvSpPr txBox="1">
              <a:spLocks noChangeArrowheads="1"/>
            </p:cNvSpPr>
            <p:nvPr/>
          </p:nvSpPr>
          <p:spPr bwMode="auto">
            <a:xfrm>
              <a:off x="4270944" y="2754868"/>
              <a:ext cx="700590" cy="492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a:t>email</a:t>
              </a:r>
            </a:p>
          </p:txBody>
        </p:sp>
        <p:sp>
          <p:nvSpPr>
            <p:cNvPr id="33800" name="TextBox 13"/>
            <p:cNvSpPr txBox="1">
              <a:spLocks noChangeArrowheads="1"/>
            </p:cNvSpPr>
            <p:nvPr/>
          </p:nvSpPr>
          <p:spPr bwMode="auto">
            <a:xfrm>
              <a:off x="4270944" y="3059668"/>
              <a:ext cx="676240" cy="492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a:t>news</a:t>
              </a:r>
            </a:p>
          </p:txBody>
        </p:sp>
        <p:sp>
          <p:nvSpPr>
            <p:cNvPr id="15" name="Double Brace 14"/>
            <p:cNvSpPr/>
            <p:nvPr/>
          </p:nvSpPr>
          <p:spPr>
            <a:xfrm>
              <a:off x="4042016" y="2449528"/>
              <a:ext cx="1141670" cy="979474"/>
            </a:xfrm>
            <a:prstGeom prst="bracePair">
              <a:avLst/>
            </a:prstGeom>
            <a:ln/>
          </p:spPr>
          <p:style>
            <a:lnRef idx="2">
              <a:schemeClr val="accent1"/>
            </a:lnRef>
            <a:fillRef idx="0">
              <a:schemeClr val="accent1"/>
            </a:fillRef>
            <a:effectRef idx="1">
              <a:schemeClr val="accent1"/>
            </a:effectRef>
            <a:fontRef idx="minor">
              <a:schemeClr val="tx1"/>
            </a:fontRef>
          </p:style>
        </p:sp>
        <p:sp>
          <p:nvSpPr>
            <p:cNvPr id="16" name="Double Bracket 15"/>
            <p:cNvSpPr/>
            <p:nvPr/>
          </p:nvSpPr>
          <p:spPr>
            <a:xfrm>
              <a:off x="2971800" y="2363804"/>
              <a:ext cx="2518343" cy="1217596"/>
            </a:xfrm>
            <a:prstGeom prst="bracketPair">
              <a:avLst/>
            </a:prstGeom>
            <a:ln/>
          </p:spPr>
          <p:style>
            <a:lnRef idx="2">
              <a:schemeClr val="accent1"/>
            </a:lnRef>
            <a:fillRef idx="0">
              <a:schemeClr val="accent1"/>
            </a:fillRef>
            <a:effectRef idx="1">
              <a:schemeClr val="accent1"/>
            </a:effectRef>
            <a:fontRef idx="minor">
              <a:schemeClr val="tx1"/>
            </a:fontRef>
          </p:style>
        </p:sp>
      </p:grpSp>
    </p:spTree>
    <p:extLst>
      <p:ext uri="{BB962C8B-B14F-4D97-AF65-F5344CB8AC3E}">
        <p14:creationId xmlns:p14="http://schemas.microsoft.com/office/powerpoint/2010/main" val="2383502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1295400" y="2133600"/>
            <a:ext cx="2997200" cy="14763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zh-CN" altLang="en-US" sz="3200" dirty="0" smtClean="0"/>
              <a:t>例子</a:t>
            </a:r>
            <a:r>
              <a:rPr lang="en-US" sz="3200" dirty="0" smtClean="0"/>
              <a:t>: </a:t>
            </a:r>
            <a:r>
              <a:rPr lang="zh-CN" altLang="en-US" sz="3200" dirty="0" smtClean="0"/>
              <a:t>词频统计</a:t>
            </a:r>
            <a:endParaRPr lang="en-US" sz="3200"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7</a:t>
            </a:fld>
            <a:endParaRPr lang="en-US"/>
          </a:p>
        </p:txBody>
      </p:sp>
      <p:sp>
        <p:nvSpPr>
          <p:cNvPr id="7" name="TextBox 6"/>
          <p:cNvSpPr txBox="1"/>
          <p:nvPr/>
        </p:nvSpPr>
        <p:spPr>
          <a:xfrm>
            <a:off x="1066800" y="1390650"/>
            <a:ext cx="7724315" cy="523220"/>
          </a:xfrm>
          <a:prstGeom prst="rect">
            <a:avLst/>
          </a:prstGeom>
          <a:noFill/>
        </p:spPr>
        <p:txBody>
          <a:bodyPr wrap="none" rtlCol="0">
            <a:spAutoFit/>
          </a:bodyPr>
          <a:lstStyle/>
          <a:p>
            <a:r>
              <a:rPr lang="en-US" sz="2800" dirty="0" smtClean="0"/>
              <a:t>that that is is that that is not is not is that it </a:t>
            </a:r>
            <a:r>
              <a:rPr lang="en-US" sz="2800" dirty="0" err="1" smtClean="0"/>
              <a:t>it</a:t>
            </a:r>
            <a:r>
              <a:rPr lang="en-US" sz="2800" dirty="0" smtClean="0"/>
              <a:t> is  ……</a:t>
            </a:r>
            <a:endParaRPr lang="en-US" sz="2800" dirty="0"/>
          </a:p>
        </p:txBody>
      </p:sp>
      <p:sp>
        <p:nvSpPr>
          <p:cNvPr id="8" name="TextBox 7"/>
          <p:cNvSpPr txBox="1"/>
          <p:nvPr/>
        </p:nvSpPr>
        <p:spPr>
          <a:xfrm>
            <a:off x="1587500" y="2228850"/>
            <a:ext cx="787395" cy="2246769"/>
          </a:xfrm>
          <a:prstGeom prst="rect">
            <a:avLst/>
          </a:prstGeom>
          <a:noFill/>
        </p:spPr>
        <p:txBody>
          <a:bodyPr wrap="none" rtlCol="0">
            <a:spAutoFit/>
          </a:bodyPr>
          <a:lstStyle/>
          <a:p>
            <a:r>
              <a:rPr lang="en-US" sz="2800" dirty="0" smtClean="0"/>
              <a:t>that</a:t>
            </a:r>
          </a:p>
          <a:p>
            <a:r>
              <a:rPr lang="en-US" sz="2800" dirty="0" smtClean="0"/>
              <a:t>is</a:t>
            </a:r>
          </a:p>
          <a:p>
            <a:r>
              <a:rPr lang="en-US" sz="2800" dirty="0" smtClean="0"/>
              <a:t>not</a:t>
            </a:r>
          </a:p>
          <a:p>
            <a:endParaRPr lang="en-US" sz="2800" dirty="0" smtClean="0"/>
          </a:p>
          <a:p>
            <a:endParaRPr lang="en-US" sz="2800" dirty="0"/>
          </a:p>
        </p:txBody>
      </p:sp>
      <p:sp>
        <p:nvSpPr>
          <p:cNvPr id="10" name="Right Arrow 9"/>
          <p:cNvSpPr/>
          <p:nvPr/>
        </p:nvSpPr>
        <p:spPr>
          <a:xfrm>
            <a:off x="736600" y="1095375"/>
            <a:ext cx="1562100" cy="1905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977901" y="1209675"/>
            <a:ext cx="604402" cy="369332"/>
          </a:xfrm>
          <a:prstGeom prst="rect">
            <a:avLst/>
          </a:prstGeom>
          <a:noFill/>
        </p:spPr>
        <p:txBody>
          <a:bodyPr wrap="none" rtlCol="0">
            <a:spAutoFit/>
          </a:bodyPr>
          <a:lstStyle/>
          <a:p>
            <a:r>
              <a:rPr lang="en-US" dirty="0" smtClean="0"/>
              <a:t>scan</a:t>
            </a:r>
            <a:endParaRPr lang="en-US" dirty="0"/>
          </a:p>
        </p:txBody>
      </p:sp>
      <p:sp>
        <p:nvSpPr>
          <p:cNvPr id="26" name="TextBox 25"/>
          <p:cNvSpPr txBox="1"/>
          <p:nvPr/>
        </p:nvSpPr>
        <p:spPr>
          <a:xfrm>
            <a:off x="1689101" y="3724275"/>
            <a:ext cx="1620957" cy="523220"/>
          </a:xfrm>
          <a:prstGeom prst="rect">
            <a:avLst/>
          </a:prstGeom>
          <a:noFill/>
        </p:spPr>
        <p:txBody>
          <a:bodyPr wrap="none" rtlCol="0">
            <a:spAutoFit/>
          </a:bodyPr>
          <a:lstStyle/>
          <a:p>
            <a:r>
              <a:rPr lang="zh-CN" altLang="en-US" sz="2800" dirty="0" smtClean="0"/>
              <a:t>全局状态</a:t>
            </a:r>
            <a:endParaRPr lang="en-US" sz="2800" dirty="0"/>
          </a:p>
        </p:txBody>
      </p:sp>
      <p:sp>
        <p:nvSpPr>
          <p:cNvPr id="27" name="TextBox 26"/>
          <p:cNvSpPr txBox="1"/>
          <p:nvPr/>
        </p:nvSpPr>
        <p:spPr>
          <a:xfrm>
            <a:off x="5139672" y="3612848"/>
            <a:ext cx="1069198" cy="523220"/>
          </a:xfrm>
          <a:prstGeom prst="rect">
            <a:avLst/>
          </a:prstGeom>
          <a:noFill/>
        </p:spPr>
        <p:txBody>
          <a:bodyPr wrap="none" rtlCol="0">
            <a:spAutoFit/>
          </a:bodyPr>
          <a:lstStyle/>
          <a:p>
            <a:r>
              <a:rPr lang="zh-CN" altLang="en-US" sz="2800" dirty="0" smtClean="0"/>
              <a:t>并行</a:t>
            </a:r>
            <a:r>
              <a:rPr lang="en-US" sz="2800" dirty="0" smtClean="0"/>
              <a:t>?</a:t>
            </a:r>
            <a:endParaRPr lang="en-US" sz="2800" dirty="0"/>
          </a:p>
        </p:txBody>
      </p:sp>
      <p:sp>
        <p:nvSpPr>
          <p:cNvPr id="18" name="Right Arrow 17"/>
          <p:cNvSpPr/>
          <p:nvPr/>
        </p:nvSpPr>
        <p:spPr>
          <a:xfrm>
            <a:off x="3657600" y="1114425"/>
            <a:ext cx="1562100" cy="1905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ight Arrow 19"/>
          <p:cNvSpPr/>
          <p:nvPr/>
        </p:nvSpPr>
        <p:spPr>
          <a:xfrm>
            <a:off x="6400800" y="1114425"/>
            <a:ext cx="1562100" cy="1905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a:off x="2019300" y="1390650"/>
            <a:ext cx="889000" cy="7143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a:off x="3644900" y="1304925"/>
            <a:ext cx="1638300" cy="7810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a:off x="4356100" y="1371600"/>
            <a:ext cx="2908300" cy="7429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TextBox 26"/>
          <p:cNvSpPr txBox="1"/>
          <p:nvPr/>
        </p:nvSpPr>
        <p:spPr>
          <a:xfrm>
            <a:off x="5219701" y="2114551"/>
            <a:ext cx="3254667" cy="1384995"/>
          </a:xfrm>
          <a:prstGeom prst="rect">
            <a:avLst/>
          </a:prstGeom>
          <a:noFill/>
        </p:spPr>
        <p:txBody>
          <a:bodyPr wrap="none" rtlCol="0">
            <a:spAutoFit/>
          </a:bodyPr>
          <a:lstStyle/>
          <a:p>
            <a:r>
              <a:rPr lang="en-US" sz="2800" dirty="0" smtClean="0"/>
              <a:t>GFS</a:t>
            </a:r>
            <a:r>
              <a:rPr lang="zh-CN" altLang="en-US" sz="2800" dirty="0" smtClean="0"/>
              <a:t>已经解决的问题</a:t>
            </a:r>
            <a:endParaRPr lang="en-US" altLang="zh-CN" sz="2800" dirty="0"/>
          </a:p>
          <a:p>
            <a:endParaRPr lang="en-US" sz="2800" dirty="0" smtClean="0"/>
          </a:p>
          <a:p>
            <a:r>
              <a:rPr lang="en-US" sz="2800" dirty="0" smtClean="0"/>
              <a:t>数据分块存储</a:t>
            </a:r>
            <a:endParaRPr lang="en-US" sz="2800" dirty="0"/>
          </a:p>
        </p:txBody>
      </p:sp>
    </p:spTree>
    <p:custDataLst>
      <p:tags r:id="rId1"/>
    </p:custDataLst>
    <p:extLst>
      <p:ext uri="{BB962C8B-B14F-4D97-AF65-F5344CB8AC3E}">
        <p14:creationId xmlns:p14="http://schemas.microsoft.com/office/powerpoint/2010/main" val="22758138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linds(horizontal)">
                                      <p:cBhvr>
                                        <p:cTn id="15" dur="500"/>
                                        <p:tgtEl>
                                          <p:spTgt spid="2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blinds(horizontal)">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blinds(horizontal)">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linds(horizontal)">
                                      <p:cBhvr>
                                        <p:cTn id="28" dur="500"/>
                                        <p:tgtEl>
                                          <p:spTgt spid="18"/>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linds(horizontal)">
                                      <p:cBhvr>
                                        <p:cTn id="31" dur="500"/>
                                        <p:tgtEl>
                                          <p:spTgt spid="20"/>
                                        </p:tgtEl>
                                      </p:cBhvr>
                                    </p:animEffect>
                                  </p:childTnLst>
                                </p:cTn>
                              </p:par>
                              <p:par>
                                <p:cTn id="32" presetID="3" presetClass="entr" presetSubtype="10" fill="hold"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blinds(horizontal)">
                                      <p:cBhvr>
                                        <p:cTn id="34" dur="500"/>
                                        <p:tgtEl>
                                          <p:spTgt spid="34"/>
                                        </p:tgtEl>
                                      </p:cBhvr>
                                    </p:animEffect>
                                  </p:childTnLst>
                                </p:cTn>
                              </p:par>
                              <p:par>
                                <p:cTn id="35" presetID="3" presetClass="entr" presetSubtype="1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blinds(horizontal)">
                                      <p:cBhvr>
                                        <p:cTn id="37" dur="500"/>
                                        <p:tgtEl>
                                          <p:spTgt spid="32"/>
                                        </p:tgtEl>
                                      </p:cBhvr>
                                    </p:animEffect>
                                  </p:childTnLst>
                                </p:cTn>
                              </p:par>
                              <p:par>
                                <p:cTn id="38" presetID="3" presetClass="entr" presetSubtype="10" fill="hold"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blinds(horizontal)">
                                      <p:cBhvr>
                                        <p:cTn id="40" dur="500"/>
                                        <p:tgtEl>
                                          <p:spTgt spid="30"/>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blinds(horizontal)">
                                      <p:cBhvr>
                                        <p:cTn id="4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0" grpId="0" animBg="1"/>
      <p:bldP spid="11" grpId="0"/>
      <p:bldP spid="26" grpId="0"/>
      <p:bldP spid="27" grpId="0"/>
      <p:bldP spid="18" grpId="0" animBg="1"/>
      <p:bldP spid="20" grpId="0" animBg="1"/>
      <p:bldP spid="2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itle 1"/>
          <p:cNvSpPr>
            <a:spLocks noGrp="1"/>
          </p:cNvSpPr>
          <p:nvPr>
            <p:ph type="title"/>
          </p:nvPr>
        </p:nvSpPr>
        <p:spPr>
          <a:xfrm>
            <a:off x="457200" y="125052"/>
            <a:ext cx="8229600" cy="857250"/>
          </a:xfrm>
        </p:spPr>
        <p:txBody>
          <a:bodyPr>
            <a:normAutofit/>
          </a:bodyPr>
          <a:lstStyle/>
          <a:p>
            <a:r>
              <a:rPr lang="zh-CN" altLang="en-US" sz="3200" dirty="0" smtClean="0">
                <a:latin typeface="Calibri" charset="0"/>
              </a:rPr>
              <a:t>嵌套数据模型</a:t>
            </a:r>
            <a:endParaRPr lang="en-US" sz="3200" dirty="0">
              <a:latin typeface="Calibri" charset="0"/>
            </a:endParaRPr>
          </a:p>
        </p:txBody>
      </p:sp>
      <p:sp>
        <p:nvSpPr>
          <p:cNvPr id="34820" name="Content Placeholder 2"/>
          <p:cNvSpPr>
            <a:spLocks noGrp="1"/>
          </p:cNvSpPr>
          <p:nvPr>
            <p:ph idx="1"/>
          </p:nvPr>
        </p:nvSpPr>
        <p:spPr>
          <a:xfrm>
            <a:off x="228600" y="800100"/>
            <a:ext cx="8686800" cy="2000250"/>
          </a:xfrm>
        </p:spPr>
        <p:txBody>
          <a:bodyPr/>
          <a:lstStyle/>
          <a:p>
            <a:pPr algn="ctr">
              <a:buFont typeface="Arial" charset="0"/>
              <a:buNone/>
            </a:pPr>
            <a:r>
              <a:rPr lang="zh-CN" altLang="en-US" dirty="0" smtClean="0">
                <a:latin typeface="Calibri" charset="0"/>
              </a:rPr>
              <a:t>解耦</a:t>
            </a:r>
            <a:r>
              <a:rPr lang="en-US" altLang="zh-CN" dirty="0" smtClean="0">
                <a:latin typeface="Calibri" charset="0"/>
              </a:rPr>
              <a:t>grouping</a:t>
            </a:r>
            <a:r>
              <a:rPr lang="zh-CN" altLang="en-US" dirty="0" smtClean="0">
                <a:latin typeface="Calibri" charset="0"/>
              </a:rPr>
              <a:t>操作作为一个独立的操作</a:t>
            </a:r>
            <a:endParaRPr lang="en-US" dirty="0">
              <a:latin typeface="Calibri" charset="0"/>
            </a:endParaRPr>
          </a:p>
        </p:txBody>
      </p:sp>
      <p:graphicFrame>
        <p:nvGraphicFramePr>
          <p:cNvPr id="4" name="Content Placeholder 4"/>
          <p:cNvGraphicFramePr>
            <a:graphicFrameLocks noGrp="1"/>
          </p:cNvGraphicFramePr>
          <p:nvPr/>
        </p:nvGraphicFramePr>
        <p:xfrm>
          <a:off x="457200" y="1371600"/>
          <a:ext cx="2743200" cy="1242060"/>
        </p:xfrm>
        <a:graphic>
          <a:graphicData uri="http://schemas.openxmlformats.org/drawingml/2006/table">
            <a:tbl>
              <a:tblPr/>
              <a:tblGrid>
                <a:gridCol w="679450"/>
                <a:gridCol w="1149350"/>
                <a:gridCol w="914400"/>
              </a:tblGrid>
              <a:tr h="2286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FFFFFF"/>
                          </a:solidFill>
                          <a:effectLst/>
                          <a:latin typeface="Calibri" charset="0"/>
                          <a:ea typeface="ＭＳ Ｐゴシック" charset="0"/>
                          <a:cs typeface="ＭＳ Ｐゴシック" charset="0"/>
                        </a:rPr>
                        <a:t>User</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FFFFFF"/>
                          </a:solidFill>
                          <a:effectLst/>
                          <a:latin typeface="Calibri" charset="0"/>
                          <a:ea typeface="ＭＳ Ｐゴシック" charset="0"/>
                          <a:cs typeface="ＭＳ Ｐゴシック" charset="0"/>
                        </a:rPr>
                        <a:t>Url</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FFFFFF"/>
                          </a:solidFill>
                          <a:effectLst/>
                          <a:latin typeface="Calibri" charset="0"/>
                          <a:ea typeface="ＭＳ Ｐゴシック" charset="0"/>
                          <a:cs typeface="ＭＳ Ｐゴシック" charset="0"/>
                        </a:rPr>
                        <a:t>Time</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514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Amy</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cnn.com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8:00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14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Amy</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bbc.com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10:00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514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Amy</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chemeClr val="tx1"/>
                          </a:solidFill>
                          <a:effectLst/>
                          <a:latin typeface="Calibri" charset="0"/>
                          <a:ea typeface="ＭＳ Ｐゴシック" charset="0"/>
                          <a:cs typeface="MS PGothic" charset="0"/>
                        </a:rPr>
                        <a:t>bbc.com</a:t>
                      </a:r>
                      <a:endParaRPr kumimoji="0" lang="en-US" sz="1200" b="0" i="0" u="none" strike="noStrike" cap="none" normalizeH="0" baseline="0" dirty="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10:05</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14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Fred</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cnn.com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ＭＳ Ｐゴシック" charset="0"/>
                          <a:cs typeface="MS PGothic" charset="0"/>
                        </a:rPr>
                        <a:t>12:00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aphicFrame>
        <p:nvGraphicFramePr>
          <p:cNvPr id="6" name="Table 5"/>
          <p:cNvGraphicFramePr>
            <a:graphicFrameLocks noGrp="1"/>
          </p:cNvGraphicFramePr>
          <p:nvPr/>
        </p:nvGraphicFramePr>
        <p:xfrm>
          <a:off x="5181600" y="1273969"/>
          <a:ext cx="3505200" cy="1569719"/>
        </p:xfrm>
        <a:graphic>
          <a:graphicData uri="http://schemas.openxmlformats.org/drawingml/2006/table">
            <a:tbl>
              <a:tblPr/>
              <a:tblGrid>
                <a:gridCol w="1066800"/>
                <a:gridCol w="650875"/>
                <a:gridCol w="1011238"/>
                <a:gridCol w="776287"/>
              </a:tblGrid>
              <a:tr h="2743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Calibri" charset="0"/>
                          <a:ea typeface="ＭＳ Ｐゴシック" charset="0"/>
                          <a:cs typeface="ＭＳ Ｐゴシック" charset="0"/>
                        </a:rPr>
                        <a:t>group</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3">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Calibri" charset="0"/>
                          <a:ea typeface="ＭＳ Ｐゴシック" charset="0"/>
                          <a:cs typeface="ＭＳ Ｐゴシック" charset="0"/>
                        </a:rPr>
                        <a:t>Visits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r>
              <a:tr h="251460">
                <a:tc row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Calibri" charset="0"/>
                          <a:ea typeface="ＭＳ Ｐゴシック" charset="0"/>
                          <a:cs typeface="ＭＳ Ｐゴシック" charset="0"/>
                        </a:rPr>
                        <a:t>cnn.com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Amy</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cnn.com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8:00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1460">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Fred</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cnn.com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12:00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743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rgbClr val="000000"/>
                        </a:solidFill>
                        <a:effectLst/>
                        <a:latin typeface="Calibri" charset="0"/>
                        <a:ea typeface="ＭＳ Ｐゴシック" charset="0"/>
                        <a:cs typeface="ＭＳ Ｐゴシック"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1460">
                <a:tc row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Calibri" charset="0"/>
                          <a:ea typeface="ＭＳ Ｐゴシック" charset="0"/>
                          <a:cs typeface="ＭＳ Ｐゴシック" charset="0"/>
                        </a:rPr>
                        <a:t>bbc.com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Amy</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bbc.com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10:00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51460">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Amy</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bbc.com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10:05</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7" name="Double Bracket 6"/>
          <p:cNvSpPr/>
          <p:nvPr/>
        </p:nvSpPr>
        <p:spPr>
          <a:xfrm>
            <a:off x="5029200" y="1497807"/>
            <a:ext cx="3810000" cy="616744"/>
          </a:xfrm>
          <a:prstGeom prst="bracketPair">
            <a:avLst>
              <a:gd name="adj" fmla="val 21540"/>
            </a:avLst>
          </a:prstGeom>
          <a:ln/>
        </p:spPr>
        <p:style>
          <a:lnRef idx="2">
            <a:schemeClr val="accent1"/>
          </a:lnRef>
          <a:fillRef idx="0">
            <a:schemeClr val="accent1"/>
          </a:fillRef>
          <a:effectRef idx="1">
            <a:schemeClr val="accent1"/>
          </a:effectRef>
          <a:fontRef idx="minor">
            <a:schemeClr val="tx1"/>
          </a:fontRef>
        </p:style>
      </p:sp>
      <p:sp>
        <p:nvSpPr>
          <p:cNvPr id="8" name="Double Brace 7"/>
          <p:cNvSpPr/>
          <p:nvPr/>
        </p:nvSpPr>
        <p:spPr>
          <a:xfrm>
            <a:off x="6211888" y="1582341"/>
            <a:ext cx="2474912" cy="475059"/>
          </a:xfrm>
          <a:prstGeom prst="bracePair">
            <a:avLst/>
          </a:prstGeom>
          <a:ln/>
        </p:spPr>
        <p:style>
          <a:lnRef idx="2">
            <a:schemeClr val="accent1"/>
          </a:lnRef>
          <a:fillRef idx="0">
            <a:schemeClr val="accent1"/>
          </a:fillRef>
          <a:effectRef idx="1">
            <a:schemeClr val="accent1"/>
          </a:effectRef>
          <a:fontRef idx="minor">
            <a:schemeClr val="tx1"/>
          </a:fontRef>
        </p:style>
      </p:sp>
      <p:sp>
        <p:nvSpPr>
          <p:cNvPr id="9" name="Double Bracket 8"/>
          <p:cNvSpPr/>
          <p:nvPr/>
        </p:nvSpPr>
        <p:spPr>
          <a:xfrm>
            <a:off x="5029200" y="2171700"/>
            <a:ext cx="3810000" cy="616744"/>
          </a:xfrm>
          <a:prstGeom prst="bracketPair">
            <a:avLst/>
          </a:prstGeom>
          <a:ln/>
        </p:spPr>
        <p:style>
          <a:lnRef idx="2">
            <a:schemeClr val="accent1"/>
          </a:lnRef>
          <a:fillRef idx="0">
            <a:schemeClr val="accent1"/>
          </a:fillRef>
          <a:effectRef idx="1">
            <a:schemeClr val="accent1"/>
          </a:effectRef>
          <a:fontRef idx="minor">
            <a:schemeClr val="tx1"/>
          </a:fontRef>
        </p:style>
      </p:sp>
      <p:sp>
        <p:nvSpPr>
          <p:cNvPr id="10" name="Double Brace 9"/>
          <p:cNvSpPr/>
          <p:nvPr/>
        </p:nvSpPr>
        <p:spPr>
          <a:xfrm>
            <a:off x="6211888" y="2228850"/>
            <a:ext cx="2474912" cy="475060"/>
          </a:xfrm>
          <a:prstGeom prst="bracePair">
            <a:avLst/>
          </a:prstGeom>
          <a:ln/>
        </p:spPr>
        <p:style>
          <a:lnRef idx="2">
            <a:schemeClr val="accent1"/>
          </a:lnRef>
          <a:fillRef idx="0">
            <a:schemeClr val="accent1"/>
          </a:fillRef>
          <a:effectRef idx="1">
            <a:schemeClr val="accent1"/>
          </a:effectRef>
          <a:fontRef idx="minor">
            <a:schemeClr val="tx1"/>
          </a:fontRef>
        </p:style>
      </p:sp>
      <p:cxnSp>
        <p:nvCxnSpPr>
          <p:cNvPr id="13" name="Straight Arrow Connector 12"/>
          <p:cNvCxnSpPr/>
          <p:nvPr/>
        </p:nvCxnSpPr>
        <p:spPr>
          <a:xfrm>
            <a:off x="3505200" y="2057400"/>
            <a:ext cx="1371600" cy="11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276600" y="1543051"/>
            <a:ext cx="1702359" cy="461665"/>
          </a:xfrm>
          <a:prstGeom prst="rect">
            <a:avLst/>
          </a:prstGeom>
          <a:noFill/>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400">
                <a:solidFill>
                  <a:srgbClr val="F79646"/>
                </a:solidFill>
              </a:rPr>
              <a:t>group by</a:t>
            </a:r>
            <a:r>
              <a:rPr lang="en-US" sz="2400"/>
              <a:t> url</a:t>
            </a:r>
          </a:p>
        </p:txBody>
      </p:sp>
      <p:sp>
        <p:nvSpPr>
          <p:cNvPr id="20" name="Slide Number Placeholder 19"/>
          <p:cNvSpPr>
            <a:spLocks noGrp="1"/>
          </p:cNvSpPr>
          <p:nvPr>
            <p:ph type="sldNum" sz="quarter" idx="12"/>
          </p:nvPr>
        </p:nvSpPr>
        <p:spPr/>
        <p:txBody>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fld id="{18415C28-5D2A-4448-A630-1A62B7A31D4A}" type="slidenum">
              <a:rPr lang="en-US">
                <a:solidFill>
                  <a:srgbClr val="898989"/>
                </a:solidFill>
              </a:rPr>
              <a:pPr/>
              <a:t>70</a:t>
            </a:fld>
            <a:endParaRPr lang="en-US">
              <a:solidFill>
                <a:srgbClr val="898989"/>
              </a:solidFill>
            </a:endParaRPr>
          </a:p>
        </p:txBody>
      </p:sp>
    </p:spTree>
    <p:extLst>
      <p:ext uri="{BB962C8B-B14F-4D97-AF65-F5344CB8AC3E}">
        <p14:creationId xmlns:p14="http://schemas.microsoft.com/office/powerpoint/2010/main" val="25789707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normAutofit/>
          </a:bodyPr>
          <a:lstStyle/>
          <a:p>
            <a:r>
              <a:rPr lang="zh-CN" altLang="en-US" sz="3200" dirty="0" smtClean="0">
                <a:latin typeface="Calibri" charset="0"/>
              </a:rPr>
              <a:t>共同分组（</a:t>
            </a:r>
            <a:r>
              <a:rPr lang="en-US" sz="3200" dirty="0" err="1" smtClean="0">
                <a:latin typeface="Calibri" charset="0"/>
              </a:rPr>
              <a:t>CoGroup</a:t>
            </a:r>
            <a:r>
              <a:rPr lang="zh-CN" altLang="en-US" sz="3200" dirty="0" smtClean="0">
                <a:latin typeface="Calibri" charset="0"/>
              </a:rPr>
              <a:t>）</a:t>
            </a:r>
            <a:endParaRPr lang="en-US" sz="3200" dirty="0">
              <a:latin typeface="Calibri" charset="0"/>
            </a:endParaRPr>
          </a:p>
        </p:txBody>
      </p:sp>
      <p:graphicFrame>
        <p:nvGraphicFramePr>
          <p:cNvPr id="4" name="Content Placeholder 4"/>
          <p:cNvGraphicFramePr>
            <a:graphicFrameLocks noGrp="1"/>
          </p:cNvGraphicFramePr>
          <p:nvPr/>
        </p:nvGraphicFramePr>
        <p:xfrm>
          <a:off x="1447800" y="1066800"/>
          <a:ext cx="2514600" cy="1242060"/>
        </p:xfrm>
        <a:graphic>
          <a:graphicData uri="http://schemas.openxmlformats.org/drawingml/2006/table">
            <a:tbl>
              <a:tblPr/>
              <a:tblGrid>
                <a:gridCol w="739775"/>
                <a:gridCol w="1241425"/>
                <a:gridCol w="533400"/>
              </a:tblGrid>
              <a:tr h="2286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FFFFFF"/>
                          </a:solidFill>
                          <a:effectLst/>
                          <a:latin typeface="Calibri" charset="0"/>
                          <a:ea typeface="ＭＳ Ｐゴシック" charset="0"/>
                          <a:cs typeface="ＭＳ Ｐゴシック" charset="0"/>
                        </a:rPr>
                        <a:t>query</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FFFFFF"/>
                          </a:solidFill>
                          <a:effectLst/>
                          <a:latin typeface="Calibri" charset="0"/>
                          <a:ea typeface="ＭＳ Ｐゴシック" charset="0"/>
                          <a:cs typeface="ＭＳ Ｐゴシック" charset="0"/>
                        </a:rPr>
                        <a:t>url</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FFFFFF"/>
                          </a:solidFill>
                          <a:effectLst/>
                          <a:latin typeface="Calibri" charset="0"/>
                          <a:ea typeface="ＭＳ Ｐゴシック" charset="0"/>
                          <a:cs typeface="ＭＳ Ｐゴシック" charset="0"/>
                        </a:rPr>
                        <a:t>rank</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514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nba.com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14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espn.com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2</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514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Kings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nhl.com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14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Kings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nba.com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2</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aphicFrame>
        <p:nvGraphicFramePr>
          <p:cNvPr id="5" name="Content Placeholder 4"/>
          <p:cNvGraphicFramePr>
            <a:graphicFrameLocks noGrp="1"/>
          </p:cNvGraphicFramePr>
          <p:nvPr/>
        </p:nvGraphicFramePr>
        <p:xfrm>
          <a:off x="5257800" y="1066800"/>
          <a:ext cx="2514600" cy="1242060"/>
        </p:xfrm>
        <a:graphic>
          <a:graphicData uri="http://schemas.openxmlformats.org/drawingml/2006/table">
            <a:tbl>
              <a:tblPr/>
              <a:tblGrid>
                <a:gridCol w="739775"/>
                <a:gridCol w="1012825"/>
                <a:gridCol w="762000"/>
              </a:tblGrid>
              <a:tr h="2286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FFFFFF"/>
                          </a:solidFill>
                          <a:effectLst/>
                          <a:latin typeface="Calibri" charset="0"/>
                          <a:ea typeface="ＭＳ Ｐゴシック" charset="0"/>
                          <a:cs typeface="ＭＳ Ｐゴシック" charset="0"/>
                        </a:rPr>
                        <a:t>query</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FFFFFF"/>
                          </a:solidFill>
                          <a:effectLst/>
                          <a:latin typeface="Calibri" charset="0"/>
                          <a:ea typeface="ＭＳ Ｐゴシック" charset="0"/>
                          <a:cs typeface="ＭＳ Ｐゴシック" charset="0"/>
                        </a:rPr>
                        <a:t>adSlot</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FFFFFF"/>
                          </a:solidFill>
                          <a:effectLst/>
                          <a:latin typeface="Calibri" charset="0"/>
                          <a:ea typeface="ＭＳ Ｐゴシック" charset="0"/>
                          <a:cs typeface="ＭＳ Ｐゴシック" charset="0"/>
                        </a:rPr>
                        <a:t>amount</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514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top</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50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14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side</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20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514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Kings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top</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30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14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Kings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side</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aphicFrame>
        <p:nvGraphicFramePr>
          <p:cNvPr id="6" name="Table 5"/>
          <p:cNvGraphicFramePr>
            <a:graphicFrameLocks noGrp="1"/>
          </p:cNvGraphicFramePr>
          <p:nvPr/>
        </p:nvGraphicFramePr>
        <p:xfrm>
          <a:off x="1752600" y="2874169"/>
          <a:ext cx="6248400" cy="1569719"/>
        </p:xfrm>
        <a:graphic>
          <a:graphicData uri="http://schemas.openxmlformats.org/drawingml/2006/table">
            <a:tbl>
              <a:tblPr/>
              <a:tblGrid>
                <a:gridCol w="990600"/>
                <a:gridCol w="838200"/>
                <a:gridCol w="990600"/>
                <a:gridCol w="685800"/>
                <a:gridCol w="990600"/>
                <a:gridCol w="990600"/>
                <a:gridCol w="762000"/>
              </a:tblGrid>
              <a:tr h="2743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Calibri" charset="0"/>
                          <a:ea typeface="ＭＳ Ｐゴシック" charset="0"/>
                          <a:cs typeface="ＭＳ Ｐゴシック" charset="0"/>
                        </a:rPr>
                        <a:t>group</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3">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Calibri" charset="0"/>
                          <a:ea typeface="ＭＳ Ｐゴシック" charset="0"/>
                          <a:cs typeface="ＭＳ Ｐゴシック" charset="0"/>
                        </a:rPr>
                        <a:t>results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gridSpan="3">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Calibri" charset="0"/>
                          <a:ea typeface="ＭＳ Ｐゴシック" charset="0"/>
                          <a:cs typeface="ＭＳ Ｐゴシック" charset="0"/>
                        </a:rPr>
                        <a:t>revenue</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r>
              <a:tr h="251460">
                <a:tc row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Calibri" charset="0"/>
                          <a:ea typeface="ＭＳ Ｐゴシック" charset="0"/>
                          <a:cs typeface="ＭＳ Ｐゴシック"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nba.com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top</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50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1460">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espn.com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2</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side</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20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743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rgbClr val="000000"/>
                        </a:solidFill>
                        <a:effectLst/>
                        <a:latin typeface="Calibri" charset="0"/>
                        <a:ea typeface="ＭＳ Ｐゴシック" charset="0"/>
                        <a:cs typeface="ＭＳ Ｐゴシック"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1460">
                <a:tc row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Calibri" charset="0"/>
                          <a:ea typeface="ＭＳ Ｐゴシック" charset="0"/>
                          <a:cs typeface="ＭＳ Ｐゴシック" charset="0"/>
                        </a:rPr>
                        <a:t>Kings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Kings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nhl.com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Kings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top</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30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51460">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Kings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nba.com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2</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Kings </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side</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35947" name="TextBox 6"/>
          <p:cNvSpPr txBox="1">
            <a:spLocks noChangeArrowheads="1"/>
          </p:cNvSpPr>
          <p:nvPr/>
        </p:nvSpPr>
        <p:spPr bwMode="auto">
          <a:xfrm>
            <a:off x="2286000" y="742951"/>
            <a:ext cx="10212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400"/>
              <a:t>results</a:t>
            </a:r>
          </a:p>
        </p:txBody>
      </p:sp>
      <p:sp>
        <p:nvSpPr>
          <p:cNvPr id="35948" name="TextBox 7"/>
          <p:cNvSpPr txBox="1">
            <a:spLocks noChangeArrowheads="1"/>
          </p:cNvSpPr>
          <p:nvPr/>
        </p:nvSpPr>
        <p:spPr bwMode="auto">
          <a:xfrm>
            <a:off x="6019801" y="742951"/>
            <a:ext cx="12137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400"/>
              <a:t>revenue</a:t>
            </a:r>
          </a:p>
        </p:txBody>
      </p:sp>
      <p:sp>
        <p:nvSpPr>
          <p:cNvPr id="9" name="Double Brace 8"/>
          <p:cNvSpPr/>
          <p:nvPr/>
        </p:nvSpPr>
        <p:spPr>
          <a:xfrm>
            <a:off x="2743201" y="3182541"/>
            <a:ext cx="2474913" cy="475059"/>
          </a:xfrm>
          <a:prstGeom prst="bracePair">
            <a:avLst/>
          </a:prstGeom>
          <a:ln/>
        </p:spPr>
        <p:style>
          <a:lnRef idx="2">
            <a:schemeClr val="accent1"/>
          </a:lnRef>
          <a:fillRef idx="0">
            <a:schemeClr val="accent1"/>
          </a:fillRef>
          <a:effectRef idx="1">
            <a:schemeClr val="accent1"/>
          </a:effectRef>
          <a:fontRef idx="minor">
            <a:schemeClr val="tx1"/>
          </a:fontRef>
        </p:style>
      </p:sp>
      <p:sp>
        <p:nvSpPr>
          <p:cNvPr id="10" name="Double Brace 9"/>
          <p:cNvSpPr/>
          <p:nvPr/>
        </p:nvSpPr>
        <p:spPr>
          <a:xfrm>
            <a:off x="2706688" y="3811191"/>
            <a:ext cx="2474912" cy="475059"/>
          </a:xfrm>
          <a:prstGeom prst="bracePair">
            <a:avLst/>
          </a:prstGeom>
          <a:ln/>
        </p:spPr>
        <p:style>
          <a:lnRef idx="2">
            <a:schemeClr val="accent1"/>
          </a:lnRef>
          <a:fillRef idx="0">
            <a:schemeClr val="accent1"/>
          </a:fillRef>
          <a:effectRef idx="1">
            <a:schemeClr val="accent1"/>
          </a:effectRef>
          <a:fontRef idx="minor">
            <a:schemeClr val="tx1"/>
          </a:fontRef>
        </p:style>
      </p:sp>
      <p:sp>
        <p:nvSpPr>
          <p:cNvPr id="11" name="Double Brace 10"/>
          <p:cNvSpPr/>
          <p:nvPr/>
        </p:nvSpPr>
        <p:spPr>
          <a:xfrm>
            <a:off x="5334001" y="3771900"/>
            <a:ext cx="2627313" cy="475060"/>
          </a:xfrm>
          <a:prstGeom prst="bracePair">
            <a:avLst/>
          </a:prstGeom>
          <a:ln/>
        </p:spPr>
        <p:style>
          <a:lnRef idx="2">
            <a:schemeClr val="accent1"/>
          </a:lnRef>
          <a:fillRef idx="0">
            <a:schemeClr val="accent1"/>
          </a:fillRef>
          <a:effectRef idx="1">
            <a:schemeClr val="accent1"/>
          </a:effectRef>
          <a:fontRef idx="minor">
            <a:schemeClr val="tx1"/>
          </a:fontRef>
        </p:style>
      </p:sp>
      <p:sp>
        <p:nvSpPr>
          <p:cNvPr id="12" name="Double Brace 11"/>
          <p:cNvSpPr/>
          <p:nvPr/>
        </p:nvSpPr>
        <p:spPr>
          <a:xfrm>
            <a:off x="5297488" y="3200400"/>
            <a:ext cx="2627312" cy="475060"/>
          </a:xfrm>
          <a:prstGeom prst="bracePair">
            <a:avLst/>
          </a:prstGeom>
          <a:ln/>
        </p:spPr>
        <p:style>
          <a:lnRef idx="2">
            <a:schemeClr val="accent1"/>
          </a:lnRef>
          <a:fillRef idx="0">
            <a:schemeClr val="accent1"/>
          </a:fillRef>
          <a:effectRef idx="1">
            <a:schemeClr val="accent1"/>
          </a:effectRef>
          <a:fontRef idx="minor">
            <a:schemeClr val="tx1"/>
          </a:fontRef>
        </p:style>
      </p:sp>
      <p:sp>
        <p:nvSpPr>
          <p:cNvPr id="15" name="Double Bracket 14"/>
          <p:cNvSpPr/>
          <p:nvPr/>
        </p:nvSpPr>
        <p:spPr>
          <a:xfrm>
            <a:off x="1524000" y="3155156"/>
            <a:ext cx="6705600" cy="520304"/>
          </a:xfrm>
          <a:prstGeom prst="bracketPair">
            <a:avLst>
              <a:gd name="adj" fmla="val 21540"/>
            </a:avLst>
          </a:prstGeom>
          <a:ln/>
        </p:spPr>
        <p:style>
          <a:lnRef idx="2">
            <a:schemeClr val="accent1"/>
          </a:lnRef>
          <a:fillRef idx="0">
            <a:schemeClr val="accent1"/>
          </a:fillRef>
          <a:effectRef idx="1">
            <a:schemeClr val="accent1"/>
          </a:effectRef>
          <a:fontRef idx="minor">
            <a:schemeClr val="tx1"/>
          </a:fontRef>
        </p:style>
      </p:sp>
      <p:sp>
        <p:nvSpPr>
          <p:cNvPr id="16" name="Double Bracket 15"/>
          <p:cNvSpPr/>
          <p:nvPr/>
        </p:nvSpPr>
        <p:spPr>
          <a:xfrm>
            <a:off x="1524000" y="3765948"/>
            <a:ext cx="6705600" cy="520303"/>
          </a:xfrm>
          <a:prstGeom prst="bracketPair">
            <a:avLst>
              <a:gd name="adj" fmla="val 21540"/>
            </a:avLst>
          </a:prstGeom>
          <a:ln/>
        </p:spPr>
        <p:style>
          <a:lnRef idx="2">
            <a:schemeClr val="accent1"/>
          </a:lnRef>
          <a:fillRef idx="0">
            <a:schemeClr val="accent1"/>
          </a:fillRef>
          <a:effectRef idx="1">
            <a:schemeClr val="accent1"/>
          </a:effectRef>
          <a:fontRef idx="minor">
            <a:schemeClr val="tx1"/>
          </a:fontRef>
        </p:style>
      </p:sp>
      <p:sp>
        <p:nvSpPr>
          <p:cNvPr id="17" name="TextBox 16"/>
          <p:cNvSpPr txBox="1">
            <a:spLocks noChangeArrowheads="1"/>
          </p:cNvSpPr>
          <p:nvPr/>
        </p:nvSpPr>
        <p:spPr bwMode="auto">
          <a:xfrm>
            <a:off x="1524000" y="4572001"/>
            <a:ext cx="60923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zh-CN" altLang="en-US" sz="2400" dirty="0" smtClean="0"/>
              <a:t>两个包的叉积相当于自然连接（</a:t>
            </a:r>
            <a:r>
              <a:rPr lang="en-US" altLang="zh-CN" sz="2400" dirty="0" smtClean="0"/>
              <a:t>natural</a:t>
            </a:r>
            <a:r>
              <a:rPr lang="zh-CN" altLang="en-US" sz="2400" dirty="0" smtClean="0"/>
              <a:t> </a:t>
            </a:r>
            <a:r>
              <a:rPr lang="en-US" altLang="zh-CN" sz="2400" dirty="0" smtClean="0"/>
              <a:t>join</a:t>
            </a:r>
            <a:r>
              <a:rPr lang="zh-CN" altLang="en-US" sz="2400" dirty="0" smtClean="0"/>
              <a:t>）</a:t>
            </a:r>
            <a:endParaRPr lang="en-US" sz="2400" dirty="0"/>
          </a:p>
        </p:txBody>
      </p:sp>
    </p:spTree>
    <p:extLst>
      <p:ext uri="{BB962C8B-B14F-4D97-AF65-F5344CB8AC3E}">
        <p14:creationId xmlns:p14="http://schemas.microsoft.com/office/powerpoint/2010/main" val="6528013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Pig</a:t>
            </a:r>
            <a:r>
              <a:rPr lang="zh-CN" altLang="en-US"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altLang="zh-CN"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latin</a:t>
            </a:r>
            <a:r>
              <a:rPr lang="zh-CN" altLang="en-US"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的实现和优化</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4050811924"/>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normAutofit/>
          </a:bodyPr>
          <a:lstStyle/>
          <a:p>
            <a:r>
              <a:rPr lang="zh-CN" altLang="en-US" sz="3200" dirty="0" smtClean="0">
                <a:latin typeface="Calibri" charset="0"/>
              </a:rPr>
              <a:t>实现</a:t>
            </a:r>
            <a:endParaRPr lang="en-US" sz="3200" dirty="0">
              <a:latin typeface="Calibri" charset="0"/>
            </a:endParaRPr>
          </a:p>
        </p:txBody>
      </p:sp>
      <p:grpSp>
        <p:nvGrpSpPr>
          <p:cNvPr id="3" name="Group 26"/>
          <p:cNvGrpSpPr>
            <a:grpSpLocks/>
          </p:cNvGrpSpPr>
          <p:nvPr/>
        </p:nvGrpSpPr>
        <p:grpSpPr bwMode="auto">
          <a:xfrm>
            <a:off x="2286000" y="3543300"/>
            <a:ext cx="1752600" cy="1143000"/>
            <a:chOff x="1600200" y="4267200"/>
            <a:chExt cx="1752600" cy="1524000"/>
          </a:xfrm>
        </p:grpSpPr>
        <p:sp>
          <p:nvSpPr>
            <p:cNvPr id="4" name="Rectangle 3"/>
            <p:cNvSpPr/>
            <p:nvPr/>
          </p:nvSpPr>
          <p:spPr>
            <a:xfrm>
              <a:off x="18288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5" name="Rectangle 4"/>
            <p:cNvSpPr/>
            <p:nvPr/>
          </p:nvSpPr>
          <p:spPr>
            <a:xfrm>
              <a:off x="19812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6" name="Rectangle 5"/>
            <p:cNvSpPr/>
            <p:nvPr/>
          </p:nvSpPr>
          <p:spPr>
            <a:xfrm>
              <a:off x="21336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7" name="Rectangle 6"/>
            <p:cNvSpPr/>
            <p:nvPr/>
          </p:nvSpPr>
          <p:spPr>
            <a:xfrm>
              <a:off x="22860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8" name="Rectangle 7"/>
            <p:cNvSpPr/>
            <p:nvPr/>
          </p:nvSpPr>
          <p:spPr>
            <a:xfrm>
              <a:off x="24384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9" name="Rectangle 8"/>
            <p:cNvSpPr/>
            <p:nvPr/>
          </p:nvSpPr>
          <p:spPr>
            <a:xfrm>
              <a:off x="25908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0" name="Rectangle 9"/>
            <p:cNvSpPr/>
            <p:nvPr/>
          </p:nvSpPr>
          <p:spPr>
            <a:xfrm>
              <a:off x="27432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1" name="Can 10"/>
            <p:cNvSpPr/>
            <p:nvPr/>
          </p:nvSpPr>
          <p:spPr>
            <a:xfrm>
              <a:off x="1828800" y="51054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2" name="Can 11"/>
            <p:cNvSpPr/>
            <p:nvPr/>
          </p:nvSpPr>
          <p:spPr>
            <a:xfrm>
              <a:off x="2057400" y="51054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3" name="Can 12"/>
            <p:cNvSpPr/>
            <p:nvPr/>
          </p:nvSpPr>
          <p:spPr>
            <a:xfrm>
              <a:off x="2286000" y="51054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4" name="Can 13"/>
            <p:cNvSpPr/>
            <p:nvPr/>
          </p:nvSpPr>
          <p:spPr>
            <a:xfrm>
              <a:off x="2514600" y="51054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5" name="Can 14"/>
            <p:cNvSpPr/>
            <p:nvPr/>
          </p:nvSpPr>
          <p:spPr>
            <a:xfrm>
              <a:off x="2743200" y="51054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6" name="Can 15"/>
            <p:cNvSpPr/>
            <p:nvPr/>
          </p:nvSpPr>
          <p:spPr>
            <a:xfrm>
              <a:off x="2971800" y="51054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7" name="Rectangle 16"/>
            <p:cNvSpPr/>
            <p:nvPr/>
          </p:nvSpPr>
          <p:spPr>
            <a:xfrm>
              <a:off x="28956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8" name="Rectangle 17"/>
            <p:cNvSpPr/>
            <p:nvPr/>
          </p:nvSpPr>
          <p:spPr>
            <a:xfrm>
              <a:off x="30480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9" name="Can 18"/>
            <p:cNvSpPr/>
            <p:nvPr/>
          </p:nvSpPr>
          <p:spPr>
            <a:xfrm>
              <a:off x="1828800" y="54102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0" name="Can 19"/>
            <p:cNvSpPr/>
            <p:nvPr/>
          </p:nvSpPr>
          <p:spPr>
            <a:xfrm>
              <a:off x="2057400" y="54102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1" name="Can 20"/>
            <p:cNvSpPr/>
            <p:nvPr/>
          </p:nvSpPr>
          <p:spPr>
            <a:xfrm>
              <a:off x="2286000" y="54102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2" name="Can 21"/>
            <p:cNvSpPr/>
            <p:nvPr/>
          </p:nvSpPr>
          <p:spPr>
            <a:xfrm>
              <a:off x="2514600" y="54102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3" name="Can 22"/>
            <p:cNvSpPr/>
            <p:nvPr/>
          </p:nvSpPr>
          <p:spPr>
            <a:xfrm>
              <a:off x="2743200" y="54102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4" name="Can 23"/>
            <p:cNvSpPr/>
            <p:nvPr/>
          </p:nvSpPr>
          <p:spPr>
            <a:xfrm>
              <a:off x="2971800" y="54102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37934" name="TextBox 24"/>
            <p:cNvSpPr txBox="1">
              <a:spLocks noChangeArrowheads="1"/>
            </p:cNvSpPr>
            <p:nvPr/>
          </p:nvSpPr>
          <p:spPr bwMode="auto">
            <a:xfrm>
              <a:off x="1883774" y="4572000"/>
              <a:ext cx="1172116" cy="697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800"/>
                <a:t>cluster</a:t>
              </a:r>
            </a:p>
          </p:txBody>
        </p:sp>
        <p:sp>
          <p:nvSpPr>
            <p:cNvPr id="26" name="Rectangle 25"/>
            <p:cNvSpPr/>
            <p:nvPr/>
          </p:nvSpPr>
          <p:spPr>
            <a:xfrm>
              <a:off x="1600200" y="4267200"/>
              <a:ext cx="1752600" cy="1524000"/>
            </a:xfrm>
            <a:prstGeom prst="rect">
              <a:avLst/>
            </a:prstGeom>
            <a:noFill/>
          </p:spPr>
          <p:style>
            <a:lnRef idx="2">
              <a:schemeClr val="accent1"/>
            </a:lnRef>
            <a:fillRef idx="1">
              <a:schemeClr val="lt1"/>
            </a:fillRef>
            <a:effectRef idx="0">
              <a:schemeClr val="accent1"/>
            </a:effectRef>
            <a:fontRef idx="minor">
              <a:schemeClr val="dk1"/>
            </a:fontRef>
          </p:style>
          <p:txBody>
            <a:bodyPr anchor="ctr"/>
            <a:lstStyle/>
            <a:p>
              <a:pPr algn="ctr"/>
              <a:endParaRPr lang="en-US">
                <a:solidFill>
                  <a:srgbClr val="000000"/>
                </a:solidFill>
                <a:latin typeface="Calibri" charset="0"/>
                <a:ea typeface="ＭＳ Ｐゴシック" charset="0"/>
                <a:cs typeface="ＭＳ Ｐゴシック" charset="0"/>
              </a:endParaRPr>
            </a:p>
          </p:txBody>
        </p:sp>
      </p:grpSp>
      <p:sp>
        <p:nvSpPr>
          <p:cNvPr id="28" name="Rounded Rectangle 27"/>
          <p:cNvSpPr/>
          <p:nvPr/>
        </p:nvSpPr>
        <p:spPr>
          <a:xfrm>
            <a:off x="2133600" y="2628900"/>
            <a:ext cx="2133600" cy="62865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2800">
                <a:solidFill>
                  <a:srgbClr val="FFFFFF"/>
                </a:solidFill>
                <a:latin typeface="Calibri" charset="0"/>
                <a:ea typeface="ＭＳ Ｐゴシック" charset="0"/>
                <a:cs typeface="ＭＳ Ｐゴシック" charset="0"/>
              </a:rPr>
              <a:t>Hadoop Map-Reduce</a:t>
            </a:r>
          </a:p>
        </p:txBody>
      </p:sp>
      <p:sp>
        <p:nvSpPr>
          <p:cNvPr id="29" name="Rounded Rectangle 28"/>
          <p:cNvSpPr/>
          <p:nvPr/>
        </p:nvSpPr>
        <p:spPr>
          <a:xfrm>
            <a:off x="2133600" y="1714500"/>
            <a:ext cx="2133600" cy="62865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2800">
                <a:solidFill>
                  <a:srgbClr val="FFFFFF"/>
                </a:solidFill>
                <a:latin typeface="Calibri" charset="0"/>
                <a:ea typeface="ＭＳ Ｐゴシック" charset="0"/>
                <a:cs typeface="ＭＳ Ｐゴシック" charset="0"/>
              </a:rPr>
              <a:t>Pig</a:t>
            </a:r>
          </a:p>
        </p:txBody>
      </p:sp>
      <p:sp>
        <p:nvSpPr>
          <p:cNvPr id="30" name="Rounded Rectangle 29"/>
          <p:cNvSpPr/>
          <p:nvPr/>
        </p:nvSpPr>
        <p:spPr>
          <a:xfrm>
            <a:off x="2133600" y="857250"/>
            <a:ext cx="2133600" cy="628650"/>
          </a:xfrm>
          <a:prstGeom prst="roundRect">
            <a:avLst/>
          </a:prstGeom>
          <a:ln w="25400" cap="flat" cmpd="sng" algn="ctr">
            <a:solidFill>
              <a:schemeClr val="tx2"/>
            </a:solidFill>
            <a:prstDash val="lgDash"/>
            <a:round/>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algn="ctr"/>
            <a:r>
              <a:rPr lang="en-US" sz="2800">
                <a:solidFill>
                  <a:srgbClr val="000000"/>
                </a:solidFill>
                <a:latin typeface="Calibri" charset="0"/>
                <a:ea typeface="ＭＳ Ｐゴシック" charset="0"/>
                <a:cs typeface="ＭＳ Ｐゴシック" charset="0"/>
              </a:rPr>
              <a:t>SQL</a:t>
            </a:r>
          </a:p>
        </p:txBody>
      </p:sp>
      <p:cxnSp>
        <p:nvCxnSpPr>
          <p:cNvPr id="32" name="Straight Arrow Connector 31"/>
          <p:cNvCxnSpPr>
            <a:stCxn id="30" idx="2"/>
            <a:endCxn id="29" idx="0"/>
          </p:cNvCxnSpPr>
          <p:nvPr/>
        </p:nvCxnSpPr>
        <p:spPr>
          <a:xfrm rot="5400000">
            <a:off x="3086101" y="1599804"/>
            <a:ext cx="228600" cy="3175"/>
          </a:xfrm>
          <a:prstGeom prst="straightConnector1">
            <a:avLst/>
          </a:prstGeom>
          <a:ln w="25400" cap="flat" cmpd="sng" algn="ctr">
            <a:solidFill>
              <a:srgbClr val="1F497D"/>
            </a:solidFill>
            <a:prstDash val="dashDot"/>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9" idx="2"/>
            <a:endCxn id="28" idx="0"/>
          </p:cNvCxnSpPr>
          <p:nvPr/>
        </p:nvCxnSpPr>
        <p:spPr>
          <a:xfrm rot="5400000">
            <a:off x="3057526" y="2485629"/>
            <a:ext cx="28575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rot="5400000">
            <a:off x="3019426" y="3400029"/>
            <a:ext cx="28575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Text Box 28"/>
          <p:cNvSpPr txBox="1">
            <a:spLocks noChangeArrowheads="1"/>
          </p:cNvSpPr>
          <p:nvPr/>
        </p:nvSpPr>
        <p:spPr bwMode="auto">
          <a:xfrm>
            <a:off x="238126" y="1657351"/>
            <a:ext cx="126769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zh-CN" altLang="en-US" sz="2000" i="1" dirty="0" smtClean="0"/>
              <a:t>自动重写</a:t>
            </a:r>
            <a:endParaRPr lang="en-US" altLang="zh-CN" sz="2000" i="1" dirty="0" smtClean="0"/>
          </a:p>
          <a:p>
            <a:r>
              <a:rPr lang="en-US" altLang="zh-CN" sz="2000" i="1" dirty="0" smtClean="0"/>
              <a:t>+</a:t>
            </a:r>
            <a:r>
              <a:rPr lang="zh-CN" altLang="en-US" sz="2000" i="1" dirty="0" smtClean="0"/>
              <a:t>优化</a:t>
            </a:r>
            <a:endParaRPr lang="en-US" sz="2000" i="1" dirty="0"/>
          </a:p>
        </p:txBody>
      </p:sp>
      <p:sp>
        <p:nvSpPr>
          <p:cNvPr id="40" name="Line 31"/>
          <p:cNvSpPr>
            <a:spLocks noChangeShapeType="1"/>
          </p:cNvSpPr>
          <p:nvPr/>
        </p:nvSpPr>
        <p:spPr bwMode="auto">
          <a:xfrm flipV="1">
            <a:off x="1524000" y="1612106"/>
            <a:ext cx="381000" cy="4572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 name="Line 32"/>
          <p:cNvSpPr>
            <a:spLocks noChangeShapeType="1"/>
          </p:cNvSpPr>
          <p:nvPr/>
        </p:nvSpPr>
        <p:spPr bwMode="auto">
          <a:xfrm flipH="1" flipV="1">
            <a:off x="1905000" y="1612106"/>
            <a:ext cx="10668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 name="Line 33"/>
          <p:cNvSpPr>
            <a:spLocks noChangeShapeType="1"/>
          </p:cNvSpPr>
          <p:nvPr/>
        </p:nvSpPr>
        <p:spPr bwMode="auto">
          <a:xfrm>
            <a:off x="1524000" y="2069306"/>
            <a:ext cx="381000" cy="40005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34"/>
          <p:cNvSpPr>
            <a:spLocks noChangeShapeType="1"/>
          </p:cNvSpPr>
          <p:nvPr/>
        </p:nvSpPr>
        <p:spPr bwMode="auto">
          <a:xfrm flipH="1" flipV="1">
            <a:off x="1905000" y="2469356"/>
            <a:ext cx="10668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35"/>
          <p:cNvSpPr>
            <a:spLocks noChangeShapeType="1"/>
          </p:cNvSpPr>
          <p:nvPr/>
        </p:nvSpPr>
        <p:spPr bwMode="auto">
          <a:xfrm flipV="1">
            <a:off x="1371600" y="2069306"/>
            <a:ext cx="1524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45" name="Picture 36"/>
          <p:cNvPicPr>
            <a:picLocks noChangeAspect="1" noChangeArrowheads="1"/>
          </p:cNvPicPr>
          <p:nvPr/>
        </p:nvPicPr>
        <p:blipFill>
          <a:blip r:embed="rId2"/>
          <a:srcRect/>
          <a:stretch>
            <a:fillRect/>
          </a:stretch>
        </p:blipFill>
        <p:spPr bwMode="auto">
          <a:xfrm>
            <a:off x="6146800" y="1490662"/>
            <a:ext cx="2082800" cy="1366838"/>
          </a:xfrm>
          <a:prstGeom prst="rect">
            <a:avLst/>
          </a:prstGeom>
          <a:ln>
            <a:noFill/>
          </a:ln>
          <a:effectLst>
            <a:softEdge rad="112500"/>
          </a:effectLst>
        </p:spPr>
      </p:pic>
      <p:sp>
        <p:nvSpPr>
          <p:cNvPr id="46" name="Line 37"/>
          <p:cNvSpPr>
            <a:spLocks noChangeShapeType="1"/>
          </p:cNvSpPr>
          <p:nvPr/>
        </p:nvSpPr>
        <p:spPr bwMode="auto">
          <a:xfrm flipH="1" flipV="1">
            <a:off x="4318000" y="1257300"/>
            <a:ext cx="1676400" cy="800100"/>
          </a:xfrm>
          <a:prstGeom prst="line">
            <a:avLst/>
          </a:prstGeom>
          <a:noFill/>
          <a:ln w="28575">
            <a:solidFill>
              <a:srgbClr val="1F497D"/>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06" name="Line 38"/>
          <p:cNvSpPr>
            <a:spLocks noChangeShapeType="1"/>
          </p:cNvSpPr>
          <p:nvPr/>
        </p:nvSpPr>
        <p:spPr bwMode="auto">
          <a:xfrm flipH="1" flipV="1">
            <a:off x="4318000" y="2114550"/>
            <a:ext cx="1676400" cy="57150"/>
          </a:xfrm>
          <a:prstGeom prst="line">
            <a:avLst/>
          </a:prstGeom>
          <a:noFill/>
          <a:ln w="28575">
            <a:solidFill>
              <a:srgbClr val="1F497D"/>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 name="Line 39"/>
          <p:cNvSpPr>
            <a:spLocks noChangeShapeType="1"/>
          </p:cNvSpPr>
          <p:nvPr/>
        </p:nvSpPr>
        <p:spPr bwMode="auto">
          <a:xfrm flipH="1">
            <a:off x="4318000" y="2286000"/>
            <a:ext cx="1676400" cy="685800"/>
          </a:xfrm>
          <a:prstGeom prst="line">
            <a:avLst/>
          </a:prstGeom>
          <a:noFill/>
          <a:ln w="28575">
            <a:solidFill>
              <a:srgbClr val="1F497D"/>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 name="Rectangle 40"/>
          <p:cNvSpPr>
            <a:spLocks noChangeArrowheads="1"/>
          </p:cNvSpPr>
          <p:nvPr/>
        </p:nvSpPr>
        <p:spPr bwMode="auto">
          <a:xfrm>
            <a:off x="5156200" y="1828801"/>
            <a:ext cx="4154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0080"/>
                </a:solidFill>
                <a:latin typeface="Calibri" charset="0"/>
              </a:rPr>
              <a:t>or</a:t>
            </a:r>
          </a:p>
        </p:txBody>
      </p:sp>
      <p:sp>
        <p:nvSpPr>
          <p:cNvPr id="50" name="Rectangle 41"/>
          <p:cNvSpPr>
            <a:spLocks noChangeArrowheads="1"/>
          </p:cNvSpPr>
          <p:nvPr/>
        </p:nvSpPr>
        <p:spPr bwMode="auto">
          <a:xfrm>
            <a:off x="5156200" y="2171701"/>
            <a:ext cx="4154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0080"/>
                </a:solidFill>
                <a:latin typeface="Calibri" charset="0"/>
              </a:rPr>
              <a:t>or</a:t>
            </a:r>
          </a:p>
        </p:txBody>
      </p:sp>
      <p:sp>
        <p:nvSpPr>
          <p:cNvPr id="37910" name="Rectangle 43"/>
          <p:cNvSpPr>
            <a:spLocks noChangeArrowheads="1"/>
          </p:cNvSpPr>
          <p:nvPr/>
        </p:nvSpPr>
        <p:spPr bwMode="auto">
          <a:xfrm>
            <a:off x="6781801" y="1085851"/>
            <a:ext cx="7271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a:latin typeface="Calibri" charset="0"/>
              </a:rPr>
              <a:t>user</a:t>
            </a:r>
          </a:p>
        </p:txBody>
      </p:sp>
      <p:sp>
        <p:nvSpPr>
          <p:cNvPr id="37912" name="TextBox 52"/>
          <p:cNvSpPr txBox="1">
            <a:spLocks noChangeArrowheads="1"/>
          </p:cNvSpPr>
          <p:nvPr/>
        </p:nvSpPr>
        <p:spPr bwMode="auto">
          <a:xfrm>
            <a:off x="4648201" y="3714750"/>
            <a:ext cx="445506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buFont typeface="Arial" charset="0"/>
              <a:buChar char="•"/>
            </a:pPr>
            <a:r>
              <a:rPr lang="en-US" sz="2800" dirty="0"/>
              <a:t>  </a:t>
            </a:r>
            <a:r>
              <a:rPr lang="en-US" sz="2800" dirty="0" smtClean="0"/>
              <a:t>~50%</a:t>
            </a:r>
            <a:r>
              <a:rPr lang="zh-CN" altLang="en-US" sz="2800" dirty="0" smtClean="0"/>
              <a:t>的</a:t>
            </a:r>
            <a:r>
              <a:rPr lang="en-US" altLang="zh-CN" sz="2800" dirty="0" smtClean="0"/>
              <a:t>Yahoo</a:t>
            </a:r>
            <a:r>
              <a:rPr lang="zh-CN" altLang="en-US" sz="2800" dirty="0" smtClean="0"/>
              <a:t>！的</a:t>
            </a:r>
            <a:r>
              <a:rPr lang="en-US" sz="2800" dirty="0" err="1" smtClean="0"/>
              <a:t>Hadoop</a:t>
            </a:r>
            <a:endParaRPr lang="en-US" sz="2800" dirty="0" smtClean="0"/>
          </a:p>
          <a:p>
            <a:r>
              <a:rPr lang="zh-CN" altLang="en-US" sz="2800" dirty="0" smtClean="0"/>
              <a:t>任务是</a:t>
            </a:r>
            <a:r>
              <a:rPr lang="en-US" altLang="zh-CN" sz="2800" dirty="0" smtClean="0"/>
              <a:t>Pig</a:t>
            </a:r>
            <a:endParaRPr lang="en-US" sz="2800" dirty="0" smtClean="0"/>
          </a:p>
          <a:p>
            <a:pPr>
              <a:buFont typeface="Arial" charset="0"/>
              <a:buChar char="•"/>
            </a:pPr>
            <a:r>
              <a:rPr lang="en-US" sz="2800" dirty="0" smtClean="0"/>
              <a:t>  </a:t>
            </a:r>
            <a:r>
              <a:rPr lang="zh-CN" altLang="en-US" sz="2800" dirty="0" smtClean="0"/>
              <a:t>每天</a:t>
            </a:r>
            <a:r>
              <a:rPr lang="en-US" sz="2800" dirty="0" smtClean="0"/>
              <a:t>1000</a:t>
            </a:r>
            <a:r>
              <a:rPr lang="zh-CN" altLang="en-US" sz="2800" dirty="0" smtClean="0"/>
              <a:t>多个任务</a:t>
            </a:r>
            <a:endParaRPr lang="en-US" sz="2800" dirty="0"/>
          </a:p>
        </p:txBody>
      </p:sp>
    </p:spTree>
    <p:extLst>
      <p:ext uri="{BB962C8B-B14F-4D97-AF65-F5344CB8AC3E}">
        <p14:creationId xmlns:p14="http://schemas.microsoft.com/office/powerpoint/2010/main" val="23460047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9" grpId="0"/>
      <p:bldP spid="40" grpId="0" animBg="1"/>
      <p:bldP spid="41" grpId="0" animBg="1"/>
      <p:bldP spid="42" grpId="0" animBg="1"/>
      <p:bldP spid="43" grpId="0" animBg="1"/>
      <p:bldP spid="44" grpId="0" animBg="1"/>
      <p:bldP spid="46" grpId="0" animBg="1"/>
      <p:bldP spid="48" grpId="0" animBg="1"/>
      <p:bldP spid="49" grpId="0"/>
      <p:bldP spid="50"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normAutofit/>
          </a:bodyPr>
          <a:lstStyle/>
          <a:p>
            <a:r>
              <a:rPr lang="zh-CN" altLang="en-US" sz="3200" dirty="0" smtClean="0">
                <a:latin typeface="Calibri" charset="0"/>
              </a:rPr>
              <a:t>编译嵌入</a:t>
            </a:r>
            <a:r>
              <a:rPr lang="en-US" altLang="zh-CN" sz="3200" dirty="0" err="1" smtClean="0">
                <a:latin typeface="Calibri" charset="0"/>
              </a:rPr>
              <a:t>MapReduce</a:t>
            </a:r>
            <a:endParaRPr lang="en-US" sz="3200" dirty="0">
              <a:latin typeface="Calibri" charset="0"/>
            </a:endParaRPr>
          </a:p>
        </p:txBody>
      </p:sp>
      <p:sp>
        <p:nvSpPr>
          <p:cNvPr id="4" name="Rounded Rectangle 3"/>
          <p:cNvSpPr/>
          <p:nvPr/>
        </p:nvSpPr>
        <p:spPr>
          <a:xfrm>
            <a:off x="381000" y="91440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FFFF00"/>
                </a:solidFill>
                <a:latin typeface="Calibri" charset="0"/>
                <a:ea typeface="ＭＳ Ｐゴシック" charset="0"/>
                <a:cs typeface="ＭＳ Ｐゴシック" charset="0"/>
              </a:rPr>
              <a:t>Load </a:t>
            </a:r>
            <a:r>
              <a:rPr lang="en-US" sz="1600">
                <a:solidFill>
                  <a:srgbClr val="FFFFFF"/>
                </a:solidFill>
                <a:latin typeface="Calibri" charset="0"/>
                <a:ea typeface="ＭＳ Ｐゴシック" charset="0"/>
                <a:cs typeface="ＭＳ Ｐゴシック" charset="0"/>
              </a:rPr>
              <a:t>Visits</a:t>
            </a:r>
          </a:p>
        </p:txBody>
      </p:sp>
      <p:sp>
        <p:nvSpPr>
          <p:cNvPr id="5" name="Rounded Rectangle 4"/>
          <p:cNvSpPr/>
          <p:nvPr/>
        </p:nvSpPr>
        <p:spPr>
          <a:xfrm>
            <a:off x="1143000" y="148590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FFFF00"/>
                </a:solidFill>
                <a:latin typeface="Calibri" charset="0"/>
                <a:ea typeface="ＭＳ Ｐゴシック" charset="0"/>
                <a:cs typeface="ＭＳ Ｐゴシック" charset="0"/>
              </a:rPr>
              <a:t>Group </a:t>
            </a:r>
            <a:r>
              <a:rPr lang="en-US" sz="1600">
                <a:solidFill>
                  <a:srgbClr val="FFFFFF"/>
                </a:solidFill>
                <a:latin typeface="Calibri" charset="0"/>
                <a:ea typeface="ＭＳ Ｐゴシック" charset="0"/>
                <a:cs typeface="ＭＳ Ｐゴシック" charset="0"/>
              </a:rPr>
              <a:t>by url</a:t>
            </a:r>
          </a:p>
        </p:txBody>
      </p:sp>
      <p:sp>
        <p:nvSpPr>
          <p:cNvPr id="6" name="Rounded Rectangle 5"/>
          <p:cNvSpPr/>
          <p:nvPr/>
        </p:nvSpPr>
        <p:spPr>
          <a:xfrm>
            <a:off x="2362200" y="205740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FFFF00"/>
                </a:solidFill>
                <a:latin typeface="Calibri" charset="0"/>
                <a:ea typeface="ＭＳ Ｐゴシック" charset="0"/>
                <a:cs typeface="ＭＳ Ｐゴシック" charset="0"/>
              </a:rPr>
              <a:t>Foreach </a:t>
            </a:r>
            <a:r>
              <a:rPr lang="en-US">
                <a:solidFill>
                  <a:schemeClr val="bg1"/>
                </a:solidFill>
                <a:latin typeface="Calibri" charset="0"/>
                <a:ea typeface="ＭＳ Ｐゴシック" charset="0"/>
                <a:cs typeface="ＭＳ Ｐゴシック" charset="0"/>
              </a:rPr>
              <a:t>url</a:t>
            </a:r>
            <a:endParaRPr lang="en-US" sz="2000">
              <a:solidFill>
                <a:schemeClr val="bg1"/>
              </a:solidFill>
              <a:latin typeface="Calibri" charset="0"/>
              <a:ea typeface="ＭＳ Ｐゴシック" charset="0"/>
              <a:cs typeface="ＭＳ Ｐゴシック" charset="0"/>
            </a:endParaRPr>
          </a:p>
          <a:p>
            <a:pPr algn="ctr"/>
            <a:r>
              <a:rPr lang="en-US" sz="2000">
                <a:solidFill>
                  <a:srgbClr val="FFFF00"/>
                </a:solidFill>
                <a:latin typeface="Calibri" charset="0"/>
                <a:ea typeface="ＭＳ Ｐゴシック" charset="0"/>
                <a:cs typeface="ＭＳ Ｐゴシック" charset="0"/>
              </a:rPr>
              <a:t>generate </a:t>
            </a:r>
            <a:r>
              <a:rPr lang="en-US">
                <a:solidFill>
                  <a:srgbClr val="FFFFFF"/>
                </a:solidFill>
                <a:latin typeface="Calibri" charset="0"/>
                <a:ea typeface="ＭＳ Ｐゴシック" charset="0"/>
                <a:cs typeface="ＭＳ Ｐゴシック" charset="0"/>
              </a:rPr>
              <a:t>count</a:t>
            </a:r>
            <a:endParaRPr lang="en-US" sz="1600">
              <a:solidFill>
                <a:srgbClr val="FFFFFF"/>
              </a:solidFill>
              <a:latin typeface="Calibri" charset="0"/>
              <a:ea typeface="ＭＳ Ｐゴシック" charset="0"/>
              <a:cs typeface="ＭＳ Ｐゴシック" charset="0"/>
            </a:endParaRPr>
          </a:p>
        </p:txBody>
      </p:sp>
      <p:sp>
        <p:nvSpPr>
          <p:cNvPr id="7" name="Rounded Rectangle 6"/>
          <p:cNvSpPr/>
          <p:nvPr/>
        </p:nvSpPr>
        <p:spPr>
          <a:xfrm>
            <a:off x="5334000" y="211455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FFFF00"/>
                </a:solidFill>
                <a:latin typeface="Calibri" charset="0"/>
                <a:ea typeface="ＭＳ Ｐゴシック" charset="0"/>
                <a:cs typeface="ＭＳ Ｐゴシック" charset="0"/>
              </a:rPr>
              <a:t>Load </a:t>
            </a:r>
            <a:r>
              <a:rPr lang="en-US" sz="1600">
                <a:solidFill>
                  <a:srgbClr val="FFFFFF"/>
                </a:solidFill>
                <a:latin typeface="Calibri" charset="0"/>
                <a:ea typeface="ＭＳ Ｐゴシック" charset="0"/>
                <a:cs typeface="ＭＳ Ｐゴシック" charset="0"/>
              </a:rPr>
              <a:t>Url Info</a:t>
            </a:r>
          </a:p>
        </p:txBody>
      </p:sp>
      <p:sp>
        <p:nvSpPr>
          <p:cNvPr id="8" name="Rounded Rectangle 7"/>
          <p:cNvSpPr/>
          <p:nvPr/>
        </p:nvSpPr>
        <p:spPr>
          <a:xfrm>
            <a:off x="3962400" y="280035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FFFF00"/>
                </a:solidFill>
                <a:latin typeface="Calibri" charset="0"/>
                <a:ea typeface="ＭＳ Ｐゴシック" charset="0"/>
                <a:cs typeface="ＭＳ Ｐゴシック" charset="0"/>
              </a:rPr>
              <a:t>Join </a:t>
            </a:r>
            <a:r>
              <a:rPr lang="en-US" sz="1600">
                <a:solidFill>
                  <a:srgbClr val="FFFFFF"/>
                </a:solidFill>
                <a:latin typeface="Calibri" charset="0"/>
                <a:ea typeface="ＭＳ Ｐゴシック" charset="0"/>
                <a:cs typeface="ＭＳ Ｐゴシック" charset="0"/>
              </a:rPr>
              <a:t>on url</a:t>
            </a:r>
          </a:p>
        </p:txBody>
      </p:sp>
      <p:sp>
        <p:nvSpPr>
          <p:cNvPr id="9" name="Rounded Rectangle 8"/>
          <p:cNvSpPr/>
          <p:nvPr/>
        </p:nvSpPr>
        <p:spPr>
          <a:xfrm>
            <a:off x="3962400" y="337185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FFFF00"/>
                </a:solidFill>
                <a:latin typeface="Calibri" charset="0"/>
                <a:ea typeface="ＭＳ Ｐゴシック" charset="0"/>
                <a:cs typeface="ＭＳ Ｐゴシック" charset="0"/>
              </a:rPr>
              <a:t>Group </a:t>
            </a:r>
            <a:r>
              <a:rPr lang="en-US" sz="1600">
                <a:solidFill>
                  <a:srgbClr val="FFFFFF"/>
                </a:solidFill>
                <a:latin typeface="Calibri" charset="0"/>
                <a:ea typeface="ＭＳ Ｐゴシック" charset="0"/>
                <a:cs typeface="ＭＳ Ｐゴシック" charset="0"/>
              </a:rPr>
              <a:t>by category</a:t>
            </a:r>
          </a:p>
        </p:txBody>
      </p:sp>
      <p:sp>
        <p:nvSpPr>
          <p:cNvPr id="10" name="Rounded Rectangle 9"/>
          <p:cNvSpPr/>
          <p:nvPr/>
        </p:nvSpPr>
        <p:spPr>
          <a:xfrm>
            <a:off x="3773488" y="3943350"/>
            <a:ext cx="2362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FFFF00"/>
                </a:solidFill>
                <a:latin typeface="Calibri" charset="0"/>
                <a:ea typeface="ＭＳ Ｐゴシック" charset="0"/>
                <a:cs typeface="ＭＳ Ｐゴシック" charset="0"/>
              </a:rPr>
              <a:t>Foreach </a:t>
            </a:r>
            <a:r>
              <a:rPr lang="en-US">
                <a:solidFill>
                  <a:schemeClr val="bg1"/>
                </a:solidFill>
                <a:latin typeface="Calibri" charset="0"/>
                <a:ea typeface="ＭＳ Ｐゴシック" charset="0"/>
                <a:cs typeface="ＭＳ Ｐゴシック" charset="0"/>
              </a:rPr>
              <a:t>category</a:t>
            </a:r>
            <a:endParaRPr lang="en-US" sz="2000">
              <a:solidFill>
                <a:schemeClr val="bg1"/>
              </a:solidFill>
              <a:latin typeface="Calibri" charset="0"/>
              <a:ea typeface="ＭＳ Ｐゴシック" charset="0"/>
              <a:cs typeface="ＭＳ Ｐゴシック" charset="0"/>
            </a:endParaRPr>
          </a:p>
          <a:p>
            <a:pPr algn="ctr"/>
            <a:r>
              <a:rPr lang="en-US" sz="2000">
                <a:solidFill>
                  <a:srgbClr val="FFFF00"/>
                </a:solidFill>
                <a:latin typeface="Calibri" charset="0"/>
                <a:ea typeface="ＭＳ Ｐゴシック" charset="0"/>
                <a:cs typeface="ＭＳ Ｐゴシック" charset="0"/>
              </a:rPr>
              <a:t>generate </a:t>
            </a:r>
            <a:r>
              <a:rPr lang="en-US">
                <a:solidFill>
                  <a:srgbClr val="FFFFFF"/>
                </a:solidFill>
                <a:latin typeface="Calibri" charset="0"/>
                <a:ea typeface="ＭＳ Ｐゴシック" charset="0"/>
                <a:cs typeface="ＭＳ Ｐゴシック" charset="0"/>
              </a:rPr>
              <a:t>top10(urls)</a:t>
            </a:r>
            <a:endParaRPr lang="en-US" sz="1600">
              <a:solidFill>
                <a:srgbClr val="FFFFFF"/>
              </a:solidFill>
              <a:latin typeface="Calibri" charset="0"/>
              <a:ea typeface="ＭＳ Ｐゴシック" charset="0"/>
              <a:cs typeface="ＭＳ Ｐゴシック" charset="0"/>
            </a:endParaRPr>
          </a:p>
        </p:txBody>
      </p:sp>
      <p:cxnSp>
        <p:nvCxnSpPr>
          <p:cNvPr id="11" name="Straight Arrow Connector 10"/>
          <p:cNvCxnSpPr/>
          <p:nvPr/>
        </p:nvCxnSpPr>
        <p:spPr>
          <a:xfrm>
            <a:off x="1447800" y="1257300"/>
            <a:ext cx="4572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3773488" y="2514600"/>
            <a:ext cx="569912" cy="2857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7" idx="2"/>
          </p:cNvCxnSpPr>
          <p:nvPr/>
        </p:nvCxnSpPr>
        <p:spPr>
          <a:xfrm rot="5400000">
            <a:off x="5772150" y="2247900"/>
            <a:ext cx="342900" cy="762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8" idx="2"/>
            <a:endCxn id="9" idx="0"/>
          </p:cNvCxnSpPr>
          <p:nvPr/>
        </p:nvCxnSpPr>
        <p:spPr>
          <a:xfrm rot="5400000">
            <a:off x="4838701" y="3257154"/>
            <a:ext cx="22860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9" idx="2"/>
            <a:endCxn id="10" idx="0"/>
          </p:cNvCxnSpPr>
          <p:nvPr/>
        </p:nvCxnSpPr>
        <p:spPr>
          <a:xfrm rot="16200000" flipH="1">
            <a:off x="4839494" y="3828256"/>
            <a:ext cx="228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rot="16200000" flipH="1">
            <a:off x="4840288" y="4514850"/>
            <a:ext cx="228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2590800" y="1828800"/>
            <a:ext cx="4572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152400" y="857250"/>
            <a:ext cx="3200400" cy="742950"/>
          </a:xfrm>
          <a:prstGeom prst="roundRect">
            <a:avLst/>
          </a:prstGeom>
          <a:gradFill flip="none" rotWithShape="1">
            <a:gsLst>
              <a:gs pos="0">
                <a:schemeClr val="accent1">
                  <a:tint val="100000"/>
                  <a:shade val="100000"/>
                  <a:satMod val="130000"/>
                  <a:alpha val="21000"/>
                </a:schemeClr>
              </a:gs>
              <a:gs pos="100000">
                <a:schemeClr val="accent1">
                  <a:tint val="50000"/>
                  <a:shade val="100000"/>
                  <a:satMod val="350000"/>
                  <a:alpha val="21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9" name="TextBox 18"/>
          <p:cNvSpPr txBox="1">
            <a:spLocks noChangeArrowheads="1"/>
          </p:cNvSpPr>
          <p:nvPr/>
        </p:nvSpPr>
        <p:spPr bwMode="auto">
          <a:xfrm>
            <a:off x="2667001" y="807244"/>
            <a:ext cx="7482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000"/>
              <a:t>Map</a:t>
            </a:r>
            <a:r>
              <a:rPr lang="en-US" sz="2000" baseline="-25000"/>
              <a:t>1</a:t>
            </a:r>
            <a:endParaRPr lang="en-US" sz="2400" baseline="-25000"/>
          </a:p>
        </p:txBody>
      </p:sp>
      <p:sp>
        <p:nvSpPr>
          <p:cNvPr id="20" name="Rounded Rectangle 19"/>
          <p:cNvSpPr/>
          <p:nvPr/>
        </p:nvSpPr>
        <p:spPr>
          <a:xfrm>
            <a:off x="990600" y="1685925"/>
            <a:ext cx="3657600" cy="942975"/>
          </a:xfrm>
          <a:prstGeom prst="roundRect">
            <a:avLst/>
          </a:prstGeom>
          <a:gradFill flip="none" rotWithShape="1">
            <a:gsLst>
              <a:gs pos="0">
                <a:schemeClr val="accent1">
                  <a:tint val="100000"/>
                  <a:shade val="100000"/>
                  <a:satMod val="130000"/>
                  <a:alpha val="21000"/>
                </a:schemeClr>
              </a:gs>
              <a:gs pos="100000">
                <a:schemeClr val="accent1">
                  <a:tint val="50000"/>
                  <a:shade val="100000"/>
                  <a:satMod val="350000"/>
                  <a:alpha val="21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1" name="TextBox 20"/>
          <p:cNvSpPr txBox="1">
            <a:spLocks noChangeArrowheads="1"/>
          </p:cNvSpPr>
          <p:nvPr/>
        </p:nvSpPr>
        <p:spPr bwMode="auto">
          <a:xfrm>
            <a:off x="3581400" y="1643062"/>
            <a:ext cx="11509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000"/>
              <a:t>Reduce</a:t>
            </a:r>
            <a:r>
              <a:rPr lang="en-US" sz="2000" baseline="-25000"/>
              <a:t>1</a:t>
            </a:r>
          </a:p>
        </p:txBody>
      </p:sp>
      <p:sp>
        <p:nvSpPr>
          <p:cNvPr id="22" name="Rounded Rectangle 21"/>
          <p:cNvSpPr/>
          <p:nvPr/>
        </p:nvSpPr>
        <p:spPr>
          <a:xfrm>
            <a:off x="4951414" y="1771650"/>
            <a:ext cx="2897187" cy="1128713"/>
          </a:xfrm>
          <a:prstGeom prst="roundRect">
            <a:avLst/>
          </a:prstGeom>
          <a:gradFill flip="none" rotWithShape="1">
            <a:gsLst>
              <a:gs pos="0">
                <a:schemeClr val="accent2">
                  <a:tint val="100000"/>
                  <a:shade val="100000"/>
                  <a:satMod val="130000"/>
                  <a:alpha val="31000"/>
                </a:schemeClr>
              </a:gs>
              <a:gs pos="100000">
                <a:schemeClr val="accent2">
                  <a:tint val="50000"/>
                  <a:shade val="100000"/>
                  <a:satMod val="350000"/>
                  <a:alpha val="31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3" name="TextBox 22"/>
          <p:cNvSpPr txBox="1">
            <a:spLocks noChangeArrowheads="1"/>
          </p:cNvSpPr>
          <p:nvPr/>
        </p:nvSpPr>
        <p:spPr bwMode="auto">
          <a:xfrm>
            <a:off x="7086601" y="1814512"/>
            <a:ext cx="885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000"/>
              <a:t>Map</a:t>
            </a:r>
            <a:r>
              <a:rPr lang="en-US" sz="2000" baseline="-25000"/>
              <a:t>2</a:t>
            </a:r>
          </a:p>
        </p:txBody>
      </p:sp>
      <p:sp>
        <p:nvSpPr>
          <p:cNvPr id="24" name="Rounded Rectangle 23"/>
          <p:cNvSpPr/>
          <p:nvPr/>
        </p:nvSpPr>
        <p:spPr>
          <a:xfrm>
            <a:off x="3619500" y="3028950"/>
            <a:ext cx="2819400" cy="198835"/>
          </a:xfrm>
          <a:prstGeom prst="roundRect">
            <a:avLst/>
          </a:prstGeom>
          <a:gradFill flip="none" rotWithShape="1">
            <a:gsLst>
              <a:gs pos="0">
                <a:schemeClr val="accent2">
                  <a:tint val="100000"/>
                  <a:shade val="100000"/>
                  <a:satMod val="130000"/>
                  <a:alpha val="31000"/>
                </a:schemeClr>
              </a:gs>
              <a:gs pos="100000">
                <a:schemeClr val="accent2">
                  <a:tint val="50000"/>
                  <a:shade val="100000"/>
                  <a:satMod val="350000"/>
                  <a:alpha val="31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5" name="TextBox 24"/>
          <p:cNvSpPr txBox="1">
            <a:spLocks noChangeArrowheads="1"/>
          </p:cNvSpPr>
          <p:nvPr/>
        </p:nvSpPr>
        <p:spPr bwMode="auto">
          <a:xfrm>
            <a:off x="6477000" y="2957512"/>
            <a:ext cx="13271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000"/>
              <a:t>Reduce</a:t>
            </a:r>
            <a:r>
              <a:rPr lang="en-US" sz="2000" baseline="-25000"/>
              <a:t>2</a:t>
            </a:r>
          </a:p>
        </p:txBody>
      </p:sp>
      <p:sp>
        <p:nvSpPr>
          <p:cNvPr id="26" name="Rounded Rectangle 25"/>
          <p:cNvSpPr/>
          <p:nvPr/>
        </p:nvSpPr>
        <p:spPr>
          <a:xfrm>
            <a:off x="3619500" y="3344466"/>
            <a:ext cx="2819400" cy="198834"/>
          </a:xfrm>
          <a:prstGeom prst="roundRect">
            <a:avLst/>
          </a:prstGeom>
          <a:gradFill flip="none" rotWithShape="1">
            <a:gsLst>
              <a:gs pos="0">
                <a:schemeClr val="accent3">
                  <a:tint val="100000"/>
                  <a:shade val="100000"/>
                  <a:satMod val="130000"/>
                  <a:alpha val="24000"/>
                </a:schemeClr>
              </a:gs>
              <a:gs pos="100000">
                <a:schemeClr val="accent3">
                  <a:tint val="50000"/>
                  <a:shade val="100000"/>
                  <a:satMod val="350000"/>
                  <a:alpha val="24000"/>
                </a:schemeClr>
              </a:gs>
            </a:gsLst>
            <a:lin ang="16200000" scaled="0"/>
            <a:tileRect/>
          </a:gradFill>
        </p:spPr>
        <p:style>
          <a:lnRef idx="1">
            <a:schemeClr val="accent3"/>
          </a:lnRef>
          <a:fillRef idx="3">
            <a:schemeClr val="accent3"/>
          </a:fillRef>
          <a:effectRef idx="2">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7" name="TextBox 26"/>
          <p:cNvSpPr txBox="1">
            <a:spLocks noChangeArrowheads="1"/>
          </p:cNvSpPr>
          <p:nvPr/>
        </p:nvSpPr>
        <p:spPr bwMode="auto">
          <a:xfrm>
            <a:off x="6505576" y="3257550"/>
            <a:ext cx="885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000"/>
              <a:t>Map</a:t>
            </a:r>
            <a:r>
              <a:rPr lang="en-US" sz="2000" baseline="-25000"/>
              <a:t>3</a:t>
            </a:r>
            <a:endParaRPr lang="en-US" sz="2800" baseline="-25000"/>
          </a:p>
        </p:txBody>
      </p:sp>
      <p:sp>
        <p:nvSpPr>
          <p:cNvPr id="28" name="Rounded Rectangle 27"/>
          <p:cNvSpPr/>
          <p:nvPr/>
        </p:nvSpPr>
        <p:spPr>
          <a:xfrm>
            <a:off x="3581400" y="3637360"/>
            <a:ext cx="2819400" cy="877490"/>
          </a:xfrm>
          <a:prstGeom prst="roundRect">
            <a:avLst/>
          </a:prstGeom>
          <a:gradFill flip="none" rotWithShape="1">
            <a:gsLst>
              <a:gs pos="0">
                <a:schemeClr val="accent3">
                  <a:tint val="100000"/>
                  <a:shade val="100000"/>
                  <a:satMod val="130000"/>
                  <a:alpha val="24000"/>
                </a:schemeClr>
              </a:gs>
              <a:gs pos="100000">
                <a:schemeClr val="accent3">
                  <a:tint val="50000"/>
                  <a:shade val="100000"/>
                  <a:satMod val="350000"/>
                  <a:alpha val="24000"/>
                </a:schemeClr>
              </a:gs>
            </a:gsLst>
            <a:lin ang="16200000" scaled="0"/>
            <a:tileRect/>
          </a:gradFill>
        </p:spPr>
        <p:style>
          <a:lnRef idx="1">
            <a:schemeClr val="accent3"/>
          </a:lnRef>
          <a:fillRef idx="3">
            <a:schemeClr val="accent3"/>
          </a:fillRef>
          <a:effectRef idx="2">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9" name="TextBox 28"/>
          <p:cNvSpPr txBox="1">
            <a:spLocks noChangeArrowheads="1"/>
          </p:cNvSpPr>
          <p:nvPr/>
        </p:nvSpPr>
        <p:spPr bwMode="auto">
          <a:xfrm>
            <a:off x="6553200" y="3836194"/>
            <a:ext cx="11747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000"/>
              <a:t>Reduce</a:t>
            </a:r>
            <a:r>
              <a:rPr lang="en-US" sz="2000" baseline="-25000"/>
              <a:t>3</a:t>
            </a:r>
          </a:p>
        </p:txBody>
      </p:sp>
      <p:sp>
        <p:nvSpPr>
          <p:cNvPr id="30" name="TextBox 29"/>
          <p:cNvSpPr txBox="1">
            <a:spLocks noChangeArrowheads="1"/>
          </p:cNvSpPr>
          <p:nvPr/>
        </p:nvSpPr>
        <p:spPr bwMode="auto">
          <a:xfrm>
            <a:off x="4038600" y="800100"/>
            <a:ext cx="4876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zh-CN" altLang="en-US" sz="2800" dirty="0" smtClean="0">
                <a:solidFill>
                  <a:srgbClr val="1F497D"/>
                </a:solidFill>
              </a:rPr>
              <a:t>每一个</a:t>
            </a:r>
            <a:r>
              <a:rPr lang="en-US" sz="2800" dirty="0" smtClean="0">
                <a:solidFill>
                  <a:srgbClr val="1F497D"/>
                </a:solidFill>
              </a:rPr>
              <a:t>group</a:t>
            </a:r>
            <a:r>
              <a:rPr lang="zh-CN" altLang="en-US" sz="2800" dirty="0" smtClean="0">
                <a:solidFill>
                  <a:srgbClr val="1F497D"/>
                </a:solidFill>
              </a:rPr>
              <a:t>或</a:t>
            </a:r>
            <a:r>
              <a:rPr lang="en-US" sz="2800" dirty="0" smtClean="0">
                <a:solidFill>
                  <a:srgbClr val="1F497D"/>
                </a:solidFill>
              </a:rPr>
              <a:t>join</a:t>
            </a:r>
            <a:r>
              <a:rPr lang="zh-CN" altLang="en-US" sz="2800" dirty="0" smtClean="0">
                <a:solidFill>
                  <a:srgbClr val="1F497D"/>
                </a:solidFill>
              </a:rPr>
              <a:t>操作形成一个</a:t>
            </a:r>
            <a:r>
              <a:rPr lang="en-US" altLang="zh-CN" sz="2800" dirty="0" err="1" smtClean="0">
                <a:solidFill>
                  <a:srgbClr val="1F497D"/>
                </a:solidFill>
              </a:rPr>
              <a:t>mapreduce</a:t>
            </a:r>
            <a:r>
              <a:rPr lang="zh-CN" altLang="en-US" sz="2800" dirty="0" smtClean="0">
                <a:solidFill>
                  <a:srgbClr val="1F497D"/>
                </a:solidFill>
              </a:rPr>
              <a:t>边界</a:t>
            </a:r>
            <a:endParaRPr lang="en-US" sz="2800" dirty="0">
              <a:solidFill>
                <a:srgbClr val="1F497D"/>
              </a:solidFill>
            </a:endParaRPr>
          </a:p>
        </p:txBody>
      </p:sp>
      <p:sp>
        <p:nvSpPr>
          <p:cNvPr id="31" name="TextBox 30"/>
          <p:cNvSpPr txBox="1">
            <a:spLocks noChangeArrowheads="1"/>
          </p:cNvSpPr>
          <p:nvPr/>
        </p:nvSpPr>
        <p:spPr bwMode="auto">
          <a:xfrm>
            <a:off x="-3175" y="3373041"/>
            <a:ext cx="35083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zh-CN" altLang="en-US" sz="2800" dirty="0" smtClean="0">
                <a:solidFill>
                  <a:srgbClr val="1F497D"/>
                </a:solidFill>
              </a:rPr>
              <a:t>其他操作进入</a:t>
            </a:r>
            <a:r>
              <a:rPr lang="en-US" altLang="zh-CN" sz="2800" dirty="0" smtClean="0">
                <a:solidFill>
                  <a:srgbClr val="1F497D"/>
                </a:solidFill>
              </a:rPr>
              <a:t>map</a:t>
            </a:r>
            <a:r>
              <a:rPr lang="zh-CN" altLang="en-US" sz="2800" dirty="0" smtClean="0">
                <a:solidFill>
                  <a:srgbClr val="1F497D"/>
                </a:solidFill>
              </a:rPr>
              <a:t>和</a:t>
            </a:r>
            <a:r>
              <a:rPr lang="en-US" altLang="zh-CN" sz="2800" dirty="0" smtClean="0">
                <a:solidFill>
                  <a:srgbClr val="1F497D"/>
                </a:solidFill>
              </a:rPr>
              <a:t>reduce</a:t>
            </a:r>
            <a:r>
              <a:rPr lang="zh-CN" altLang="en-US" sz="2800" dirty="0" smtClean="0">
                <a:solidFill>
                  <a:srgbClr val="1F497D"/>
                </a:solidFill>
              </a:rPr>
              <a:t>阶段的流水线</a:t>
            </a:r>
            <a:endParaRPr lang="en-US" sz="2800" dirty="0">
              <a:solidFill>
                <a:srgbClr val="1F497D"/>
              </a:solidFill>
            </a:endParaRPr>
          </a:p>
        </p:txBody>
      </p:sp>
    </p:spTree>
    <p:extLst>
      <p:ext uri="{BB962C8B-B14F-4D97-AF65-F5344CB8AC3E}">
        <p14:creationId xmlns:p14="http://schemas.microsoft.com/office/powerpoint/2010/main" val="19042686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animBg="1"/>
      <p:bldP spid="21" grpId="0"/>
      <p:bldP spid="22" grpId="0" animBg="1"/>
      <p:bldP spid="23" grpId="0"/>
      <p:bldP spid="24" grpId="0" animBg="1"/>
      <p:bldP spid="25" grpId="0"/>
      <p:bldP spid="26" grpId="0" animBg="1"/>
      <p:bldP spid="27" grpId="0"/>
      <p:bldP spid="28" grpId="0" animBg="1"/>
      <p:bldP spid="29" grpId="0"/>
      <p:bldP spid="30" grpId="0"/>
      <p:bldP spid="31"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3200" dirty="0" smtClean="0"/>
              <a:t>抽象的优势</a:t>
            </a:r>
            <a:endParaRPr kumimoji="1" lang="zh-CN" altLang="en-US" sz="3200" dirty="0"/>
          </a:p>
        </p:txBody>
      </p:sp>
      <p:sp>
        <p:nvSpPr>
          <p:cNvPr id="3" name="内容占位符 2"/>
          <p:cNvSpPr>
            <a:spLocks noGrp="1"/>
          </p:cNvSpPr>
          <p:nvPr>
            <p:ph idx="1"/>
          </p:nvPr>
        </p:nvSpPr>
        <p:spPr/>
        <p:txBody>
          <a:bodyPr/>
          <a:lstStyle/>
          <a:p>
            <a:r>
              <a:rPr kumimoji="1" lang="zh-CN" altLang="en-US" dirty="0" smtClean="0"/>
              <a:t>可以逐渐优化</a:t>
            </a:r>
            <a:r>
              <a:rPr kumimoji="1" lang="zh-CN" altLang="zh-CN" dirty="0" smtClean="0"/>
              <a:t>，</a:t>
            </a:r>
            <a:r>
              <a:rPr kumimoji="1" lang="zh-CN" altLang="en-US" dirty="0" smtClean="0"/>
              <a:t>不影响用户使用</a:t>
            </a:r>
            <a:endParaRPr kumimoji="1" lang="zh-CN" altLang="en-US" dirty="0"/>
          </a:p>
        </p:txBody>
      </p:sp>
      <p:pic>
        <p:nvPicPr>
          <p:cNvPr id="4" name="Picture 3" descr="pigmrper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38986" y="2227416"/>
            <a:ext cx="6131959" cy="2768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8266874"/>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normAutofit/>
          </a:bodyPr>
          <a:lstStyle/>
          <a:p>
            <a:r>
              <a:rPr lang="zh-CN" altLang="en-US" sz="3200" dirty="0" smtClean="0">
                <a:latin typeface="Calibri" charset="0"/>
              </a:rPr>
              <a:t>优化</a:t>
            </a:r>
            <a:r>
              <a:rPr lang="en-US" sz="3200" dirty="0" smtClean="0">
                <a:latin typeface="Calibri" charset="0"/>
              </a:rPr>
              <a:t>:</a:t>
            </a:r>
            <a:r>
              <a:rPr lang="zh-CN" altLang="en-US" sz="3200" dirty="0" smtClean="0">
                <a:latin typeface="Calibri" charset="0"/>
              </a:rPr>
              <a:t>合并函数（</a:t>
            </a:r>
            <a:r>
              <a:rPr lang="en-US" altLang="zh-CN" sz="3200" dirty="0" smtClean="0">
                <a:latin typeface="Calibri" charset="0"/>
              </a:rPr>
              <a:t>Combiner</a:t>
            </a:r>
            <a:r>
              <a:rPr lang="zh-CN" altLang="en-US" sz="3200" dirty="0" smtClean="0">
                <a:latin typeface="Calibri" charset="0"/>
              </a:rPr>
              <a:t>）</a:t>
            </a:r>
            <a:endParaRPr lang="en-US" sz="3200" dirty="0">
              <a:latin typeface="Calibri" charset="0"/>
            </a:endParaRPr>
          </a:p>
        </p:txBody>
      </p:sp>
      <p:sp>
        <p:nvSpPr>
          <p:cNvPr id="4" name="Rectangle 3"/>
          <p:cNvSpPr/>
          <p:nvPr/>
        </p:nvSpPr>
        <p:spPr>
          <a:xfrm>
            <a:off x="484188" y="1749029"/>
            <a:ext cx="457200" cy="1143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endParaRPr lang="en-US">
              <a:solidFill>
                <a:srgbClr val="000000"/>
              </a:solidFill>
              <a:latin typeface="Calibri" charset="0"/>
              <a:ea typeface="ＭＳ Ｐゴシック" charset="0"/>
              <a:cs typeface="ＭＳ Ｐゴシック" charset="0"/>
            </a:endParaRPr>
          </a:p>
        </p:txBody>
      </p:sp>
      <p:sp>
        <p:nvSpPr>
          <p:cNvPr id="5" name="Rectangle 4"/>
          <p:cNvSpPr/>
          <p:nvPr/>
        </p:nvSpPr>
        <p:spPr>
          <a:xfrm>
            <a:off x="484188" y="2034778"/>
            <a:ext cx="457200" cy="1143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endParaRPr lang="en-US">
              <a:solidFill>
                <a:srgbClr val="000000"/>
              </a:solidFill>
              <a:latin typeface="Calibri" charset="0"/>
              <a:ea typeface="ＭＳ Ｐゴシック" charset="0"/>
              <a:cs typeface="ＭＳ Ｐゴシック" charset="0"/>
            </a:endParaRPr>
          </a:p>
        </p:txBody>
      </p:sp>
      <p:sp>
        <p:nvSpPr>
          <p:cNvPr id="6" name="Rectangle 5"/>
          <p:cNvSpPr/>
          <p:nvPr/>
        </p:nvSpPr>
        <p:spPr>
          <a:xfrm>
            <a:off x="484188" y="2320529"/>
            <a:ext cx="457200" cy="1143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endParaRPr lang="en-US">
              <a:solidFill>
                <a:srgbClr val="000000"/>
              </a:solidFill>
              <a:latin typeface="Calibri" charset="0"/>
              <a:ea typeface="ＭＳ Ｐゴシック" charset="0"/>
              <a:cs typeface="ＭＳ Ｐゴシック" charset="0"/>
            </a:endParaRPr>
          </a:p>
        </p:txBody>
      </p:sp>
      <p:sp>
        <p:nvSpPr>
          <p:cNvPr id="7" name="Rectangle 6"/>
          <p:cNvSpPr/>
          <p:nvPr/>
        </p:nvSpPr>
        <p:spPr>
          <a:xfrm>
            <a:off x="484188" y="2606279"/>
            <a:ext cx="457200" cy="1143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endParaRPr lang="en-US">
              <a:solidFill>
                <a:srgbClr val="000000"/>
              </a:solidFill>
              <a:latin typeface="Calibri" charset="0"/>
              <a:ea typeface="ＭＳ Ｐゴシック" charset="0"/>
              <a:cs typeface="ＭＳ Ｐゴシック" charset="0"/>
            </a:endParaRPr>
          </a:p>
        </p:txBody>
      </p:sp>
      <p:sp>
        <p:nvSpPr>
          <p:cNvPr id="39943" name="TextBox 7"/>
          <p:cNvSpPr txBox="1">
            <a:spLocks noChangeArrowheads="1"/>
          </p:cNvSpPr>
          <p:nvPr/>
        </p:nvSpPr>
        <p:spPr bwMode="auto">
          <a:xfrm>
            <a:off x="124717" y="948928"/>
            <a:ext cx="11269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en-US" sz="2400"/>
              <a:t>Input</a:t>
            </a:r>
          </a:p>
          <a:p>
            <a:pPr algn="ctr"/>
            <a:r>
              <a:rPr lang="en-US" sz="2400"/>
              <a:t>records</a:t>
            </a:r>
          </a:p>
        </p:txBody>
      </p:sp>
      <p:graphicFrame>
        <p:nvGraphicFramePr>
          <p:cNvPr id="9" name="Table 8"/>
          <p:cNvGraphicFramePr>
            <a:graphicFrameLocks noGrp="1"/>
          </p:cNvGraphicFramePr>
          <p:nvPr/>
        </p:nvGraphicFramePr>
        <p:xfrm>
          <a:off x="2770188" y="914400"/>
          <a:ext cx="1295400" cy="1028700"/>
        </p:xfrm>
        <a:graphic>
          <a:graphicData uri="http://schemas.openxmlformats.org/drawingml/2006/table">
            <a:tbl>
              <a:tblPr/>
              <a:tblGrid>
                <a:gridCol w="647700"/>
                <a:gridCol w="647700"/>
              </a:tblGrid>
              <a:tr h="3429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k</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1</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v</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1</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r>
              <a:tr h="3429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k</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2</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v</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2</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r>
              <a:tr h="3429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k</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1</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v</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3</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r>
            </a:tbl>
          </a:graphicData>
        </a:graphic>
      </p:graphicFrame>
      <p:graphicFrame>
        <p:nvGraphicFramePr>
          <p:cNvPr id="10" name="Table 9"/>
          <p:cNvGraphicFramePr>
            <a:graphicFrameLocks noGrp="1"/>
          </p:cNvGraphicFramePr>
          <p:nvPr/>
        </p:nvGraphicFramePr>
        <p:xfrm>
          <a:off x="2770188" y="2621756"/>
          <a:ext cx="1295400" cy="685800"/>
        </p:xfrm>
        <a:graphic>
          <a:graphicData uri="http://schemas.openxmlformats.org/drawingml/2006/table">
            <a:tbl>
              <a:tblPr/>
              <a:tblGrid>
                <a:gridCol w="647700"/>
                <a:gridCol w="647700"/>
              </a:tblGrid>
              <a:tr h="3429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k</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2</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v</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4</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r>
              <a:tr h="3429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k</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1</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v</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5</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r>
            </a:tbl>
          </a:graphicData>
        </a:graphic>
      </p:graphicFrame>
      <p:cxnSp>
        <p:nvCxnSpPr>
          <p:cNvPr id="11" name="Straight Arrow Connector 10"/>
          <p:cNvCxnSpPr>
            <a:stCxn id="4" idx="3"/>
          </p:cNvCxnSpPr>
          <p:nvPr/>
        </p:nvCxnSpPr>
        <p:spPr>
          <a:xfrm flipV="1">
            <a:off x="941388" y="1463279"/>
            <a:ext cx="1828800" cy="342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Rounded Rectangle 11"/>
          <p:cNvSpPr/>
          <p:nvPr/>
        </p:nvSpPr>
        <p:spPr>
          <a:xfrm>
            <a:off x="1550988" y="1428750"/>
            <a:ext cx="838200" cy="40005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2400">
                <a:solidFill>
                  <a:srgbClr val="FFFFFF"/>
                </a:solidFill>
                <a:latin typeface="Calibri" charset="0"/>
                <a:ea typeface="ＭＳ Ｐゴシック" charset="0"/>
                <a:cs typeface="ＭＳ Ｐゴシック" charset="0"/>
              </a:rPr>
              <a:t>map</a:t>
            </a:r>
          </a:p>
        </p:txBody>
      </p:sp>
      <p:cxnSp>
        <p:nvCxnSpPr>
          <p:cNvPr id="13" name="Straight Arrow Connector 12"/>
          <p:cNvCxnSpPr>
            <a:stCxn id="5" idx="3"/>
          </p:cNvCxnSpPr>
          <p:nvPr/>
        </p:nvCxnSpPr>
        <p:spPr>
          <a:xfrm>
            <a:off x="941388" y="2091929"/>
            <a:ext cx="1828800" cy="914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ounded Rectangle 13"/>
          <p:cNvSpPr/>
          <p:nvPr/>
        </p:nvSpPr>
        <p:spPr>
          <a:xfrm>
            <a:off x="1550988" y="2320529"/>
            <a:ext cx="838200" cy="40005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2400">
                <a:solidFill>
                  <a:srgbClr val="FFFFFF"/>
                </a:solidFill>
                <a:latin typeface="Calibri" charset="0"/>
                <a:ea typeface="ＭＳ Ｐゴシック" charset="0"/>
                <a:cs typeface="ＭＳ Ｐゴシック" charset="0"/>
              </a:rPr>
              <a:t>map</a:t>
            </a:r>
          </a:p>
        </p:txBody>
      </p:sp>
      <p:grpSp>
        <p:nvGrpSpPr>
          <p:cNvPr id="39973" name="Group 14"/>
          <p:cNvGrpSpPr>
            <a:grpSpLocks/>
          </p:cNvGrpSpPr>
          <p:nvPr/>
        </p:nvGrpSpPr>
        <p:grpSpPr bwMode="auto">
          <a:xfrm>
            <a:off x="1931988" y="3177779"/>
            <a:ext cx="76200" cy="400050"/>
            <a:chOff x="1931889" y="4648200"/>
            <a:chExt cx="76200" cy="533400"/>
          </a:xfrm>
        </p:grpSpPr>
        <p:sp>
          <p:nvSpPr>
            <p:cNvPr id="16" name="Oval 15"/>
            <p:cNvSpPr/>
            <p:nvPr/>
          </p:nvSpPr>
          <p:spPr>
            <a:xfrm>
              <a:off x="1931889" y="46482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7" name="Oval 16"/>
            <p:cNvSpPr/>
            <p:nvPr/>
          </p:nvSpPr>
          <p:spPr>
            <a:xfrm>
              <a:off x="1931889" y="48768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8" name="Oval 17"/>
            <p:cNvSpPr/>
            <p:nvPr/>
          </p:nvSpPr>
          <p:spPr>
            <a:xfrm>
              <a:off x="1931889" y="51054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grpSp>
      <p:graphicFrame>
        <p:nvGraphicFramePr>
          <p:cNvPr id="19" name="Table 18"/>
          <p:cNvGraphicFramePr>
            <a:graphicFrameLocks noGrp="1"/>
          </p:cNvGraphicFramePr>
          <p:nvPr/>
        </p:nvGraphicFramePr>
        <p:xfrm>
          <a:off x="5056188" y="948929"/>
          <a:ext cx="1295400" cy="1028700"/>
        </p:xfrm>
        <a:graphic>
          <a:graphicData uri="http://schemas.openxmlformats.org/drawingml/2006/table">
            <a:tbl>
              <a:tblPr/>
              <a:tblGrid>
                <a:gridCol w="647700"/>
                <a:gridCol w="647700"/>
              </a:tblGrid>
              <a:tr h="3429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k</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1</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v</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1</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r>
              <a:tr h="3429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k</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1</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v</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3</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r>
              <a:tr h="3429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k</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1</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v</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5</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r>
            </a:tbl>
          </a:graphicData>
        </a:graphic>
      </p:graphicFrame>
      <p:graphicFrame>
        <p:nvGraphicFramePr>
          <p:cNvPr id="20" name="Table 19"/>
          <p:cNvGraphicFramePr>
            <a:graphicFrameLocks noGrp="1"/>
          </p:cNvGraphicFramePr>
          <p:nvPr/>
        </p:nvGraphicFramePr>
        <p:xfrm>
          <a:off x="5056188" y="2606279"/>
          <a:ext cx="1295400" cy="685800"/>
        </p:xfrm>
        <a:graphic>
          <a:graphicData uri="http://schemas.openxmlformats.org/drawingml/2006/table">
            <a:tbl>
              <a:tblPr/>
              <a:tblGrid>
                <a:gridCol w="647700"/>
                <a:gridCol w="647700"/>
              </a:tblGrid>
              <a:tr h="3429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k</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2</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v</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2</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r>
              <a:tr h="3429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k</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2</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v</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4</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r>
            </a:tbl>
          </a:graphicData>
        </a:graphic>
      </p:graphicFrame>
      <p:cxnSp>
        <p:nvCxnSpPr>
          <p:cNvPr id="21" name="Straight Arrow Connector 20"/>
          <p:cNvCxnSpPr/>
          <p:nvPr/>
        </p:nvCxnSpPr>
        <p:spPr>
          <a:xfrm>
            <a:off x="6351588" y="1406129"/>
            <a:ext cx="160020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6351588" y="2606279"/>
            <a:ext cx="1600200" cy="4000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8104188" y="1749029"/>
            <a:ext cx="457200" cy="1143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endParaRPr lang="en-US">
              <a:solidFill>
                <a:srgbClr val="000000"/>
              </a:solidFill>
              <a:latin typeface="Calibri" charset="0"/>
              <a:ea typeface="ＭＳ Ｐゴシック" charset="0"/>
              <a:cs typeface="ＭＳ Ｐゴシック" charset="0"/>
            </a:endParaRPr>
          </a:p>
        </p:txBody>
      </p:sp>
      <p:sp>
        <p:nvSpPr>
          <p:cNvPr id="24" name="Rectangle 23"/>
          <p:cNvSpPr/>
          <p:nvPr/>
        </p:nvSpPr>
        <p:spPr>
          <a:xfrm>
            <a:off x="8104188" y="2034778"/>
            <a:ext cx="457200" cy="1143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endParaRPr lang="en-US">
              <a:solidFill>
                <a:srgbClr val="000000"/>
              </a:solidFill>
              <a:latin typeface="Calibri" charset="0"/>
              <a:ea typeface="ＭＳ Ｐゴシック" charset="0"/>
              <a:cs typeface="ＭＳ Ｐゴシック" charset="0"/>
            </a:endParaRPr>
          </a:p>
        </p:txBody>
      </p:sp>
      <p:sp>
        <p:nvSpPr>
          <p:cNvPr id="25" name="Rectangle 24"/>
          <p:cNvSpPr/>
          <p:nvPr/>
        </p:nvSpPr>
        <p:spPr>
          <a:xfrm>
            <a:off x="8104188" y="2320529"/>
            <a:ext cx="457200" cy="1143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endParaRPr lang="en-US">
              <a:solidFill>
                <a:srgbClr val="000000"/>
              </a:solidFill>
              <a:latin typeface="Calibri" charset="0"/>
              <a:ea typeface="ＭＳ Ｐゴシック" charset="0"/>
              <a:cs typeface="ＭＳ Ｐゴシック" charset="0"/>
            </a:endParaRPr>
          </a:p>
        </p:txBody>
      </p:sp>
      <p:sp>
        <p:nvSpPr>
          <p:cNvPr id="26" name="Rectangle 25"/>
          <p:cNvSpPr/>
          <p:nvPr/>
        </p:nvSpPr>
        <p:spPr>
          <a:xfrm>
            <a:off x="8104188" y="2606279"/>
            <a:ext cx="457200" cy="1143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endParaRPr lang="en-US">
              <a:solidFill>
                <a:srgbClr val="000000"/>
              </a:solidFill>
              <a:latin typeface="Calibri" charset="0"/>
              <a:ea typeface="ＭＳ Ｐゴシック" charset="0"/>
              <a:cs typeface="ＭＳ Ｐゴシック" charset="0"/>
            </a:endParaRPr>
          </a:p>
        </p:txBody>
      </p:sp>
      <p:sp>
        <p:nvSpPr>
          <p:cNvPr id="40005" name="TextBox 26"/>
          <p:cNvSpPr txBox="1">
            <a:spLocks noChangeArrowheads="1"/>
          </p:cNvSpPr>
          <p:nvPr/>
        </p:nvSpPr>
        <p:spPr bwMode="auto">
          <a:xfrm>
            <a:off x="7793929" y="948928"/>
            <a:ext cx="11269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en-US" sz="2400"/>
              <a:t>Output</a:t>
            </a:r>
          </a:p>
          <a:p>
            <a:pPr algn="ctr"/>
            <a:r>
              <a:rPr lang="en-US" sz="2400"/>
              <a:t>records</a:t>
            </a:r>
          </a:p>
        </p:txBody>
      </p:sp>
      <p:cxnSp>
        <p:nvCxnSpPr>
          <p:cNvPr id="28" name="Straight Arrow Connector 27"/>
          <p:cNvCxnSpPr/>
          <p:nvPr/>
        </p:nvCxnSpPr>
        <p:spPr>
          <a:xfrm rot="16200000" flipH="1">
            <a:off x="3789363" y="1739504"/>
            <a:ext cx="1543050" cy="990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5400000" flipH="1" flipV="1">
            <a:off x="3843536" y="1793677"/>
            <a:ext cx="1434704" cy="990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Rounded Rectangle 29"/>
          <p:cNvSpPr/>
          <p:nvPr/>
        </p:nvSpPr>
        <p:spPr>
          <a:xfrm>
            <a:off x="6553200" y="1428750"/>
            <a:ext cx="1143000" cy="40005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2400">
                <a:solidFill>
                  <a:srgbClr val="FFFFFF"/>
                </a:solidFill>
                <a:latin typeface="Calibri" charset="0"/>
                <a:ea typeface="ＭＳ Ｐゴシック" charset="0"/>
                <a:cs typeface="ＭＳ Ｐゴシック" charset="0"/>
              </a:rPr>
              <a:t>reduce</a:t>
            </a:r>
          </a:p>
        </p:txBody>
      </p:sp>
      <p:sp>
        <p:nvSpPr>
          <p:cNvPr id="31" name="Rounded Rectangle 30"/>
          <p:cNvSpPr/>
          <p:nvPr/>
        </p:nvSpPr>
        <p:spPr>
          <a:xfrm>
            <a:off x="6553200" y="2628900"/>
            <a:ext cx="1143000" cy="40005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2400">
                <a:solidFill>
                  <a:srgbClr val="FFFFFF"/>
                </a:solidFill>
                <a:latin typeface="Calibri" charset="0"/>
                <a:ea typeface="ＭＳ Ｐゴシック" charset="0"/>
                <a:cs typeface="ＭＳ Ｐゴシック" charset="0"/>
              </a:rPr>
              <a:t>reduce</a:t>
            </a:r>
          </a:p>
        </p:txBody>
      </p:sp>
      <p:grpSp>
        <p:nvGrpSpPr>
          <p:cNvPr id="40010" name="Group 31"/>
          <p:cNvGrpSpPr>
            <a:grpSpLocks/>
          </p:cNvGrpSpPr>
          <p:nvPr/>
        </p:nvGrpSpPr>
        <p:grpSpPr bwMode="auto">
          <a:xfrm>
            <a:off x="3352800" y="3634979"/>
            <a:ext cx="76200" cy="400050"/>
            <a:chOff x="1931889" y="4648200"/>
            <a:chExt cx="76200" cy="533400"/>
          </a:xfrm>
        </p:grpSpPr>
        <p:sp>
          <p:nvSpPr>
            <p:cNvPr id="33" name="Oval 32"/>
            <p:cNvSpPr/>
            <p:nvPr/>
          </p:nvSpPr>
          <p:spPr>
            <a:xfrm>
              <a:off x="1931889" y="46482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34" name="Oval 33"/>
            <p:cNvSpPr/>
            <p:nvPr/>
          </p:nvSpPr>
          <p:spPr>
            <a:xfrm>
              <a:off x="1931889" y="48768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35" name="Oval 34"/>
            <p:cNvSpPr/>
            <p:nvPr/>
          </p:nvSpPr>
          <p:spPr>
            <a:xfrm>
              <a:off x="1931889" y="51054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grpSp>
      <p:grpSp>
        <p:nvGrpSpPr>
          <p:cNvPr id="40011" name="Group 35"/>
          <p:cNvGrpSpPr>
            <a:grpSpLocks/>
          </p:cNvGrpSpPr>
          <p:nvPr/>
        </p:nvGrpSpPr>
        <p:grpSpPr bwMode="auto">
          <a:xfrm>
            <a:off x="5715000" y="3634979"/>
            <a:ext cx="76200" cy="400050"/>
            <a:chOff x="1931889" y="4648200"/>
            <a:chExt cx="76200" cy="533400"/>
          </a:xfrm>
        </p:grpSpPr>
        <p:sp>
          <p:nvSpPr>
            <p:cNvPr id="37" name="Oval 36"/>
            <p:cNvSpPr/>
            <p:nvPr/>
          </p:nvSpPr>
          <p:spPr>
            <a:xfrm>
              <a:off x="1931889" y="46482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38" name="Oval 37"/>
            <p:cNvSpPr/>
            <p:nvPr/>
          </p:nvSpPr>
          <p:spPr>
            <a:xfrm>
              <a:off x="1931889" y="48768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39" name="Oval 38"/>
            <p:cNvSpPr/>
            <p:nvPr/>
          </p:nvSpPr>
          <p:spPr>
            <a:xfrm>
              <a:off x="1931889" y="51054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grpSp>
      <p:grpSp>
        <p:nvGrpSpPr>
          <p:cNvPr id="40012" name="Group 39"/>
          <p:cNvGrpSpPr>
            <a:grpSpLocks/>
          </p:cNvGrpSpPr>
          <p:nvPr/>
        </p:nvGrpSpPr>
        <p:grpSpPr bwMode="auto">
          <a:xfrm>
            <a:off x="7162800" y="3377804"/>
            <a:ext cx="76200" cy="400050"/>
            <a:chOff x="1931889" y="4648200"/>
            <a:chExt cx="76200" cy="533400"/>
          </a:xfrm>
        </p:grpSpPr>
        <p:sp>
          <p:nvSpPr>
            <p:cNvPr id="41" name="Oval 40"/>
            <p:cNvSpPr/>
            <p:nvPr/>
          </p:nvSpPr>
          <p:spPr>
            <a:xfrm>
              <a:off x="1931889" y="46482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42" name="Oval 41"/>
            <p:cNvSpPr/>
            <p:nvPr/>
          </p:nvSpPr>
          <p:spPr>
            <a:xfrm>
              <a:off x="1931889" y="48768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43" name="Oval 42"/>
            <p:cNvSpPr/>
            <p:nvPr/>
          </p:nvSpPr>
          <p:spPr>
            <a:xfrm>
              <a:off x="1931889" y="51054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grpSp>
      <p:grpSp>
        <p:nvGrpSpPr>
          <p:cNvPr id="40013" name="Group 43"/>
          <p:cNvGrpSpPr>
            <a:grpSpLocks/>
          </p:cNvGrpSpPr>
          <p:nvPr/>
        </p:nvGrpSpPr>
        <p:grpSpPr bwMode="auto">
          <a:xfrm>
            <a:off x="685800" y="3034904"/>
            <a:ext cx="76200" cy="400050"/>
            <a:chOff x="1931889" y="4648200"/>
            <a:chExt cx="76200" cy="533400"/>
          </a:xfrm>
        </p:grpSpPr>
        <p:sp>
          <p:nvSpPr>
            <p:cNvPr id="45" name="Oval 44"/>
            <p:cNvSpPr/>
            <p:nvPr/>
          </p:nvSpPr>
          <p:spPr>
            <a:xfrm>
              <a:off x="1931889" y="46482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46" name="Oval 45"/>
            <p:cNvSpPr/>
            <p:nvPr/>
          </p:nvSpPr>
          <p:spPr>
            <a:xfrm>
              <a:off x="1931889" y="48768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47" name="Oval 46"/>
            <p:cNvSpPr/>
            <p:nvPr/>
          </p:nvSpPr>
          <p:spPr>
            <a:xfrm>
              <a:off x="1931889" y="51054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grpSp>
      <p:grpSp>
        <p:nvGrpSpPr>
          <p:cNvPr id="40014" name="Group 47"/>
          <p:cNvGrpSpPr>
            <a:grpSpLocks/>
          </p:cNvGrpSpPr>
          <p:nvPr/>
        </p:nvGrpSpPr>
        <p:grpSpPr bwMode="auto">
          <a:xfrm>
            <a:off x="8305800" y="3006329"/>
            <a:ext cx="76200" cy="400050"/>
            <a:chOff x="1931889" y="4648200"/>
            <a:chExt cx="76200" cy="533400"/>
          </a:xfrm>
        </p:grpSpPr>
        <p:sp>
          <p:nvSpPr>
            <p:cNvPr id="49" name="Oval 48"/>
            <p:cNvSpPr/>
            <p:nvPr/>
          </p:nvSpPr>
          <p:spPr>
            <a:xfrm>
              <a:off x="1931889" y="46482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50" name="Oval 49"/>
            <p:cNvSpPr/>
            <p:nvPr/>
          </p:nvSpPr>
          <p:spPr>
            <a:xfrm>
              <a:off x="1931889" y="48768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51" name="Oval 50"/>
            <p:cNvSpPr/>
            <p:nvPr/>
          </p:nvSpPr>
          <p:spPr>
            <a:xfrm>
              <a:off x="1931889" y="51054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grpSp>
      <p:cxnSp>
        <p:nvCxnSpPr>
          <p:cNvPr id="52" name="Straight Arrow Connector 51"/>
          <p:cNvCxnSpPr/>
          <p:nvPr/>
        </p:nvCxnSpPr>
        <p:spPr>
          <a:xfrm>
            <a:off x="4065588" y="1143000"/>
            <a:ext cx="990600" cy="11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4065588" y="3199210"/>
            <a:ext cx="990600" cy="71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4" name="Oval 53"/>
          <p:cNvSpPr/>
          <p:nvPr/>
        </p:nvSpPr>
        <p:spPr>
          <a:xfrm>
            <a:off x="2590800" y="857250"/>
            <a:ext cx="1752600" cy="457200"/>
          </a:xfrm>
          <a:prstGeom prst="ellipse">
            <a:avLst/>
          </a:prstGeom>
          <a:gradFill flip="none" rotWithShape="1">
            <a:gsLst>
              <a:gs pos="0">
                <a:schemeClr val="accent1">
                  <a:tint val="100000"/>
                  <a:shade val="100000"/>
                  <a:satMod val="130000"/>
                  <a:alpha val="34000"/>
                </a:schemeClr>
              </a:gs>
              <a:gs pos="100000">
                <a:schemeClr val="accent1">
                  <a:tint val="50000"/>
                  <a:shade val="100000"/>
                  <a:satMod val="3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55" name="Oval 54"/>
          <p:cNvSpPr/>
          <p:nvPr/>
        </p:nvSpPr>
        <p:spPr>
          <a:xfrm>
            <a:off x="2590800" y="1714500"/>
            <a:ext cx="1752600" cy="457200"/>
          </a:xfrm>
          <a:prstGeom prst="ellipse">
            <a:avLst/>
          </a:prstGeom>
          <a:gradFill flip="none" rotWithShape="1">
            <a:gsLst>
              <a:gs pos="0">
                <a:schemeClr val="accent1">
                  <a:tint val="100000"/>
                  <a:shade val="100000"/>
                  <a:satMod val="130000"/>
                  <a:alpha val="34000"/>
                </a:schemeClr>
              </a:gs>
              <a:gs pos="100000">
                <a:schemeClr val="accent1">
                  <a:tint val="50000"/>
                  <a:shade val="100000"/>
                  <a:satMod val="3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56" name="TextBox 55"/>
          <p:cNvSpPr txBox="1">
            <a:spLocks noChangeArrowheads="1"/>
          </p:cNvSpPr>
          <p:nvPr/>
        </p:nvSpPr>
        <p:spPr bwMode="auto">
          <a:xfrm>
            <a:off x="762001" y="4057650"/>
            <a:ext cx="6176240" cy="1200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zh-CN" altLang="en-US" sz="2400" dirty="0" smtClean="0"/>
              <a:t>可以在</a:t>
            </a:r>
            <a:r>
              <a:rPr lang="en-US" altLang="zh-CN" sz="2400" dirty="0" smtClean="0"/>
              <a:t>map</a:t>
            </a:r>
            <a:r>
              <a:rPr lang="zh-CN" altLang="en-US" sz="2400" dirty="0" smtClean="0"/>
              <a:t>端预处理数据，来减少数据的传输</a:t>
            </a:r>
            <a:endParaRPr lang="en-US" sz="2400" dirty="0"/>
          </a:p>
          <a:p>
            <a:pPr lvl="1">
              <a:buFont typeface="Arial" charset="0"/>
              <a:buChar char="•"/>
            </a:pPr>
            <a:r>
              <a:rPr lang="en-US" sz="2400" dirty="0"/>
              <a:t> </a:t>
            </a:r>
            <a:r>
              <a:rPr lang="zh-CN" altLang="en-US" sz="2400" dirty="0" smtClean="0"/>
              <a:t>代数聚合函数</a:t>
            </a:r>
            <a:endParaRPr lang="en-US" sz="2400" dirty="0"/>
          </a:p>
          <a:p>
            <a:pPr lvl="1">
              <a:buFont typeface="Arial" charset="0"/>
              <a:buChar char="•"/>
            </a:pPr>
            <a:r>
              <a:rPr lang="en-US" sz="2400" dirty="0"/>
              <a:t> </a:t>
            </a:r>
            <a:r>
              <a:rPr lang="zh-CN" altLang="en-US" sz="2400" dirty="0" smtClean="0"/>
              <a:t>独特处理</a:t>
            </a:r>
            <a:endParaRPr lang="en-US" sz="2400" dirty="0"/>
          </a:p>
        </p:txBody>
      </p:sp>
    </p:spTree>
    <p:extLst>
      <p:ext uri="{BB962C8B-B14F-4D97-AF65-F5344CB8AC3E}">
        <p14:creationId xmlns:p14="http://schemas.microsoft.com/office/powerpoint/2010/main" val="22675917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normAutofit/>
          </a:bodyPr>
          <a:lstStyle/>
          <a:p>
            <a:r>
              <a:rPr lang="zh-CN" altLang="en-US" sz="3200" dirty="0" smtClean="0">
                <a:latin typeface="Calibri" charset="0"/>
              </a:rPr>
              <a:t>优化</a:t>
            </a:r>
            <a:r>
              <a:rPr lang="en-US" sz="3200" dirty="0" smtClean="0">
                <a:latin typeface="Calibri" charset="0"/>
              </a:rPr>
              <a:t>: </a:t>
            </a:r>
            <a:r>
              <a:rPr lang="en-US" sz="3200" dirty="0" err="1" smtClean="0">
                <a:latin typeface="Calibri" charset="0"/>
              </a:rPr>
              <a:t>斜交连接（Skew</a:t>
            </a:r>
            <a:r>
              <a:rPr lang="en-US" sz="3200" dirty="0" smtClean="0">
                <a:latin typeface="Calibri" charset="0"/>
              </a:rPr>
              <a:t> Join）</a:t>
            </a:r>
            <a:endParaRPr lang="en-US" sz="3200" dirty="0">
              <a:latin typeface="Calibri"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07540974"/>
              </p:ext>
            </p:extLst>
          </p:nvPr>
        </p:nvGraphicFramePr>
        <p:xfrm>
          <a:off x="1143000" y="3090863"/>
          <a:ext cx="6248400" cy="1569719"/>
        </p:xfrm>
        <a:graphic>
          <a:graphicData uri="http://schemas.openxmlformats.org/drawingml/2006/table">
            <a:tbl>
              <a:tblPr/>
              <a:tblGrid>
                <a:gridCol w="990600"/>
                <a:gridCol w="838200"/>
                <a:gridCol w="990600"/>
                <a:gridCol w="685800"/>
                <a:gridCol w="990600"/>
                <a:gridCol w="990600"/>
                <a:gridCol w="762000"/>
              </a:tblGrid>
              <a:tr h="2743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Calibri" charset="0"/>
                          <a:ea typeface="ＭＳ Ｐゴシック" charset="0"/>
                          <a:cs typeface="ＭＳ Ｐゴシック" charset="0"/>
                        </a:rPr>
                        <a:t>group</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3">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Calibri" charset="0"/>
                          <a:ea typeface="ＭＳ Ｐゴシック" charset="0"/>
                          <a:cs typeface="ＭＳ Ｐゴシック" charset="0"/>
                        </a:rPr>
                        <a:t>results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gridSpan="3">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Calibri" charset="0"/>
                          <a:ea typeface="ＭＳ Ｐゴシック" charset="0"/>
                          <a:cs typeface="ＭＳ Ｐゴシック" charset="0"/>
                        </a:rPr>
                        <a:t>revenue</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r>
              <a:tr h="251460">
                <a:tc row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Calibri" charset="0"/>
                          <a:ea typeface="ＭＳ Ｐゴシック" charset="0"/>
                          <a:cs typeface="ＭＳ Ｐゴシック"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nba.com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top</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50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1460">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espn.com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2</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side</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20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743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rgbClr val="000000"/>
                        </a:solidFill>
                        <a:effectLst/>
                        <a:latin typeface="Calibri" charset="0"/>
                        <a:ea typeface="ＭＳ Ｐゴシック" charset="0"/>
                        <a:cs typeface="ＭＳ Ｐゴシック"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1460">
                <a:tc row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Calibri" charset="0"/>
                          <a:ea typeface="ＭＳ Ｐゴシック" charset="0"/>
                          <a:cs typeface="ＭＳ Ｐゴシック" charset="0"/>
                        </a:rPr>
                        <a:t>Kings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Kings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nhl.com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Kings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top</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30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51460">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Kings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nba.com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2</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Kings </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side</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ＭＳ Ｐゴシック" charset="0"/>
                          <a:cs typeface="MS PGothic" charset="0"/>
                        </a:rPr>
                        <a:t>10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5" name="Double Brace 4"/>
          <p:cNvSpPr/>
          <p:nvPr/>
        </p:nvSpPr>
        <p:spPr>
          <a:xfrm>
            <a:off x="2133601" y="3399234"/>
            <a:ext cx="2474913" cy="475060"/>
          </a:xfrm>
          <a:prstGeom prst="bracePair">
            <a:avLst/>
          </a:prstGeom>
          <a:ln/>
        </p:spPr>
        <p:style>
          <a:lnRef idx="2">
            <a:schemeClr val="accent1"/>
          </a:lnRef>
          <a:fillRef idx="0">
            <a:schemeClr val="accent1"/>
          </a:fillRef>
          <a:effectRef idx="1">
            <a:schemeClr val="accent1"/>
          </a:effectRef>
          <a:fontRef idx="minor">
            <a:schemeClr val="tx1"/>
          </a:fontRef>
        </p:style>
      </p:sp>
      <p:sp>
        <p:nvSpPr>
          <p:cNvPr id="6" name="Double Brace 5"/>
          <p:cNvSpPr/>
          <p:nvPr/>
        </p:nvSpPr>
        <p:spPr>
          <a:xfrm>
            <a:off x="2097088" y="4027884"/>
            <a:ext cx="2474912" cy="475060"/>
          </a:xfrm>
          <a:prstGeom prst="bracePair">
            <a:avLst/>
          </a:prstGeom>
          <a:ln/>
        </p:spPr>
        <p:style>
          <a:lnRef idx="2">
            <a:schemeClr val="accent1"/>
          </a:lnRef>
          <a:fillRef idx="0">
            <a:schemeClr val="accent1"/>
          </a:fillRef>
          <a:effectRef idx="1">
            <a:schemeClr val="accent1"/>
          </a:effectRef>
          <a:fontRef idx="minor">
            <a:schemeClr val="tx1"/>
          </a:fontRef>
        </p:style>
      </p:sp>
      <p:sp>
        <p:nvSpPr>
          <p:cNvPr id="7" name="Double Brace 6"/>
          <p:cNvSpPr/>
          <p:nvPr/>
        </p:nvSpPr>
        <p:spPr>
          <a:xfrm>
            <a:off x="4724401" y="3988594"/>
            <a:ext cx="2627313" cy="475059"/>
          </a:xfrm>
          <a:prstGeom prst="bracePair">
            <a:avLst/>
          </a:prstGeom>
          <a:ln/>
        </p:spPr>
        <p:style>
          <a:lnRef idx="2">
            <a:schemeClr val="accent1"/>
          </a:lnRef>
          <a:fillRef idx="0">
            <a:schemeClr val="accent1"/>
          </a:fillRef>
          <a:effectRef idx="1">
            <a:schemeClr val="accent1"/>
          </a:effectRef>
          <a:fontRef idx="minor">
            <a:schemeClr val="tx1"/>
          </a:fontRef>
        </p:style>
      </p:sp>
      <p:sp>
        <p:nvSpPr>
          <p:cNvPr id="8" name="Double Brace 7"/>
          <p:cNvSpPr/>
          <p:nvPr/>
        </p:nvSpPr>
        <p:spPr>
          <a:xfrm>
            <a:off x="4687888" y="3417094"/>
            <a:ext cx="2627312" cy="475059"/>
          </a:xfrm>
          <a:prstGeom prst="bracePair">
            <a:avLst/>
          </a:prstGeom>
          <a:ln/>
        </p:spPr>
        <p:style>
          <a:lnRef idx="2">
            <a:schemeClr val="accent1"/>
          </a:lnRef>
          <a:fillRef idx="0">
            <a:schemeClr val="accent1"/>
          </a:fillRef>
          <a:effectRef idx="1">
            <a:schemeClr val="accent1"/>
          </a:effectRef>
          <a:fontRef idx="minor">
            <a:schemeClr val="tx1"/>
          </a:fontRef>
        </p:style>
      </p:sp>
      <p:sp>
        <p:nvSpPr>
          <p:cNvPr id="9" name="Double Bracket 8"/>
          <p:cNvSpPr/>
          <p:nvPr/>
        </p:nvSpPr>
        <p:spPr>
          <a:xfrm>
            <a:off x="914400" y="3370659"/>
            <a:ext cx="6705600" cy="521494"/>
          </a:xfrm>
          <a:prstGeom prst="bracketPair">
            <a:avLst>
              <a:gd name="adj" fmla="val 21540"/>
            </a:avLst>
          </a:prstGeom>
          <a:ln/>
        </p:spPr>
        <p:style>
          <a:lnRef idx="2">
            <a:schemeClr val="accent1"/>
          </a:lnRef>
          <a:fillRef idx="0">
            <a:schemeClr val="accent1"/>
          </a:fillRef>
          <a:effectRef idx="1">
            <a:schemeClr val="accent1"/>
          </a:effectRef>
          <a:fontRef idx="minor">
            <a:schemeClr val="tx1"/>
          </a:fontRef>
        </p:style>
      </p:sp>
      <p:sp>
        <p:nvSpPr>
          <p:cNvPr id="10" name="Double Bracket 9"/>
          <p:cNvSpPr/>
          <p:nvPr/>
        </p:nvSpPr>
        <p:spPr>
          <a:xfrm>
            <a:off x="914400" y="3981450"/>
            <a:ext cx="6705600" cy="521494"/>
          </a:xfrm>
          <a:prstGeom prst="bracketPair">
            <a:avLst>
              <a:gd name="adj" fmla="val 21540"/>
            </a:avLst>
          </a:prstGeom>
          <a:ln/>
        </p:spPr>
        <p:style>
          <a:lnRef idx="2">
            <a:schemeClr val="accent1"/>
          </a:lnRef>
          <a:fillRef idx="0">
            <a:schemeClr val="accent1"/>
          </a:fillRef>
          <a:effectRef idx="1">
            <a:schemeClr val="accent1"/>
          </a:effectRef>
          <a:fontRef idx="minor">
            <a:schemeClr val="tx1"/>
          </a:fontRef>
        </p:style>
      </p:sp>
      <p:cxnSp>
        <p:nvCxnSpPr>
          <p:cNvPr id="12" name="Straight Arrow Connector 11"/>
          <p:cNvCxnSpPr/>
          <p:nvPr/>
        </p:nvCxnSpPr>
        <p:spPr>
          <a:xfrm flipV="1">
            <a:off x="3657600" y="2708672"/>
            <a:ext cx="1828800" cy="7084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rot="10800000">
            <a:off x="5791200" y="2708671"/>
            <a:ext cx="1143000" cy="6619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Content Placeholder 2"/>
          <p:cNvSpPr txBox="1">
            <a:spLocks/>
          </p:cNvSpPr>
          <p:nvPr/>
        </p:nvSpPr>
        <p:spPr>
          <a:xfrm>
            <a:off x="457200" y="3951092"/>
            <a:ext cx="8229600" cy="1085850"/>
          </a:xfrm>
          <a:prstGeom prst="rect">
            <a:avLst/>
          </a:prstGeom>
        </p:spPr>
        <p:txBody>
          <a:bodyPr>
            <a:normAutofit/>
          </a:bodyPr>
          <a:lstStyle>
            <a:lvl1pPr marL="342900" indent="-342900">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nSpc>
                <a:spcPct val="80000"/>
              </a:lnSpc>
              <a:spcBef>
                <a:spcPct val="20000"/>
              </a:spcBef>
              <a:buFont typeface="Arial" charset="0"/>
              <a:buChar char="•"/>
            </a:pPr>
            <a:endParaRPr lang="en-US" sz="3000" dirty="0"/>
          </a:p>
        </p:txBody>
      </p:sp>
      <p:sp>
        <p:nvSpPr>
          <p:cNvPr id="2" name="内容占位符 1"/>
          <p:cNvSpPr>
            <a:spLocks noGrp="1"/>
          </p:cNvSpPr>
          <p:nvPr>
            <p:ph idx="1"/>
          </p:nvPr>
        </p:nvSpPr>
        <p:spPr>
          <a:xfrm>
            <a:off x="343024" y="1086601"/>
            <a:ext cx="8229600" cy="3394472"/>
          </a:xfrm>
        </p:spPr>
        <p:txBody>
          <a:bodyPr/>
          <a:lstStyle/>
          <a:p>
            <a:pPr>
              <a:lnSpc>
                <a:spcPct val="80000"/>
              </a:lnSpc>
              <a:buFont typeface="Arial" charset="0"/>
              <a:buChar char="•"/>
            </a:pPr>
            <a:r>
              <a:rPr lang="zh-CN" altLang="en-US" dirty="0" smtClean="0"/>
              <a:t>如果很多值都有同样的键的话，就会有问题</a:t>
            </a:r>
            <a:endParaRPr lang="en-US" altLang="zh-CN" dirty="0"/>
          </a:p>
          <a:p>
            <a:pPr>
              <a:lnSpc>
                <a:spcPct val="80000"/>
              </a:lnSpc>
              <a:buFont typeface="Arial" charset="0"/>
              <a:buChar char="•"/>
            </a:pPr>
            <a:r>
              <a:rPr lang="en-US" altLang="zh-CN" dirty="0"/>
              <a:t>Skew </a:t>
            </a:r>
            <a:r>
              <a:rPr lang="en-US" altLang="zh-CN" dirty="0" smtClean="0"/>
              <a:t>join</a:t>
            </a:r>
            <a:r>
              <a:rPr lang="zh-CN" altLang="en-US" dirty="0" smtClean="0"/>
              <a:t>对数据进行采样，来找到高频值</a:t>
            </a:r>
            <a:endParaRPr lang="en-US" altLang="zh-CN" dirty="0" smtClean="0"/>
          </a:p>
          <a:p>
            <a:pPr>
              <a:lnSpc>
                <a:spcPct val="80000"/>
              </a:lnSpc>
              <a:buFont typeface="Arial" charset="0"/>
              <a:buChar char="•"/>
            </a:pPr>
            <a:r>
              <a:rPr lang="zh-CN" altLang="en-US" dirty="0" smtClean="0"/>
              <a:t>在</a:t>
            </a:r>
            <a:r>
              <a:rPr lang="en-US" altLang="zh-CN" dirty="0" smtClean="0"/>
              <a:t>reducer</a:t>
            </a:r>
            <a:r>
              <a:rPr lang="zh-CN" altLang="en-US" dirty="0" smtClean="0"/>
              <a:t>中进一步的分割他们</a:t>
            </a:r>
            <a:endParaRPr kumimoji="1" lang="zh-CN" altLang="en-US" dirty="0"/>
          </a:p>
        </p:txBody>
      </p:sp>
    </p:spTree>
    <p:extLst>
      <p:ext uri="{BB962C8B-B14F-4D97-AF65-F5344CB8AC3E}">
        <p14:creationId xmlns:p14="http://schemas.microsoft.com/office/powerpoint/2010/main" val="2554126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nodePh="1">
                                  <p:stCondLst>
                                    <p:cond delay="0"/>
                                  </p:stCondLst>
                                  <p:endCondLst>
                                    <p:cond evt="begin" delay="0">
                                      <p:tn val="27"/>
                                    </p:cond>
                                  </p:end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3600" dirty="0" smtClean="0">
                <a:latin typeface="Calibri" charset="0"/>
              </a:rPr>
              <a:t>优化</a:t>
            </a:r>
            <a:r>
              <a:rPr lang="en-US" sz="3600" dirty="0" smtClean="0">
                <a:latin typeface="Calibri" charset="0"/>
              </a:rPr>
              <a:t>:</a:t>
            </a:r>
            <a:r>
              <a:rPr lang="zh-CN" altLang="en-US" sz="3600" dirty="0" smtClean="0">
                <a:latin typeface="Calibri" charset="0"/>
              </a:rPr>
              <a:t>碎片复制连接</a:t>
            </a:r>
            <a:r>
              <a:rPr lang="zh-CN" altLang="en-US" sz="3600" dirty="0">
                <a:latin typeface="Calibri" charset="0"/>
              </a:rPr>
              <a:t>（</a:t>
            </a:r>
            <a:r>
              <a:rPr lang="en-US" sz="3600" dirty="0" smtClean="0">
                <a:latin typeface="Calibri" charset="0"/>
              </a:rPr>
              <a:t>Fragment</a:t>
            </a:r>
            <a:r>
              <a:rPr lang="en-US" sz="3600" dirty="0">
                <a:latin typeface="Calibri" charset="0"/>
              </a:rPr>
              <a:t>-Replicate </a:t>
            </a:r>
            <a:r>
              <a:rPr lang="en-US" sz="3600" dirty="0" smtClean="0">
                <a:latin typeface="Calibri" charset="0"/>
              </a:rPr>
              <a:t>Join</a:t>
            </a:r>
            <a:r>
              <a:rPr lang="zh-CN" altLang="en-US" sz="3600" dirty="0" smtClean="0">
                <a:latin typeface="Calibri" charset="0"/>
              </a:rPr>
              <a:t>）</a:t>
            </a:r>
            <a:endParaRPr lang="en-US" sz="3600" dirty="0">
              <a:latin typeface="Calibri" charset="0"/>
            </a:endParaRPr>
          </a:p>
        </p:txBody>
      </p:sp>
      <p:sp>
        <p:nvSpPr>
          <p:cNvPr id="3" name="Content Placeholder 2"/>
          <p:cNvSpPr>
            <a:spLocks noGrp="1"/>
          </p:cNvSpPr>
          <p:nvPr>
            <p:ph idx="1"/>
          </p:nvPr>
        </p:nvSpPr>
        <p:spPr>
          <a:xfrm>
            <a:off x="457200" y="1200151"/>
            <a:ext cx="7592633" cy="2777697"/>
          </a:xfrm>
        </p:spPr>
        <p:txBody>
          <a:bodyPr>
            <a:normAutofit fontScale="92500" lnSpcReduction="20000"/>
          </a:bodyPr>
          <a:lstStyle/>
          <a:p>
            <a:r>
              <a:rPr lang="zh-CN" altLang="en-US" dirty="0" smtClean="0">
                <a:latin typeface="Calibri" charset="0"/>
              </a:rPr>
              <a:t>对称哈希连接，对输入数据重分割</a:t>
            </a:r>
            <a:endParaRPr lang="en-US" dirty="0">
              <a:latin typeface="Calibri" charset="0"/>
            </a:endParaRPr>
          </a:p>
          <a:p>
            <a:r>
              <a:rPr lang="zh-CN" altLang="en-US" dirty="0" smtClean="0">
                <a:latin typeface="Calibri" charset="0"/>
              </a:rPr>
              <a:t>如果</a:t>
            </a:r>
            <a:r>
              <a:rPr lang="en-US" dirty="0" smtClean="0">
                <a:latin typeface="Calibri" charset="0"/>
              </a:rPr>
              <a:t>size</a:t>
            </a:r>
            <a:r>
              <a:rPr lang="en-US" dirty="0">
                <a:latin typeface="Calibri" charset="0"/>
              </a:rPr>
              <a:t>(data set 1) &gt;&gt; size(data set 2)</a:t>
            </a:r>
          </a:p>
          <a:p>
            <a:pPr lvl="1"/>
            <a:r>
              <a:rPr lang="zh-CN" altLang="en-US" dirty="0" smtClean="0">
                <a:latin typeface="Calibri" charset="0"/>
              </a:rPr>
              <a:t>复制数据集</a:t>
            </a:r>
            <a:r>
              <a:rPr lang="en-US" altLang="zh-CN" dirty="0" smtClean="0">
                <a:latin typeface="Calibri" charset="0"/>
              </a:rPr>
              <a:t>2</a:t>
            </a:r>
            <a:r>
              <a:rPr lang="zh-CN" altLang="en-US" dirty="0" smtClean="0">
                <a:latin typeface="Calibri" charset="0"/>
              </a:rPr>
              <a:t>到数据集</a:t>
            </a:r>
            <a:r>
              <a:rPr lang="en-US" altLang="zh-CN" dirty="0" smtClean="0">
                <a:latin typeface="Calibri" charset="0"/>
              </a:rPr>
              <a:t>1</a:t>
            </a:r>
            <a:r>
              <a:rPr lang="zh-CN" altLang="en-US" dirty="0" smtClean="0">
                <a:latin typeface="Calibri" charset="0"/>
              </a:rPr>
              <a:t>的分片中</a:t>
            </a:r>
            <a:endParaRPr lang="en-US" dirty="0">
              <a:latin typeface="Calibri" charset="0"/>
            </a:endParaRPr>
          </a:p>
          <a:p>
            <a:pPr lvl="1"/>
            <a:endParaRPr lang="en-US" dirty="0">
              <a:latin typeface="Calibri" charset="0"/>
            </a:endParaRPr>
          </a:p>
          <a:p>
            <a:r>
              <a:rPr lang="zh-CN" altLang="en-US" dirty="0" smtClean="0">
                <a:latin typeface="Calibri" charset="0"/>
              </a:rPr>
              <a:t>转化为</a:t>
            </a:r>
            <a:r>
              <a:rPr lang="en-US" altLang="zh-CN" dirty="0" smtClean="0">
                <a:latin typeface="Calibri" charset="0"/>
              </a:rPr>
              <a:t>map-only</a:t>
            </a:r>
            <a:r>
              <a:rPr lang="zh-CN" altLang="en-US" dirty="0" smtClean="0">
                <a:latin typeface="Calibri" charset="0"/>
              </a:rPr>
              <a:t>的任务</a:t>
            </a:r>
            <a:endParaRPr lang="en-US" dirty="0">
              <a:latin typeface="Calibri" charset="0"/>
            </a:endParaRPr>
          </a:p>
          <a:p>
            <a:pPr lvl="1"/>
            <a:r>
              <a:rPr lang="zh-CN" altLang="en-US" dirty="0" smtClean="0">
                <a:latin typeface="Calibri" charset="0"/>
              </a:rPr>
              <a:t>打开数据集</a:t>
            </a:r>
            <a:r>
              <a:rPr lang="en-US" altLang="zh-CN" dirty="0" smtClean="0">
                <a:latin typeface="Calibri" charset="0"/>
              </a:rPr>
              <a:t>2</a:t>
            </a:r>
            <a:r>
              <a:rPr lang="zh-CN" altLang="en-US" dirty="0" smtClean="0">
                <a:latin typeface="Calibri" charset="0"/>
              </a:rPr>
              <a:t>为“</a:t>
            </a:r>
            <a:r>
              <a:rPr lang="en-US" altLang="zh-CN" dirty="0" smtClean="0">
                <a:latin typeface="Calibri" charset="0"/>
              </a:rPr>
              <a:t>slide</a:t>
            </a:r>
            <a:r>
              <a:rPr lang="zh-CN" altLang="en-US" dirty="0" smtClean="0">
                <a:latin typeface="Calibri" charset="0"/>
              </a:rPr>
              <a:t> </a:t>
            </a:r>
            <a:r>
              <a:rPr lang="en-US" altLang="zh-CN" dirty="0" smtClean="0">
                <a:latin typeface="Calibri" charset="0"/>
              </a:rPr>
              <a:t>file</a:t>
            </a:r>
            <a:r>
              <a:rPr lang="zh-CN" altLang="en-US" dirty="0" smtClean="0">
                <a:latin typeface="Calibri" charset="0"/>
              </a:rPr>
              <a:t>”</a:t>
            </a:r>
            <a:endParaRPr lang="en-US" dirty="0">
              <a:latin typeface="Calibri" charset="0"/>
            </a:endParaRPr>
          </a:p>
        </p:txBody>
      </p:sp>
    </p:spTree>
    <p:extLst>
      <p:ext uri="{BB962C8B-B14F-4D97-AF65-F5344CB8AC3E}">
        <p14:creationId xmlns:p14="http://schemas.microsoft.com/office/powerpoint/2010/main" val="29827638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812780" y="91678"/>
            <a:ext cx="7620000" cy="594122"/>
          </a:xfrm>
        </p:spPr>
        <p:txBody>
          <a:bodyPr>
            <a:normAutofit/>
          </a:bodyPr>
          <a:lstStyle/>
          <a:p>
            <a:r>
              <a:rPr lang="zh-CN" altLang="en-US" sz="3200" dirty="0" smtClean="0">
                <a:latin typeface="Calibri" charset="0"/>
              </a:rPr>
              <a:t>优化</a:t>
            </a:r>
            <a:r>
              <a:rPr lang="en-US" sz="3200" dirty="0" smtClean="0">
                <a:latin typeface="Calibri" charset="0"/>
              </a:rPr>
              <a:t>: </a:t>
            </a:r>
            <a:r>
              <a:rPr lang="zh-CN" altLang="en-US" sz="3200" dirty="0" smtClean="0">
                <a:latin typeface="Calibri" charset="0"/>
              </a:rPr>
              <a:t>多数据流</a:t>
            </a:r>
            <a:endParaRPr lang="en-US" sz="3200" dirty="0">
              <a:latin typeface="Calibri" charset="0"/>
            </a:endParaRPr>
          </a:p>
        </p:txBody>
      </p:sp>
      <p:sp>
        <p:nvSpPr>
          <p:cNvPr id="4" name="Rounded Rectangle 3"/>
          <p:cNvSpPr/>
          <p:nvPr/>
        </p:nvSpPr>
        <p:spPr>
          <a:xfrm>
            <a:off x="3505200" y="91440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chemeClr val="tx1"/>
                </a:solidFill>
                <a:latin typeface="Calibri" charset="0"/>
                <a:ea typeface="ＭＳ Ｐゴシック" charset="0"/>
                <a:cs typeface="ＭＳ Ｐゴシック" charset="0"/>
              </a:rPr>
              <a:t>Load </a:t>
            </a:r>
            <a:r>
              <a:rPr lang="en-US" sz="1600">
                <a:solidFill>
                  <a:srgbClr val="FFFFFF"/>
                </a:solidFill>
                <a:latin typeface="Calibri" charset="0"/>
                <a:ea typeface="ＭＳ Ｐゴシック" charset="0"/>
                <a:cs typeface="ＭＳ Ｐゴシック" charset="0"/>
              </a:rPr>
              <a:t>Users</a:t>
            </a:r>
          </a:p>
        </p:txBody>
      </p:sp>
      <p:sp>
        <p:nvSpPr>
          <p:cNvPr id="5" name="Rounded Rectangle 4"/>
          <p:cNvSpPr/>
          <p:nvPr/>
        </p:nvSpPr>
        <p:spPr>
          <a:xfrm>
            <a:off x="3505200" y="142875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Filter </a:t>
            </a:r>
            <a:r>
              <a:rPr lang="en-US" sz="1600">
                <a:solidFill>
                  <a:srgbClr val="FFFFFF"/>
                </a:solidFill>
                <a:latin typeface="Calibri" charset="0"/>
                <a:ea typeface="ＭＳ Ｐゴシック" charset="0"/>
                <a:cs typeface="ＭＳ Ｐゴシック" charset="0"/>
              </a:rPr>
              <a:t>bots</a:t>
            </a:r>
          </a:p>
        </p:txBody>
      </p:sp>
      <p:sp>
        <p:nvSpPr>
          <p:cNvPr id="6" name="Rounded Rectangle 5"/>
          <p:cNvSpPr/>
          <p:nvPr/>
        </p:nvSpPr>
        <p:spPr>
          <a:xfrm>
            <a:off x="2209800" y="257175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Group </a:t>
            </a:r>
            <a:r>
              <a:rPr lang="en-US">
                <a:solidFill>
                  <a:schemeClr val="bg1"/>
                </a:solidFill>
                <a:latin typeface="Calibri" charset="0"/>
                <a:ea typeface="ＭＳ Ｐゴシック" charset="0"/>
                <a:cs typeface="ＭＳ Ｐゴシック" charset="0"/>
              </a:rPr>
              <a:t>by</a:t>
            </a:r>
            <a:endParaRPr lang="en-US" sz="2000">
              <a:solidFill>
                <a:schemeClr val="bg1"/>
              </a:solidFill>
              <a:latin typeface="Calibri" charset="0"/>
              <a:ea typeface="ＭＳ Ｐゴシック" charset="0"/>
              <a:cs typeface="ＭＳ Ｐゴシック" charset="0"/>
            </a:endParaRPr>
          </a:p>
          <a:p>
            <a:pPr algn="ctr"/>
            <a:r>
              <a:rPr lang="en-US" sz="2000">
                <a:solidFill>
                  <a:srgbClr val="000000"/>
                </a:solidFill>
                <a:latin typeface="Calibri" charset="0"/>
                <a:ea typeface="ＭＳ Ｐゴシック" charset="0"/>
                <a:cs typeface="ＭＳ Ｐゴシック" charset="0"/>
              </a:rPr>
              <a:t> </a:t>
            </a:r>
            <a:r>
              <a:rPr lang="en-US" sz="2000">
                <a:solidFill>
                  <a:srgbClr val="FFFFFF"/>
                </a:solidFill>
                <a:latin typeface="Calibri" charset="0"/>
                <a:ea typeface="ＭＳ Ｐゴシック" charset="0"/>
                <a:cs typeface="ＭＳ Ｐゴシック" charset="0"/>
              </a:rPr>
              <a:t>state</a:t>
            </a:r>
            <a:endParaRPr lang="en-US" sz="1600">
              <a:solidFill>
                <a:srgbClr val="FFFFFF"/>
              </a:solidFill>
              <a:latin typeface="Calibri" charset="0"/>
              <a:ea typeface="ＭＳ Ｐゴシック" charset="0"/>
              <a:cs typeface="ＭＳ Ｐゴシック" charset="0"/>
            </a:endParaRPr>
          </a:p>
        </p:txBody>
      </p:sp>
      <p:sp>
        <p:nvSpPr>
          <p:cNvPr id="8" name="Rounded Rectangle 7"/>
          <p:cNvSpPr/>
          <p:nvPr/>
        </p:nvSpPr>
        <p:spPr>
          <a:xfrm>
            <a:off x="2209800" y="377190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Apply </a:t>
            </a:r>
            <a:r>
              <a:rPr lang="en-US" sz="1600">
                <a:solidFill>
                  <a:srgbClr val="FFFFFF"/>
                </a:solidFill>
                <a:latin typeface="Calibri" charset="0"/>
                <a:ea typeface="ＭＳ Ｐゴシック" charset="0"/>
                <a:cs typeface="ＭＳ Ｐゴシック" charset="0"/>
              </a:rPr>
              <a:t>udfs</a:t>
            </a:r>
          </a:p>
        </p:txBody>
      </p:sp>
      <p:sp>
        <p:nvSpPr>
          <p:cNvPr id="9" name="Rounded Rectangle 8"/>
          <p:cNvSpPr/>
          <p:nvPr/>
        </p:nvSpPr>
        <p:spPr>
          <a:xfrm>
            <a:off x="2209800" y="434340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Store </a:t>
            </a:r>
            <a:r>
              <a:rPr lang="en-US" sz="1600">
                <a:solidFill>
                  <a:srgbClr val="FFFFFF"/>
                </a:solidFill>
                <a:latin typeface="Calibri" charset="0"/>
                <a:ea typeface="ＭＳ Ｐゴシック" charset="0"/>
                <a:cs typeface="ＭＳ Ｐゴシック" charset="0"/>
              </a:rPr>
              <a:t> into  </a:t>
            </a:r>
            <a:r>
              <a:rPr lang="ja-JP" altLang="en-US" sz="1600">
                <a:solidFill>
                  <a:srgbClr val="FFFFFF"/>
                </a:solidFill>
                <a:latin typeface="Calibri" charset="0"/>
                <a:ea typeface="ＭＳ Ｐゴシック" charset="0"/>
                <a:cs typeface="ＭＳ Ｐゴシック" charset="0"/>
              </a:rPr>
              <a:t>‘</a:t>
            </a:r>
            <a:r>
              <a:rPr lang="en-US" sz="1600">
                <a:solidFill>
                  <a:srgbClr val="FFFFFF"/>
                </a:solidFill>
                <a:latin typeface="Calibri" charset="0"/>
                <a:ea typeface="ＭＳ Ｐゴシック" charset="0"/>
                <a:cs typeface="ＭＳ Ｐゴシック" charset="0"/>
              </a:rPr>
              <a:t>bystate</a:t>
            </a:r>
            <a:r>
              <a:rPr lang="ja-JP" altLang="en-US" sz="1600">
                <a:solidFill>
                  <a:srgbClr val="FFFFFF"/>
                </a:solidFill>
                <a:latin typeface="Calibri" charset="0"/>
                <a:ea typeface="ＭＳ Ｐゴシック" charset="0"/>
                <a:cs typeface="ＭＳ Ｐゴシック" charset="0"/>
              </a:rPr>
              <a:t>’</a:t>
            </a:r>
            <a:endParaRPr lang="en-US" sz="1600">
              <a:solidFill>
                <a:srgbClr val="FFFFFF"/>
              </a:solidFill>
              <a:latin typeface="Calibri" charset="0"/>
              <a:ea typeface="ＭＳ Ｐゴシック" charset="0"/>
              <a:cs typeface="ＭＳ Ｐゴシック" charset="0"/>
            </a:endParaRPr>
          </a:p>
        </p:txBody>
      </p:sp>
      <p:cxnSp>
        <p:nvCxnSpPr>
          <p:cNvPr id="11" name="Straight Arrow Connector 10"/>
          <p:cNvCxnSpPr>
            <a:stCxn id="4" idx="2"/>
            <a:endCxn id="5" idx="0"/>
          </p:cNvCxnSpPr>
          <p:nvPr/>
        </p:nvCxnSpPr>
        <p:spPr>
          <a:xfrm rot="5400000">
            <a:off x="4410076" y="1342628"/>
            <a:ext cx="17145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6" idx="2"/>
            <a:endCxn id="8" idx="0"/>
          </p:cNvCxnSpPr>
          <p:nvPr/>
        </p:nvCxnSpPr>
        <p:spPr>
          <a:xfrm rot="5400000">
            <a:off x="2828926" y="3400029"/>
            <a:ext cx="74295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8" idx="2"/>
            <a:endCxn id="9" idx="0"/>
          </p:cNvCxnSpPr>
          <p:nvPr/>
        </p:nvCxnSpPr>
        <p:spPr>
          <a:xfrm rot="5400000">
            <a:off x="3086101" y="4228704"/>
            <a:ext cx="22860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5" idx="2"/>
            <a:endCxn id="6" idx="0"/>
          </p:cNvCxnSpPr>
          <p:nvPr/>
        </p:nvCxnSpPr>
        <p:spPr>
          <a:xfrm rot="5400000">
            <a:off x="3448050" y="1524000"/>
            <a:ext cx="800100" cy="1295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4953000" y="257175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Group </a:t>
            </a:r>
            <a:r>
              <a:rPr lang="en-US">
                <a:solidFill>
                  <a:schemeClr val="bg1"/>
                </a:solidFill>
                <a:latin typeface="Calibri" charset="0"/>
                <a:ea typeface="ＭＳ Ｐゴシック" charset="0"/>
                <a:cs typeface="ＭＳ Ｐゴシック" charset="0"/>
              </a:rPr>
              <a:t>by</a:t>
            </a:r>
            <a:endParaRPr lang="en-US" sz="2000">
              <a:solidFill>
                <a:schemeClr val="bg1"/>
              </a:solidFill>
              <a:latin typeface="Calibri" charset="0"/>
              <a:ea typeface="ＭＳ Ｐゴシック" charset="0"/>
              <a:cs typeface="ＭＳ Ｐゴシック" charset="0"/>
            </a:endParaRPr>
          </a:p>
          <a:p>
            <a:pPr algn="ctr"/>
            <a:r>
              <a:rPr lang="en-US" sz="2000">
                <a:solidFill>
                  <a:srgbClr val="000000"/>
                </a:solidFill>
                <a:latin typeface="Calibri" charset="0"/>
                <a:ea typeface="ＭＳ Ｐゴシック" charset="0"/>
                <a:cs typeface="ＭＳ Ｐゴシック" charset="0"/>
              </a:rPr>
              <a:t> </a:t>
            </a:r>
            <a:r>
              <a:rPr lang="en-US" sz="2000">
                <a:solidFill>
                  <a:srgbClr val="FFFFFF"/>
                </a:solidFill>
                <a:latin typeface="Calibri" charset="0"/>
                <a:ea typeface="ＭＳ Ｐゴシック" charset="0"/>
                <a:cs typeface="ＭＳ Ｐゴシック" charset="0"/>
              </a:rPr>
              <a:t>demographic</a:t>
            </a:r>
            <a:endParaRPr lang="en-US" sz="1600">
              <a:solidFill>
                <a:srgbClr val="FFFFFF"/>
              </a:solidFill>
              <a:latin typeface="Calibri" charset="0"/>
              <a:ea typeface="ＭＳ Ｐゴシック" charset="0"/>
              <a:cs typeface="ＭＳ Ｐゴシック" charset="0"/>
            </a:endParaRPr>
          </a:p>
        </p:txBody>
      </p:sp>
      <p:sp>
        <p:nvSpPr>
          <p:cNvPr id="19" name="Rounded Rectangle 18"/>
          <p:cNvSpPr/>
          <p:nvPr/>
        </p:nvSpPr>
        <p:spPr>
          <a:xfrm>
            <a:off x="4953000" y="377190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Apply </a:t>
            </a:r>
            <a:r>
              <a:rPr lang="en-US" sz="1600">
                <a:solidFill>
                  <a:srgbClr val="FFFFFF"/>
                </a:solidFill>
                <a:latin typeface="Calibri" charset="0"/>
                <a:ea typeface="ＭＳ Ｐゴシック" charset="0"/>
                <a:cs typeface="ＭＳ Ｐゴシック" charset="0"/>
              </a:rPr>
              <a:t>udfs</a:t>
            </a:r>
          </a:p>
        </p:txBody>
      </p:sp>
      <p:sp>
        <p:nvSpPr>
          <p:cNvPr id="20" name="Rounded Rectangle 19"/>
          <p:cNvSpPr/>
          <p:nvPr/>
        </p:nvSpPr>
        <p:spPr>
          <a:xfrm>
            <a:off x="4953000" y="434340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Store </a:t>
            </a:r>
            <a:r>
              <a:rPr lang="en-US" sz="1600">
                <a:solidFill>
                  <a:srgbClr val="FFFFFF"/>
                </a:solidFill>
                <a:latin typeface="Calibri" charset="0"/>
                <a:ea typeface="ＭＳ Ｐゴシック" charset="0"/>
                <a:cs typeface="ＭＳ Ｐゴシック" charset="0"/>
              </a:rPr>
              <a:t> into </a:t>
            </a:r>
            <a:r>
              <a:rPr lang="ja-JP" altLang="en-US" sz="1600">
                <a:solidFill>
                  <a:srgbClr val="FFFFFF"/>
                </a:solidFill>
                <a:latin typeface="Calibri" charset="0"/>
                <a:ea typeface="ＭＳ Ｐゴシック" charset="0"/>
                <a:cs typeface="ＭＳ Ｐゴシック" charset="0"/>
              </a:rPr>
              <a:t>‘</a:t>
            </a:r>
            <a:r>
              <a:rPr lang="en-US" sz="1600">
                <a:solidFill>
                  <a:srgbClr val="FFFFFF"/>
                </a:solidFill>
                <a:latin typeface="Calibri" charset="0"/>
                <a:ea typeface="ＭＳ Ｐゴシック" charset="0"/>
                <a:cs typeface="ＭＳ Ｐゴシック" charset="0"/>
              </a:rPr>
              <a:t>bydemo</a:t>
            </a:r>
            <a:r>
              <a:rPr lang="ja-JP" altLang="en-US" sz="1600">
                <a:solidFill>
                  <a:srgbClr val="FFFFFF"/>
                </a:solidFill>
                <a:latin typeface="Calibri" charset="0"/>
                <a:ea typeface="ＭＳ Ｐゴシック" charset="0"/>
                <a:cs typeface="ＭＳ Ｐゴシック" charset="0"/>
              </a:rPr>
              <a:t>’</a:t>
            </a:r>
            <a:endParaRPr lang="en-US" sz="1600">
              <a:solidFill>
                <a:srgbClr val="FFFFFF"/>
              </a:solidFill>
              <a:latin typeface="Calibri" charset="0"/>
              <a:ea typeface="ＭＳ Ｐゴシック" charset="0"/>
              <a:cs typeface="ＭＳ Ｐゴシック" charset="0"/>
            </a:endParaRPr>
          </a:p>
        </p:txBody>
      </p:sp>
      <p:cxnSp>
        <p:nvCxnSpPr>
          <p:cNvPr id="21" name="Straight Arrow Connector 20"/>
          <p:cNvCxnSpPr>
            <a:stCxn id="19" idx="2"/>
            <a:endCxn id="20" idx="0"/>
          </p:cNvCxnSpPr>
          <p:nvPr/>
        </p:nvCxnSpPr>
        <p:spPr>
          <a:xfrm rot="5400000">
            <a:off x="5829301" y="4228704"/>
            <a:ext cx="22860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5" idx="2"/>
            <a:endCxn id="18" idx="0"/>
          </p:cNvCxnSpPr>
          <p:nvPr/>
        </p:nvCxnSpPr>
        <p:spPr>
          <a:xfrm rot="16200000" flipH="1">
            <a:off x="4819650" y="1447800"/>
            <a:ext cx="800100" cy="1447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18" idx="2"/>
            <a:endCxn id="19" idx="0"/>
          </p:cNvCxnSpPr>
          <p:nvPr/>
        </p:nvCxnSpPr>
        <p:spPr>
          <a:xfrm rot="5400000">
            <a:off x="5572126" y="3400029"/>
            <a:ext cx="74295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a:spLocks noChangeArrowheads="1"/>
          </p:cNvSpPr>
          <p:nvPr/>
        </p:nvSpPr>
        <p:spPr bwMode="auto">
          <a:xfrm>
            <a:off x="6719888" y="842962"/>
            <a:ext cx="7482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000"/>
              <a:t>Map</a:t>
            </a:r>
            <a:r>
              <a:rPr lang="en-US" sz="2000" baseline="-25000"/>
              <a:t>1</a:t>
            </a:r>
            <a:endParaRPr lang="en-US" sz="2400" baseline="-25000"/>
          </a:p>
        </p:txBody>
      </p:sp>
      <p:sp>
        <p:nvSpPr>
          <p:cNvPr id="23" name="TextBox 22"/>
          <p:cNvSpPr txBox="1">
            <a:spLocks noChangeArrowheads="1"/>
          </p:cNvSpPr>
          <p:nvPr/>
        </p:nvSpPr>
        <p:spPr bwMode="auto">
          <a:xfrm>
            <a:off x="6621464" y="3071812"/>
            <a:ext cx="11509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000"/>
              <a:t>Reduce</a:t>
            </a:r>
            <a:r>
              <a:rPr lang="en-US" sz="2000" baseline="-25000"/>
              <a:t>1</a:t>
            </a:r>
          </a:p>
        </p:txBody>
      </p:sp>
      <p:sp>
        <p:nvSpPr>
          <p:cNvPr id="43" name="Rounded Rectangle 42"/>
          <p:cNvSpPr/>
          <p:nvPr/>
        </p:nvSpPr>
        <p:spPr>
          <a:xfrm>
            <a:off x="1600200" y="2886075"/>
            <a:ext cx="6019800" cy="2028825"/>
          </a:xfrm>
          <a:prstGeom prst="roundRect">
            <a:avLst/>
          </a:prstGeom>
          <a:gradFill flip="none" rotWithShape="1">
            <a:gsLst>
              <a:gs pos="0">
                <a:schemeClr val="accent1">
                  <a:tint val="100000"/>
                  <a:shade val="100000"/>
                  <a:satMod val="130000"/>
                  <a:alpha val="21000"/>
                </a:schemeClr>
              </a:gs>
              <a:gs pos="100000">
                <a:schemeClr val="accent1">
                  <a:tint val="50000"/>
                  <a:shade val="100000"/>
                  <a:satMod val="350000"/>
                  <a:alpha val="21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5" name="Rounded Rectangle 24"/>
          <p:cNvSpPr/>
          <p:nvPr/>
        </p:nvSpPr>
        <p:spPr>
          <a:xfrm>
            <a:off x="1600200" y="857250"/>
            <a:ext cx="6019800" cy="1885950"/>
          </a:xfrm>
          <a:prstGeom prst="roundRect">
            <a:avLst/>
          </a:prstGeom>
          <a:gradFill flip="none" rotWithShape="1">
            <a:gsLst>
              <a:gs pos="0">
                <a:schemeClr val="accent1">
                  <a:tint val="100000"/>
                  <a:shade val="100000"/>
                  <a:satMod val="130000"/>
                  <a:alpha val="21000"/>
                </a:schemeClr>
              </a:gs>
              <a:gs pos="100000">
                <a:schemeClr val="accent1">
                  <a:tint val="50000"/>
                  <a:shade val="100000"/>
                  <a:satMod val="350000"/>
                  <a:alpha val="21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Tree>
    <p:extLst>
      <p:ext uri="{BB962C8B-B14F-4D97-AF65-F5344CB8AC3E}">
        <p14:creationId xmlns:p14="http://schemas.microsoft.com/office/powerpoint/2010/main" val="11050195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43" grpId="0" animBg="1"/>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3200" dirty="0" smtClean="0"/>
              <a:t>问题？</a:t>
            </a:r>
            <a:endParaRPr kumimoji="1" lang="zh-CN" altLang="en-US" sz="3200" dirty="0"/>
          </a:p>
        </p:txBody>
      </p:sp>
      <p:sp>
        <p:nvSpPr>
          <p:cNvPr id="3" name="内容占位符 2"/>
          <p:cNvSpPr>
            <a:spLocks noGrp="1"/>
          </p:cNvSpPr>
          <p:nvPr>
            <p:ph idx="1"/>
          </p:nvPr>
        </p:nvSpPr>
        <p:spPr>
          <a:xfrm>
            <a:off x="457200" y="1200152"/>
            <a:ext cx="7219091" cy="2721670"/>
          </a:xfrm>
        </p:spPr>
        <p:txBody>
          <a:bodyPr>
            <a:normAutofit fontScale="92500"/>
          </a:bodyPr>
          <a:lstStyle/>
          <a:p>
            <a:r>
              <a:rPr kumimoji="1" lang="en-US" altLang="en-US" dirty="0"/>
              <a:t>共享的状态</a:t>
            </a:r>
          </a:p>
          <a:p>
            <a:pPr lvl="1"/>
            <a:r>
              <a:rPr kumimoji="1" lang="en-US" altLang="en-US" dirty="0"/>
              <a:t>吞吐量（多个进程同时改变）</a:t>
            </a:r>
          </a:p>
          <a:p>
            <a:pPr lvl="1"/>
            <a:r>
              <a:rPr kumimoji="1" lang="zh-CN" altLang="en-US" dirty="0"/>
              <a:t>同步（同时修改需要锁）</a:t>
            </a:r>
            <a:endParaRPr kumimoji="1" lang="en-US" altLang="zh-CN" dirty="0"/>
          </a:p>
          <a:p>
            <a:r>
              <a:rPr kumimoji="1" lang="zh-CN" altLang="en-US" dirty="0" smtClean="0"/>
              <a:t>小粒度的通信让元数据管理变得更复杂</a:t>
            </a:r>
            <a:endParaRPr kumimoji="1" lang="en-US" altLang="zh-CN" dirty="0"/>
          </a:p>
          <a:p>
            <a:r>
              <a:rPr kumimoji="1" lang="zh-CN" altLang="en-US" dirty="0"/>
              <a:t>失败的机器</a:t>
            </a:r>
            <a:endParaRPr kumimoji="1" lang="en-US" altLang="zh-CN" dirty="0"/>
          </a:p>
          <a:p>
            <a:endParaRPr kumimoji="1" lang="zh-CN" altLang="en-US" dirty="0"/>
          </a:p>
        </p:txBody>
      </p:sp>
    </p:spTree>
    <p:extLst>
      <p:ext uri="{BB962C8B-B14F-4D97-AF65-F5344CB8AC3E}">
        <p14:creationId xmlns:p14="http://schemas.microsoft.com/office/powerpoint/2010/main" val="37622102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normAutofit/>
          </a:bodyPr>
          <a:lstStyle/>
          <a:p>
            <a:r>
              <a:rPr lang="zh-CN" altLang="en-US" sz="3200" dirty="0" smtClean="0">
                <a:latin typeface="Calibri" charset="0"/>
              </a:rPr>
              <a:t>优化</a:t>
            </a:r>
            <a:r>
              <a:rPr lang="en-US" sz="3200" dirty="0" smtClean="0">
                <a:latin typeface="Calibri" charset="0"/>
              </a:rPr>
              <a:t>: </a:t>
            </a:r>
            <a:r>
              <a:rPr lang="zh-CN" altLang="en-US" sz="3200" dirty="0" smtClean="0">
                <a:latin typeface="Calibri" charset="0"/>
              </a:rPr>
              <a:t>多数据流</a:t>
            </a:r>
            <a:endParaRPr lang="en-US" sz="3200" dirty="0">
              <a:latin typeface="Calibri" charset="0"/>
            </a:endParaRPr>
          </a:p>
        </p:txBody>
      </p:sp>
      <p:sp>
        <p:nvSpPr>
          <p:cNvPr id="4" name="Rounded Rectangle 3"/>
          <p:cNvSpPr/>
          <p:nvPr/>
        </p:nvSpPr>
        <p:spPr>
          <a:xfrm>
            <a:off x="3505200" y="91440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chemeClr val="tx1"/>
                </a:solidFill>
                <a:latin typeface="Calibri" charset="0"/>
                <a:ea typeface="ＭＳ Ｐゴシック" charset="0"/>
                <a:cs typeface="ＭＳ Ｐゴシック" charset="0"/>
              </a:rPr>
              <a:t>Load </a:t>
            </a:r>
            <a:r>
              <a:rPr lang="en-US" sz="1600">
                <a:solidFill>
                  <a:srgbClr val="FFFFFF"/>
                </a:solidFill>
                <a:latin typeface="Calibri" charset="0"/>
                <a:ea typeface="ＭＳ Ｐゴシック" charset="0"/>
                <a:cs typeface="ＭＳ Ｐゴシック" charset="0"/>
              </a:rPr>
              <a:t>Users</a:t>
            </a:r>
          </a:p>
        </p:txBody>
      </p:sp>
      <p:sp>
        <p:nvSpPr>
          <p:cNvPr id="5" name="Rounded Rectangle 4"/>
          <p:cNvSpPr/>
          <p:nvPr/>
        </p:nvSpPr>
        <p:spPr>
          <a:xfrm>
            <a:off x="3505200" y="142875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Filter </a:t>
            </a:r>
            <a:r>
              <a:rPr lang="en-US" sz="1600">
                <a:solidFill>
                  <a:srgbClr val="FFFFFF"/>
                </a:solidFill>
                <a:latin typeface="Calibri" charset="0"/>
                <a:ea typeface="ＭＳ Ｐゴシック" charset="0"/>
                <a:cs typeface="ＭＳ Ｐゴシック" charset="0"/>
              </a:rPr>
              <a:t>bots</a:t>
            </a:r>
          </a:p>
        </p:txBody>
      </p:sp>
      <p:sp>
        <p:nvSpPr>
          <p:cNvPr id="6" name="Rounded Rectangle 5"/>
          <p:cNvSpPr/>
          <p:nvPr/>
        </p:nvSpPr>
        <p:spPr>
          <a:xfrm>
            <a:off x="2209800" y="257175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Group </a:t>
            </a:r>
            <a:r>
              <a:rPr lang="en-US">
                <a:solidFill>
                  <a:schemeClr val="bg1"/>
                </a:solidFill>
                <a:latin typeface="Calibri" charset="0"/>
                <a:ea typeface="ＭＳ Ｐゴシック" charset="0"/>
                <a:cs typeface="ＭＳ Ｐゴシック" charset="0"/>
              </a:rPr>
              <a:t>by</a:t>
            </a:r>
            <a:endParaRPr lang="en-US" sz="2000">
              <a:solidFill>
                <a:schemeClr val="bg1"/>
              </a:solidFill>
              <a:latin typeface="Calibri" charset="0"/>
              <a:ea typeface="ＭＳ Ｐゴシック" charset="0"/>
              <a:cs typeface="ＭＳ Ｐゴシック" charset="0"/>
            </a:endParaRPr>
          </a:p>
          <a:p>
            <a:pPr algn="ctr"/>
            <a:r>
              <a:rPr lang="en-US" sz="2000">
                <a:solidFill>
                  <a:srgbClr val="000000"/>
                </a:solidFill>
                <a:latin typeface="Calibri" charset="0"/>
                <a:ea typeface="ＭＳ Ｐゴシック" charset="0"/>
                <a:cs typeface="ＭＳ Ｐゴシック" charset="0"/>
              </a:rPr>
              <a:t> </a:t>
            </a:r>
            <a:r>
              <a:rPr lang="en-US" sz="2000">
                <a:solidFill>
                  <a:srgbClr val="FFFFFF"/>
                </a:solidFill>
                <a:latin typeface="Calibri" charset="0"/>
                <a:ea typeface="ＭＳ Ｐゴシック" charset="0"/>
                <a:cs typeface="ＭＳ Ｐゴシック" charset="0"/>
              </a:rPr>
              <a:t>state</a:t>
            </a:r>
            <a:endParaRPr lang="en-US" sz="1600">
              <a:solidFill>
                <a:srgbClr val="FFFFFF"/>
              </a:solidFill>
              <a:latin typeface="Calibri" charset="0"/>
              <a:ea typeface="ＭＳ Ｐゴシック" charset="0"/>
              <a:cs typeface="ＭＳ Ｐゴシック" charset="0"/>
            </a:endParaRPr>
          </a:p>
        </p:txBody>
      </p:sp>
      <p:sp>
        <p:nvSpPr>
          <p:cNvPr id="8" name="Rounded Rectangle 7"/>
          <p:cNvSpPr/>
          <p:nvPr/>
        </p:nvSpPr>
        <p:spPr>
          <a:xfrm>
            <a:off x="2209800" y="377190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Apply </a:t>
            </a:r>
            <a:r>
              <a:rPr lang="en-US" sz="1600">
                <a:solidFill>
                  <a:srgbClr val="FFFFFF"/>
                </a:solidFill>
                <a:latin typeface="Calibri" charset="0"/>
                <a:ea typeface="ＭＳ Ｐゴシック" charset="0"/>
                <a:cs typeface="ＭＳ Ｐゴシック" charset="0"/>
              </a:rPr>
              <a:t>udfs</a:t>
            </a:r>
          </a:p>
        </p:txBody>
      </p:sp>
      <p:sp>
        <p:nvSpPr>
          <p:cNvPr id="9" name="Rounded Rectangle 8"/>
          <p:cNvSpPr/>
          <p:nvPr/>
        </p:nvSpPr>
        <p:spPr>
          <a:xfrm>
            <a:off x="2209800" y="434340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Store </a:t>
            </a:r>
            <a:r>
              <a:rPr lang="en-US" sz="1600">
                <a:solidFill>
                  <a:srgbClr val="FFFFFF"/>
                </a:solidFill>
                <a:latin typeface="Calibri" charset="0"/>
                <a:ea typeface="ＭＳ Ｐゴシック" charset="0"/>
                <a:cs typeface="ＭＳ Ｐゴシック" charset="0"/>
              </a:rPr>
              <a:t> into  </a:t>
            </a:r>
            <a:r>
              <a:rPr lang="ja-JP" altLang="en-US" sz="1600">
                <a:solidFill>
                  <a:srgbClr val="FFFFFF"/>
                </a:solidFill>
                <a:latin typeface="Calibri" charset="0"/>
                <a:ea typeface="ＭＳ Ｐゴシック" charset="0"/>
                <a:cs typeface="ＭＳ Ｐゴシック" charset="0"/>
              </a:rPr>
              <a:t>‘</a:t>
            </a:r>
            <a:r>
              <a:rPr lang="en-US" sz="1600">
                <a:solidFill>
                  <a:srgbClr val="FFFFFF"/>
                </a:solidFill>
                <a:latin typeface="Calibri" charset="0"/>
                <a:ea typeface="ＭＳ Ｐゴシック" charset="0"/>
                <a:cs typeface="ＭＳ Ｐゴシック" charset="0"/>
              </a:rPr>
              <a:t>bystate</a:t>
            </a:r>
            <a:r>
              <a:rPr lang="ja-JP" altLang="en-US" sz="1600">
                <a:solidFill>
                  <a:srgbClr val="FFFFFF"/>
                </a:solidFill>
                <a:latin typeface="Calibri" charset="0"/>
                <a:ea typeface="ＭＳ Ｐゴシック" charset="0"/>
                <a:cs typeface="ＭＳ Ｐゴシック" charset="0"/>
              </a:rPr>
              <a:t>’</a:t>
            </a:r>
            <a:endParaRPr lang="en-US" sz="1600">
              <a:solidFill>
                <a:srgbClr val="FFFFFF"/>
              </a:solidFill>
              <a:latin typeface="Calibri" charset="0"/>
              <a:ea typeface="ＭＳ Ｐゴシック" charset="0"/>
              <a:cs typeface="ＭＳ Ｐゴシック" charset="0"/>
            </a:endParaRPr>
          </a:p>
        </p:txBody>
      </p:sp>
      <p:cxnSp>
        <p:nvCxnSpPr>
          <p:cNvPr id="11" name="Straight Arrow Connector 10"/>
          <p:cNvCxnSpPr>
            <a:stCxn id="4" idx="2"/>
            <a:endCxn id="5" idx="0"/>
          </p:cNvCxnSpPr>
          <p:nvPr/>
        </p:nvCxnSpPr>
        <p:spPr>
          <a:xfrm rot="5400000">
            <a:off x="4410076" y="1342628"/>
            <a:ext cx="17145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endCxn id="8" idx="0"/>
          </p:cNvCxnSpPr>
          <p:nvPr/>
        </p:nvCxnSpPr>
        <p:spPr>
          <a:xfrm rot="10800000" flipV="1">
            <a:off x="3200400" y="3486150"/>
            <a:ext cx="1296988" cy="2857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8" idx="2"/>
            <a:endCxn id="9" idx="0"/>
          </p:cNvCxnSpPr>
          <p:nvPr/>
        </p:nvCxnSpPr>
        <p:spPr>
          <a:xfrm rot="5400000">
            <a:off x="3086101" y="4228704"/>
            <a:ext cx="22860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42" idx="2"/>
            <a:endCxn id="6" idx="0"/>
          </p:cNvCxnSpPr>
          <p:nvPr/>
        </p:nvCxnSpPr>
        <p:spPr>
          <a:xfrm rot="5400000">
            <a:off x="3705225" y="1781175"/>
            <a:ext cx="285750" cy="1295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4953000" y="257175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Group </a:t>
            </a:r>
            <a:r>
              <a:rPr lang="en-US">
                <a:solidFill>
                  <a:schemeClr val="bg1"/>
                </a:solidFill>
                <a:latin typeface="Calibri" charset="0"/>
                <a:ea typeface="ＭＳ Ｐゴシック" charset="0"/>
                <a:cs typeface="ＭＳ Ｐゴシック" charset="0"/>
              </a:rPr>
              <a:t>by</a:t>
            </a:r>
            <a:endParaRPr lang="en-US" sz="2000">
              <a:solidFill>
                <a:schemeClr val="bg1"/>
              </a:solidFill>
              <a:latin typeface="Calibri" charset="0"/>
              <a:ea typeface="ＭＳ Ｐゴシック" charset="0"/>
              <a:cs typeface="ＭＳ Ｐゴシック" charset="0"/>
            </a:endParaRPr>
          </a:p>
          <a:p>
            <a:pPr algn="ctr"/>
            <a:r>
              <a:rPr lang="en-US" sz="2000">
                <a:solidFill>
                  <a:srgbClr val="000000"/>
                </a:solidFill>
                <a:latin typeface="Calibri" charset="0"/>
                <a:ea typeface="ＭＳ Ｐゴシック" charset="0"/>
                <a:cs typeface="ＭＳ Ｐゴシック" charset="0"/>
              </a:rPr>
              <a:t> </a:t>
            </a:r>
            <a:r>
              <a:rPr lang="en-US" sz="2000">
                <a:solidFill>
                  <a:srgbClr val="FFFFFF"/>
                </a:solidFill>
                <a:latin typeface="Calibri" charset="0"/>
                <a:ea typeface="ＭＳ Ｐゴシック" charset="0"/>
                <a:cs typeface="ＭＳ Ｐゴシック" charset="0"/>
              </a:rPr>
              <a:t>demographic</a:t>
            </a:r>
            <a:endParaRPr lang="en-US" sz="1600">
              <a:solidFill>
                <a:srgbClr val="FFFFFF"/>
              </a:solidFill>
              <a:latin typeface="Calibri" charset="0"/>
              <a:ea typeface="ＭＳ Ｐゴシック" charset="0"/>
              <a:cs typeface="ＭＳ Ｐゴシック" charset="0"/>
            </a:endParaRPr>
          </a:p>
        </p:txBody>
      </p:sp>
      <p:sp>
        <p:nvSpPr>
          <p:cNvPr id="19" name="Rounded Rectangle 18"/>
          <p:cNvSpPr/>
          <p:nvPr/>
        </p:nvSpPr>
        <p:spPr>
          <a:xfrm>
            <a:off x="4953000" y="377190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Apply </a:t>
            </a:r>
            <a:r>
              <a:rPr lang="en-US" sz="1600">
                <a:solidFill>
                  <a:srgbClr val="FFFFFF"/>
                </a:solidFill>
                <a:latin typeface="Calibri" charset="0"/>
                <a:ea typeface="ＭＳ Ｐゴシック" charset="0"/>
                <a:cs typeface="ＭＳ Ｐゴシック" charset="0"/>
              </a:rPr>
              <a:t>udfs</a:t>
            </a:r>
          </a:p>
        </p:txBody>
      </p:sp>
      <p:sp>
        <p:nvSpPr>
          <p:cNvPr id="20" name="Rounded Rectangle 19"/>
          <p:cNvSpPr/>
          <p:nvPr/>
        </p:nvSpPr>
        <p:spPr>
          <a:xfrm>
            <a:off x="4953000" y="434340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Store </a:t>
            </a:r>
            <a:r>
              <a:rPr lang="en-US" sz="1600">
                <a:solidFill>
                  <a:srgbClr val="FFFFFF"/>
                </a:solidFill>
                <a:latin typeface="Calibri" charset="0"/>
                <a:ea typeface="ＭＳ Ｐゴシック" charset="0"/>
                <a:cs typeface="ＭＳ Ｐゴシック" charset="0"/>
              </a:rPr>
              <a:t> into </a:t>
            </a:r>
            <a:r>
              <a:rPr lang="ja-JP" altLang="en-US" sz="1600">
                <a:solidFill>
                  <a:srgbClr val="FFFFFF"/>
                </a:solidFill>
                <a:latin typeface="Calibri" charset="0"/>
                <a:ea typeface="ＭＳ Ｐゴシック" charset="0"/>
                <a:cs typeface="ＭＳ Ｐゴシック" charset="0"/>
              </a:rPr>
              <a:t>‘</a:t>
            </a:r>
            <a:r>
              <a:rPr lang="en-US" sz="1600">
                <a:solidFill>
                  <a:srgbClr val="FFFFFF"/>
                </a:solidFill>
                <a:latin typeface="Calibri" charset="0"/>
                <a:ea typeface="ＭＳ Ｐゴシック" charset="0"/>
                <a:cs typeface="ＭＳ Ｐゴシック" charset="0"/>
              </a:rPr>
              <a:t>bydemo</a:t>
            </a:r>
            <a:r>
              <a:rPr lang="ja-JP" altLang="en-US" sz="1600">
                <a:solidFill>
                  <a:srgbClr val="FFFFFF"/>
                </a:solidFill>
                <a:latin typeface="Calibri" charset="0"/>
                <a:ea typeface="ＭＳ Ｐゴシック" charset="0"/>
                <a:cs typeface="ＭＳ Ｐゴシック" charset="0"/>
              </a:rPr>
              <a:t>’</a:t>
            </a:r>
            <a:endParaRPr lang="en-US" sz="1600">
              <a:solidFill>
                <a:srgbClr val="FFFFFF"/>
              </a:solidFill>
              <a:latin typeface="Calibri" charset="0"/>
              <a:ea typeface="ＭＳ Ｐゴシック" charset="0"/>
              <a:cs typeface="ＭＳ Ｐゴシック" charset="0"/>
            </a:endParaRPr>
          </a:p>
        </p:txBody>
      </p:sp>
      <p:cxnSp>
        <p:nvCxnSpPr>
          <p:cNvPr id="21" name="Straight Arrow Connector 20"/>
          <p:cNvCxnSpPr>
            <a:stCxn id="19" idx="2"/>
            <a:endCxn id="20" idx="0"/>
          </p:cNvCxnSpPr>
          <p:nvPr/>
        </p:nvCxnSpPr>
        <p:spPr>
          <a:xfrm rot="5400000">
            <a:off x="5829301" y="4228704"/>
            <a:ext cx="22860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endCxn id="18" idx="0"/>
          </p:cNvCxnSpPr>
          <p:nvPr/>
        </p:nvCxnSpPr>
        <p:spPr>
          <a:xfrm>
            <a:off x="4497388" y="2286000"/>
            <a:ext cx="1446212" cy="2857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Rounded Rectangle 41"/>
          <p:cNvSpPr/>
          <p:nvPr/>
        </p:nvSpPr>
        <p:spPr>
          <a:xfrm>
            <a:off x="3505200" y="194310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Split</a:t>
            </a:r>
            <a:endParaRPr lang="en-US" sz="1600">
              <a:solidFill>
                <a:srgbClr val="FFFFFF"/>
              </a:solidFill>
              <a:latin typeface="Calibri" charset="0"/>
              <a:ea typeface="ＭＳ Ｐゴシック" charset="0"/>
              <a:cs typeface="ＭＳ Ｐゴシック" charset="0"/>
            </a:endParaRPr>
          </a:p>
        </p:txBody>
      </p:sp>
      <p:sp>
        <p:nvSpPr>
          <p:cNvPr id="44" name="Rounded Rectangle 43"/>
          <p:cNvSpPr/>
          <p:nvPr/>
        </p:nvSpPr>
        <p:spPr>
          <a:xfrm>
            <a:off x="3581400" y="314325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Demultiplex</a:t>
            </a:r>
            <a:endParaRPr lang="en-US" sz="1600">
              <a:solidFill>
                <a:srgbClr val="FFFFFF"/>
              </a:solidFill>
              <a:latin typeface="Calibri" charset="0"/>
              <a:ea typeface="ＭＳ Ｐゴシック" charset="0"/>
              <a:cs typeface="ＭＳ Ｐゴシック" charset="0"/>
            </a:endParaRPr>
          </a:p>
        </p:txBody>
      </p:sp>
      <p:cxnSp>
        <p:nvCxnSpPr>
          <p:cNvPr id="47" name="Straight Arrow Connector 46"/>
          <p:cNvCxnSpPr>
            <a:stCxn id="5" idx="2"/>
            <a:endCxn id="42" idx="0"/>
          </p:cNvCxnSpPr>
          <p:nvPr/>
        </p:nvCxnSpPr>
        <p:spPr>
          <a:xfrm rot="5400000">
            <a:off x="4410076" y="1856979"/>
            <a:ext cx="17145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44" idx="2"/>
            <a:endCxn id="19" idx="0"/>
          </p:cNvCxnSpPr>
          <p:nvPr/>
        </p:nvCxnSpPr>
        <p:spPr>
          <a:xfrm rot="16200000" flipH="1">
            <a:off x="5114925" y="2943225"/>
            <a:ext cx="285750" cy="1371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077" name="TextBox 54"/>
          <p:cNvSpPr txBox="1">
            <a:spLocks noChangeArrowheads="1"/>
          </p:cNvSpPr>
          <p:nvPr/>
        </p:nvSpPr>
        <p:spPr bwMode="auto">
          <a:xfrm>
            <a:off x="6719888" y="857250"/>
            <a:ext cx="7482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000"/>
              <a:t>Map</a:t>
            </a:r>
            <a:r>
              <a:rPr lang="en-US" sz="2000" baseline="-25000"/>
              <a:t>1</a:t>
            </a:r>
            <a:endParaRPr lang="en-US" sz="2400" baseline="-25000"/>
          </a:p>
        </p:txBody>
      </p:sp>
      <p:sp>
        <p:nvSpPr>
          <p:cNvPr id="45078" name="TextBox 56"/>
          <p:cNvSpPr txBox="1">
            <a:spLocks noChangeArrowheads="1"/>
          </p:cNvSpPr>
          <p:nvPr/>
        </p:nvSpPr>
        <p:spPr bwMode="auto">
          <a:xfrm>
            <a:off x="6621464" y="3071812"/>
            <a:ext cx="11509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000"/>
              <a:t>Reduce</a:t>
            </a:r>
            <a:r>
              <a:rPr lang="en-US" sz="2000" baseline="-25000"/>
              <a:t>1</a:t>
            </a:r>
          </a:p>
        </p:txBody>
      </p:sp>
      <p:cxnSp>
        <p:nvCxnSpPr>
          <p:cNvPr id="58" name="Straight Arrow Connector 57"/>
          <p:cNvCxnSpPr/>
          <p:nvPr/>
        </p:nvCxnSpPr>
        <p:spPr>
          <a:xfrm rot="5400000">
            <a:off x="4442620" y="3015060"/>
            <a:ext cx="257175" cy="15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3" name="Rounded Rectangle 42"/>
          <p:cNvSpPr/>
          <p:nvPr/>
        </p:nvSpPr>
        <p:spPr>
          <a:xfrm>
            <a:off x="1600200" y="2886075"/>
            <a:ext cx="6019800" cy="2028825"/>
          </a:xfrm>
          <a:prstGeom prst="roundRect">
            <a:avLst/>
          </a:prstGeom>
          <a:gradFill flip="none" rotWithShape="1">
            <a:gsLst>
              <a:gs pos="0">
                <a:schemeClr val="accent1">
                  <a:tint val="100000"/>
                  <a:shade val="100000"/>
                  <a:satMod val="130000"/>
                  <a:alpha val="21000"/>
                </a:schemeClr>
              </a:gs>
              <a:gs pos="100000">
                <a:schemeClr val="accent1">
                  <a:tint val="50000"/>
                  <a:shade val="100000"/>
                  <a:satMod val="350000"/>
                  <a:alpha val="21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41" name="Rounded Rectangle 40"/>
          <p:cNvSpPr/>
          <p:nvPr/>
        </p:nvSpPr>
        <p:spPr>
          <a:xfrm>
            <a:off x="1600200" y="857250"/>
            <a:ext cx="6019800" cy="1885950"/>
          </a:xfrm>
          <a:prstGeom prst="roundRect">
            <a:avLst/>
          </a:prstGeom>
          <a:gradFill flip="none" rotWithShape="1">
            <a:gsLst>
              <a:gs pos="0">
                <a:schemeClr val="accent1">
                  <a:tint val="100000"/>
                  <a:shade val="100000"/>
                  <a:satMod val="130000"/>
                  <a:alpha val="21000"/>
                </a:schemeClr>
              </a:gs>
              <a:gs pos="100000">
                <a:schemeClr val="accent1">
                  <a:tint val="50000"/>
                  <a:shade val="100000"/>
                  <a:satMod val="350000"/>
                  <a:alpha val="21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Tree>
    <p:extLst>
      <p:ext uri="{BB962C8B-B14F-4D97-AF65-F5344CB8AC3E}">
        <p14:creationId xmlns:p14="http://schemas.microsoft.com/office/powerpoint/2010/main" val="209264761"/>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normAutofit/>
          </a:bodyPr>
          <a:lstStyle/>
          <a:p>
            <a:r>
              <a:rPr lang="zh-CN" altLang="en-US" sz="3200" dirty="0" smtClean="0">
                <a:latin typeface="Calibri" charset="0"/>
              </a:rPr>
              <a:t>其他类似框架</a:t>
            </a:r>
            <a:endParaRPr lang="en-US" sz="3200" dirty="0">
              <a:latin typeface="Calibri" charset="0"/>
            </a:endParaRPr>
          </a:p>
        </p:txBody>
      </p:sp>
      <p:sp>
        <p:nvSpPr>
          <p:cNvPr id="3" name="Content Placeholder 2"/>
          <p:cNvSpPr>
            <a:spLocks noGrp="1"/>
          </p:cNvSpPr>
          <p:nvPr>
            <p:ph idx="1"/>
          </p:nvPr>
        </p:nvSpPr>
        <p:spPr>
          <a:xfrm>
            <a:off x="457200" y="971551"/>
            <a:ext cx="8229600" cy="3623072"/>
          </a:xfrm>
        </p:spPr>
        <p:txBody>
          <a:bodyPr>
            <a:normAutofit/>
          </a:bodyPr>
          <a:lstStyle/>
          <a:p>
            <a:pPr>
              <a:lnSpc>
                <a:spcPct val="80000"/>
              </a:lnSpc>
            </a:pPr>
            <a:r>
              <a:rPr lang="en-US" sz="3000" dirty="0" err="1">
                <a:solidFill>
                  <a:schemeClr val="tx2"/>
                </a:solidFill>
                <a:latin typeface="Calibri" charset="0"/>
              </a:rPr>
              <a:t>Sawzall</a:t>
            </a:r>
            <a:endParaRPr lang="en-US" sz="3000" dirty="0">
              <a:solidFill>
                <a:schemeClr val="tx2"/>
              </a:solidFill>
              <a:latin typeface="Calibri" charset="0"/>
            </a:endParaRPr>
          </a:p>
          <a:p>
            <a:pPr lvl="1">
              <a:lnSpc>
                <a:spcPct val="80000"/>
              </a:lnSpc>
            </a:pPr>
            <a:r>
              <a:rPr lang="zh-CN" altLang="en-US" sz="2600" dirty="0" smtClean="0">
                <a:latin typeface="Calibri" charset="0"/>
              </a:rPr>
              <a:t>基于</a:t>
            </a:r>
            <a:r>
              <a:rPr lang="en-US" altLang="zh-CN" sz="2600" dirty="0" err="1" smtClean="0">
                <a:latin typeface="Calibri" charset="0"/>
              </a:rPr>
              <a:t>MapReduce</a:t>
            </a:r>
            <a:r>
              <a:rPr lang="zh-CN" altLang="en-US" sz="2600" dirty="0" smtClean="0">
                <a:latin typeface="Calibri" charset="0"/>
              </a:rPr>
              <a:t>的数据处理语言</a:t>
            </a:r>
            <a:endParaRPr lang="en-US" altLang="zh-CN" sz="2600" dirty="0" smtClean="0">
              <a:latin typeface="Calibri" charset="0"/>
            </a:endParaRPr>
          </a:p>
          <a:p>
            <a:pPr lvl="1">
              <a:lnSpc>
                <a:spcPct val="80000"/>
              </a:lnSpc>
            </a:pPr>
            <a:r>
              <a:rPr lang="zh-CN" altLang="en-US" sz="2600" dirty="0" smtClean="0">
                <a:latin typeface="Calibri" charset="0"/>
              </a:rPr>
              <a:t>在聚合之后，严格的过滤结构</a:t>
            </a:r>
            <a:endParaRPr lang="en-US" altLang="zh-CN" sz="2600" dirty="0" smtClean="0">
              <a:latin typeface="Calibri" charset="0"/>
            </a:endParaRPr>
          </a:p>
          <a:p>
            <a:pPr lvl="1">
              <a:lnSpc>
                <a:spcPct val="80000"/>
              </a:lnSpc>
            </a:pPr>
            <a:endParaRPr lang="en-US" sz="1100" dirty="0">
              <a:latin typeface="Calibri" charset="0"/>
            </a:endParaRPr>
          </a:p>
          <a:p>
            <a:pPr>
              <a:lnSpc>
                <a:spcPct val="80000"/>
              </a:lnSpc>
            </a:pPr>
            <a:r>
              <a:rPr lang="en-US" sz="3000" dirty="0">
                <a:solidFill>
                  <a:srgbClr val="1F497D"/>
                </a:solidFill>
                <a:latin typeface="Calibri" charset="0"/>
              </a:rPr>
              <a:t>Hive</a:t>
            </a:r>
          </a:p>
          <a:p>
            <a:pPr lvl="1">
              <a:lnSpc>
                <a:spcPct val="80000"/>
              </a:lnSpc>
            </a:pPr>
            <a:r>
              <a:rPr lang="zh-CN" altLang="en-US" sz="2600" dirty="0" smtClean="0">
                <a:latin typeface="Calibri" charset="0"/>
              </a:rPr>
              <a:t>基于</a:t>
            </a:r>
            <a:r>
              <a:rPr lang="en-US" altLang="zh-CN" sz="2600" dirty="0" err="1" smtClean="0">
                <a:latin typeface="Calibri" charset="0"/>
              </a:rPr>
              <a:t>MapReduce</a:t>
            </a:r>
            <a:r>
              <a:rPr lang="zh-CN" altLang="en-US" sz="2600" dirty="0" smtClean="0">
                <a:latin typeface="Calibri" charset="0"/>
              </a:rPr>
              <a:t>的类似</a:t>
            </a:r>
            <a:r>
              <a:rPr lang="en-US" altLang="zh-CN" sz="2600" dirty="0" smtClean="0">
                <a:latin typeface="Calibri" charset="0"/>
              </a:rPr>
              <a:t>SQL</a:t>
            </a:r>
            <a:r>
              <a:rPr lang="zh-CN" altLang="en-US" sz="2600" dirty="0" smtClean="0">
                <a:latin typeface="Calibri" charset="0"/>
              </a:rPr>
              <a:t>的语言</a:t>
            </a:r>
            <a:endParaRPr lang="en-US" altLang="zh-CN" sz="2600" dirty="0" smtClean="0">
              <a:latin typeface="Calibri" charset="0"/>
            </a:endParaRPr>
          </a:p>
          <a:p>
            <a:pPr lvl="1">
              <a:lnSpc>
                <a:spcPct val="80000"/>
              </a:lnSpc>
            </a:pPr>
            <a:endParaRPr lang="en-US" sz="1100" dirty="0">
              <a:solidFill>
                <a:srgbClr val="1F497D"/>
              </a:solidFill>
              <a:latin typeface="Calibri" charset="0"/>
            </a:endParaRPr>
          </a:p>
          <a:p>
            <a:pPr>
              <a:lnSpc>
                <a:spcPct val="80000"/>
              </a:lnSpc>
            </a:pPr>
            <a:r>
              <a:rPr lang="en-US" sz="3000" dirty="0" err="1">
                <a:solidFill>
                  <a:srgbClr val="1F497D"/>
                </a:solidFill>
                <a:latin typeface="Calibri" charset="0"/>
              </a:rPr>
              <a:t>DryadLINQ</a:t>
            </a:r>
            <a:endParaRPr lang="en-US" sz="3000" dirty="0">
              <a:solidFill>
                <a:srgbClr val="1F497D"/>
              </a:solidFill>
              <a:latin typeface="Calibri" charset="0"/>
            </a:endParaRPr>
          </a:p>
          <a:p>
            <a:pPr lvl="1">
              <a:lnSpc>
                <a:spcPct val="80000"/>
              </a:lnSpc>
            </a:pPr>
            <a:r>
              <a:rPr lang="zh-CN" altLang="en-US" sz="2600" dirty="0" smtClean="0">
                <a:latin typeface="Calibri" charset="0"/>
              </a:rPr>
              <a:t>基于</a:t>
            </a:r>
            <a:r>
              <a:rPr lang="en-US" altLang="zh-CN" sz="2600" dirty="0" smtClean="0">
                <a:latin typeface="Calibri" charset="0"/>
              </a:rPr>
              <a:t>Dryad</a:t>
            </a:r>
            <a:r>
              <a:rPr lang="zh-CN" altLang="en-US" sz="2600" dirty="0" smtClean="0">
                <a:latin typeface="Calibri" charset="0"/>
              </a:rPr>
              <a:t>的类似</a:t>
            </a:r>
            <a:r>
              <a:rPr lang="en-US" altLang="zh-CN" sz="2600" dirty="0" smtClean="0">
                <a:latin typeface="Calibri" charset="0"/>
              </a:rPr>
              <a:t>SQL</a:t>
            </a:r>
            <a:r>
              <a:rPr lang="zh-CN" altLang="en-US" sz="2600" dirty="0" smtClean="0">
                <a:latin typeface="Calibri" charset="0"/>
              </a:rPr>
              <a:t>的语言</a:t>
            </a:r>
            <a:endParaRPr lang="en-US" sz="1100" dirty="0">
              <a:latin typeface="Calibri" charset="0"/>
            </a:endParaRPr>
          </a:p>
        </p:txBody>
      </p:sp>
    </p:spTree>
    <p:extLst>
      <p:ext uri="{BB962C8B-B14F-4D97-AF65-F5344CB8AC3E}">
        <p14:creationId xmlns:p14="http://schemas.microsoft.com/office/powerpoint/2010/main" val="22907049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总结与课程之后的内容展望</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73194193"/>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200" dirty="0" err="1" smtClean="0"/>
              <a:t>Hadoop</a:t>
            </a:r>
            <a:r>
              <a:rPr kumimoji="1" lang="zh-CN" altLang="en-US" sz="3200" dirty="0" smtClean="0"/>
              <a:t>与</a:t>
            </a:r>
            <a:r>
              <a:rPr kumimoji="1" lang="en-US" altLang="zh-CN" sz="3200" dirty="0" smtClean="0"/>
              <a:t>Pig</a:t>
            </a:r>
            <a:endParaRPr kumimoji="1" lang="zh-CN" altLang="en-US" sz="3200" dirty="0"/>
          </a:p>
        </p:txBody>
      </p:sp>
      <p:pic>
        <p:nvPicPr>
          <p:cNvPr id="3" name="图片 2" descr="pic2.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462" y="1063229"/>
            <a:ext cx="8808246" cy="3827759"/>
          </a:xfrm>
          <a:prstGeom prst="rect">
            <a:avLst/>
          </a:prstGeom>
        </p:spPr>
      </p:pic>
    </p:spTree>
    <p:extLst>
      <p:ext uri="{BB962C8B-B14F-4D97-AF65-F5344CB8AC3E}">
        <p14:creationId xmlns:p14="http://schemas.microsoft.com/office/powerpoint/2010/main" val="3366030682"/>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04654"/>
            <a:ext cx="8229600" cy="857250"/>
          </a:xfrm>
        </p:spPr>
        <p:txBody>
          <a:bodyPr>
            <a:normAutofit/>
          </a:bodyPr>
          <a:lstStyle/>
          <a:p>
            <a:r>
              <a:rPr kumimoji="1" lang="en-US" altLang="zh-CN" sz="3200" dirty="0" err="1" smtClean="0"/>
              <a:t>Hadoop</a:t>
            </a:r>
            <a:r>
              <a:rPr kumimoji="1" lang="en-US" altLang="zh-CN" sz="3200" dirty="0" smtClean="0"/>
              <a:t> </a:t>
            </a:r>
            <a:r>
              <a:rPr kumimoji="1" lang="zh-CN" altLang="en-US" sz="3200" dirty="0" smtClean="0"/>
              <a:t>生态系统</a:t>
            </a:r>
            <a:endParaRPr kumimoji="1" lang="zh-CN" altLang="en-US" sz="3200" dirty="0"/>
          </a:p>
        </p:txBody>
      </p:sp>
      <p:pic>
        <p:nvPicPr>
          <p:cNvPr id="5" name="图片 4"/>
          <p:cNvPicPr>
            <a:picLocks noChangeAspect="1"/>
          </p:cNvPicPr>
          <p:nvPr/>
        </p:nvPicPr>
        <p:blipFill rotWithShape="1">
          <a:blip r:embed="rId2"/>
          <a:srcRect t="10566"/>
          <a:stretch/>
        </p:blipFill>
        <p:spPr>
          <a:xfrm>
            <a:off x="880137" y="1063229"/>
            <a:ext cx="7619476" cy="3823142"/>
          </a:xfrm>
          <a:prstGeom prst="rect">
            <a:avLst/>
          </a:prstGeom>
        </p:spPr>
      </p:pic>
    </p:spTree>
    <p:extLst>
      <p:ext uri="{BB962C8B-B14F-4D97-AF65-F5344CB8AC3E}">
        <p14:creationId xmlns:p14="http://schemas.microsoft.com/office/powerpoint/2010/main" val="2140169164"/>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42901"/>
            <a:ext cx="8229600" cy="857250"/>
          </a:xfrm>
        </p:spPr>
        <p:txBody>
          <a:bodyPr>
            <a:noAutofit/>
          </a:bodyPr>
          <a:lstStyle/>
          <a:p>
            <a:r>
              <a:rPr kumimoji="1" lang="zh-CN" altLang="en-US" sz="3200" dirty="0"/>
              <a:t>另</a:t>
            </a:r>
            <a:r>
              <a:rPr kumimoji="1" lang="zh-CN" altLang="en-US" sz="3200" dirty="0" smtClean="0"/>
              <a:t>一面</a:t>
            </a:r>
            <a:r>
              <a:rPr kumimoji="1" lang="en-US" altLang="zh-CN" sz="3200" dirty="0" smtClean="0"/>
              <a:t>:</a:t>
            </a:r>
            <a:r>
              <a:rPr kumimoji="1" lang="zh-CN" altLang="en-US" sz="3200" dirty="0" smtClean="0"/>
              <a:t> </a:t>
            </a:r>
            <a:r>
              <a:rPr kumimoji="1" lang="en-US" altLang="zh-CN" sz="3200" dirty="0"/>
              <a:t>“</a:t>
            </a:r>
            <a:r>
              <a:rPr kumimoji="1" lang="en-US" altLang="zh-CN" sz="3200" dirty="0" err="1"/>
              <a:t>MapReduce</a:t>
            </a:r>
            <a:r>
              <a:rPr kumimoji="1" lang="en-US" altLang="zh-CN" sz="3200" dirty="0"/>
              <a:t>: A major step backwards”</a:t>
            </a:r>
            <a:br>
              <a:rPr kumimoji="1" lang="en-US" altLang="zh-CN" sz="3200" dirty="0"/>
            </a:br>
            <a:endParaRPr kumimoji="1" lang="zh-CN" altLang="en-US" sz="3200" dirty="0"/>
          </a:p>
        </p:txBody>
      </p:sp>
      <p:sp>
        <p:nvSpPr>
          <p:cNvPr id="3" name="内容占位符 2"/>
          <p:cNvSpPr>
            <a:spLocks noGrp="1"/>
          </p:cNvSpPr>
          <p:nvPr>
            <p:ph idx="1"/>
          </p:nvPr>
        </p:nvSpPr>
        <p:spPr/>
        <p:txBody>
          <a:bodyPr>
            <a:normAutofit fontScale="70000" lnSpcReduction="20000"/>
          </a:bodyPr>
          <a:lstStyle/>
          <a:p>
            <a:r>
              <a:rPr lang="en-US" altLang="zh-CN" dirty="0" smtClean="0"/>
              <a:t>David </a:t>
            </a:r>
            <a:r>
              <a:rPr lang="en-US" altLang="zh-CN" dirty="0"/>
              <a:t>J. </a:t>
            </a:r>
            <a:r>
              <a:rPr lang="en-US" altLang="zh-CN" dirty="0" smtClean="0"/>
              <a:t>DeWitt</a:t>
            </a:r>
            <a:r>
              <a:rPr lang="zh-CN" altLang="en-US" dirty="0" smtClean="0"/>
              <a:t>，</a:t>
            </a:r>
            <a:r>
              <a:rPr lang="en-US" altLang="zh-CN" dirty="0" smtClean="0"/>
              <a:t> </a:t>
            </a:r>
            <a:r>
              <a:rPr lang="en-US" altLang="zh-CN" dirty="0"/>
              <a:t>Michael </a:t>
            </a:r>
            <a:r>
              <a:rPr lang="en-US" altLang="zh-CN" dirty="0" err="1" smtClean="0"/>
              <a:t>Stonebraker</a:t>
            </a:r>
            <a:endParaRPr lang="en-US" altLang="zh-CN" dirty="0" smtClean="0"/>
          </a:p>
          <a:p>
            <a:endParaRPr lang="en-US" altLang="zh-CN" dirty="0" smtClean="0"/>
          </a:p>
          <a:p>
            <a:r>
              <a:rPr lang="zh-CN" altLang="en-US" dirty="0" smtClean="0"/>
              <a:t>在编程模式中后退了一大步</a:t>
            </a:r>
            <a:endParaRPr lang="en-US" altLang="zh-CN" dirty="0" smtClean="0"/>
          </a:p>
          <a:p>
            <a:pPr lvl="1"/>
            <a:r>
              <a:rPr lang="zh-CN" altLang="en-US" dirty="0" smtClean="0"/>
              <a:t>没有模式，没有高级的访问语言</a:t>
            </a:r>
            <a:endParaRPr lang="en-US" altLang="zh-CN" dirty="0" smtClean="0"/>
          </a:p>
          <a:p>
            <a:r>
              <a:rPr lang="zh-CN" altLang="en-US" dirty="0" smtClean="0"/>
              <a:t>一个次优化的实现</a:t>
            </a:r>
            <a:endParaRPr lang="en-US" altLang="zh-CN" dirty="0"/>
          </a:p>
          <a:p>
            <a:pPr lvl="1"/>
            <a:r>
              <a:rPr lang="zh-CN" altLang="en-US" dirty="0" smtClean="0"/>
              <a:t>它使用了暴力法而不是索引</a:t>
            </a:r>
            <a:endParaRPr lang="en-US" altLang="zh-CN" dirty="0"/>
          </a:p>
          <a:p>
            <a:r>
              <a:rPr lang="zh-CN" altLang="en-US" dirty="0" smtClean="0"/>
              <a:t>一点也不创新 </a:t>
            </a:r>
            <a:endParaRPr lang="en-US" altLang="zh-CN" dirty="0" smtClean="0"/>
          </a:p>
          <a:p>
            <a:pPr lvl="1"/>
            <a:r>
              <a:rPr lang="en-US" altLang="zh-CN" dirty="0" smtClean="0"/>
              <a:t>25</a:t>
            </a:r>
            <a:r>
              <a:rPr lang="zh-CN" altLang="en-US" dirty="0" smtClean="0"/>
              <a:t>年前就有类似的技术</a:t>
            </a:r>
            <a:endParaRPr lang="en-US" altLang="zh-CN" dirty="0"/>
          </a:p>
          <a:p>
            <a:r>
              <a:rPr lang="zh-CN" altLang="en-US" dirty="0" smtClean="0"/>
              <a:t>缺少了目前数据库管理系统一般都有的大多数特点</a:t>
            </a:r>
            <a:endParaRPr lang="en-US" altLang="zh-CN" dirty="0" smtClean="0"/>
          </a:p>
          <a:p>
            <a:pPr lvl="1"/>
            <a:r>
              <a:rPr lang="zh-CN" altLang="en-US" dirty="0" smtClean="0"/>
              <a:t>索引，更新，事务，完整性约束，逻辑视图</a:t>
            </a:r>
            <a:endParaRPr lang="en-US" altLang="zh-CN" dirty="0"/>
          </a:p>
        </p:txBody>
      </p:sp>
    </p:spTree>
    <p:extLst>
      <p:ext uri="{BB962C8B-B14F-4D97-AF65-F5344CB8AC3E}">
        <p14:creationId xmlns:p14="http://schemas.microsoft.com/office/powerpoint/2010/main" val="18486652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linds(horizontal)">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linds(horizontal)">
                                      <p:cBhvr>
                                        <p:cTn id="28" dur="500"/>
                                        <p:tgtEl>
                                          <p:spTgt spid="3">
                                            <p:txEl>
                                              <p:pRg st="6" end="6"/>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blinds(horizontal)">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blinds(horizontal)">
                                      <p:cBhvr>
                                        <p:cTn id="36" dur="500"/>
                                        <p:tgtEl>
                                          <p:spTgt spid="3">
                                            <p:txEl>
                                              <p:pRg st="8" end="8"/>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blinds(horizontal)">
                                      <p:cBhvr>
                                        <p:cTn id="3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1169666" y="2640315"/>
            <a:ext cx="2997200" cy="14763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zh-CN" altLang="en-US" sz="3200" dirty="0" smtClean="0"/>
              <a:t>例子：词频统计</a:t>
            </a:r>
            <a:endParaRPr lang="en-US" sz="3200"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9</a:t>
            </a:fld>
            <a:endParaRPr lang="en-US"/>
          </a:p>
        </p:txBody>
      </p:sp>
      <p:sp>
        <p:nvSpPr>
          <p:cNvPr id="7" name="TextBox 6"/>
          <p:cNvSpPr txBox="1"/>
          <p:nvPr/>
        </p:nvSpPr>
        <p:spPr>
          <a:xfrm>
            <a:off x="941066" y="1897365"/>
            <a:ext cx="7724315" cy="523220"/>
          </a:xfrm>
          <a:prstGeom prst="rect">
            <a:avLst/>
          </a:prstGeom>
          <a:noFill/>
        </p:spPr>
        <p:txBody>
          <a:bodyPr wrap="none" rtlCol="0">
            <a:spAutoFit/>
          </a:bodyPr>
          <a:lstStyle/>
          <a:p>
            <a:r>
              <a:rPr lang="en-US" sz="2800" dirty="0" smtClean="0"/>
              <a:t>that that is is that that is not is not is that it </a:t>
            </a:r>
            <a:r>
              <a:rPr lang="en-US" sz="2800" dirty="0" err="1" smtClean="0"/>
              <a:t>it</a:t>
            </a:r>
            <a:r>
              <a:rPr lang="en-US" sz="2800" dirty="0" smtClean="0"/>
              <a:t> is  ……</a:t>
            </a:r>
            <a:endParaRPr lang="en-US" sz="2800" dirty="0"/>
          </a:p>
        </p:txBody>
      </p:sp>
      <p:sp>
        <p:nvSpPr>
          <p:cNvPr id="8" name="TextBox 7"/>
          <p:cNvSpPr txBox="1"/>
          <p:nvPr/>
        </p:nvSpPr>
        <p:spPr>
          <a:xfrm>
            <a:off x="1461766" y="2735565"/>
            <a:ext cx="787395" cy="2246769"/>
          </a:xfrm>
          <a:prstGeom prst="rect">
            <a:avLst/>
          </a:prstGeom>
          <a:noFill/>
        </p:spPr>
        <p:txBody>
          <a:bodyPr wrap="none" rtlCol="0">
            <a:spAutoFit/>
          </a:bodyPr>
          <a:lstStyle/>
          <a:p>
            <a:r>
              <a:rPr lang="en-US" sz="2800" dirty="0" smtClean="0"/>
              <a:t>that</a:t>
            </a:r>
          </a:p>
          <a:p>
            <a:r>
              <a:rPr lang="en-US" sz="2800" dirty="0" smtClean="0"/>
              <a:t>is</a:t>
            </a:r>
          </a:p>
          <a:p>
            <a:r>
              <a:rPr lang="en-US" sz="2800" dirty="0" smtClean="0"/>
              <a:t>not</a:t>
            </a:r>
          </a:p>
          <a:p>
            <a:endParaRPr lang="en-US" sz="2800" dirty="0" smtClean="0"/>
          </a:p>
          <a:p>
            <a:endParaRPr lang="en-US" sz="2800" dirty="0"/>
          </a:p>
        </p:txBody>
      </p:sp>
      <p:sp>
        <p:nvSpPr>
          <p:cNvPr id="10" name="Right Arrow 9"/>
          <p:cNvSpPr/>
          <p:nvPr/>
        </p:nvSpPr>
        <p:spPr>
          <a:xfrm>
            <a:off x="610866" y="1602090"/>
            <a:ext cx="1562100" cy="1905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852167" y="1716390"/>
            <a:ext cx="604402" cy="369332"/>
          </a:xfrm>
          <a:prstGeom prst="rect">
            <a:avLst/>
          </a:prstGeom>
          <a:noFill/>
        </p:spPr>
        <p:txBody>
          <a:bodyPr wrap="none" rtlCol="0">
            <a:spAutoFit/>
          </a:bodyPr>
          <a:lstStyle/>
          <a:p>
            <a:r>
              <a:rPr lang="en-US" dirty="0" smtClean="0"/>
              <a:t>scan</a:t>
            </a:r>
            <a:endParaRPr lang="en-US" dirty="0"/>
          </a:p>
        </p:txBody>
      </p:sp>
      <p:sp>
        <p:nvSpPr>
          <p:cNvPr id="26" name="TextBox 25"/>
          <p:cNvSpPr txBox="1"/>
          <p:nvPr/>
        </p:nvSpPr>
        <p:spPr>
          <a:xfrm>
            <a:off x="1563367" y="4230990"/>
            <a:ext cx="1620957" cy="523220"/>
          </a:xfrm>
          <a:prstGeom prst="rect">
            <a:avLst/>
          </a:prstGeom>
          <a:noFill/>
        </p:spPr>
        <p:txBody>
          <a:bodyPr wrap="none" rtlCol="0">
            <a:spAutoFit/>
          </a:bodyPr>
          <a:lstStyle/>
          <a:p>
            <a:r>
              <a:rPr lang="zh-CN" altLang="en-US" sz="2800" dirty="0" smtClean="0"/>
              <a:t>全局状态</a:t>
            </a:r>
            <a:endParaRPr lang="en-US" sz="2800" dirty="0"/>
          </a:p>
        </p:txBody>
      </p:sp>
      <p:sp>
        <p:nvSpPr>
          <p:cNvPr id="27" name="TextBox 26"/>
          <p:cNvSpPr txBox="1"/>
          <p:nvPr/>
        </p:nvSpPr>
        <p:spPr>
          <a:xfrm>
            <a:off x="5589266" y="2583165"/>
            <a:ext cx="1069198" cy="523220"/>
          </a:xfrm>
          <a:prstGeom prst="rect">
            <a:avLst/>
          </a:prstGeom>
          <a:noFill/>
        </p:spPr>
        <p:txBody>
          <a:bodyPr wrap="none" rtlCol="0">
            <a:spAutoFit/>
          </a:bodyPr>
          <a:lstStyle/>
          <a:p>
            <a:r>
              <a:rPr lang="zh-CN" altLang="en-US" sz="2800" dirty="0" smtClean="0"/>
              <a:t>并行</a:t>
            </a:r>
            <a:r>
              <a:rPr lang="en-US" sz="2800" dirty="0" smtClean="0"/>
              <a:t>?</a:t>
            </a:r>
            <a:endParaRPr lang="en-US" sz="2800" dirty="0"/>
          </a:p>
        </p:txBody>
      </p:sp>
      <p:sp>
        <p:nvSpPr>
          <p:cNvPr id="18" name="Right Arrow 17"/>
          <p:cNvSpPr/>
          <p:nvPr/>
        </p:nvSpPr>
        <p:spPr>
          <a:xfrm>
            <a:off x="3531866" y="1621140"/>
            <a:ext cx="1562100" cy="1905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ight Arrow 19"/>
          <p:cNvSpPr/>
          <p:nvPr/>
        </p:nvSpPr>
        <p:spPr>
          <a:xfrm>
            <a:off x="6275066" y="1621140"/>
            <a:ext cx="1562100" cy="1905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a:off x="1893566" y="1897365"/>
            <a:ext cx="889000" cy="7143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a:off x="3519166" y="1811640"/>
            <a:ext cx="1638300" cy="7810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a:off x="4230366" y="1878315"/>
            <a:ext cx="2908300" cy="7429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矩形 2"/>
          <p:cNvSpPr/>
          <p:nvPr/>
        </p:nvSpPr>
        <p:spPr>
          <a:xfrm>
            <a:off x="1399659" y="1235478"/>
            <a:ext cx="1278474" cy="2911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局部个数 </a:t>
            </a:r>
            <a:endParaRPr kumimoji="1" lang="zh-CN" altLang="en-US" dirty="0"/>
          </a:p>
        </p:txBody>
      </p:sp>
      <p:sp>
        <p:nvSpPr>
          <p:cNvPr id="17" name="矩形 16"/>
          <p:cNvSpPr/>
          <p:nvPr/>
        </p:nvSpPr>
        <p:spPr>
          <a:xfrm>
            <a:off x="4310792" y="1243895"/>
            <a:ext cx="1278474" cy="2911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局部个数 </a:t>
            </a:r>
            <a:endParaRPr kumimoji="1" lang="zh-CN" altLang="en-US" dirty="0"/>
          </a:p>
        </p:txBody>
      </p:sp>
      <p:sp>
        <p:nvSpPr>
          <p:cNvPr id="19" name="矩形 18"/>
          <p:cNvSpPr/>
          <p:nvPr/>
        </p:nvSpPr>
        <p:spPr>
          <a:xfrm>
            <a:off x="7197929" y="1243895"/>
            <a:ext cx="1278474" cy="2911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局部个数</a:t>
            </a:r>
            <a:endParaRPr kumimoji="1" lang="zh-CN" altLang="en-US" dirty="0"/>
          </a:p>
        </p:txBody>
      </p:sp>
    </p:spTree>
    <p:custDataLst>
      <p:tags r:id="rId1"/>
    </p:custDataLst>
    <p:extLst>
      <p:ext uri="{BB962C8B-B14F-4D97-AF65-F5344CB8AC3E}">
        <p14:creationId xmlns:p14="http://schemas.microsoft.com/office/powerpoint/2010/main" val="14621465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linds(horizontal)">
                                      <p:cBhvr>
                                        <p:cTn id="15" dur="500"/>
                                        <p:tgtEl>
                                          <p:spTgt spid="2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blinds(horizontal)">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blinds(horizontal)">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linds(horizontal)">
                                      <p:cBhvr>
                                        <p:cTn id="28" dur="500"/>
                                        <p:tgtEl>
                                          <p:spTgt spid="18"/>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linds(horizontal)">
                                      <p:cBhvr>
                                        <p:cTn id="31" dur="500"/>
                                        <p:tgtEl>
                                          <p:spTgt spid="20"/>
                                        </p:tgtEl>
                                      </p:cBhvr>
                                    </p:animEffect>
                                  </p:childTnLst>
                                </p:cTn>
                              </p:par>
                              <p:par>
                                <p:cTn id="32" presetID="3" presetClass="entr" presetSubtype="10" fill="hold"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blinds(horizontal)">
                                      <p:cBhvr>
                                        <p:cTn id="34" dur="500"/>
                                        <p:tgtEl>
                                          <p:spTgt spid="34"/>
                                        </p:tgtEl>
                                      </p:cBhvr>
                                    </p:animEffect>
                                  </p:childTnLst>
                                </p:cTn>
                              </p:par>
                              <p:par>
                                <p:cTn id="35" presetID="3" presetClass="entr" presetSubtype="1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blinds(horizontal)">
                                      <p:cBhvr>
                                        <p:cTn id="37" dur="500"/>
                                        <p:tgtEl>
                                          <p:spTgt spid="32"/>
                                        </p:tgtEl>
                                      </p:cBhvr>
                                    </p:animEffect>
                                  </p:childTnLst>
                                </p:cTn>
                              </p:par>
                              <p:par>
                                <p:cTn id="38" presetID="3" presetClass="entr" presetSubtype="10" fill="hold"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blinds(horizontal)">
                                      <p:cBhvr>
                                        <p:cTn id="4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0" grpId="0" animBg="1"/>
      <p:bldP spid="11" grpId="0"/>
      <p:bldP spid="26" grpId="0"/>
      <p:bldP spid="27" grpId="0"/>
      <p:bldP spid="18" grpId="0" animBg="1"/>
      <p:bldP spid="2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74.3|44.2"/>
</p:tagLst>
</file>

<file path=ppt/tags/tag2.xml><?xml version="1.0" encoding="utf-8"?>
<p:tagLst xmlns:a="http://schemas.openxmlformats.org/drawingml/2006/main" xmlns:r="http://schemas.openxmlformats.org/officeDocument/2006/relationships" xmlns:p="http://schemas.openxmlformats.org/presentationml/2006/main">
  <p:tag name="TIMING" val="|31.8|2.1|1.4|3.1|2.6|3.2|3.4|31.8|43.6"/>
</p:tagLst>
</file>

<file path=ppt/tags/tag3.xml><?xml version="1.0" encoding="utf-8"?>
<p:tagLst xmlns:a="http://schemas.openxmlformats.org/drawingml/2006/main" xmlns:r="http://schemas.openxmlformats.org/officeDocument/2006/relationships" xmlns:p="http://schemas.openxmlformats.org/presentationml/2006/main">
  <p:tag name="TIMING" val="|31.8|2.1|1.4|3.1|2.6|3.2|3.4|31.8|43.6"/>
</p:tagLst>
</file>

<file path=ppt/tags/tag4.xml><?xml version="1.0" encoding="utf-8"?>
<p:tagLst xmlns:a="http://schemas.openxmlformats.org/drawingml/2006/main" xmlns:r="http://schemas.openxmlformats.org/officeDocument/2006/relationships" xmlns:p="http://schemas.openxmlformats.org/presentationml/2006/main">
  <p:tag name="TIMING" val="|31.8|2.1|1.4|3.1|2.6|3.2|3.4|31.8|43.6"/>
</p:tagLst>
</file>

<file path=ppt/tags/tag5.xml><?xml version="1.0" encoding="utf-8"?>
<p:tagLst xmlns:a="http://schemas.openxmlformats.org/drawingml/2006/main" xmlns:r="http://schemas.openxmlformats.org/officeDocument/2006/relationships" xmlns:p="http://schemas.openxmlformats.org/presentationml/2006/main">
  <p:tag name="TIMING" val="|118.7|8.6|4.4"/>
</p:tagLst>
</file>

<file path=ppt/tags/tag6.xml><?xml version="1.0" encoding="utf-8"?>
<p:tagLst xmlns:a="http://schemas.openxmlformats.org/drawingml/2006/main" xmlns:r="http://schemas.openxmlformats.org/officeDocument/2006/relationships" xmlns:p="http://schemas.openxmlformats.org/presentationml/2006/main">
  <p:tag name="TIMING" val="|5.9|2.8|0.6|0.6|1.1|2.1|6.8|5.6|20.6|6.3|5.1|15.9|5.1|37.3|8.4|1.3|37.2"/>
</p:tagLst>
</file>

<file path=ppt/tags/tag7.xml><?xml version="1.0" encoding="utf-8"?>
<p:tagLst xmlns:a="http://schemas.openxmlformats.org/drawingml/2006/main" xmlns:r="http://schemas.openxmlformats.org/officeDocument/2006/relationships" xmlns:p="http://schemas.openxmlformats.org/presentationml/2006/main">
  <p:tag name="TIMING" val="|116.7"/>
</p:tagLst>
</file>

<file path=ppt/tags/tag8.xml><?xml version="1.0" encoding="utf-8"?>
<p:tagLst xmlns:a="http://schemas.openxmlformats.org/drawingml/2006/main" xmlns:r="http://schemas.openxmlformats.org/officeDocument/2006/relationships" xmlns:p="http://schemas.openxmlformats.org/presentationml/2006/main">
  <p:tag name="TIMING" val="|45.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3959</TotalTime>
  <Words>3811</Words>
  <Application>Microsoft Macintosh PowerPoint</Application>
  <PresentationFormat>全屏显示(16:9)</PresentationFormat>
  <Paragraphs>872</Paragraphs>
  <Slides>85</Slides>
  <Notes>14</Notes>
  <HiddenSlides>0</HiddenSlides>
  <MMClips>0</MMClips>
  <ScaleCrop>false</ScaleCrop>
  <HeadingPairs>
    <vt:vector size="4" baseType="variant">
      <vt:variant>
        <vt:lpstr>主题</vt:lpstr>
      </vt:variant>
      <vt:variant>
        <vt:i4>1</vt:i4>
      </vt:variant>
      <vt:variant>
        <vt:lpstr>幻灯片标题</vt:lpstr>
      </vt:variant>
      <vt:variant>
        <vt:i4>85</vt:i4>
      </vt:variant>
    </vt:vector>
  </HeadingPairs>
  <TitlesOfParts>
    <vt:vector size="86" baseType="lpstr">
      <vt:lpstr>Office Theme</vt:lpstr>
      <vt:lpstr> 大数据的处理框架： Hadoop MapReduce与PigLatin</vt:lpstr>
      <vt:lpstr>本节课目标</vt:lpstr>
      <vt:lpstr>数据类型与分析工具</vt:lpstr>
      <vt:lpstr>数据并行</vt:lpstr>
      <vt:lpstr>复习：GFS里几个重要的观点</vt:lpstr>
      <vt:lpstr>数据级并行化(DLP)</vt:lpstr>
      <vt:lpstr>例子: 词频统计</vt:lpstr>
      <vt:lpstr>问题？</vt:lpstr>
      <vt:lpstr>例子：词频统计</vt:lpstr>
      <vt:lpstr>问题</vt:lpstr>
      <vt:lpstr>例子：词频统计</vt:lpstr>
      <vt:lpstr>问题</vt:lpstr>
      <vt:lpstr>其他问题</vt:lpstr>
      <vt:lpstr>Map Reduce 的编程模型</vt:lpstr>
      <vt:lpstr>数据并行的分治策略  (MapReduce Processing)</vt:lpstr>
      <vt:lpstr>Map Reduce的基本编程模型</vt:lpstr>
      <vt:lpstr>例子：词频统计</vt:lpstr>
      <vt:lpstr>例子:词频统计</vt:lpstr>
      <vt:lpstr>种类比较</vt:lpstr>
      <vt:lpstr>MAP reduce执行过程</vt:lpstr>
      <vt:lpstr>执行步骤</vt:lpstr>
      <vt:lpstr>MapReduce 执行过程</vt:lpstr>
      <vt:lpstr>洗牌过程 (通过key来分组)</vt:lpstr>
      <vt:lpstr>MapReduce Processing</vt:lpstr>
      <vt:lpstr>MapReduce Processing</vt:lpstr>
      <vt:lpstr>MapReduce Processing</vt:lpstr>
      <vt:lpstr>MapReduce Processing</vt:lpstr>
      <vt:lpstr>MapReduce Processing</vt:lpstr>
      <vt:lpstr>MapReduce Processing</vt:lpstr>
      <vt:lpstr>MapReduce Processing</vt:lpstr>
      <vt:lpstr>Map reduce执行过程演示</vt:lpstr>
      <vt:lpstr>（这段重新根据新版的hadoop截屏做一下）</vt:lpstr>
      <vt:lpstr>展示MapReduce任务运行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Map reduce一些性能优化讨论</vt:lpstr>
      <vt:lpstr>MapReduce冗余执行</vt:lpstr>
      <vt:lpstr>MapReduc故障处理</vt:lpstr>
      <vt:lpstr>重启执行过程的影响，使用1800个服务器进行10B记录排序的故障</vt:lpstr>
      <vt:lpstr>Hadoop：map reduce的开源实现</vt:lpstr>
      <vt:lpstr>Hadoop Mapreduce的基本架构</vt:lpstr>
      <vt:lpstr>Hadoop MR程序执行过程1</vt:lpstr>
      <vt:lpstr>Hadoop程序执行过程2</vt:lpstr>
      <vt:lpstr>Hadoop 执行过程 3</vt:lpstr>
      <vt:lpstr>Map reduce总结</vt:lpstr>
      <vt:lpstr>MapReduce理解要点</vt:lpstr>
      <vt:lpstr>MapReduce用来做什么？</vt:lpstr>
      <vt:lpstr>MapReduce优点</vt:lpstr>
      <vt:lpstr>MapReduce缺点</vt:lpstr>
      <vt:lpstr>Pig latin语言简介</vt:lpstr>
      <vt:lpstr>示例数据分析任务</vt:lpstr>
      <vt:lpstr>数据流</vt:lpstr>
      <vt:lpstr>MapReduce代码</vt:lpstr>
      <vt:lpstr>Apache Pig</vt:lpstr>
      <vt:lpstr>Pig Latin代码</vt:lpstr>
      <vt:lpstr>快速入门与互操作性</vt:lpstr>
      <vt:lpstr>快速入门与互操作性</vt:lpstr>
      <vt:lpstr>用户代码是一等公民</vt:lpstr>
      <vt:lpstr>嵌套的数据结构</vt:lpstr>
      <vt:lpstr>嵌套数据模型</vt:lpstr>
      <vt:lpstr>嵌套数据模型</vt:lpstr>
      <vt:lpstr>共同分组（CoGroup）</vt:lpstr>
      <vt:lpstr>Pig latin的实现和优化</vt:lpstr>
      <vt:lpstr>实现</vt:lpstr>
      <vt:lpstr>编译嵌入MapReduce</vt:lpstr>
      <vt:lpstr>抽象的优势</vt:lpstr>
      <vt:lpstr>优化:合并函数（Combiner）</vt:lpstr>
      <vt:lpstr>优化: 斜交连接（Skew Join）</vt:lpstr>
      <vt:lpstr>优化:碎片复制连接（Fragment-Replicate Join）</vt:lpstr>
      <vt:lpstr>优化: 多数据流</vt:lpstr>
      <vt:lpstr>优化: 多数据流</vt:lpstr>
      <vt:lpstr>其他类似框架</vt:lpstr>
      <vt:lpstr>总结与课程之后的内容展望</vt:lpstr>
      <vt:lpstr>Hadoop与Pig</vt:lpstr>
      <vt:lpstr>Hadoop 生态系统</vt:lpstr>
      <vt:lpstr>另一面: “MapReduce: A major step backwards”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大数据的处理框架： MapReduce，PigLatin与</dc:title>
  <dc:creator>Wei Xu</dc:creator>
  <cp:lastModifiedBy>炀 张</cp:lastModifiedBy>
  <cp:revision>212</cp:revision>
  <dcterms:created xsi:type="dcterms:W3CDTF">2014-09-04T14:43:17Z</dcterms:created>
  <dcterms:modified xsi:type="dcterms:W3CDTF">2014-09-24T03:56:27Z</dcterms:modified>
</cp:coreProperties>
</file>