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1" r:id="rId5"/>
    <p:sldId id="263" r:id="rId6"/>
    <p:sldId id="258" r:id="rId7"/>
    <p:sldId id="262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9" autoAdjust="0"/>
    <p:restoredTop sz="92166" autoAdjust="0"/>
  </p:normalViewPr>
  <p:slideViewPr>
    <p:cSldViewPr>
      <p:cViewPr varScale="1">
        <p:scale>
          <a:sx n="68" d="100"/>
          <a:sy n="68" d="100"/>
        </p:scale>
        <p:origin x="133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B45C9-218B-3146-83E5-0B6E3885406F}" type="datetimeFigureOut">
              <a:rPr kumimoji="1" lang="zh-CN" altLang="en-US" smtClean="0"/>
              <a:t>2014/8/31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CC33B-AC3A-174D-8D85-546A1A4F6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11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课程目标、教学内容、教学形式、课程特色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CC33B-AC3A-174D-8D85-546A1A4F6B5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6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00.tsinghua.edu.cn/cn/zhpage/img/vi_04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72" b="5489"/>
          <a:stretch/>
        </p:blipFill>
        <p:spPr bwMode="auto">
          <a:xfrm>
            <a:off x="8961" y="0"/>
            <a:ext cx="1487699" cy="465415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1196752"/>
            <a:ext cx="6190456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71800" y="3214329"/>
            <a:ext cx="4784576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59F9-40E2-47E5-99FE-65A4207E0F7C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272-30C4-4A6D-838C-3FC4BF147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34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59F9-40E2-47E5-99FE-65A4207E0F7C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272-30C4-4A6D-838C-3FC4BF147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4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59F9-40E2-47E5-99FE-65A4207E0F7C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272-30C4-4A6D-838C-3FC4BF147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82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lang="zh-CN" altLang="en-US" dirty="0" smtClean="0"/>
            </a:lvl1pPr>
            <a:lvl2pPr>
              <a:lnSpc>
                <a:spcPct val="150000"/>
              </a:lnSpc>
              <a:spcBef>
                <a:spcPts val="0"/>
              </a:spcBef>
              <a:defRPr lang="zh-CN" altLang="en-US" sz="3200" dirty="0" smtClean="0"/>
            </a:lvl2pPr>
            <a:lvl3pPr>
              <a:lnSpc>
                <a:spcPct val="150000"/>
              </a:lnSpc>
              <a:spcBef>
                <a:spcPts val="0"/>
              </a:spcBef>
              <a:defRPr lang="zh-CN" altLang="en-US" dirty="0" smtClean="0"/>
            </a:lvl3pPr>
            <a:lvl4pPr>
              <a:lnSpc>
                <a:spcPct val="150000"/>
              </a:lnSpc>
              <a:spcBef>
                <a:spcPts val="0"/>
              </a:spcBef>
              <a:defRPr lang="zh-CN" altLang="en-US" dirty="0" smtClean="0"/>
            </a:lvl4pPr>
            <a:lvl5pPr>
              <a:lnSpc>
                <a:spcPct val="150000"/>
              </a:lnSpc>
              <a:spcBef>
                <a:spcPts val="0"/>
              </a:spcBef>
              <a:defRPr lang="en-US" dirty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59F9-40E2-47E5-99FE-65A4207E0F7C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272-30C4-4A6D-838C-3FC4BF147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7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59F9-40E2-47E5-99FE-65A4207E0F7C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272-30C4-4A6D-838C-3FC4BF147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59F9-40E2-47E5-99FE-65A4207E0F7C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272-30C4-4A6D-838C-3FC4BF147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4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59F9-40E2-47E5-99FE-65A4207E0F7C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272-30C4-4A6D-838C-3FC4BF147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10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59F9-40E2-47E5-99FE-65A4207E0F7C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272-30C4-4A6D-838C-3FC4BF147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8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59F9-40E2-47E5-99FE-65A4207E0F7C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272-30C4-4A6D-838C-3FC4BF147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6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59F9-40E2-47E5-99FE-65A4207E0F7C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272-30C4-4A6D-838C-3FC4BF147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59F9-40E2-47E5-99FE-65A4207E0F7C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272-30C4-4A6D-838C-3FC4BF147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70382" y="274638"/>
            <a:ext cx="721641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359F9-40E2-47E5-99FE-65A4207E0F7C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8272-30C4-4A6D-838C-3FC4BF1471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 descr="http://100.tsinghua.edu.cn/cn/zhpage/img/vi_02.gif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9" r="74164" b="14452"/>
          <a:stretch/>
        </p:blipFill>
        <p:spPr bwMode="auto">
          <a:xfrm>
            <a:off x="179512" y="188640"/>
            <a:ext cx="1163503" cy="134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None/>
        <a:defRPr sz="32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–"/>
        <a:defRPr sz="2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»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《</a:t>
            </a:r>
            <a:r>
              <a:rPr lang="zh-CN" altLang="zh-CN" dirty="0" smtClean="0"/>
              <a:t>大数据系统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》</a:t>
            </a:r>
            <a:br>
              <a:rPr lang="en-US" altLang="zh-CN" dirty="0" smtClean="0"/>
            </a:br>
            <a:r>
              <a:rPr lang="zh-CN" altLang="en-US" dirty="0" smtClean="0"/>
              <a:t>课程简介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王建民</a:t>
            </a:r>
          </a:p>
        </p:txBody>
      </p:sp>
    </p:spTree>
    <p:extLst>
      <p:ext uri="{BB962C8B-B14F-4D97-AF65-F5344CB8AC3E}">
        <p14:creationId xmlns:p14="http://schemas.microsoft.com/office/powerpoint/2010/main" val="32177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业界需求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IBM</a:t>
            </a:r>
            <a:r>
              <a:rPr kumimoji="1" lang="zh-CN" altLang="en-US" dirty="0" smtClean="0"/>
              <a:t>为例</a:t>
            </a:r>
            <a:endParaRPr kumimoji="1" lang="zh-CN" altLang="en-US" dirty="0"/>
          </a:p>
        </p:txBody>
      </p:sp>
      <p:pic>
        <p:nvPicPr>
          <p:cNvPr id="5" name="图片 4" descr="9464349749_269782c59d_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91" y="0"/>
            <a:ext cx="4875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大数据系统基础</a:t>
            </a:r>
            <a:r>
              <a:rPr kumimoji="1" lang="en-US" altLang="zh-CN" dirty="0" smtClean="0"/>
              <a:t>(A)</a:t>
            </a:r>
          </a:p>
          <a:p>
            <a:pPr marL="457200" indent="-457200">
              <a:buFont typeface="Arial"/>
              <a:buChar char="•"/>
            </a:pPr>
            <a:r>
              <a:rPr lang="zh-CN" altLang="zh-CN" dirty="0" smtClean="0"/>
              <a:t>与大数据相关</a:t>
            </a:r>
            <a:r>
              <a:rPr lang="zh-CN" altLang="zh-CN" dirty="0"/>
              <a:t>的计算机系统知识</a:t>
            </a:r>
            <a:r>
              <a:rPr lang="zh-CN" altLang="zh-CN" dirty="0" smtClean="0"/>
              <a:t>的学习和动手实践</a:t>
            </a: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r>
              <a:rPr lang="zh-CN" altLang="zh-CN" dirty="0" smtClean="0"/>
              <a:t>理解大数据分析系统的软硬件架构</a:t>
            </a: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r>
              <a:rPr lang="zh-CN" altLang="zh-CN" dirty="0" smtClean="0"/>
              <a:t>目前可用的</a:t>
            </a:r>
            <a:r>
              <a:rPr lang="zh-CN" altLang="zh-CN" dirty="0"/>
              <a:t>工具、技术上</a:t>
            </a:r>
            <a:r>
              <a:rPr lang="zh-CN" altLang="zh-CN" dirty="0" smtClean="0"/>
              <a:t>存在的挑战</a:t>
            </a:r>
            <a:endParaRPr lang="en-US" altLang="zh-CN" dirty="0"/>
          </a:p>
          <a:p>
            <a:r>
              <a:rPr kumimoji="1" lang="zh-CN" altLang="en-US" dirty="0" smtClean="0"/>
              <a:t>大数据系统基础</a:t>
            </a:r>
            <a:r>
              <a:rPr kumimoji="1" lang="en-US" altLang="zh-CN" dirty="0" smtClean="0"/>
              <a:t>(B)</a:t>
            </a:r>
            <a:endParaRPr kumimoji="1" lang="zh-CN" altLang="en-US" dirty="0"/>
          </a:p>
          <a:p>
            <a:pPr marL="457200" indent="-457200">
              <a:buFont typeface="Arial"/>
              <a:buChar char="•"/>
            </a:pPr>
            <a:r>
              <a:rPr lang="zh-CN" altLang="zh-CN" dirty="0"/>
              <a:t>大数据管理的工具平台、开发环境、基本</a:t>
            </a:r>
            <a:r>
              <a:rPr lang="zh-CN" altLang="zh-CN" dirty="0" smtClean="0"/>
              <a:t>原理</a:t>
            </a: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r>
              <a:rPr lang="zh-CN" altLang="zh-CN" dirty="0" smtClean="0"/>
              <a:t>熟悉</a:t>
            </a:r>
            <a:r>
              <a:rPr lang="zh-CN" altLang="zh-CN" dirty="0"/>
              <a:t>典型大数据工具与平台的</a:t>
            </a:r>
            <a:r>
              <a:rPr lang="zh-CN" altLang="zh-CN" dirty="0" smtClean="0"/>
              <a:t>特性</a:t>
            </a: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r>
              <a:rPr lang="zh-CN" altLang="zh-CN" dirty="0" smtClean="0"/>
              <a:t>掌握大数据处</a:t>
            </a:r>
            <a:r>
              <a:rPr lang="zh-CN" altLang="zh-CN" dirty="0"/>
              <a:t>理的基本开发</a:t>
            </a:r>
            <a:r>
              <a:rPr lang="zh-CN" altLang="zh-CN" dirty="0" smtClean="0"/>
              <a:t>方式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0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大数据系统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(</a:t>
            </a:r>
            <a:r>
              <a:rPr lang="en-US" altLang="zh-CN" dirty="0"/>
              <a:t>B)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学生群体以信息类专业学生为</a:t>
            </a:r>
            <a:r>
              <a:rPr lang="zh-CN" altLang="zh-CN" dirty="0" smtClean="0"/>
              <a:t>主</a:t>
            </a: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r>
              <a:rPr lang="zh-CN" altLang="zh-CN" dirty="0" smtClean="0"/>
              <a:t>注重讲授大数据系统</a:t>
            </a:r>
            <a:r>
              <a:rPr lang="zh-CN" altLang="zh-CN" dirty="0"/>
              <a:t>的原理、</a:t>
            </a:r>
            <a:r>
              <a:rPr lang="zh-CN" altLang="zh-CN" dirty="0" smtClean="0"/>
              <a:t>开发及实现</a:t>
            </a:r>
            <a:endParaRPr lang="en-US" altLang="zh-CN" dirty="0" smtClean="0"/>
          </a:p>
          <a:p>
            <a:r>
              <a:rPr lang="zh-CN" altLang="zh-CN" dirty="0" smtClean="0"/>
              <a:t>在介绍典型系统</a:t>
            </a:r>
            <a:r>
              <a:rPr lang="zh-CN" altLang="zh-CN" dirty="0"/>
              <a:t>工具</a:t>
            </a:r>
            <a:r>
              <a:rPr lang="zh-CN" altLang="zh-CN" dirty="0" smtClean="0"/>
              <a:t>使用的基础上</a:t>
            </a: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r>
              <a:rPr lang="zh-CN" altLang="zh-CN" dirty="0" smtClean="0"/>
              <a:t>通过分析其实现原理与设计理论</a:t>
            </a: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r>
              <a:rPr lang="zh-CN" altLang="zh-CN" dirty="0" smtClean="0"/>
              <a:t>增强</a:t>
            </a:r>
            <a:r>
              <a:rPr lang="zh-CN" altLang="zh-CN" dirty="0"/>
              <a:t>学生大数据工具与平台的应用与开发</a:t>
            </a:r>
            <a:r>
              <a:rPr lang="zh-CN" altLang="zh-CN" dirty="0" smtClean="0"/>
              <a:t>能力</a:t>
            </a:r>
            <a:endParaRPr lang="en-US" altLang="zh-CN" dirty="0" smtClean="0"/>
          </a:p>
          <a:p>
            <a:r>
              <a:rPr lang="zh-CN" altLang="zh-CN" dirty="0" smtClean="0"/>
              <a:t>同时也为有志于继续深入学习大数据专业课程的学生创造基础</a:t>
            </a:r>
            <a:r>
              <a:rPr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4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Open-source-landsca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</a:t>
            </a:r>
            <a:r>
              <a:rPr lang="zh-CN" altLang="en-US" dirty="0" smtClean="0"/>
              <a:t>内容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大数据软件栈</a:t>
            </a:r>
            <a:endParaRPr lang="en-US" altLang="zh-CN" dirty="0" smtClean="0"/>
          </a:p>
          <a:p>
            <a:r>
              <a:rPr lang="zh-CN" altLang="zh-CN" dirty="0" smtClean="0"/>
              <a:t>虚拟化</a:t>
            </a:r>
            <a:endParaRPr lang="en-US" altLang="zh-CN" dirty="0" smtClean="0"/>
          </a:p>
          <a:p>
            <a:r>
              <a:rPr lang="zh-CN" altLang="zh-CN" dirty="0" smtClean="0"/>
              <a:t>系统管理</a:t>
            </a:r>
            <a:endParaRPr lang="en-US" altLang="zh-CN" dirty="0" smtClean="0"/>
          </a:p>
          <a:p>
            <a:r>
              <a:rPr lang="zh-CN" altLang="zh-CN" dirty="0" smtClean="0"/>
              <a:t>数据清洗</a:t>
            </a:r>
            <a:endParaRPr lang="en-US" altLang="zh-CN" dirty="0" smtClean="0"/>
          </a:p>
          <a:p>
            <a:r>
              <a:rPr lang="zh-CN" altLang="zh-CN" dirty="0" smtClean="0"/>
              <a:t>数据存储</a:t>
            </a:r>
            <a:endParaRPr lang="en-US" altLang="zh-CN" dirty="0" smtClean="0"/>
          </a:p>
          <a:p>
            <a:r>
              <a:rPr lang="zh-CN" altLang="zh-CN" dirty="0" smtClean="0"/>
              <a:t>处理框架</a:t>
            </a:r>
            <a:endParaRPr lang="en-US" altLang="zh-CN" dirty="0" smtClean="0"/>
          </a:p>
          <a:p>
            <a:r>
              <a:rPr lang="zh-CN" altLang="zh-CN" dirty="0" smtClean="0"/>
              <a:t>内存计算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文档数据</a:t>
            </a:r>
            <a:endParaRPr kumimoji="1" lang="zh-CN" altLang="en-US" dirty="0"/>
          </a:p>
          <a:p>
            <a:r>
              <a:rPr lang="en-US" altLang="zh-CN" dirty="0" err="1" smtClean="0"/>
              <a:t>NoSQL</a:t>
            </a:r>
            <a:r>
              <a:rPr lang="en-US" altLang="zh-CN" dirty="0"/>
              <a:t>/</a:t>
            </a:r>
            <a:r>
              <a:rPr lang="en-US" altLang="zh-CN" dirty="0" err="1"/>
              <a:t>NewSQL</a:t>
            </a:r>
            <a:r>
              <a:rPr lang="zh-CN" altLang="zh-CN" dirty="0" smtClean="0"/>
              <a:t>数据库</a:t>
            </a:r>
            <a:endParaRPr lang="en-US" altLang="zh-CN" dirty="0" smtClean="0"/>
          </a:p>
          <a:p>
            <a:r>
              <a:rPr lang="zh-CN" altLang="zh-CN" dirty="0" smtClean="0"/>
              <a:t>图数据</a:t>
            </a:r>
            <a:endParaRPr lang="en-US" altLang="zh-CN" dirty="0" smtClean="0"/>
          </a:p>
          <a:p>
            <a:r>
              <a:rPr lang="zh-CN" altLang="en-US" dirty="0"/>
              <a:t>流数据处理和其他框架</a:t>
            </a:r>
            <a:r>
              <a:rPr lang="zh-CN" altLang="en-US" dirty="0" smtClean="0"/>
              <a:t>机器学习库</a:t>
            </a:r>
            <a:endParaRPr lang="en-US" altLang="zh-CN" dirty="0" smtClean="0"/>
          </a:p>
          <a:p>
            <a:r>
              <a:rPr lang="zh-CN" altLang="en-US" dirty="0" smtClean="0"/>
              <a:t>安全和隐私保护</a:t>
            </a:r>
            <a:endParaRPr lang="en-US" altLang="zh-CN" dirty="0" smtClean="0"/>
          </a:p>
          <a:p>
            <a:r>
              <a:rPr lang="zh-CN" altLang="en-US" dirty="0"/>
              <a:t>典型应用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08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大数据系统</a:t>
            </a:r>
            <a:r>
              <a:rPr lang="zh-CN" altLang="en-US" dirty="0"/>
              <a:t>基础</a:t>
            </a:r>
            <a:r>
              <a:rPr lang="en-US" altLang="zh-CN" dirty="0"/>
              <a:t>(B) 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15816" y="292494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请徐老师补上咱们最终课程安排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</a:t>
            </a:r>
            <a:r>
              <a:rPr lang="zh-CN" altLang="en-US" dirty="0" smtClean="0"/>
              <a:t>形式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教学过程采用课堂讲授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课后实验的形式</a:t>
            </a:r>
            <a:endParaRPr kumimoji="1" lang="en-US" altLang="zh-CN" dirty="0" smtClean="0"/>
          </a:p>
          <a:p>
            <a:r>
              <a:rPr lang="zh-CN" altLang="zh-CN" dirty="0"/>
              <a:t>大数据系统（</a:t>
            </a:r>
            <a:r>
              <a:rPr lang="en-US" altLang="zh-CN" dirty="0"/>
              <a:t>A</a:t>
            </a:r>
            <a:r>
              <a:rPr lang="zh-CN" altLang="zh-CN" dirty="0"/>
              <a:t>）课程是面向全校</a:t>
            </a:r>
            <a:r>
              <a:rPr lang="zh-CN" altLang="zh-CN" dirty="0" smtClean="0"/>
              <a:t>学生的公共课</a:t>
            </a: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r>
              <a:rPr lang="zh-CN" altLang="zh-CN" dirty="0" smtClean="0"/>
              <a:t>侧重介绍大数据系统</a:t>
            </a:r>
            <a:r>
              <a:rPr lang="zh-CN" altLang="zh-CN" dirty="0"/>
              <a:t>工具的概念和应</a:t>
            </a:r>
            <a:r>
              <a:rPr lang="zh-CN" altLang="zh-CN" dirty="0" smtClean="0"/>
              <a:t>用</a:t>
            </a: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r>
              <a:rPr lang="zh-CN" altLang="zh-CN" dirty="0" smtClean="0"/>
              <a:t>并不需要学生具备信息系统开发的基础知识</a:t>
            </a:r>
            <a:endParaRPr lang="en-US" altLang="zh-CN" dirty="0" smtClean="0"/>
          </a:p>
          <a:p>
            <a:r>
              <a:rPr lang="zh-CN" altLang="zh-CN" dirty="0"/>
              <a:t>大数据系统</a:t>
            </a:r>
            <a:r>
              <a:rPr lang="zh-CN" altLang="zh-CN" dirty="0" smtClean="0"/>
              <a:t>（</a:t>
            </a:r>
            <a:r>
              <a:rPr lang="en-US" altLang="zh-CN" dirty="0" smtClean="0"/>
              <a:t>B</a:t>
            </a:r>
            <a:r>
              <a:rPr lang="zh-CN" altLang="zh-CN" dirty="0" smtClean="0"/>
              <a:t>）更</a:t>
            </a:r>
            <a:r>
              <a:rPr lang="zh-CN" altLang="zh-CN" dirty="0"/>
              <a:t>注重讲授系统</a:t>
            </a:r>
            <a:r>
              <a:rPr lang="zh-CN" altLang="zh-CN" dirty="0" smtClean="0"/>
              <a:t>工具的原理与实现</a:t>
            </a: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r>
              <a:rPr lang="zh-CN" altLang="zh-CN" dirty="0" smtClean="0"/>
              <a:t>培养学生设计和实现</a:t>
            </a:r>
            <a:r>
              <a:rPr lang="zh-CN" altLang="zh-CN" dirty="0"/>
              <a:t>新的系统工具的</a:t>
            </a:r>
            <a:r>
              <a:rPr lang="zh-CN" altLang="zh-CN" dirty="0" smtClean="0"/>
              <a:t>能力</a:t>
            </a: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r>
              <a:rPr lang="zh-CN" altLang="zh-CN" dirty="0" smtClean="0"/>
              <a:t>要求学生具备计算机编</a:t>
            </a:r>
            <a:r>
              <a:rPr lang="zh-CN" altLang="zh-CN" dirty="0"/>
              <a:t>程、</a:t>
            </a:r>
            <a:r>
              <a:rPr lang="zh-CN" altLang="zh-CN" dirty="0" smtClean="0"/>
              <a:t>数据库以及操作系统等计算机专业知识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1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课程特色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本门课程在知识结构上更成系统，而对先修知识要求更低，对动手实验能力要求更</a:t>
            </a:r>
            <a:r>
              <a:rPr lang="zh-CN" altLang="zh-CN" dirty="0" smtClean="0"/>
              <a:t>多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每块内容由专门从事该方向研究的教师讲授，有助于了解最新的前沿研究动态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实验内容贯穿真个教学过程，依据课堂讲授的不同知识块，逐步推进实验环节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356</Words>
  <Application>Microsoft Office PowerPoint</Application>
  <PresentationFormat>全屏显示(4:3)</PresentationFormat>
  <Paragraphs>52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黑体</vt:lpstr>
      <vt:lpstr>宋体</vt:lpstr>
      <vt:lpstr>Arial</vt:lpstr>
      <vt:lpstr>Calibri</vt:lpstr>
      <vt:lpstr>Office 主题​​</vt:lpstr>
      <vt:lpstr>《大数据系统基础》 课程简介</vt:lpstr>
      <vt:lpstr>PowerPoint 演示文稿</vt:lpstr>
      <vt:lpstr>课程目标</vt:lpstr>
      <vt:lpstr>大数据系统基础(B) </vt:lpstr>
      <vt:lpstr>PowerPoint 演示文稿</vt:lpstr>
      <vt:lpstr>教学内容</vt:lpstr>
      <vt:lpstr>大数据系统基础(B) </vt:lpstr>
      <vt:lpstr>教学形式</vt:lpstr>
      <vt:lpstr>课程特色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硕士生学位论文答辩</dc:title>
  <dc:creator>Shaoxu</dc:creator>
  <cp:lastModifiedBy>Thinkpad</cp:lastModifiedBy>
  <cp:revision>316</cp:revision>
  <dcterms:created xsi:type="dcterms:W3CDTF">2011-12-12T03:56:59Z</dcterms:created>
  <dcterms:modified xsi:type="dcterms:W3CDTF">2014-08-31T12:54:22Z</dcterms:modified>
</cp:coreProperties>
</file>