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6" r:id="rId2"/>
    <p:sldId id="257" r:id="rId3"/>
    <p:sldId id="373" r:id="rId4"/>
    <p:sldId id="357" r:id="rId5"/>
    <p:sldId id="358" r:id="rId6"/>
    <p:sldId id="272" r:id="rId7"/>
    <p:sldId id="274" r:id="rId8"/>
    <p:sldId id="359" r:id="rId9"/>
    <p:sldId id="360" r:id="rId10"/>
    <p:sldId id="361" r:id="rId11"/>
    <p:sldId id="362" r:id="rId12"/>
    <p:sldId id="363" r:id="rId13"/>
    <p:sldId id="364" r:id="rId14"/>
    <p:sldId id="365" r:id="rId15"/>
    <p:sldId id="275" r:id="rId16"/>
    <p:sldId id="276" r:id="rId17"/>
    <p:sldId id="277" r:id="rId18"/>
    <p:sldId id="278" r:id="rId19"/>
    <p:sldId id="279" r:id="rId20"/>
    <p:sldId id="366" r:id="rId21"/>
    <p:sldId id="280" r:id="rId22"/>
    <p:sldId id="281" r:id="rId23"/>
    <p:sldId id="282" r:id="rId24"/>
    <p:sldId id="284" r:id="rId25"/>
    <p:sldId id="285" r:id="rId26"/>
    <p:sldId id="286" r:id="rId27"/>
    <p:sldId id="287" r:id="rId28"/>
    <p:sldId id="288" r:id="rId29"/>
    <p:sldId id="289" r:id="rId30"/>
    <p:sldId id="290" r:id="rId31"/>
    <p:sldId id="367" r:id="rId32"/>
    <p:sldId id="368"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69" r:id="rId46"/>
    <p:sldId id="303" r:id="rId47"/>
    <p:sldId id="304" r:id="rId48"/>
    <p:sldId id="310" r:id="rId49"/>
    <p:sldId id="371" r:id="rId50"/>
    <p:sldId id="374" r:id="rId51"/>
    <p:sldId id="375" r:id="rId52"/>
    <p:sldId id="376" r:id="rId53"/>
    <p:sldId id="377" r:id="rId54"/>
    <p:sldId id="378" r:id="rId55"/>
    <p:sldId id="261" r:id="rId56"/>
    <p:sldId id="262" r:id="rId57"/>
    <p:sldId id="263" r:id="rId58"/>
    <p:sldId id="380" r:id="rId59"/>
    <p:sldId id="271" r:id="rId60"/>
    <p:sldId id="381" r:id="rId61"/>
    <p:sldId id="382" r:id="rId62"/>
    <p:sldId id="267" r:id="rId63"/>
    <p:sldId id="265" r:id="rId64"/>
    <p:sldId id="383" r:id="rId65"/>
    <p:sldId id="327" r:id="rId66"/>
    <p:sldId id="328" r:id="rId67"/>
    <p:sldId id="329" r:id="rId68"/>
    <p:sldId id="384" r:id="rId69"/>
    <p:sldId id="330" r:id="rId70"/>
    <p:sldId id="331" r:id="rId71"/>
    <p:sldId id="332" r:id="rId72"/>
    <p:sldId id="385" r:id="rId73"/>
    <p:sldId id="334" r:id="rId74"/>
    <p:sldId id="335" r:id="rId75"/>
    <p:sldId id="387" r:id="rId76"/>
    <p:sldId id="336" r:id="rId77"/>
    <p:sldId id="337" r:id="rId78"/>
    <p:sldId id="338" r:id="rId79"/>
    <p:sldId id="340" r:id="rId80"/>
    <p:sldId id="341" r:id="rId81"/>
    <p:sldId id="355" r:id="rId82"/>
    <p:sldId id="388" r:id="rId83"/>
    <p:sldId id="372" r:id="rId84"/>
    <p:sldId id="389" r:id="rId85"/>
    <p:sldId id="391" r:id="rId8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120" y="-2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notesMaster" Target="notesMasters/notesMaster1.xml"/><Relationship Id="rId88" Type="http://schemas.openxmlformats.org/officeDocument/2006/relationships/printerSettings" Target="printerSettings/printerSettings1.bin"/><Relationship Id="rId8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D4738-2883-2247-9E9F-1DECDE73BF62}" type="datetimeFigureOut">
              <a:rPr lang="en-US" smtClean="0"/>
              <a:t>9/7/14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B274E8-2131-404B-AC0C-4E91E7865204}" type="slidenum">
              <a:rPr lang="en-US" smtClean="0"/>
              <a:t>‹#›</a:t>
            </a:fld>
            <a:endParaRPr lang="en-US"/>
          </a:p>
        </p:txBody>
      </p:sp>
    </p:spTree>
    <p:extLst>
      <p:ext uri="{BB962C8B-B14F-4D97-AF65-F5344CB8AC3E}">
        <p14:creationId xmlns:p14="http://schemas.microsoft.com/office/powerpoint/2010/main" val="154385731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1. MR 1st splits the input files into </a:t>
            </a:r>
            <a:r>
              <a:rPr lang="en-US" sz="1200" i="1" dirty="0" smtClean="0"/>
              <a:t>M </a:t>
            </a:r>
            <a:r>
              <a:rPr lang="en-US" sz="1200" dirty="0" smtClean="0"/>
              <a:t>“splits” then starts many copies of </a:t>
            </a:r>
          </a:p>
          <a:p>
            <a:r>
              <a:rPr lang="en-US" sz="1200" dirty="0" smtClean="0"/>
              <a:t>program on servers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4294967295"/>
          </p:nvPr>
        </p:nvSpPr>
        <p:spPr bwMode="auto">
          <a:xfrm>
            <a:off x="3884839" y="8685611"/>
            <a:ext cx="2972027" cy="456406"/>
          </a:xfrm>
          <a:prstGeom prst="rect">
            <a:avLst/>
          </a:prstGeom>
          <a:noFill/>
          <a:ln>
            <a:miter lim="800000"/>
            <a:headEnd/>
            <a:tailEnd/>
          </a:ln>
        </p:spPr>
        <p:txBody>
          <a:bodyPr/>
          <a:lstStyle/>
          <a:p>
            <a:fld id="{2235B746-9AA4-4758-9598-F0C53D76DD83}" type="slidenum">
              <a:rPr lang="en-US" altLang="zh-CN" sz="1200">
                <a:latin typeface="Arial" pitchFamily="34" charset="0"/>
              </a:rPr>
              <a:pPr/>
              <a:t>62</a:t>
            </a:fld>
            <a:endParaRPr lang="en-US" altLang="zh-CN" sz="1200">
              <a:latin typeface="Arial" pitchFamily="34" charset="0"/>
            </a:endParaRPr>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w="9525"/>
        </p:spPr>
        <p:txBody>
          <a:bodyPr/>
          <a:lstStyle/>
          <a:p>
            <a:r>
              <a:rPr lang="en-US" altLang="zh-CN" smtClean="0">
                <a:latin typeface="Arial" pitchFamily="34" charset="0"/>
              </a:rPr>
              <a:t>My point in putting in the java code isn</a:t>
            </a:r>
            <a:r>
              <a:rPr lang="ja-JP" altLang="en-US" smtClean="0">
                <a:latin typeface="Arial" pitchFamily="34" charset="0"/>
              </a:rPr>
              <a:t>’</a:t>
            </a:r>
            <a:r>
              <a:rPr lang="en-US" altLang="ja-JP" smtClean="0">
                <a:latin typeface="Arial" pitchFamily="34" charset="0"/>
              </a:rPr>
              <a:t>t too actually walk through it.  It</a:t>
            </a:r>
            <a:r>
              <a:rPr lang="ja-JP" altLang="en-US" smtClean="0">
                <a:latin typeface="Arial" pitchFamily="34" charset="0"/>
              </a:rPr>
              <a:t>’</a:t>
            </a:r>
            <a:r>
              <a:rPr lang="en-US" altLang="ja-JP" smtClean="0">
                <a:latin typeface="Arial" pitchFamily="34" charset="0"/>
              </a:rPr>
              <a:t>s just to show that you have to hand code a fair amount of java</a:t>
            </a:r>
            <a:r>
              <a:rPr lang="en-US" altLang="ja-JP" smtClean="0">
                <a:latin typeface="ヒラギノ角ゴ Pro W3" pitchFamily="2" charset="-128"/>
              </a:rPr>
              <a:t>.  </a:t>
            </a:r>
            <a:r>
              <a:rPr lang="en-US" altLang="ja-JP" smtClean="0">
                <a:latin typeface="Arial" pitchFamily="34" charset="0"/>
              </a:rPr>
              <a:t>That way I can just point and say </a:t>
            </a:r>
            <a:r>
              <a:rPr lang="ja-JP" altLang="en-US" smtClean="0">
                <a:latin typeface="Arial" pitchFamily="34" charset="0"/>
              </a:rPr>
              <a:t>“</a:t>
            </a:r>
            <a:r>
              <a:rPr lang="en-US" altLang="ja-JP" smtClean="0">
                <a:latin typeface="Arial" pitchFamily="34" charset="0"/>
              </a:rPr>
              <a:t>look how much java you</a:t>
            </a:r>
            <a:r>
              <a:rPr lang="ja-JP" altLang="en-US" smtClean="0">
                <a:latin typeface="Arial" pitchFamily="34" charset="0"/>
              </a:rPr>
              <a:t>’</a:t>
            </a:r>
            <a:r>
              <a:rPr lang="en-US" altLang="ja-JP" smtClean="0">
                <a:latin typeface="Arial" pitchFamily="34" charset="0"/>
              </a:rPr>
              <a:t>d have to write to accomplish this</a:t>
            </a:r>
            <a:r>
              <a:rPr lang="ja-JP" altLang="en-US" smtClean="0">
                <a:latin typeface="Arial" pitchFamily="34" charset="0"/>
              </a:rPr>
              <a:t>”</a:t>
            </a:r>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dirty="0" smtClean="0"/>
              <a:t>2. One copy—the master— is special. The rest</a:t>
            </a:r>
          </a:p>
          <a:p>
            <a:r>
              <a:rPr lang="en-US" sz="1200" dirty="0" smtClean="0"/>
              <a:t>are workers. The master picks idle workers and</a:t>
            </a:r>
          </a:p>
          <a:p>
            <a:r>
              <a:rPr lang="en-US" sz="1200" dirty="0" smtClean="0"/>
              <a:t>assigns each 1 of M map tasks or 1 of R reduce tasks.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We subdivide the map phase into M pieces and the reduce phase into R pieces as described previously. Ideally, M and R should be much larger than the number of worker machines. Having each worker perform many different tasks improves dynamic load balancing and also speeds up recovery when a worker fails: the many map tasks it has completed can be spread out across all the other worker machines. There are practical bounds on how large M and R can be in our implementation since the master must make O(M+R) scheduling decisions and keep O(M*R) state in memory as described. (The constant factors for memory usage are small, however. The O(M*R) piece of the state consists of approximately one byte of data per map task/reduce task pair.) Furthermore, R is often constrained by users because the output of each reduce task ends up in a separate output file. In practice, we tend to choose M so that each individual task is roughly 16MB to 64MB of input data (so that the locality optimization described previously is most effective), and we make R a small multiple of the number of worker machines we expect to use. We often perform MapReduce computations with M=200,000 and R=5,000, using 2,000 worker machines.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3. A map worker reads the input split. It parses key/value pairs of the input data and passes each pair to the user-defined map function. </a:t>
            </a:r>
          </a:p>
          <a:p>
            <a:endParaRPr lang="en-US" dirty="0" smtClean="0"/>
          </a:p>
          <a:p>
            <a:r>
              <a:rPr lang="en-US" sz="1200" dirty="0" smtClean="0"/>
              <a:t>(The intermediate</a:t>
            </a:r>
          </a:p>
          <a:p>
            <a:r>
              <a:rPr lang="en-US" sz="1200" dirty="0" smtClean="0"/>
              <a:t>key/value pairs produced by the map function are buffered in memory.)</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4. Periodically, the buffered pairs are written to local disk, partitioned</a:t>
            </a:r>
          </a:p>
          <a:p>
            <a:r>
              <a:rPr lang="en-US" sz="1200" dirty="0" smtClean="0"/>
              <a:t>into </a:t>
            </a:r>
            <a:r>
              <a:rPr lang="en-US" sz="1200" i="1" dirty="0" smtClean="0"/>
              <a:t>R </a:t>
            </a:r>
            <a:r>
              <a:rPr lang="en-US" sz="1200" dirty="0" smtClean="0"/>
              <a:t>regions by the partitioning function. </a:t>
            </a:r>
          </a:p>
          <a:p>
            <a:endParaRPr lang="en-US" sz="1200" dirty="0" smtClean="0"/>
          </a:p>
          <a:p>
            <a:endParaRPr lang="en-US" sz="1200" dirty="0" smtClean="0"/>
          </a:p>
          <a:p>
            <a:r>
              <a:rPr lang="en-US" sz="1200" dirty="0" smtClean="0"/>
              <a:t>The locations of these</a:t>
            </a:r>
            <a:r>
              <a:rPr lang="en-US" sz="1200" baseline="0" dirty="0" smtClean="0"/>
              <a:t> </a:t>
            </a:r>
            <a:r>
              <a:rPr lang="en-US" sz="1200" dirty="0" smtClean="0"/>
              <a:t>buffered pairs on the local disk are passed back to the master who is responsible for forwarding these locations to the reduce workers.</a:t>
            </a:r>
          </a:p>
          <a:p>
            <a:endParaRPr lang="en-US" sz="1200" dirty="0" smtClean="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5. When a reduce worker has read all intermediate data for its partition, it bucket sorts using inter-mediate keys so that occur-</a:t>
            </a:r>
            <a:r>
              <a:rPr lang="en-US" sz="1200" dirty="0" err="1" smtClean="0"/>
              <a:t>rences</a:t>
            </a:r>
            <a:r>
              <a:rPr lang="en-US" sz="1200" dirty="0" smtClean="0"/>
              <a:t> of same keys are grouped together</a:t>
            </a:r>
          </a:p>
          <a:p>
            <a:endParaRPr lang="en-US" dirty="0" smtClean="0"/>
          </a:p>
          <a:p>
            <a:r>
              <a:rPr lang="en-US" sz="1200" dirty="0" smtClean="0"/>
              <a:t>(The sorting is needed because typically many different keys map to</a:t>
            </a:r>
          </a:p>
          <a:p>
            <a:r>
              <a:rPr lang="en-US" sz="1200" dirty="0" smtClean="0"/>
              <a:t>the same reduce task )</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6. Reduce worker iterates over sorted intermediate data and for each unique intermediate key, it passes key and corresponding set of values to the user’s reduce function.</a:t>
            </a:r>
          </a:p>
          <a:p>
            <a:endParaRPr lang="en-US" dirty="0" smtClean="0"/>
          </a:p>
          <a:p>
            <a:r>
              <a:rPr lang="en-US" sz="1200" dirty="0" smtClean="0"/>
              <a:t>The output of the reduce function is appended to a final output file for this reduce partition.</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7. When all map tasks and reduce tasks have been completed, the master</a:t>
            </a:r>
          </a:p>
          <a:p>
            <a:r>
              <a:rPr lang="en-US" sz="1200" dirty="0" smtClean="0"/>
              <a:t>wakes up the user program. The </a:t>
            </a:r>
            <a:r>
              <a:rPr lang="en-US" sz="1200" dirty="0" err="1" smtClean="0"/>
              <a:t>MapReduce</a:t>
            </a:r>
            <a:r>
              <a:rPr lang="en-US" sz="1200" dirty="0" smtClean="0"/>
              <a:t> call</a:t>
            </a:r>
          </a:p>
          <a:p>
            <a:r>
              <a:rPr lang="en-US" sz="1200" dirty="0" smtClean="0"/>
              <a:t>in user program returns back to user code. </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Output of MR is in </a:t>
            </a:r>
            <a:r>
              <a:rPr lang="en-US" sz="1200" i="1" dirty="0" smtClean="0"/>
              <a:t>R </a:t>
            </a:r>
            <a:r>
              <a:rPr lang="en-US" sz="1200" dirty="0" smtClean="0"/>
              <a:t>output files (1 per reduce task, with file names specified by user); often passed into another MR job so don’t combine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dirty="0" smtClean="0">
                <a:solidFill>
                  <a:schemeClr val="tx1"/>
                </a:solidFill>
                <a:latin typeface="+mn-lt"/>
                <a:ea typeface="+mn-ea"/>
                <a:cs typeface="+mn-cs"/>
              </a:rPr>
              <a:t>Figure 3 (a) shows the progress of a normal execution of the sort program.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top-left graph shows the rate at which input is read. The rate peaks at about 13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and dies off fairly quickly since all map tasks finish before 200 seconds have elapsed.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middle-left graph shows the rate at which data is sent over the network from the map tasks to the reduce tasks. This shuffling starts as soon as the first map task completes. The first hump in the graph is for the first batch of approximately 1700 reduce tasks (the entire MapReduce was assigned about 1700 machines, and each machine executes at most one reduce task at a time). Roughly 300 seconds into the computation, some of these first batch of reduce tasks finish and we start shuffling data for the remaining reduce tasks. All of the shuffling is done about 600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bottom-left graph shows the rate at which sorted data is written to the final output files by the reduce tasks. There is a delay between the end of the first shuffling period and the start of the writing period because the machines are busy sorting the intermediate data. The writes continue at a rate of about 2-4 GB/</a:t>
            </a:r>
            <a:r>
              <a:rPr lang="en-US" sz="1200" kern="1200" dirty="0" err="1" smtClean="0">
                <a:solidFill>
                  <a:schemeClr val="tx1"/>
                </a:solidFill>
                <a:latin typeface="+mn-lt"/>
                <a:ea typeface="+mn-ea"/>
                <a:cs typeface="+mn-cs"/>
              </a:rPr>
              <a:t>s</a:t>
            </a:r>
            <a:r>
              <a:rPr lang="en-US" sz="1200" kern="1200" dirty="0" smtClean="0">
                <a:solidFill>
                  <a:schemeClr val="tx1"/>
                </a:solidFill>
                <a:latin typeface="+mn-lt"/>
                <a:ea typeface="+mn-ea"/>
                <a:cs typeface="+mn-cs"/>
              </a:rPr>
              <a:t> for a while. All of the writes finish about 850 seconds into the computation.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Including startup overhead, the entire computation takes 891 seconds.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 few things to note: the input rate is higher than the shuffle rate and the output rate because of our locality optimization – most data is read from a local disk and bypasses our relatively bandwidth constrained network. </a:t>
            </a:r>
          </a:p>
          <a:p>
            <a:r>
              <a:rPr lang="en-US" sz="1200" kern="1200" dirty="0" smtClean="0">
                <a:solidFill>
                  <a:schemeClr val="tx1"/>
                </a:solidFill>
                <a:latin typeface="+mn-lt"/>
                <a:ea typeface="+mn-ea"/>
                <a:cs typeface="+mn-cs"/>
              </a:rPr>
              <a:t>The shuffle rate is higher than the output rate because the output phase writes two copies of the sorted data (we make two replicas of the output for reliability and avail- ability reasons). We write two replicas because that is the mechanism for reliability and availability provided by our underlying file system.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b)[middle</a:t>
            </a:r>
            <a:r>
              <a:rPr lang="en-US" sz="1200" kern="1200" dirty="0" smtClean="0">
                <a:solidFill>
                  <a:schemeClr val="tx1"/>
                </a:solidFill>
                <a:latin typeface="+mn-lt"/>
                <a:ea typeface="+mn-ea"/>
                <a:cs typeface="+mn-cs"/>
              </a:rPr>
              <a:t>], we show an execution of the sort pro- gram with backup tasks disabled. The execution flow is similar to that shown in Figure 3 (a), except that there is a very long tail where hardly any write activity occurs. After 960 seconds, all except 5 of the reduce tasks are completed. However these last few stragglers don’t fin- </a:t>
            </a:r>
            <a:r>
              <a:rPr lang="en-US" sz="1200" kern="1200" dirty="0" err="1" smtClean="0">
                <a:solidFill>
                  <a:schemeClr val="tx1"/>
                </a:solidFill>
                <a:latin typeface="+mn-lt"/>
                <a:ea typeface="+mn-ea"/>
                <a:cs typeface="+mn-cs"/>
              </a:rPr>
              <a:t>ish</a:t>
            </a:r>
            <a:r>
              <a:rPr lang="en-US" sz="1200" kern="1200" dirty="0" smtClean="0">
                <a:solidFill>
                  <a:schemeClr val="tx1"/>
                </a:solidFill>
                <a:latin typeface="+mn-lt"/>
                <a:ea typeface="+mn-ea"/>
                <a:cs typeface="+mn-cs"/>
              </a:rPr>
              <a:t> until 300 seconds later. The entire computation takes 1283 seconds, an increase of 44% in elapsed time.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In Figure 3 (</a:t>
            </a:r>
            <a:r>
              <a:rPr lang="en-US" sz="1200" kern="1200" dirty="0" err="1" smtClean="0">
                <a:solidFill>
                  <a:schemeClr val="tx1"/>
                </a:solidFill>
                <a:latin typeface="+mn-lt"/>
                <a:ea typeface="+mn-ea"/>
                <a:cs typeface="+mn-cs"/>
              </a:rPr>
              <a:t>c)[right</a:t>
            </a:r>
            <a:r>
              <a:rPr lang="en-US" sz="1200" kern="1200" dirty="0" smtClean="0">
                <a:solidFill>
                  <a:schemeClr val="tx1"/>
                </a:solidFill>
                <a:latin typeface="+mn-lt"/>
                <a:ea typeface="+mn-ea"/>
                <a:cs typeface="+mn-cs"/>
              </a:rPr>
              <a:t>], we show an execution of the sort program where we intentionally killed 200 out of 1746 worker processes several minutes into the computation. The underlying cluster scheduler immediately restarted new worker processes on these machines (since only the pro- </a:t>
            </a:r>
            <a:r>
              <a:rPr lang="en-US" sz="1200" kern="1200" dirty="0" err="1" smtClean="0">
                <a:solidFill>
                  <a:schemeClr val="tx1"/>
                </a:solidFill>
                <a:latin typeface="+mn-lt"/>
                <a:ea typeface="+mn-ea"/>
                <a:cs typeface="+mn-cs"/>
              </a:rPr>
              <a:t>cesses</a:t>
            </a:r>
            <a:r>
              <a:rPr lang="en-US" sz="1200" kern="1200" dirty="0" smtClean="0">
                <a:solidFill>
                  <a:schemeClr val="tx1"/>
                </a:solidFill>
                <a:latin typeface="+mn-lt"/>
                <a:ea typeface="+mn-ea"/>
                <a:cs typeface="+mn-cs"/>
              </a:rPr>
              <a:t> were killed, the machines were still functioning </a:t>
            </a:r>
            <a:r>
              <a:rPr lang="en-US" sz="1200" kern="1200" dirty="0" err="1" smtClean="0">
                <a:solidFill>
                  <a:schemeClr val="tx1"/>
                </a:solidFill>
                <a:latin typeface="+mn-lt"/>
                <a:ea typeface="+mn-ea"/>
                <a:cs typeface="+mn-cs"/>
              </a:rPr>
              <a:t>properly).The</a:t>
            </a:r>
            <a:r>
              <a:rPr lang="en-US" sz="1200" kern="1200" dirty="0" smtClean="0">
                <a:solidFill>
                  <a:schemeClr val="tx1"/>
                </a:solidFill>
                <a:latin typeface="+mn-lt"/>
                <a:ea typeface="+mn-ea"/>
                <a:cs typeface="+mn-cs"/>
              </a:rPr>
              <a:t> worker deaths show up as a negative input rate since some previously completed map work disappears (since the corresponding map workers were killed) and needs to be redone. The re-execution of this map work happens relatively quickly. The entire computation fin- </a:t>
            </a:r>
            <a:r>
              <a:rPr lang="en-US" sz="1200" kern="1200" dirty="0" err="1" smtClean="0">
                <a:solidFill>
                  <a:schemeClr val="tx1"/>
                </a:solidFill>
                <a:latin typeface="+mn-lt"/>
                <a:ea typeface="+mn-ea"/>
                <a:cs typeface="+mn-cs"/>
              </a:rPr>
              <a:t>ishes</a:t>
            </a:r>
            <a:r>
              <a:rPr lang="en-US" sz="1200" kern="1200" dirty="0" smtClean="0">
                <a:solidFill>
                  <a:schemeClr val="tx1"/>
                </a:solidFill>
                <a:latin typeface="+mn-lt"/>
                <a:ea typeface="+mn-ea"/>
                <a:cs typeface="+mn-cs"/>
              </a:rPr>
              <a:t> in 933 seconds including startup overhead (just an increase of 5% over the normal execution time).</a:t>
            </a:r>
          </a:p>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a:ln/>
        </p:spPr>
      </p:sp>
      <p:sp>
        <p:nvSpPr>
          <p:cNvPr id="62466" name="Notes Placeholder 2"/>
          <p:cNvSpPr>
            <a:spLocks noGrp="1"/>
          </p:cNvSpPr>
          <p:nvPr>
            <p:ph type="body" idx="1"/>
          </p:nvPr>
        </p:nvSpPr>
        <p:spPr>
          <a:noFill/>
          <a:ln w="9525"/>
        </p:spPr>
        <p:txBody>
          <a:bodyPr/>
          <a:lstStyle/>
          <a:p>
            <a:r>
              <a:rPr lang="en-US" altLang="zh-CN" smtClean="0">
                <a:latin typeface="Comic Sans MS" pitchFamily="66" charset="0"/>
              </a:rPr>
              <a:t>Transparent: not a single line of code</a:t>
            </a:r>
          </a:p>
        </p:txBody>
      </p:sp>
      <p:sp>
        <p:nvSpPr>
          <p:cNvPr id="62467" name="Slide Number Placeholder 3"/>
          <p:cNvSpPr>
            <a:spLocks noGrp="1"/>
          </p:cNvSpPr>
          <p:nvPr>
            <p:ph type="sldNum" sz="quarter" idx="4294967295"/>
          </p:nvPr>
        </p:nvSpPr>
        <p:spPr bwMode="auto">
          <a:xfrm>
            <a:off x="3884839" y="8685611"/>
            <a:ext cx="2972027" cy="456406"/>
          </a:xfrm>
          <a:prstGeom prst="rect">
            <a:avLst/>
          </a:prstGeom>
          <a:noFill/>
          <a:ln>
            <a:miter lim="800000"/>
            <a:headEnd/>
            <a:tailEnd/>
          </a:ln>
        </p:spPr>
        <p:txBody>
          <a:bodyPr/>
          <a:lstStyle/>
          <a:p>
            <a:fld id="{236D4185-F244-4B02-A31D-5123353270C4}" type="slidenum">
              <a:rPr lang="en-US" altLang="zh-CN"/>
              <a:pPr/>
              <a:t>57</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997385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17528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27322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6C6D6540-3822-5546-927A-F892CD8B4F34}" type="datetimeFigureOut">
              <a:rPr lang="en-US" smtClean="0"/>
              <a:t>9/7/14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06914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6C6D6540-3822-5546-927A-F892CD8B4F34}" type="datetimeFigureOut">
              <a:rPr lang="en-US" smtClean="0"/>
              <a:t>9/7/14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73066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p>
            <a:fld id="{6C6D6540-3822-5546-927A-F892CD8B4F34}" type="datetimeFigureOut">
              <a:rPr lang="en-US" smtClean="0"/>
              <a:t>9/7/14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188274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p>
            <a:fld id="{6C6D6540-3822-5546-927A-F892CD8B4F34}" type="datetimeFigureOut">
              <a:rPr lang="en-US" smtClean="0"/>
              <a:t>9/7/14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172378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6C6D6540-3822-5546-927A-F892CD8B4F34}" type="datetimeFigureOut">
              <a:rPr lang="en-US" smtClean="0"/>
              <a:t>9/7/14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420951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6D6540-3822-5546-927A-F892CD8B4F34}" type="datetimeFigureOut">
              <a:rPr lang="en-US" smtClean="0"/>
              <a:t>9/7/14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252289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9/7/14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961039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6C6D6540-3822-5546-927A-F892CD8B4F34}" type="datetimeFigureOut">
              <a:rPr lang="en-US" smtClean="0"/>
              <a:t>9/7/14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B73CF9-E6E9-FF45-A561-C7DF25051100}" type="slidenum">
              <a:rPr lang="en-US" smtClean="0"/>
              <a:t>‹#›</a:t>
            </a:fld>
            <a:endParaRPr lang="en-US"/>
          </a:p>
        </p:txBody>
      </p:sp>
    </p:spTree>
    <p:extLst>
      <p:ext uri="{BB962C8B-B14F-4D97-AF65-F5344CB8AC3E}">
        <p14:creationId xmlns:p14="http://schemas.microsoft.com/office/powerpoint/2010/main" val="36439053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6D6540-3822-5546-927A-F892CD8B4F34}" type="datetimeFigureOut">
              <a:rPr lang="en-US" smtClean="0"/>
              <a:t>9/7/14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73CF9-E6E9-FF45-A561-C7DF25051100}" type="slidenum">
              <a:rPr lang="en-US" smtClean="0"/>
              <a:t>‹#›</a:t>
            </a:fld>
            <a:endParaRPr lang="en-US"/>
          </a:p>
        </p:txBody>
      </p:sp>
    </p:spTree>
    <p:extLst>
      <p:ext uri="{BB962C8B-B14F-4D97-AF65-F5344CB8AC3E}">
        <p14:creationId xmlns:p14="http://schemas.microsoft.com/office/powerpoint/2010/main" val="3749861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hyperlink" Target="https://pig.apache.org/"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大数据的处理框架：</a:t>
            </a:r>
            <a:br>
              <a:rPr lang="en-US" dirty="0" smtClean="0"/>
            </a:br>
            <a:r>
              <a:rPr lang="en-US" dirty="0" smtClean="0"/>
              <a:t>Hadoop</a:t>
            </a:r>
            <a:r>
              <a:rPr lang="zh-CN" altLang="en-US" dirty="0" smtClean="0"/>
              <a:t> </a:t>
            </a:r>
            <a:r>
              <a:rPr lang="en-US" altLang="zh-CN" smtClean="0"/>
              <a:t>MapReduce</a:t>
            </a:r>
            <a:r>
              <a:rPr lang="zh-CN" altLang="en-US" smtClean="0"/>
              <a:t>与</a:t>
            </a:r>
            <a:r>
              <a:rPr lang="en-US" dirty="0" err="1" smtClean="0"/>
              <a:t>PigLatin</a:t>
            </a:r>
            <a:endParaRPr lang="en-US" dirty="0"/>
          </a:p>
        </p:txBody>
      </p:sp>
      <p:sp>
        <p:nvSpPr>
          <p:cNvPr id="3" name="Subtitle 2"/>
          <p:cNvSpPr>
            <a:spLocks noGrp="1"/>
          </p:cNvSpPr>
          <p:nvPr>
            <p:ph type="subTitle" idx="1"/>
          </p:nvPr>
        </p:nvSpPr>
        <p:spPr/>
        <p:txBody>
          <a:bodyPr/>
          <a:lstStyle/>
          <a:p>
            <a:r>
              <a:rPr lang="zh-CN" altLang="en-US" dirty="0" smtClean="0"/>
              <a:t>徐葳</a:t>
            </a:r>
            <a:endParaRPr lang="en-US" altLang="zh-CN" dirty="0" smtClean="0"/>
          </a:p>
          <a:p>
            <a:r>
              <a:rPr lang="zh-CN" altLang="en-US" dirty="0" smtClean="0"/>
              <a:t>清华大学</a:t>
            </a:r>
            <a:endParaRPr lang="en-US" dirty="0"/>
          </a:p>
        </p:txBody>
      </p:sp>
      <p:sp>
        <p:nvSpPr>
          <p:cNvPr id="4" name="文本框 3"/>
          <p:cNvSpPr txBox="1"/>
          <p:nvPr/>
        </p:nvSpPr>
        <p:spPr>
          <a:xfrm>
            <a:off x="685800" y="5784424"/>
            <a:ext cx="8398716" cy="1200329"/>
          </a:xfrm>
          <a:prstGeom prst="rect">
            <a:avLst/>
          </a:prstGeom>
          <a:noFill/>
        </p:spPr>
        <p:txBody>
          <a:bodyPr wrap="none" rtlCol="0">
            <a:spAutoFit/>
          </a:bodyPr>
          <a:lstStyle/>
          <a:p>
            <a:r>
              <a:rPr kumimoji="1" lang="zh-CN" altLang="en-US" dirty="0" smtClean="0"/>
              <a:t>本节部分内容翻译自 </a:t>
            </a:r>
            <a:r>
              <a:rPr kumimoji="1" lang="en-US" altLang="zh-CN" dirty="0" smtClean="0"/>
              <a:t>UC Berkeley “Great</a:t>
            </a:r>
            <a:r>
              <a:rPr kumimoji="1" lang="zh-CN" altLang="en-US" dirty="0" smtClean="0"/>
              <a:t> </a:t>
            </a:r>
            <a:r>
              <a:rPr kumimoji="1" lang="en-US" altLang="zh-CN" dirty="0" smtClean="0"/>
              <a:t>Ideas</a:t>
            </a:r>
            <a:r>
              <a:rPr kumimoji="1" lang="zh-CN" altLang="en-US" dirty="0" smtClean="0"/>
              <a:t> </a:t>
            </a:r>
            <a:r>
              <a:rPr kumimoji="1" lang="en-US" altLang="zh-CN" dirty="0" smtClean="0"/>
              <a:t>in</a:t>
            </a:r>
            <a:r>
              <a:rPr kumimoji="1" lang="zh-CN" altLang="en-US" dirty="0" smtClean="0"/>
              <a:t> </a:t>
            </a:r>
            <a:r>
              <a:rPr kumimoji="1" lang="en-US" altLang="zh-CN" dirty="0" smtClean="0"/>
              <a:t>Computer</a:t>
            </a:r>
            <a:r>
              <a:rPr kumimoji="1" lang="zh-CN" altLang="en-US" dirty="0" smtClean="0"/>
              <a:t> </a:t>
            </a:r>
            <a:r>
              <a:rPr kumimoji="1" lang="en-US" altLang="zh-CN" dirty="0" smtClean="0"/>
              <a:t>Architecture”</a:t>
            </a:r>
            <a:r>
              <a:rPr kumimoji="1" lang="zh-CN" altLang="en-US" dirty="0" smtClean="0"/>
              <a:t> 讲义</a:t>
            </a:r>
            <a:endParaRPr kumimoji="1" lang="en-US" altLang="zh-CN" dirty="0" smtClean="0"/>
          </a:p>
          <a:p>
            <a:r>
              <a:rPr kumimoji="1" lang="zh-CN" altLang="en-US" dirty="0" smtClean="0"/>
              <a:t>，</a:t>
            </a:r>
            <a:r>
              <a:rPr kumimoji="1" lang="en-US" altLang="zh-CN" dirty="0" smtClean="0"/>
              <a:t>Jeff</a:t>
            </a:r>
            <a:r>
              <a:rPr kumimoji="1" lang="zh-CN" altLang="en-US" dirty="0" smtClean="0"/>
              <a:t> </a:t>
            </a:r>
            <a:r>
              <a:rPr kumimoji="1" lang="en-US" altLang="zh-CN" dirty="0" smtClean="0"/>
              <a:t>Dean</a:t>
            </a:r>
            <a:r>
              <a:rPr kumimoji="1" lang="zh-CN" altLang="en-US" dirty="0" smtClean="0"/>
              <a:t>等人在</a:t>
            </a:r>
            <a:r>
              <a:rPr kumimoji="1" lang="en-US" altLang="en-US" dirty="0" smtClean="0"/>
              <a:t>SOSP 2004 </a:t>
            </a:r>
            <a:r>
              <a:rPr kumimoji="1" lang="zh-CN" altLang="en-US" dirty="0" smtClean="0"/>
              <a:t>关于</a:t>
            </a:r>
            <a:r>
              <a:rPr kumimoji="1" lang="en-US" altLang="zh-CN" dirty="0" err="1" smtClean="0"/>
              <a:t>MapReduce</a:t>
            </a:r>
            <a:r>
              <a:rPr kumimoji="1" lang="zh-CN" altLang="en-US" dirty="0" smtClean="0"/>
              <a:t>的</a:t>
            </a:r>
            <a:r>
              <a:rPr kumimoji="1" lang="en-US" altLang="en-US" dirty="0" smtClean="0"/>
              <a:t>讲稿，</a:t>
            </a:r>
          </a:p>
          <a:p>
            <a:r>
              <a:rPr kumimoji="1" lang="en-US" altLang="zh-CN" dirty="0" smtClean="0"/>
              <a:t>Yahoo </a:t>
            </a:r>
            <a:r>
              <a:rPr kumimoji="1" lang="zh-CN" altLang="en-US" dirty="0" smtClean="0"/>
              <a:t>研究院</a:t>
            </a:r>
            <a:r>
              <a:rPr kumimoji="1" lang="en-US" altLang="zh-CN" dirty="0" err="1" smtClean="0"/>
              <a:t>vChris</a:t>
            </a:r>
            <a:r>
              <a:rPr kumimoji="1" lang="en-US" altLang="zh-CN" dirty="0" smtClean="0"/>
              <a:t> </a:t>
            </a:r>
            <a:r>
              <a:rPr kumimoji="1" lang="en-US" altLang="zh-CN" dirty="0" err="1" smtClean="0"/>
              <a:t>Olston</a:t>
            </a:r>
            <a:r>
              <a:rPr kumimoji="1" lang="zh-CN" altLang="en-US" dirty="0" smtClean="0"/>
              <a:t>等人在</a:t>
            </a:r>
            <a:r>
              <a:rPr kumimoji="1" lang="en-US" altLang="zh-CN" dirty="0" err="1" smtClean="0"/>
              <a:t>SigMod</a:t>
            </a:r>
            <a:r>
              <a:rPr kumimoji="1" lang="zh-CN" altLang="en-US" dirty="0" smtClean="0"/>
              <a:t> </a:t>
            </a:r>
            <a:r>
              <a:rPr kumimoji="1" lang="en-US" altLang="zh-CN" dirty="0" smtClean="0"/>
              <a:t>2008</a:t>
            </a:r>
            <a:r>
              <a:rPr kumimoji="1" lang="zh-CN" altLang="en-US" dirty="0" smtClean="0"/>
              <a:t>上关于</a:t>
            </a:r>
            <a:r>
              <a:rPr kumimoji="1" lang="en-US" altLang="zh-CN" dirty="0" smtClean="0"/>
              <a:t>Pig</a:t>
            </a:r>
            <a:r>
              <a:rPr kumimoji="1" lang="zh-CN" altLang="en-US" dirty="0" smtClean="0"/>
              <a:t> </a:t>
            </a:r>
            <a:r>
              <a:rPr kumimoji="1" lang="en-US" altLang="zh-CN" dirty="0" smtClean="0"/>
              <a:t>Latin</a:t>
            </a:r>
            <a:r>
              <a:rPr kumimoji="1" lang="zh-CN" altLang="en-US" dirty="0" smtClean="0"/>
              <a:t>的讲稿</a:t>
            </a:r>
            <a:endParaRPr kumimoji="1" lang="en-US" altLang="zh-CN" dirty="0"/>
          </a:p>
          <a:p>
            <a:endParaRPr kumimoji="1" lang="zh-CN" altLang="en-US" dirty="0"/>
          </a:p>
        </p:txBody>
      </p:sp>
    </p:spTree>
    <p:extLst>
      <p:ext uri="{BB962C8B-B14F-4D97-AF65-F5344CB8AC3E}">
        <p14:creationId xmlns:p14="http://schemas.microsoft.com/office/powerpoint/2010/main" val="146107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a:t>
            </a:r>
            <a:endParaRPr kumimoji="1" lang="zh-CN" altLang="en-US" dirty="0"/>
          </a:p>
        </p:txBody>
      </p:sp>
      <p:sp>
        <p:nvSpPr>
          <p:cNvPr id="3" name="内容占位符 2"/>
          <p:cNvSpPr>
            <a:spLocks noGrp="1"/>
          </p:cNvSpPr>
          <p:nvPr>
            <p:ph idx="1"/>
          </p:nvPr>
        </p:nvSpPr>
        <p:spPr/>
        <p:txBody>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endParaRPr kumimoji="1" lang="en-US" altLang="zh-CN" dirty="0"/>
          </a:p>
          <a:p>
            <a:r>
              <a:rPr kumimoji="1" lang="en-US" altLang="en-US" dirty="0"/>
              <a:t>小粒度的通讯</a:t>
            </a:r>
            <a:r>
              <a:rPr kumimoji="1" lang="zh-CN" altLang="en-US" dirty="0"/>
              <a:t>让</a:t>
            </a:r>
            <a:r>
              <a:rPr kumimoji="1" lang="en-US" altLang="en-US" dirty="0"/>
              <a:t>元数据管理</a:t>
            </a:r>
            <a:r>
              <a:rPr kumimoji="1" lang="zh-CN" altLang="en-US" dirty="0"/>
              <a:t>变得更复杂</a:t>
            </a:r>
            <a:endParaRPr kumimoji="1" lang="en-US" altLang="zh-CN" dirty="0"/>
          </a:p>
          <a:p>
            <a:r>
              <a:rPr kumimoji="1" lang="zh-CN" altLang="en-US" dirty="0"/>
              <a:t>失败的</a:t>
            </a:r>
            <a:r>
              <a:rPr kumimoji="1" lang="zh-CN" altLang="en-US" dirty="0" smtClean="0"/>
              <a:t>机器</a:t>
            </a:r>
            <a:endParaRPr kumimoji="1" lang="en-US" altLang="zh-CN" dirty="0" smtClean="0"/>
          </a:p>
          <a:p>
            <a:r>
              <a:rPr kumimoji="1" lang="zh-CN" altLang="en-US" dirty="0" smtClean="0"/>
              <a:t>共享的状态太大？</a:t>
            </a:r>
            <a:endParaRPr kumimoji="1" lang="zh-CN" altLang="en-US" dirty="0"/>
          </a:p>
        </p:txBody>
      </p:sp>
    </p:spTree>
    <p:extLst>
      <p:ext uri="{BB962C8B-B14F-4D97-AF65-F5344CB8AC3E}">
        <p14:creationId xmlns:p14="http://schemas.microsoft.com/office/powerpoint/2010/main" val="295773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6" y="3520420"/>
            <a:ext cx="1508467" cy="1968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Word Frequency</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11</a:t>
            </a:fld>
            <a:endParaRPr lang="en-US"/>
          </a:p>
        </p:txBody>
      </p:sp>
      <p:sp>
        <p:nvSpPr>
          <p:cNvPr id="7" name="TextBox 6"/>
          <p:cNvSpPr txBox="1"/>
          <p:nvPr/>
        </p:nvSpPr>
        <p:spPr>
          <a:xfrm>
            <a:off x="941066" y="2529820"/>
            <a:ext cx="7899278"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461766" y="3647420"/>
            <a:ext cx="787395" cy="1815882"/>
          </a:xfrm>
          <a:prstGeom prst="rect">
            <a:avLst/>
          </a:prstGeom>
          <a:noFill/>
        </p:spPr>
        <p:txBody>
          <a:bodyPr wrap="none" rtlCol="0">
            <a:spAutoFit/>
          </a:bodyPr>
          <a:lstStyle/>
          <a:p>
            <a:r>
              <a:rPr lang="en-US" altLang="zh-CN" sz="2800" dirty="0" smtClean="0"/>
              <a:t>t</a:t>
            </a:r>
            <a:r>
              <a:rPr lang="en-US" sz="2800" dirty="0" smtClean="0"/>
              <a:t>hat</a:t>
            </a:r>
          </a:p>
          <a:p>
            <a:endParaRPr lang="en-US" sz="2800" dirty="0" smtClean="0"/>
          </a:p>
          <a:p>
            <a:endParaRPr lang="en-US" sz="2800" dirty="0" smtClean="0"/>
          </a:p>
          <a:p>
            <a:endParaRPr lang="en-US" sz="2800" dirty="0"/>
          </a:p>
        </p:txBody>
      </p:sp>
      <p:sp>
        <p:nvSpPr>
          <p:cNvPr id="10" name="Right Arrow 9"/>
          <p:cNvSpPr/>
          <p:nvPr/>
        </p:nvSpPr>
        <p:spPr>
          <a:xfrm>
            <a:off x="610866" y="2136120"/>
            <a:ext cx="1562100" cy="25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6" y="2288520"/>
            <a:ext cx="602729"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2678133" y="5644191"/>
            <a:ext cx="2774442" cy="523220"/>
          </a:xfrm>
          <a:prstGeom prst="rect">
            <a:avLst/>
          </a:prstGeom>
          <a:noFill/>
        </p:spPr>
        <p:txBody>
          <a:bodyPr wrap="none" rtlCol="0">
            <a:spAutoFit/>
          </a:bodyPr>
          <a:lstStyle/>
          <a:p>
            <a:r>
              <a:rPr lang="en-US" sz="2800" dirty="0" smtClean="0"/>
              <a:t>Distributed</a:t>
            </a:r>
            <a:r>
              <a:rPr lang="zh-CN" altLang="en-US" sz="2800" dirty="0" smtClean="0"/>
              <a:t> </a:t>
            </a:r>
            <a:r>
              <a:rPr lang="en-US" altLang="zh-CN" sz="2800" dirty="0"/>
              <a:t>s</a:t>
            </a:r>
            <a:r>
              <a:rPr lang="en-US" sz="2800" dirty="0" smtClean="0"/>
              <a:t>tates</a:t>
            </a:r>
            <a:endParaRPr lang="en-US" sz="2800" dirty="0"/>
          </a:p>
        </p:txBody>
      </p:sp>
      <p:sp>
        <p:nvSpPr>
          <p:cNvPr id="18" name="Right Arrow 17"/>
          <p:cNvSpPr/>
          <p:nvPr/>
        </p:nvSpPr>
        <p:spPr>
          <a:xfrm>
            <a:off x="3531866" y="2161520"/>
            <a:ext cx="1562100" cy="25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2161520"/>
            <a:ext cx="1562100" cy="25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3" idx="2"/>
            <a:endCxn id="25" idx="0"/>
          </p:cNvCxnSpPr>
          <p:nvPr/>
        </p:nvCxnSpPr>
        <p:spPr>
          <a:xfrm flipH="1">
            <a:off x="1923900" y="2035522"/>
            <a:ext cx="114996" cy="14848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2146562" y="2136120"/>
            <a:ext cx="3184557" cy="1383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527252" y="2136120"/>
            <a:ext cx="5557440" cy="1358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399659" y="1647304"/>
            <a:ext cx="1278474" cy="388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a:t>
            </a:r>
            <a:r>
              <a:rPr kumimoji="1" lang="zh-CN" altLang="en-US" dirty="0" smtClean="0"/>
              <a:t> </a:t>
            </a:r>
            <a:r>
              <a:rPr kumimoji="1" lang="en-US" altLang="zh-CN" dirty="0" smtClean="0"/>
              <a:t>Count</a:t>
            </a:r>
            <a:r>
              <a:rPr kumimoji="1" lang="zh-CN" altLang="en-US" dirty="0" smtClean="0"/>
              <a:t> </a:t>
            </a:r>
            <a:endParaRPr kumimoji="1" lang="zh-CN" altLang="en-US" dirty="0"/>
          </a:p>
        </p:txBody>
      </p:sp>
      <p:sp>
        <p:nvSpPr>
          <p:cNvPr id="17" name="矩形 16"/>
          <p:cNvSpPr/>
          <p:nvPr/>
        </p:nvSpPr>
        <p:spPr>
          <a:xfrm>
            <a:off x="4310792" y="1658527"/>
            <a:ext cx="1278474" cy="388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a:t>
            </a:r>
            <a:r>
              <a:rPr kumimoji="1" lang="zh-CN" altLang="en-US" dirty="0" smtClean="0"/>
              <a:t> </a:t>
            </a:r>
            <a:r>
              <a:rPr kumimoji="1" lang="en-US" altLang="zh-CN" dirty="0" smtClean="0"/>
              <a:t>Count</a:t>
            </a:r>
            <a:r>
              <a:rPr kumimoji="1" lang="zh-CN" altLang="en-US" dirty="0" smtClean="0"/>
              <a:t> </a:t>
            </a:r>
            <a:endParaRPr kumimoji="1" lang="zh-CN" altLang="en-US" dirty="0"/>
          </a:p>
        </p:txBody>
      </p:sp>
      <p:sp>
        <p:nvSpPr>
          <p:cNvPr id="19" name="矩形 18"/>
          <p:cNvSpPr/>
          <p:nvPr/>
        </p:nvSpPr>
        <p:spPr>
          <a:xfrm>
            <a:off x="7197929" y="1658527"/>
            <a:ext cx="1278474" cy="388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a:t>
            </a:r>
            <a:r>
              <a:rPr kumimoji="1" lang="zh-CN" altLang="en-US" dirty="0" smtClean="0"/>
              <a:t> </a:t>
            </a:r>
            <a:r>
              <a:rPr kumimoji="1" lang="en-US" altLang="zh-CN" dirty="0" smtClean="0"/>
              <a:t>Count</a:t>
            </a:r>
            <a:r>
              <a:rPr kumimoji="1" lang="zh-CN" altLang="en-US" dirty="0" smtClean="0"/>
              <a:t> </a:t>
            </a:r>
            <a:endParaRPr kumimoji="1" lang="zh-CN" altLang="en-US" dirty="0"/>
          </a:p>
        </p:txBody>
      </p:sp>
      <p:sp>
        <p:nvSpPr>
          <p:cNvPr id="21" name="Rectangle 24"/>
          <p:cNvSpPr/>
          <p:nvPr/>
        </p:nvSpPr>
        <p:spPr>
          <a:xfrm>
            <a:off x="3476132" y="3520420"/>
            <a:ext cx="1508467" cy="1968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Rectangle 24"/>
          <p:cNvSpPr/>
          <p:nvPr/>
        </p:nvSpPr>
        <p:spPr>
          <a:xfrm>
            <a:off x="5686245" y="3520420"/>
            <a:ext cx="1508467" cy="1968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TextBox 7"/>
          <p:cNvSpPr txBox="1"/>
          <p:nvPr/>
        </p:nvSpPr>
        <p:spPr>
          <a:xfrm>
            <a:off x="3839137" y="3647420"/>
            <a:ext cx="407508" cy="1815882"/>
          </a:xfrm>
          <a:prstGeom prst="rect">
            <a:avLst/>
          </a:prstGeom>
          <a:noFill/>
        </p:spPr>
        <p:txBody>
          <a:bodyPr wrap="none" rtlCol="0">
            <a:spAutoFit/>
          </a:bodyPr>
          <a:lstStyle/>
          <a:p>
            <a:r>
              <a:rPr lang="en-US" altLang="zh-CN" sz="2800" dirty="0" smtClean="0"/>
              <a:t>is</a:t>
            </a:r>
            <a:endParaRPr lang="en-US" sz="2800" dirty="0" smtClean="0"/>
          </a:p>
          <a:p>
            <a:endParaRPr lang="en-US" sz="2800" dirty="0" smtClean="0"/>
          </a:p>
          <a:p>
            <a:endParaRPr lang="en-US" sz="2800" dirty="0" smtClean="0"/>
          </a:p>
          <a:p>
            <a:endParaRPr lang="en-US" sz="2800" dirty="0"/>
          </a:p>
        </p:txBody>
      </p:sp>
      <p:sp>
        <p:nvSpPr>
          <p:cNvPr id="24" name="TextBox 7"/>
          <p:cNvSpPr txBox="1"/>
          <p:nvPr/>
        </p:nvSpPr>
        <p:spPr>
          <a:xfrm>
            <a:off x="6066666" y="3647420"/>
            <a:ext cx="682949" cy="1384995"/>
          </a:xfrm>
          <a:prstGeom prst="rect">
            <a:avLst/>
          </a:prstGeom>
          <a:noFill/>
        </p:spPr>
        <p:txBody>
          <a:bodyPr wrap="none" rtlCol="0">
            <a:spAutoFit/>
          </a:bodyPr>
          <a:lstStyle/>
          <a:p>
            <a:r>
              <a:rPr lang="en-US" sz="2800" dirty="0" smtClean="0"/>
              <a:t>not</a:t>
            </a:r>
          </a:p>
          <a:p>
            <a:endParaRPr lang="en-US" sz="2800" dirty="0" smtClean="0"/>
          </a:p>
          <a:p>
            <a:endParaRPr lang="en-US" sz="2800" dirty="0"/>
          </a:p>
        </p:txBody>
      </p:sp>
      <p:cxnSp>
        <p:nvCxnSpPr>
          <p:cNvPr id="28" name="Straight Arrow Connector 29"/>
          <p:cNvCxnSpPr>
            <a:stCxn id="10" idx="0"/>
          </p:cNvCxnSpPr>
          <p:nvPr/>
        </p:nvCxnSpPr>
        <p:spPr>
          <a:xfrm>
            <a:off x="2045966" y="2136120"/>
            <a:ext cx="2184400" cy="1358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9"/>
          <p:cNvCxnSpPr>
            <a:endCxn id="22" idx="0"/>
          </p:cNvCxnSpPr>
          <p:nvPr/>
        </p:nvCxnSpPr>
        <p:spPr>
          <a:xfrm>
            <a:off x="2153892" y="2046745"/>
            <a:ext cx="4286587" cy="1473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29"/>
          <p:cNvCxnSpPr>
            <a:endCxn id="21" idx="0"/>
          </p:cNvCxnSpPr>
          <p:nvPr/>
        </p:nvCxnSpPr>
        <p:spPr>
          <a:xfrm flipH="1">
            <a:off x="4230366" y="2046745"/>
            <a:ext cx="754233" cy="1473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29"/>
          <p:cNvCxnSpPr>
            <a:endCxn id="21" idx="0"/>
          </p:cNvCxnSpPr>
          <p:nvPr/>
        </p:nvCxnSpPr>
        <p:spPr>
          <a:xfrm flipH="1">
            <a:off x="4230366" y="2046745"/>
            <a:ext cx="3606801" cy="1473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29"/>
          <p:cNvCxnSpPr>
            <a:stCxn id="17" idx="2"/>
            <a:endCxn id="22" idx="0"/>
          </p:cNvCxnSpPr>
          <p:nvPr/>
        </p:nvCxnSpPr>
        <p:spPr>
          <a:xfrm>
            <a:off x="4950029" y="2046745"/>
            <a:ext cx="1490450" cy="14736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29"/>
          <p:cNvCxnSpPr>
            <a:endCxn id="22" idx="0"/>
          </p:cNvCxnSpPr>
          <p:nvPr/>
        </p:nvCxnSpPr>
        <p:spPr>
          <a:xfrm flipH="1">
            <a:off x="6440479" y="2021345"/>
            <a:ext cx="1349296" cy="1499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14395372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blinds(horizontal)">
                                      <p:cBhvr>
                                        <p:cTn id="26" dur="500"/>
                                        <p:tgtEl>
                                          <p:spTgt spid="20"/>
                                        </p:tgtEl>
                                      </p:cBhvr>
                                    </p:animEffect>
                                  </p:childTnLst>
                                </p:cTn>
                              </p:par>
                              <p:par>
                                <p:cTn id="27" presetID="3" presetClass="entr" presetSubtype="1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blinds(horizontal)">
                                      <p:cBhvr>
                                        <p:cTn id="32" dur="500"/>
                                        <p:tgtEl>
                                          <p:spTgt spid="32"/>
                                        </p:tgtEl>
                                      </p:cBhvr>
                                    </p:animEffect>
                                  </p:childTnLst>
                                </p:cTn>
                              </p:par>
                              <p:par>
                                <p:cTn id="33" presetID="3" presetClass="entr" presetSubtype="1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linds(horizontal)">
                                      <p:cBhvr>
                                        <p:cTn id="35" dur="500"/>
                                        <p:tgtEl>
                                          <p:spTgt spid="3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par>
                                <p:cTn id="42" presetID="3" presetClass="entr" presetSubtype="1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linds(horizontal)">
                                      <p:cBhvr>
                                        <p:cTn id="50" dur="500"/>
                                        <p:tgtEl>
                                          <p:spTgt spid="31"/>
                                        </p:tgtEl>
                                      </p:cBhvr>
                                    </p:animEffect>
                                  </p:childTnLst>
                                </p:cTn>
                              </p:par>
                              <p:par>
                                <p:cTn id="51" presetID="3" presetClass="entr" presetSubtype="1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linds(horizontal)">
                                      <p:cBhvr>
                                        <p:cTn id="53" dur="500"/>
                                        <p:tgtEl>
                                          <p:spTgt spid="35"/>
                                        </p:tgtEl>
                                      </p:cBhvr>
                                    </p:animEffect>
                                  </p:childTnLst>
                                </p:cTn>
                              </p:par>
                              <p:par>
                                <p:cTn id="54" presetID="3" presetClass="entr" presetSubtype="10" fill="hold"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par>
                                <p:cTn id="57" presetID="3" presetClass="entr" presetSubtype="1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linds(horizontal)">
                                      <p:cBhvr>
                                        <p:cTn id="5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18" grpId="0" animBg="1"/>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a:t>
            </a:r>
            <a:endParaRPr kumimoji="1" lang="zh-CN" altLang="en-US" dirty="0"/>
          </a:p>
        </p:txBody>
      </p:sp>
      <p:sp>
        <p:nvSpPr>
          <p:cNvPr id="3" name="内容占位符 2"/>
          <p:cNvSpPr>
            <a:spLocks noGrp="1"/>
          </p:cNvSpPr>
          <p:nvPr>
            <p:ph idx="1"/>
          </p:nvPr>
        </p:nvSpPr>
        <p:spPr/>
        <p:txBody>
          <a:bodyPr>
            <a:normAutofit/>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endParaRPr kumimoji="1" lang="en-US" altLang="zh-CN" dirty="0"/>
          </a:p>
          <a:p>
            <a:r>
              <a:rPr kumimoji="1" lang="en-US" altLang="en-US" dirty="0"/>
              <a:t>小粒度的通讯</a:t>
            </a:r>
            <a:r>
              <a:rPr kumimoji="1" lang="zh-CN" altLang="en-US" dirty="0"/>
              <a:t>让</a:t>
            </a:r>
            <a:r>
              <a:rPr kumimoji="1" lang="en-US" altLang="en-US" dirty="0"/>
              <a:t>元数据管理</a:t>
            </a:r>
            <a:r>
              <a:rPr kumimoji="1" lang="zh-CN" altLang="en-US" dirty="0"/>
              <a:t>变得更复杂</a:t>
            </a:r>
            <a:endParaRPr kumimoji="1" lang="en-US" altLang="zh-CN" dirty="0"/>
          </a:p>
          <a:p>
            <a:r>
              <a:rPr kumimoji="1" lang="zh-CN" altLang="en-US" dirty="0"/>
              <a:t>失败的</a:t>
            </a:r>
            <a:r>
              <a:rPr kumimoji="1" lang="zh-CN" altLang="en-US" dirty="0" smtClean="0"/>
              <a:t>机器</a:t>
            </a:r>
            <a:endParaRPr kumimoji="1" lang="en-US" altLang="zh-CN" dirty="0" smtClean="0"/>
          </a:p>
          <a:p>
            <a:r>
              <a:rPr kumimoji="1" lang="zh-CN" altLang="en-US" dirty="0" smtClean="0"/>
              <a:t>共享的状态太大？</a:t>
            </a:r>
            <a:endParaRPr kumimoji="1" lang="en-US" altLang="zh-CN" dirty="0" smtClean="0"/>
          </a:p>
          <a:p>
            <a:r>
              <a:rPr kumimoji="1" lang="zh-CN" altLang="en-US" dirty="0" smtClean="0"/>
              <a:t>如果最终结果失败，重算？</a:t>
            </a:r>
            <a:endParaRPr kumimoji="1" lang="en-US" altLang="zh-CN" dirty="0" smtClean="0"/>
          </a:p>
          <a:p>
            <a:endParaRPr kumimoji="1" lang="zh-CN" altLang="en-US" dirty="0"/>
          </a:p>
        </p:txBody>
      </p:sp>
    </p:spTree>
    <p:extLst>
      <p:ext uri="{BB962C8B-B14F-4D97-AF65-F5344CB8AC3E}">
        <p14:creationId xmlns:p14="http://schemas.microsoft.com/office/powerpoint/2010/main" val="4091289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其他问题</a:t>
            </a:r>
            <a:endParaRPr kumimoji="1" lang="zh-CN" altLang="en-US" dirty="0"/>
          </a:p>
        </p:txBody>
      </p:sp>
      <p:sp>
        <p:nvSpPr>
          <p:cNvPr id="3" name="内容占位符 2"/>
          <p:cNvSpPr>
            <a:spLocks noGrp="1"/>
          </p:cNvSpPr>
          <p:nvPr>
            <p:ph idx="1"/>
          </p:nvPr>
        </p:nvSpPr>
        <p:spPr/>
        <p:txBody>
          <a:bodyPr/>
          <a:lstStyle/>
          <a:p>
            <a:r>
              <a:rPr kumimoji="1" lang="zh-CN" altLang="en-US" dirty="0" smtClean="0"/>
              <a:t>易用性</a:t>
            </a:r>
            <a:endParaRPr kumimoji="1" lang="en-US" altLang="zh-CN" dirty="0" smtClean="0"/>
          </a:p>
          <a:p>
            <a:r>
              <a:rPr kumimoji="1" lang="zh-CN" altLang="en-US" dirty="0" smtClean="0"/>
              <a:t>通用性</a:t>
            </a:r>
            <a:endParaRPr kumimoji="1" lang="en-US" altLang="zh-CN" dirty="0" smtClean="0"/>
          </a:p>
          <a:p>
            <a:endParaRPr kumimoji="1" lang="en-US" altLang="zh-CN" dirty="0" smtClean="0"/>
          </a:p>
          <a:p>
            <a:r>
              <a:rPr kumimoji="1" lang="zh-CN" altLang="en-US" dirty="0" smtClean="0"/>
              <a:t>什么样的抽象？</a:t>
            </a:r>
            <a:endParaRPr kumimoji="1" lang="zh-CN" altLang="en-US" dirty="0"/>
          </a:p>
        </p:txBody>
      </p:sp>
    </p:spTree>
    <p:extLst>
      <p:ext uri="{BB962C8B-B14F-4D97-AF65-F5344CB8AC3E}">
        <p14:creationId xmlns:p14="http://schemas.microsoft.com/office/powerpoint/2010/main" val="58217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a:t>
            </a:r>
            <a:r>
              <a:rPr kumimoji="1" lang="zh-CN" altLang="en-US" dirty="0" smtClean="0"/>
              <a:t> </a:t>
            </a:r>
            <a:r>
              <a:rPr kumimoji="1" lang="en-US" altLang="zh-CN" dirty="0" smtClean="0"/>
              <a:t>reduce</a:t>
            </a:r>
            <a:r>
              <a:rPr kumimoji="1" lang="zh-CN" altLang="en-US" dirty="0" smtClean="0"/>
              <a:t> 的编程模型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5266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85000"/>
              </a:lnSpc>
            </a:pPr>
            <a:r>
              <a:rPr lang="en-US" dirty="0" smtClean="0"/>
              <a:t>Data-Parallel “Divide and Conquer”</a:t>
            </a:r>
            <a:br>
              <a:rPr lang="en-US" dirty="0" smtClean="0"/>
            </a:br>
            <a:r>
              <a:rPr lang="en-US" dirty="0" smtClean="0"/>
              <a:t>(</a:t>
            </a:r>
            <a:r>
              <a:rPr lang="en-US" dirty="0" err="1" smtClean="0"/>
              <a:t>MapReduce</a:t>
            </a:r>
            <a:r>
              <a:rPr lang="en-US" dirty="0" smtClean="0"/>
              <a:t> Processing)</a:t>
            </a:r>
            <a:endParaRPr lang="en-US" dirty="0"/>
          </a:p>
        </p:txBody>
      </p:sp>
      <p:sp>
        <p:nvSpPr>
          <p:cNvPr id="3" name="Content Placeholder 2"/>
          <p:cNvSpPr>
            <a:spLocks noGrp="1"/>
          </p:cNvSpPr>
          <p:nvPr>
            <p:ph idx="1"/>
          </p:nvPr>
        </p:nvSpPr>
        <p:spPr>
          <a:xfrm>
            <a:off x="457200" y="1600200"/>
            <a:ext cx="8686800" cy="4800600"/>
          </a:xfrm>
        </p:spPr>
        <p:txBody>
          <a:bodyPr>
            <a:normAutofit/>
          </a:bodyPr>
          <a:lstStyle/>
          <a:p>
            <a:r>
              <a:rPr lang="en-US" dirty="0" smtClean="0"/>
              <a:t>Map:</a:t>
            </a:r>
          </a:p>
          <a:p>
            <a:pPr lvl="1"/>
            <a:r>
              <a:rPr lang="en-US" dirty="0" smtClean="0"/>
              <a:t>Slice data into “shards” or “splits”, distribute these to workers, compute sub-problem solutions</a:t>
            </a:r>
          </a:p>
          <a:p>
            <a:r>
              <a:rPr lang="en-US" dirty="0" smtClean="0"/>
              <a:t>Reduce:</a:t>
            </a:r>
          </a:p>
          <a:p>
            <a:pPr lvl="1"/>
            <a:r>
              <a:rPr lang="en-US" dirty="0" smtClean="0"/>
              <a:t>Collect and combine sub-problem solutions</a:t>
            </a:r>
          </a:p>
          <a:p>
            <a:endParaRPr lang="en-US" sz="3176" dirty="0" smtClean="0"/>
          </a:p>
          <a:p>
            <a:r>
              <a:rPr lang="en-US" sz="3176" dirty="0" smtClean="0"/>
              <a:t>Easy to use</a:t>
            </a:r>
            <a:r>
              <a:rPr lang="en-US" sz="3176" dirty="0"/>
              <a:t> </a:t>
            </a:r>
            <a:endParaRPr lang="en-US" sz="3176" dirty="0" smtClean="0"/>
          </a:p>
          <a:p>
            <a:pPr lvl="1"/>
            <a:r>
              <a:rPr lang="en-US" sz="2776" dirty="0" smtClean="0"/>
              <a:t>focus on problem</a:t>
            </a:r>
          </a:p>
          <a:p>
            <a:pPr lvl="1"/>
            <a:r>
              <a:rPr lang="en-US" sz="2776" dirty="0" smtClean="0"/>
              <a:t>Map reduce system handles</a:t>
            </a:r>
            <a:r>
              <a:rPr lang="zh-CN" altLang="en-US" sz="2776" dirty="0" smtClean="0"/>
              <a:t> </a:t>
            </a:r>
            <a:r>
              <a:rPr lang="en-US" altLang="zh-CN" sz="2776" dirty="0" smtClean="0"/>
              <a:t>all</a:t>
            </a:r>
            <a:r>
              <a:rPr lang="zh-CN" altLang="en-US" sz="2776" dirty="0" smtClean="0"/>
              <a:t> </a:t>
            </a:r>
            <a:r>
              <a:rPr lang="en-US" altLang="zh-CN" sz="2776" dirty="0" smtClean="0"/>
              <a:t>the</a:t>
            </a:r>
            <a:r>
              <a:rPr lang="zh-CN" altLang="en-US" sz="2776" dirty="0" smtClean="0"/>
              <a:t> </a:t>
            </a:r>
            <a:r>
              <a:rPr lang="en-US" altLang="zh-CN" sz="2776" dirty="0" smtClean="0"/>
              <a:t>details</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15</a:t>
            </a:fld>
            <a:endParaRPr lang="en-US"/>
          </a:p>
        </p:txBody>
      </p:sp>
    </p:spTree>
    <p:custDataLst>
      <p:tags r:id="rId1"/>
    </p:custDataLst>
    <p:extLst>
      <p:ext uri="{BB962C8B-B14F-4D97-AF65-F5344CB8AC3E}">
        <p14:creationId xmlns:p14="http://schemas.microsoft.com/office/powerpoint/2010/main" val="5711139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a:t>
            </a:r>
            <a:r>
              <a:rPr lang="zh-CN" altLang="en-US" dirty="0" smtClean="0"/>
              <a:t> </a:t>
            </a:r>
            <a:r>
              <a:rPr lang="en-US" altLang="zh-CN" dirty="0" smtClean="0"/>
              <a:t>Reduce</a:t>
            </a:r>
            <a:r>
              <a:rPr lang="zh-CN" altLang="en-US" dirty="0" smtClean="0"/>
              <a:t>的基本编程模型</a:t>
            </a:r>
            <a:endParaRPr lang="en-US" dirty="0"/>
          </a:p>
        </p:txBody>
      </p:sp>
      <p:sp>
        <p:nvSpPr>
          <p:cNvPr id="3" name="Content Placeholder 2"/>
          <p:cNvSpPr>
            <a:spLocks noGrp="1"/>
          </p:cNvSpPr>
          <p:nvPr>
            <p:ph idx="1"/>
          </p:nvPr>
        </p:nvSpPr>
        <p:spPr/>
        <p:txBody>
          <a:bodyPr/>
          <a:lstStyle/>
          <a:p>
            <a:r>
              <a:rPr lang="en-US" dirty="0" smtClean="0"/>
              <a:t>Map:</a:t>
            </a:r>
          </a:p>
          <a:p>
            <a:pPr lvl="1"/>
            <a:r>
              <a:rPr lang="en-US" sz="1800" dirty="0" smtClean="0">
                <a:latin typeface="Courier"/>
              </a:rPr>
              <a:t>map(</a:t>
            </a:r>
            <a:r>
              <a:rPr lang="en-US" sz="1800" dirty="0" err="1" smtClean="0">
                <a:latin typeface="Courier"/>
              </a:rPr>
              <a:t>in_key,in_value</a:t>
            </a:r>
            <a:r>
              <a:rPr lang="en-US" sz="1800" dirty="0" smtClean="0">
                <a:latin typeface="Courier"/>
              </a:rPr>
              <a:t>)</a:t>
            </a:r>
          </a:p>
          <a:p>
            <a:pPr marL="457200" lvl="1" indent="0">
              <a:buNone/>
            </a:pPr>
            <a:r>
              <a:rPr lang="en-US" sz="1800" dirty="0" smtClean="0">
                <a:latin typeface="Courier"/>
              </a:rPr>
              <a:t>			-&gt;list(</a:t>
            </a:r>
            <a:r>
              <a:rPr lang="en-US" sz="1800" dirty="0" err="1" smtClean="0">
                <a:latin typeface="Courier"/>
              </a:rPr>
              <a:t>out_key,intermediate</a:t>
            </a:r>
            <a:r>
              <a:rPr lang="en-US" sz="1800" dirty="0" smtClean="0">
                <a:latin typeface="Courier"/>
              </a:rPr>
              <a:t> value)</a:t>
            </a:r>
          </a:p>
          <a:p>
            <a:pPr lvl="2"/>
            <a:r>
              <a:rPr lang="en-US" dirty="0" smtClean="0"/>
              <a:t>Processes input key/value pair</a:t>
            </a:r>
          </a:p>
          <a:p>
            <a:pPr lvl="2"/>
            <a:r>
              <a:rPr lang="en-US" dirty="0" smtClean="0"/>
              <a:t>Produces set of intermediate pairs</a:t>
            </a:r>
          </a:p>
          <a:p>
            <a:r>
              <a:rPr lang="en-US" dirty="0" smtClean="0"/>
              <a:t>Reduce:</a:t>
            </a:r>
          </a:p>
          <a:p>
            <a:pPr lvl="1"/>
            <a:r>
              <a:rPr lang="en-US" sz="1800" dirty="0" smtClean="0">
                <a:latin typeface="Courier"/>
              </a:rPr>
              <a:t>reduce(</a:t>
            </a:r>
            <a:r>
              <a:rPr lang="en-US" sz="1800" dirty="0" err="1" smtClean="0">
                <a:latin typeface="Courier"/>
              </a:rPr>
              <a:t>out_key,list</a:t>
            </a:r>
            <a:r>
              <a:rPr lang="en-US" sz="1800" dirty="0" smtClean="0">
                <a:latin typeface="Courier"/>
              </a:rPr>
              <a:t>(</a:t>
            </a:r>
            <a:r>
              <a:rPr lang="en-US" sz="1800" dirty="0" err="1" smtClean="0">
                <a:latin typeface="Courier"/>
              </a:rPr>
              <a:t>intermediate_value</a:t>
            </a:r>
            <a:r>
              <a:rPr lang="en-US" sz="1800" dirty="0" smtClean="0">
                <a:latin typeface="Courier"/>
              </a:rPr>
              <a:t>))</a:t>
            </a:r>
          </a:p>
          <a:p>
            <a:pPr marL="457200" lvl="1" indent="0">
              <a:buNone/>
            </a:pPr>
            <a:r>
              <a:rPr lang="en-US" sz="1800" dirty="0">
                <a:latin typeface="Courier"/>
              </a:rPr>
              <a:t>	</a:t>
            </a:r>
            <a:r>
              <a:rPr lang="en-US" sz="1800" dirty="0" smtClean="0">
                <a:latin typeface="Courier"/>
              </a:rPr>
              <a:t>		-&gt;list(</a:t>
            </a:r>
            <a:r>
              <a:rPr lang="en-US" sz="1800" dirty="0" err="1" smtClean="0">
                <a:latin typeface="Courier"/>
              </a:rPr>
              <a:t>out_value</a:t>
            </a:r>
            <a:r>
              <a:rPr lang="en-US" sz="1800" dirty="0" smtClean="0">
                <a:latin typeface="Courier"/>
              </a:rPr>
              <a:t>)</a:t>
            </a:r>
          </a:p>
          <a:p>
            <a:pPr lvl="2"/>
            <a:r>
              <a:rPr lang="en-US" dirty="0" smtClean="0"/>
              <a:t>Combines all intermediate values for a particular key</a:t>
            </a:r>
          </a:p>
          <a:p>
            <a:pPr lvl="2"/>
            <a:r>
              <a:rPr lang="en-US" dirty="0" smtClean="0"/>
              <a:t>Produces a set of merged output values</a:t>
            </a:r>
          </a:p>
          <a:p>
            <a:pPr>
              <a:buNone/>
            </a:pP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16</a:t>
            </a:fld>
            <a:endParaRPr lang="en-US"/>
          </a:p>
        </p:txBody>
      </p:sp>
    </p:spTree>
    <p:extLst>
      <p:ext uri="{BB962C8B-B14F-4D97-AF65-F5344CB8AC3E}">
        <p14:creationId xmlns:p14="http://schemas.microsoft.com/office/powerpoint/2010/main" val="333692963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dirty="0" smtClean="0"/>
              <a:t>Example: Word Frequency</a:t>
            </a:r>
            <a:endParaRPr lang="en-US" dirty="0"/>
          </a:p>
        </p:txBody>
      </p:sp>
      <p:sp>
        <p:nvSpPr>
          <p:cNvPr id="4" name="Date Placeholder 3"/>
          <p:cNvSpPr>
            <a:spLocks noGrp="1"/>
          </p:cNvSpPr>
          <p:nvPr>
            <p:ph type="dt" sz="half" idx="10"/>
          </p:nvPr>
        </p:nvSpPr>
        <p:spPr/>
        <p:txBody>
          <a:bodyPr/>
          <a:lstStyle/>
          <a:p>
            <a:fld id="{F7FBE0D7-5D2F-B141-999E-3C8C9E9A7917}" type="datetime1">
              <a:rPr lang="en-US" smtClean="0"/>
              <a:pPr/>
              <a:t>9/7/14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17</a:t>
            </a:fld>
            <a:endParaRPr lang="en-US"/>
          </a:p>
        </p:txBody>
      </p:sp>
      <p:sp>
        <p:nvSpPr>
          <p:cNvPr id="7" name="TextBox 6"/>
          <p:cNvSpPr txBox="1"/>
          <p:nvPr/>
        </p:nvSpPr>
        <p:spPr>
          <a:xfrm>
            <a:off x="1028700" y="1955800"/>
            <a:ext cx="7049476" cy="523220"/>
          </a:xfrm>
          <a:prstGeom prst="rect">
            <a:avLst/>
          </a:prstGeom>
          <a:noFill/>
        </p:spPr>
        <p:txBody>
          <a:bodyPr wrap="none" rtlCol="0">
            <a:spAutoFit/>
          </a:bodyPr>
          <a:lstStyle/>
          <a:p>
            <a:r>
              <a:rPr lang="en-US" sz="2800" dirty="0" smtClean="0"/>
              <a:t>that that is is that that is not is not is that it it is</a:t>
            </a:r>
            <a:endParaRPr lang="en-US" sz="2800" dirty="0"/>
          </a:p>
        </p:txBody>
      </p:sp>
      <p:grpSp>
        <p:nvGrpSpPr>
          <p:cNvPr id="24" name="Group 23"/>
          <p:cNvGrpSpPr/>
          <p:nvPr/>
        </p:nvGrpSpPr>
        <p:grpSpPr>
          <a:xfrm>
            <a:off x="1270000" y="2815167"/>
            <a:ext cx="6642682" cy="382807"/>
            <a:chOff x="1270000" y="2535767"/>
            <a:chExt cx="6642682" cy="382807"/>
          </a:xfrm>
        </p:grpSpPr>
        <p:sp>
          <p:nvSpPr>
            <p:cNvPr id="12" name="TextBox 11"/>
            <p:cNvSpPr txBox="1"/>
            <p:nvPr/>
          </p:nvSpPr>
          <p:spPr>
            <a:xfrm>
              <a:off x="1270000" y="2548471"/>
              <a:ext cx="1328441" cy="353943"/>
            </a:xfrm>
            <a:prstGeom prst="rect">
              <a:avLst/>
            </a:prstGeom>
            <a:noFill/>
          </p:spPr>
          <p:txBody>
            <a:bodyPr wrap="none" rtlCol="0">
              <a:spAutoFit/>
            </a:bodyPr>
            <a:lstStyle/>
            <a:p>
              <a:pPr>
                <a:lnSpc>
                  <a:spcPct val="85000"/>
                </a:lnSpc>
              </a:pPr>
              <a:r>
                <a:rPr lang="en-US" sz="2000" dirty="0" smtClean="0">
                  <a:solidFill>
                    <a:srgbClr val="FF0000"/>
                  </a:solidFill>
                </a:rPr>
                <a:t>that 2, is 1 </a:t>
              </a:r>
            </a:p>
          </p:txBody>
        </p:sp>
        <p:sp>
          <p:nvSpPr>
            <p:cNvPr id="13" name="TextBox 12"/>
            <p:cNvSpPr txBox="1"/>
            <p:nvPr/>
          </p:nvSpPr>
          <p:spPr>
            <a:xfrm>
              <a:off x="2921005" y="2556937"/>
              <a:ext cx="1268822" cy="361637"/>
            </a:xfrm>
            <a:prstGeom prst="rect">
              <a:avLst/>
            </a:prstGeom>
            <a:noFill/>
          </p:spPr>
          <p:txBody>
            <a:bodyPr wrap="none" rtlCol="0">
              <a:spAutoFit/>
            </a:bodyPr>
            <a:lstStyle/>
            <a:p>
              <a:pPr>
                <a:lnSpc>
                  <a:spcPct val="85000"/>
                </a:lnSpc>
              </a:pPr>
              <a:r>
                <a:rPr lang="en-US" sz="2000" dirty="0" smtClean="0">
                  <a:solidFill>
                    <a:srgbClr val="FF0000"/>
                  </a:solidFill>
                </a:rPr>
                <a:t>is 1, that 2</a:t>
              </a:r>
            </a:p>
          </p:txBody>
        </p:sp>
        <p:sp>
          <p:nvSpPr>
            <p:cNvPr id="14" name="TextBox 13"/>
            <p:cNvSpPr txBox="1"/>
            <p:nvPr/>
          </p:nvSpPr>
          <p:spPr>
            <a:xfrm>
              <a:off x="4656665" y="2544232"/>
              <a:ext cx="1197689" cy="361637"/>
            </a:xfrm>
            <a:prstGeom prst="rect">
              <a:avLst/>
            </a:prstGeom>
            <a:noFill/>
          </p:spPr>
          <p:txBody>
            <a:bodyPr wrap="none" rtlCol="0">
              <a:spAutoFit/>
            </a:bodyPr>
            <a:lstStyle/>
            <a:p>
              <a:pPr>
                <a:lnSpc>
                  <a:spcPct val="85000"/>
                </a:lnSpc>
              </a:pPr>
              <a:r>
                <a:rPr lang="en-US" sz="2000" dirty="0" smtClean="0">
                  <a:solidFill>
                    <a:srgbClr val="FF0000"/>
                  </a:solidFill>
                </a:rPr>
                <a:t>is 2, not 2</a:t>
              </a:r>
            </a:p>
          </p:txBody>
        </p:sp>
        <p:sp>
          <p:nvSpPr>
            <p:cNvPr id="15" name="TextBox 14"/>
            <p:cNvSpPr txBox="1"/>
            <p:nvPr/>
          </p:nvSpPr>
          <p:spPr>
            <a:xfrm>
              <a:off x="6189133" y="2535767"/>
              <a:ext cx="1723549" cy="361637"/>
            </a:xfrm>
            <a:prstGeom prst="rect">
              <a:avLst/>
            </a:prstGeom>
            <a:noFill/>
          </p:spPr>
          <p:txBody>
            <a:bodyPr wrap="none" rtlCol="0">
              <a:spAutoFit/>
            </a:bodyPr>
            <a:lstStyle/>
            <a:p>
              <a:pPr>
                <a:lnSpc>
                  <a:spcPct val="85000"/>
                </a:lnSpc>
              </a:pPr>
              <a:r>
                <a:rPr lang="en-US" sz="2000" dirty="0" smtClean="0">
                  <a:solidFill>
                    <a:srgbClr val="FF0000"/>
                  </a:solidFill>
                </a:rPr>
                <a:t>is 2, it 2, that 1</a:t>
              </a:r>
            </a:p>
          </p:txBody>
        </p:sp>
      </p:grpSp>
      <p:grpSp>
        <p:nvGrpSpPr>
          <p:cNvPr id="20" name="Group 19"/>
          <p:cNvGrpSpPr/>
          <p:nvPr/>
        </p:nvGrpSpPr>
        <p:grpSpPr>
          <a:xfrm>
            <a:off x="1054100" y="1968500"/>
            <a:ext cx="1663700" cy="1231900"/>
            <a:chOff x="1054100" y="1689100"/>
            <a:chExt cx="1663700" cy="1231900"/>
          </a:xfrm>
        </p:grpSpPr>
        <p:sp>
          <p:nvSpPr>
            <p:cNvPr id="8" name="Rectangle 7"/>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333500" y="2142071"/>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1</a:t>
              </a:r>
            </a:p>
          </p:txBody>
        </p:sp>
      </p:grpSp>
      <p:grpSp>
        <p:nvGrpSpPr>
          <p:cNvPr id="21" name="Group 20"/>
          <p:cNvGrpSpPr/>
          <p:nvPr/>
        </p:nvGrpSpPr>
        <p:grpSpPr>
          <a:xfrm>
            <a:off x="2717800" y="1968500"/>
            <a:ext cx="1663700" cy="1231900"/>
            <a:chOff x="2717800" y="1689100"/>
            <a:chExt cx="1663700" cy="1231900"/>
          </a:xfrm>
        </p:grpSpPr>
        <p:sp>
          <p:nvSpPr>
            <p:cNvPr id="9" name="Rectangle 8"/>
            <p:cNvSpPr/>
            <p:nvPr/>
          </p:nvSpPr>
          <p:spPr>
            <a:xfrm>
              <a:off x="27178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3022600" y="2142071"/>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2</a:t>
              </a:r>
            </a:p>
          </p:txBody>
        </p:sp>
      </p:grpSp>
      <p:grpSp>
        <p:nvGrpSpPr>
          <p:cNvPr id="22" name="Group 21"/>
          <p:cNvGrpSpPr/>
          <p:nvPr/>
        </p:nvGrpSpPr>
        <p:grpSpPr>
          <a:xfrm>
            <a:off x="4381500" y="1968500"/>
            <a:ext cx="1739900" cy="1231900"/>
            <a:chOff x="4381500" y="1689100"/>
            <a:chExt cx="1739900" cy="1231900"/>
          </a:xfrm>
        </p:grpSpPr>
        <p:sp>
          <p:nvSpPr>
            <p:cNvPr id="10" name="Rectangle 9"/>
            <p:cNvSpPr/>
            <p:nvPr/>
          </p:nvSpPr>
          <p:spPr>
            <a:xfrm>
              <a:off x="4381500" y="1689100"/>
              <a:ext cx="17399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4711700" y="2142071"/>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3</a:t>
              </a:r>
            </a:p>
          </p:txBody>
        </p:sp>
      </p:grpSp>
      <p:grpSp>
        <p:nvGrpSpPr>
          <p:cNvPr id="23" name="Group 22"/>
          <p:cNvGrpSpPr/>
          <p:nvPr/>
        </p:nvGrpSpPr>
        <p:grpSpPr>
          <a:xfrm>
            <a:off x="6121400" y="1968500"/>
            <a:ext cx="1816100" cy="1231900"/>
            <a:chOff x="6121400" y="1689100"/>
            <a:chExt cx="1816100" cy="1231900"/>
          </a:xfrm>
        </p:grpSpPr>
        <p:sp>
          <p:nvSpPr>
            <p:cNvPr id="11" name="Rectangle 10"/>
            <p:cNvSpPr/>
            <p:nvPr/>
          </p:nvSpPr>
          <p:spPr>
            <a:xfrm>
              <a:off x="6121400" y="1689100"/>
              <a:ext cx="18161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489700" y="2142071"/>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4</a:t>
              </a:r>
            </a:p>
          </p:txBody>
        </p:sp>
      </p:grpSp>
      <p:grpSp>
        <p:nvGrpSpPr>
          <p:cNvPr id="38" name="Group 37"/>
          <p:cNvGrpSpPr/>
          <p:nvPr/>
        </p:nvGrpSpPr>
        <p:grpSpPr>
          <a:xfrm>
            <a:off x="2006600" y="4076700"/>
            <a:ext cx="4965700" cy="1231900"/>
            <a:chOff x="2006600" y="3797300"/>
            <a:chExt cx="4965700" cy="1231900"/>
          </a:xfrm>
        </p:grpSpPr>
        <p:grpSp>
          <p:nvGrpSpPr>
            <p:cNvPr id="25" name="Group 24"/>
            <p:cNvGrpSpPr/>
            <p:nvPr/>
          </p:nvGrpSpPr>
          <p:grpSpPr>
            <a:xfrm>
              <a:off x="2006600" y="3797300"/>
              <a:ext cx="1663700" cy="1231900"/>
              <a:chOff x="1054100" y="1689100"/>
              <a:chExt cx="1663700" cy="1231900"/>
            </a:xfrm>
          </p:grpSpPr>
          <p:sp>
            <p:nvSpPr>
              <p:cNvPr id="26" name="Rectangle 25"/>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1130300" y="2142071"/>
                <a:ext cx="1522948" cy="469359"/>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grpSp>
        <p:grpSp>
          <p:nvGrpSpPr>
            <p:cNvPr id="28" name="Group 27"/>
            <p:cNvGrpSpPr/>
            <p:nvPr/>
          </p:nvGrpSpPr>
          <p:grpSpPr>
            <a:xfrm>
              <a:off x="5308600" y="3797300"/>
              <a:ext cx="1663700" cy="1231900"/>
              <a:chOff x="1054100" y="1689100"/>
              <a:chExt cx="1663700" cy="1231900"/>
            </a:xfrm>
          </p:grpSpPr>
          <p:sp>
            <p:nvSpPr>
              <p:cNvPr id="29" name="Rectangle 28"/>
              <p:cNvSpPr/>
              <p:nvPr/>
            </p:nvSpPr>
            <p:spPr>
              <a:xfrm>
                <a:off x="1054100" y="1689100"/>
                <a:ext cx="1663700" cy="12319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1130300" y="2142071"/>
                <a:ext cx="1522948" cy="469359"/>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grpSp>
      </p:grpSp>
      <p:grpSp>
        <p:nvGrpSpPr>
          <p:cNvPr id="61" name="Group 60"/>
          <p:cNvGrpSpPr/>
          <p:nvPr/>
        </p:nvGrpSpPr>
        <p:grpSpPr>
          <a:xfrm>
            <a:off x="1885950" y="3225800"/>
            <a:ext cx="4254500" cy="1233708"/>
            <a:chOff x="1885950" y="2946400"/>
            <a:chExt cx="4254500" cy="1233708"/>
          </a:xfrm>
        </p:grpSpPr>
        <p:cxnSp>
          <p:nvCxnSpPr>
            <p:cNvPr id="32" name="Straight Arrow Connector 31"/>
            <p:cNvCxnSpPr>
              <a:stCxn id="8" idx="2"/>
              <a:endCxn id="26" idx="0"/>
            </p:cNvCxnSpPr>
            <p:nvPr/>
          </p:nvCxnSpPr>
          <p:spPr>
            <a:xfrm rot="16200000" flipH="1">
              <a:off x="1924050" y="29083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8" idx="2"/>
              <a:endCxn id="29" idx="0"/>
            </p:cNvCxnSpPr>
            <p:nvPr/>
          </p:nvCxnSpPr>
          <p:spPr>
            <a:xfrm rot="16200000" flipH="1">
              <a:off x="3575050" y="1257300"/>
              <a:ext cx="876300" cy="4254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044700" y="3818471"/>
              <a:ext cx="537577" cy="361637"/>
            </a:xfrm>
            <a:prstGeom prst="rect">
              <a:avLst/>
            </a:prstGeom>
            <a:noFill/>
          </p:spPr>
          <p:txBody>
            <a:bodyPr wrap="none" rtlCol="0">
              <a:spAutoFit/>
            </a:bodyPr>
            <a:lstStyle/>
            <a:p>
              <a:pPr>
                <a:lnSpc>
                  <a:spcPct val="85000"/>
                </a:lnSpc>
              </a:pPr>
              <a:r>
                <a:rPr lang="en-US" sz="2000" dirty="0" smtClean="0">
                  <a:solidFill>
                    <a:srgbClr val="FF0000"/>
                  </a:solidFill>
                </a:rPr>
                <a:t>is 1 </a:t>
              </a:r>
            </a:p>
          </p:txBody>
        </p:sp>
        <p:sp>
          <p:nvSpPr>
            <p:cNvPr id="37" name="TextBox 36"/>
            <p:cNvSpPr txBox="1"/>
            <p:nvPr/>
          </p:nvSpPr>
          <p:spPr>
            <a:xfrm>
              <a:off x="5334000" y="3818471"/>
              <a:ext cx="799693" cy="361637"/>
            </a:xfrm>
            <a:prstGeom prst="rect">
              <a:avLst/>
            </a:prstGeom>
            <a:noFill/>
          </p:spPr>
          <p:txBody>
            <a:bodyPr wrap="none" rtlCol="0">
              <a:spAutoFit/>
            </a:bodyPr>
            <a:lstStyle/>
            <a:p>
              <a:pPr>
                <a:lnSpc>
                  <a:spcPct val="85000"/>
                </a:lnSpc>
              </a:pPr>
              <a:r>
                <a:rPr lang="en-US" sz="2000" dirty="0" smtClean="0">
                  <a:solidFill>
                    <a:srgbClr val="FF0000"/>
                  </a:solidFill>
                </a:rPr>
                <a:t>that 2</a:t>
              </a:r>
            </a:p>
          </p:txBody>
        </p:sp>
      </p:grpSp>
      <p:grpSp>
        <p:nvGrpSpPr>
          <p:cNvPr id="48" name="Group 47"/>
          <p:cNvGrpSpPr/>
          <p:nvPr/>
        </p:nvGrpSpPr>
        <p:grpSpPr>
          <a:xfrm>
            <a:off x="2044700" y="3479800"/>
            <a:ext cx="4282981" cy="979708"/>
            <a:chOff x="2044700" y="3200400"/>
            <a:chExt cx="4282981" cy="979708"/>
          </a:xfrm>
        </p:grpSpPr>
        <p:cxnSp>
          <p:nvCxnSpPr>
            <p:cNvPr id="40" name="Straight Arrow Connector 39"/>
            <p:cNvCxnSpPr>
              <a:endCxn id="26" idx="0"/>
            </p:cNvCxnSpPr>
            <p:nvPr/>
          </p:nvCxnSpPr>
          <p:spPr>
            <a:xfrm rot="5400000">
              <a:off x="2762250" y="3289300"/>
              <a:ext cx="863600" cy="71120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9" idx="2"/>
            </p:cNvCxnSpPr>
            <p:nvPr/>
          </p:nvCxnSpPr>
          <p:spPr>
            <a:xfrm rot="16200000" flipH="1">
              <a:off x="4384675" y="2365375"/>
              <a:ext cx="850900" cy="2520950"/>
            </a:xfrm>
            <a:prstGeom prst="straightConnector1">
              <a:avLst/>
            </a:prstGeom>
            <a:ln>
              <a:solidFill>
                <a:srgbClr val="FF0000"/>
              </a:solidFill>
              <a:prstDash val="sysDot"/>
              <a:tailEnd type="arrow"/>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044700" y="3818471"/>
              <a:ext cx="725805" cy="361637"/>
            </a:xfrm>
            <a:prstGeom prst="rect">
              <a:avLst/>
            </a:prstGeom>
            <a:noFill/>
          </p:spPr>
          <p:txBody>
            <a:bodyPr wrap="none" rtlCol="0">
              <a:spAutoFit/>
            </a:bodyPr>
            <a:lstStyle/>
            <a:p>
              <a:pPr>
                <a:lnSpc>
                  <a:spcPct val="85000"/>
                </a:lnSpc>
              </a:pPr>
              <a:r>
                <a:rPr lang="en-US" sz="2000" dirty="0" smtClean="0">
                  <a:solidFill>
                    <a:srgbClr val="FF0000"/>
                  </a:solidFill>
                </a:rPr>
                <a:t>is 1,1 </a:t>
              </a:r>
            </a:p>
          </p:txBody>
        </p:sp>
        <p:sp>
          <p:nvSpPr>
            <p:cNvPr id="47" name="TextBox 46"/>
            <p:cNvSpPr txBox="1"/>
            <p:nvPr/>
          </p:nvSpPr>
          <p:spPr>
            <a:xfrm>
              <a:off x="5334000" y="3818471"/>
              <a:ext cx="993681" cy="361637"/>
            </a:xfrm>
            <a:prstGeom prst="rect">
              <a:avLst/>
            </a:prstGeom>
            <a:noFill/>
          </p:spPr>
          <p:txBody>
            <a:bodyPr wrap="none" rtlCol="0">
              <a:spAutoFit/>
            </a:bodyPr>
            <a:lstStyle/>
            <a:p>
              <a:pPr>
                <a:lnSpc>
                  <a:spcPct val="85000"/>
                </a:lnSpc>
              </a:pPr>
              <a:r>
                <a:rPr lang="en-US" sz="2000" dirty="0" smtClean="0">
                  <a:solidFill>
                    <a:srgbClr val="FF0000"/>
                  </a:solidFill>
                </a:rPr>
                <a:t>that 2,2</a:t>
              </a:r>
            </a:p>
          </p:txBody>
        </p:sp>
      </p:grpSp>
      <p:grpSp>
        <p:nvGrpSpPr>
          <p:cNvPr id="63" name="Group 62"/>
          <p:cNvGrpSpPr/>
          <p:nvPr/>
        </p:nvGrpSpPr>
        <p:grpSpPr>
          <a:xfrm>
            <a:off x="2044700" y="3187700"/>
            <a:ext cx="5054600" cy="1517906"/>
            <a:chOff x="2044700" y="2908300"/>
            <a:chExt cx="5054600" cy="1517906"/>
          </a:xfrm>
        </p:grpSpPr>
        <p:cxnSp>
          <p:nvCxnSpPr>
            <p:cNvPr id="49" name="Straight Arrow Connector 48"/>
            <p:cNvCxnSpPr/>
            <p:nvPr/>
          </p:nvCxnSpPr>
          <p:spPr>
            <a:xfrm rot="5400000">
              <a:off x="3663950" y="2152650"/>
              <a:ext cx="876300" cy="2413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rot="16200000" flipH="1">
              <a:off x="5302250" y="2927350"/>
              <a:ext cx="8763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rot="10800000" flipV="1">
              <a:off x="2870200" y="2908300"/>
              <a:ext cx="4229100" cy="8890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rot="10800000" flipV="1">
              <a:off x="6134100" y="2946400"/>
              <a:ext cx="939800" cy="863600"/>
            </a:xfrm>
            <a:prstGeom prst="straightConnector1">
              <a:avLst/>
            </a:prstGeom>
            <a:ln>
              <a:solidFill>
                <a:srgbClr val="FF0000"/>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2044700" y="3831171"/>
              <a:ext cx="1113781" cy="595035"/>
            </a:xfrm>
            <a:prstGeom prst="rect">
              <a:avLst/>
            </a:prstGeom>
            <a:noFill/>
          </p:spPr>
          <p:txBody>
            <a:bodyPr wrap="none" rtlCol="0">
              <a:spAutoFit/>
            </a:bodyPr>
            <a:lstStyle/>
            <a:p>
              <a:pPr>
                <a:lnSpc>
                  <a:spcPct val="80000"/>
                </a:lnSpc>
              </a:pPr>
              <a:r>
                <a:rPr lang="en-US" sz="2000" dirty="0" smtClean="0">
                  <a:solidFill>
                    <a:srgbClr val="FF0000"/>
                  </a:solidFill>
                </a:rPr>
                <a:t>is 1,1,2,2</a:t>
              </a:r>
            </a:p>
            <a:p>
              <a:pPr>
                <a:lnSpc>
                  <a:spcPct val="80000"/>
                </a:lnSpc>
              </a:pPr>
              <a:r>
                <a:rPr lang="en-US" sz="2000" dirty="0" smtClean="0">
                  <a:solidFill>
                    <a:srgbClr val="FF0000"/>
                  </a:solidFill>
                </a:rPr>
                <a:t>it 2 </a:t>
              </a:r>
            </a:p>
          </p:txBody>
        </p:sp>
        <p:sp>
          <p:nvSpPr>
            <p:cNvPr id="62" name="TextBox 61"/>
            <p:cNvSpPr txBox="1"/>
            <p:nvPr/>
          </p:nvSpPr>
          <p:spPr>
            <a:xfrm>
              <a:off x="5334000" y="3831171"/>
              <a:ext cx="1187670" cy="595035"/>
            </a:xfrm>
            <a:prstGeom prst="rect">
              <a:avLst/>
            </a:prstGeom>
            <a:noFill/>
          </p:spPr>
          <p:txBody>
            <a:bodyPr wrap="none" rtlCol="0">
              <a:spAutoFit/>
            </a:bodyPr>
            <a:lstStyle/>
            <a:p>
              <a:pPr>
                <a:lnSpc>
                  <a:spcPct val="80000"/>
                </a:lnSpc>
              </a:pPr>
              <a:r>
                <a:rPr lang="en-US" sz="2000" dirty="0" smtClean="0">
                  <a:solidFill>
                    <a:srgbClr val="FF0000"/>
                  </a:solidFill>
                </a:rPr>
                <a:t>that 2,2,1</a:t>
              </a:r>
            </a:p>
            <a:p>
              <a:pPr>
                <a:lnSpc>
                  <a:spcPct val="80000"/>
                </a:lnSpc>
              </a:pPr>
              <a:r>
                <a:rPr lang="en-US" sz="2000" dirty="0" smtClean="0">
                  <a:solidFill>
                    <a:srgbClr val="FF0000"/>
                  </a:solidFill>
                </a:rPr>
                <a:t>not 2</a:t>
              </a:r>
            </a:p>
          </p:txBody>
        </p:sp>
      </p:grpSp>
      <p:grpSp>
        <p:nvGrpSpPr>
          <p:cNvPr id="66" name="Group 65"/>
          <p:cNvGrpSpPr/>
          <p:nvPr/>
        </p:nvGrpSpPr>
        <p:grpSpPr>
          <a:xfrm>
            <a:off x="2362200" y="4948771"/>
            <a:ext cx="4530899" cy="348813"/>
            <a:chOff x="2362200" y="4669371"/>
            <a:chExt cx="4530899" cy="348813"/>
          </a:xfrm>
        </p:grpSpPr>
        <p:sp>
          <p:nvSpPr>
            <p:cNvPr id="64" name="TextBox 63"/>
            <p:cNvSpPr txBox="1"/>
            <p:nvPr/>
          </p:nvSpPr>
          <p:spPr>
            <a:xfrm>
              <a:off x="2362200" y="4669371"/>
              <a:ext cx="991177" cy="348813"/>
            </a:xfrm>
            <a:prstGeom prst="rect">
              <a:avLst/>
            </a:prstGeom>
            <a:noFill/>
          </p:spPr>
          <p:txBody>
            <a:bodyPr wrap="none" rtlCol="0">
              <a:spAutoFit/>
            </a:bodyPr>
            <a:lstStyle/>
            <a:p>
              <a:pPr>
                <a:lnSpc>
                  <a:spcPct val="80000"/>
                </a:lnSpc>
              </a:pPr>
              <a:r>
                <a:rPr lang="en-US" sz="2000" dirty="0" smtClean="0">
                  <a:solidFill>
                    <a:srgbClr val="FF0000"/>
                  </a:solidFill>
                </a:rPr>
                <a:t>is 6; it 2 </a:t>
              </a:r>
            </a:p>
          </p:txBody>
        </p:sp>
        <p:sp>
          <p:nvSpPr>
            <p:cNvPr id="65" name="TextBox 64"/>
            <p:cNvSpPr txBox="1"/>
            <p:nvPr/>
          </p:nvSpPr>
          <p:spPr>
            <a:xfrm>
              <a:off x="5422900" y="4669371"/>
              <a:ext cx="1470199" cy="348813"/>
            </a:xfrm>
            <a:prstGeom prst="rect">
              <a:avLst/>
            </a:prstGeom>
            <a:noFill/>
          </p:spPr>
          <p:txBody>
            <a:bodyPr wrap="none" rtlCol="0">
              <a:spAutoFit/>
            </a:bodyPr>
            <a:lstStyle/>
            <a:p>
              <a:pPr>
                <a:lnSpc>
                  <a:spcPct val="80000"/>
                </a:lnSpc>
              </a:pPr>
              <a:r>
                <a:rPr lang="en-US" sz="2000" dirty="0" smtClean="0">
                  <a:solidFill>
                    <a:srgbClr val="FF0000"/>
                  </a:solidFill>
                </a:rPr>
                <a:t>not 2; that 5</a:t>
              </a:r>
            </a:p>
          </p:txBody>
        </p:sp>
      </p:grpSp>
      <p:sp>
        <p:nvSpPr>
          <p:cNvPr id="67" name="TextBox 66"/>
          <p:cNvSpPr txBox="1"/>
          <p:nvPr/>
        </p:nvSpPr>
        <p:spPr>
          <a:xfrm>
            <a:off x="431800" y="3479800"/>
            <a:ext cx="1195610" cy="523220"/>
          </a:xfrm>
          <a:prstGeom prst="rect">
            <a:avLst/>
          </a:prstGeom>
          <a:noFill/>
        </p:spPr>
        <p:txBody>
          <a:bodyPr wrap="none" rtlCol="0">
            <a:spAutoFit/>
          </a:bodyPr>
          <a:lstStyle/>
          <a:p>
            <a:r>
              <a:rPr lang="en-US" sz="2800" dirty="0" smtClean="0"/>
              <a:t>Shuffle</a:t>
            </a:r>
            <a:endParaRPr lang="en-US" sz="2800" dirty="0"/>
          </a:p>
        </p:txBody>
      </p:sp>
      <p:sp>
        <p:nvSpPr>
          <p:cNvPr id="68" name="TextBox 67"/>
          <p:cNvSpPr txBox="1"/>
          <p:nvPr/>
        </p:nvSpPr>
        <p:spPr>
          <a:xfrm>
            <a:off x="431800" y="5321300"/>
            <a:ext cx="1181057" cy="523220"/>
          </a:xfrm>
          <a:prstGeom prst="rect">
            <a:avLst/>
          </a:prstGeom>
          <a:noFill/>
        </p:spPr>
        <p:txBody>
          <a:bodyPr wrap="none" rtlCol="0">
            <a:spAutoFit/>
          </a:bodyPr>
          <a:lstStyle/>
          <a:p>
            <a:r>
              <a:rPr lang="en-US" sz="2800" dirty="0" smtClean="0"/>
              <a:t>Collect</a:t>
            </a:r>
            <a:endParaRPr lang="en-US" sz="2800" dirty="0"/>
          </a:p>
        </p:txBody>
      </p:sp>
      <p:grpSp>
        <p:nvGrpSpPr>
          <p:cNvPr id="75" name="Group 74"/>
          <p:cNvGrpSpPr/>
          <p:nvPr/>
        </p:nvGrpSpPr>
        <p:grpSpPr>
          <a:xfrm>
            <a:off x="2940050" y="5295899"/>
            <a:ext cx="3238500" cy="1195485"/>
            <a:chOff x="2940050" y="5016499"/>
            <a:chExt cx="3238500" cy="1195485"/>
          </a:xfrm>
        </p:grpSpPr>
        <p:sp>
          <p:nvSpPr>
            <p:cNvPr id="69" name="TextBox 68"/>
            <p:cNvSpPr txBox="1"/>
            <p:nvPr/>
          </p:nvSpPr>
          <p:spPr>
            <a:xfrm>
              <a:off x="3403600" y="5863171"/>
              <a:ext cx="2403322" cy="348813"/>
            </a:xfrm>
            <a:prstGeom prst="rect">
              <a:avLst/>
            </a:prstGeom>
            <a:noFill/>
          </p:spPr>
          <p:txBody>
            <a:bodyPr wrap="none" rtlCol="0">
              <a:spAutoFit/>
            </a:bodyPr>
            <a:lstStyle/>
            <a:p>
              <a:pPr>
                <a:lnSpc>
                  <a:spcPct val="80000"/>
                </a:lnSpc>
              </a:pPr>
              <a:r>
                <a:rPr lang="en-US" sz="2000" dirty="0" smtClean="0">
                  <a:solidFill>
                    <a:srgbClr val="FF0000"/>
                  </a:solidFill>
                </a:rPr>
                <a:t>is 6; it 2; not 2; that 5 </a:t>
              </a:r>
            </a:p>
          </p:txBody>
        </p:sp>
        <p:cxnSp>
          <p:nvCxnSpPr>
            <p:cNvPr id="70" name="Straight Arrow Connector 69"/>
            <p:cNvCxnSpPr/>
            <p:nvPr/>
          </p:nvCxnSpPr>
          <p:spPr>
            <a:xfrm rot="16200000" flipH="1">
              <a:off x="2978150" y="4978400"/>
              <a:ext cx="876300" cy="95250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rot="5400000">
              <a:off x="5330825" y="5032374"/>
              <a:ext cx="863600" cy="831850"/>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431800" y="1384300"/>
            <a:ext cx="1624638" cy="523220"/>
          </a:xfrm>
          <a:prstGeom prst="rect">
            <a:avLst/>
          </a:prstGeom>
          <a:noFill/>
        </p:spPr>
        <p:txBody>
          <a:bodyPr wrap="none" rtlCol="0">
            <a:spAutoFit/>
          </a:bodyPr>
          <a:lstStyle/>
          <a:p>
            <a:r>
              <a:rPr lang="en-US" sz="2800" dirty="0" smtClean="0"/>
              <a:t>Distribute</a:t>
            </a:r>
            <a:endParaRPr lang="en-US" sz="2800" dirty="0"/>
          </a:p>
        </p:txBody>
      </p:sp>
    </p:spTree>
    <p:custDataLst>
      <p:tags r:id="rId1"/>
    </p:custDataLst>
    <p:extLst>
      <p:ext uri="{BB962C8B-B14F-4D97-AF65-F5344CB8AC3E}">
        <p14:creationId xmlns:p14="http://schemas.microsoft.com/office/powerpoint/2010/main" val="773024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1"/>
                                        </p:tgtEl>
                                        <p:attrNameLst>
                                          <p:attrName>style.visibility</p:attrName>
                                        </p:attrNameLst>
                                      </p:cBhvr>
                                      <p:to>
                                        <p:strVal val="visible"/>
                                      </p:to>
                                    </p:set>
                                    <p:animEffect transition="in" filter="wipe(up)">
                                      <p:cBhvr>
                                        <p:cTn id="39" dur="500"/>
                                        <p:tgtEl>
                                          <p:spTgt spid="6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wipe(up)">
                                      <p:cBhvr>
                                        <p:cTn id="44" dur="500"/>
                                        <p:tgtEl>
                                          <p:spTgt spid="4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wipe(up)">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up)">
                                      <p:cBhvr>
                                        <p:cTn id="62" dur="500"/>
                                        <p:tgtEl>
                                          <p:spTgt spid="7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76" grpId="0"/>
      <p:bldP spid="76"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85000"/>
              </a:lnSpc>
            </a:pPr>
            <a:r>
              <a:rPr lang="en-US" dirty="0" smtClean="0"/>
              <a:t>Example: Word Frequency</a:t>
            </a:r>
            <a:endParaRPr lang="en-US" dirty="0"/>
          </a:p>
        </p:txBody>
      </p:sp>
      <p:sp>
        <p:nvSpPr>
          <p:cNvPr id="3" name="Content Placeholder 2"/>
          <p:cNvSpPr>
            <a:spLocks noGrp="1"/>
          </p:cNvSpPr>
          <p:nvPr>
            <p:ph idx="1"/>
          </p:nvPr>
        </p:nvSpPr>
        <p:spPr>
          <a:xfrm>
            <a:off x="406400" y="1473200"/>
            <a:ext cx="8229600" cy="4525963"/>
          </a:xfrm>
        </p:spPr>
        <p:txBody>
          <a:bodyPr>
            <a:normAutofit fontScale="47500" lnSpcReduction="20000"/>
          </a:bodyPr>
          <a:lstStyle/>
          <a:p>
            <a:pPr>
              <a:buNone/>
            </a:pPr>
            <a:endParaRPr lang="en-US" dirty="0" smtClean="0"/>
          </a:p>
          <a:p>
            <a:r>
              <a:rPr lang="en-US" dirty="0" smtClean="0"/>
              <a:t>Reduce sums all counts emitted for a particular word</a:t>
            </a:r>
          </a:p>
          <a:p>
            <a:pPr>
              <a:buNone/>
            </a:pPr>
            <a:endParaRPr lang="en-US" dirty="0" smtClean="0"/>
          </a:p>
          <a:p>
            <a:pPr>
              <a:buNone/>
            </a:pPr>
            <a:r>
              <a:rPr lang="en-US" dirty="0" smtClean="0">
                <a:latin typeface="Courier"/>
              </a:rPr>
              <a:t>  </a:t>
            </a:r>
            <a:r>
              <a:rPr lang="en-US" dirty="0" err="1" smtClean="0">
                <a:latin typeface="Courier"/>
              </a:rPr>
              <a:t>map(String</a:t>
            </a:r>
            <a:r>
              <a:rPr lang="en-US" dirty="0" smtClean="0">
                <a:latin typeface="Courier"/>
              </a:rPr>
              <a:t> </a:t>
            </a:r>
            <a:r>
              <a:rPr lang="en-US" dirty="0" err="1" smtClean="0">
                <a:latin typeface="Courier"/>
              </a:rPr>
              <a:t>input_key</a:t>
            </a:r>
            <a:r>
              <a:rPr lang="en-US" dirty="0" smtClean="0">
                <a:latin typeface="Courier"/>
              </a:rPr>
              <a:t>, String </a:t>
            </a:r>
            <a:r>
              <a:rPr lang="en-US" dirty="0" err="1" smtClean="0">
                <a:latin typeface="Courier"/>
              </a:rPr>
              <a:t>input_value</a:t>
            </a:r>
            <a:r>
              <a:rPr lang="en-US" dirty="0" smtClean="0">
                <a:latin typeface="Courier"/>
              </a:rPr>
              <a:t>):</a:t>
            </a:r>
          </a:p>
          <a:p>
            <a:pPr>
              <a:buNone/>
            </a:pPr>
            <a:r>
              <a:rPr lang="en-US" i="1" dirty="0" smtClean="0">
                <a:latin typeface="Courier"/>
              </a:rPr>
              <a:t>    // </a:t>
            </a:r>
            <a:r>
              <a:rPr lang="en-US" i="1" dirty="0" err="1" smtClean="0">
                <a:latin typeface="Courier"/>
              </a:rPr>
              <a:t>input_key</a:t>
            </a:r>
            <a:r>
              <a:rPr lang="en-US" i="1" dirty="0" smtClean="0">
                <a:latin typeface="Courier"/>
              </a:rPr>
              <a:t>: document name</a:t>
            </a:r>
          </a:p>
          <a:p>
            <a:pPr>
              <a:buNone/>
            </a:pPr>
            <a:r>
              <a:rPr lang="en-US" i="1" dirty="0" smtClean="0">
                <a:latin typeface="Courier"/>
              </a:rPr>
              <a:t>    // </a:t>
            </a:r>
            <a:r>
              <a:rPr lang="en-US" i="1" dirty="0" err="1" smtClean="0">
                <a:latin typeface="Courier"/>
              </a:rPr>
              <a:t>input_value</a:t>
            </a:r>
            <a:r>
              <a:rPr lang="en-US" i="1" dirty="0" smtClean="0">
                <a:latin typeface="Courier"/>
              </a:rPr>
              <a:t>: document contents</a:t>
            </a:r>
          </a:p>
          <a:p>
            <a:pPr>
              <a:buNone/>
            </a:pPr>
            <a:r>
              <a:rPr lang="en-US" i="1" dirty="0" smtClean="0">
                <a:latin typeface="Courier"/>
              </a:rPr>
              <a:t>    </a:t>
            </a:r>
            <a:r>
              <a:rPr lang="en-US" dirty="0" err="1" smtClean="0">
                <a:latin typeface="Courier"/>
              </a:rPr>
              <a:t>localCount</a:t>
            </a:r>
            <a:r>
              <a:rPr lang="en-US" dirty="0" smtClean="0">
                <a:latin typeface="Courier"/>
              </a:rPr>
              <a:t> = </a:t>
            </a:r>
            <a:r>
              <a:rPr lang="en-US" dirty="0" err="1" smtClean="0">
                <a:latin typeface="Courier"/>
              </a:rPr>
              <a:t>CountLocally</a:t>
            </a:r>
            <a:r>
              <a:rPr lang="en-US" dirty="0" smtClean="0">
                <a:latin typeface="Courier"/>
              </a:rPr>
              <a:t>(</a:t>
            </a:r>
            <a:r>
              <a:rPr lang="en-US" dirty="0" err="1" smtClean="0">
                <a:latin typeface="Courier"/>
              </a:rPr>
              <a:t>input_value</a:t>
            </a:r>
            <a:r>
              <a:rPr lang="en-US" dirty="0" smtClean="0">
                <a:latin typeface="Courier"/>
              </a:rPr>
              <a:t>);</a:t>
            </a:r>
            <a:endParaRPr lang="en-US" i="1" dirty="0" smtClean="0">
              <a:latin typeface="Courier"/>
            </a:endParaRPr>
          </a:p>
          <a:p>
            <a:pPr>
              <a:buNone/>
            </a:pPr>
            <a:r>
              <a:rPr lang="en-US" dirty="0" smtClean="0">
                <a:latin typeface="Courier"/>
              </a:rPr>
              <a:t>    for each count:</a:t>
            </a:r>
          </a:p>
          <a:p>
            <a:pPr>
              <a:buNone/>
            </a:pPr>
            <a:r>
              <a:rPr lang="en-US" dirty="0" smtClean="0">
                <a:latin typeface="Courier"/>
              </a:rPr>
              <a:t>      Emit (word, count); </a:t>
            </a:r>
            <a:r>
              <a:rPr lang="en-US" i="1" dirty="0" smtClean="0">
                <a:latin typeface="Courier"/>
              </a:rPr>
              <a:t>// Produce count of words</a:t>
            </a:r>
          </a:p>
          <a:p>
            <a:pPr>
              <a:buNone/>
            </a:pPr>
            <a:endParaRPr lang="en-US" dirty="0" smtClean="0">
              <a:latin typeface="Courier"/>
            </a:endParaRPr>
          </a:p>
          <a:p>
            <a:pPr>
              <a:buNone/>
            </a:pPr>
            <a:r>
              <a:rPr lang="en-US" dirty="0" smtClean="0">
                <a:latin typeface="Courier"/>
              </a:rPr>
              <a:t>  reduce(String word, </a:t>
            </a:r>
            <a:r>
              <a:rPr lang="en-US" dirty="0" err="1" smtClean="0">
                <a:latin typeface="Courier"/>
              </a:rPr>
              <a:t>Iterator</a:t>
            </a:r>
            <a:r>
              <a:rPr lang="en-US" dirty="0" smtClean="0">
                <a:latin typeface="Courier"/>
              </a:rPr>
              <a:t> </a:t>
            </a:r>
            <a:r>
              <a:rPr lang="en-US" dirty="0" err="1" smtClean="0">
                <a:latin typeface="Courier"/>
              </a:rPr>
              <a:t>intermediate_values</a:t>
            </a:r>
            <a:r>
              <a:rPr lang="en-US" dirty="0" smtClean="0">
                <a:latin typeface="Courier"/>
              </a:rPr>
              <a:t>):</a:t>
            </a:r>
          </a:p>
          <a:p>
            <a:pPr>
              <a:buNone/>
            </a:pPr>
            <a:r>
              <a:rPr lang="en-US" i="1" dirty="0" smtClean="0">
                <a:latin typeface="Courier"/>
              </a:rPr>
              <a:t>    // word:  the word (in the intermediate key);</a:t>
            </a:r>
          </a:p>
          <a:p>
            <a:pPr>
              <a:buNone/>
            </a:pPr>
            <a:r>
              <a:rPr lang="en-US" i="1" dirty="0" smtClean="0">
                <a:latin typeface="Courier"/>
              </a:rPr>
              <a:t>    // </a:t>
            </a:r>
            <a:r>
              <a:rPr lang="en-US" dirty="0" err="1" smtClean="0">
                <a:latin typeface="Courier"/>
              </a:rPr>
              <a:t>intermediate_values</a:t>
            </a:r>
            <a:r>
              <a:rPr lang="en-US" i="1" dirty="0" smtClean="0">
                <a:latin typeface="Courier"/>
              </a:rPr>
              <a:t>: a list of counts</a:t>
            </a:r>
          </a:p>
          <a:p>
            <a:pPr>
              <a:buNone/>
            </a:pPr>
            <a:r>
              <a:rPr lang="en-US" dirty="0" smtClean="0">
                <a:latin typeface="Courier"/>
              </a:rPr>
              <a:t>    </a:t>
            </a:r>
            <a:r>
              <a:rPr lang="en-US" dirty="0" err="1" smtClean="0">
                <a:latin typeface="Courier"/>
              </a:rPr>
              <a:t>int</a:t>
            </a:r>
            <a:r>
              <a:rPr lang="en-US" dirty="0" smtClean="0">
                <a:latin typeface="Courier"/>
              </a:rPr>
              <a:t> result = 0;</a:t>
            </a:r>
          </a:p>
          <a:p>
            <a:pPr>
              <a:buNone/>
            </a:pPr>
            <a:r>
              <a:rPr lang="en-US" dirty="0" smtClean="0">
                <a:latin typeface="Courier"/>
              </a:rPr>
              <a:t>    for each </a:t>
            </a:r>
            <a:r>
              <a:rPr lang="en-US" dirty="0" err="1" smtClean="0">
                <a:latin typeface="Courier"/>
              </a:rPr>
              <a:t>v</a:t>
            </a:r>
            <a:r>
              <a:rPr lang="en-US" dirty="0" smtClean="0">
                <a:latin typeface="Courier"/>
              </a:rPr>
              <a:t> in </a:t>
            </a:r>
            <a:r>
              <a:rPr lang="en-US" dirty="0" err="1" smtClean="0">
                <a:latin typeface="Courier"/>
              </a:rPr>
              <a:t>intermediate_values</a:t>
            </a:r>
            <a:r>
              <a:rPr lang="en-US" dirty="0" smtClean="0">
                <a:latin typeface="Courier"/>
              </a:rPr>
              <a:t>:</a:t>
            </a:r>
          </a:p>
          <a:p>
            <a:pPr>
              <a:buNone/>
            </a:pPr>
            <a:r>
              <a:rPr lang="en-US" dirty="0" smtClean="0">
                <a:latin typeface="Courier"/>
              </a:rPr>
              <a:t>      result += v; </a:t>
            </a:r>
            <a:endParaRPr lang="en-US" i="1" dirty="0" smtClean="0">
              <a:latin typeface="Courier"/>
            </a:endParaRPr>
          </a:p>
          <a:p>
            <a:pPr>
              <a:buNone/>
            </a:pPr>
            <a:r>
              <a:rPr lang="en-US" dirty="0" smtClean="0">
                <a:latin typeface="Courier"/>
              </a:rPr>
              <a:t>    Emit(word, result);</a:t>
            </a:r>
            <a:endParaRPr lang="en-US" dirty="0">
              <a:latin typeface="Courier"/>
            </a:endParaRPr>
          </a:p>
        </p:txBody>
      </p:sp>
      <p:sp>
        <p:nvSpPr>
          <p:cNvPr id="4" name="Date Placeholder 3"/>
          <p:cNvSpPr>
            <a:spLocks noGrp="1"/>
          </p:cNvSpPr>
          <p:nvPr>
            <p:ph type="dt" sz="half" idx="10"/>
          </p:nvPr>
        </p:nvSpPr>
        <p:spPr/>
        <p:txBody>
          <a:bodyPr/>
          <a:lstStyle/>
          <a:p>
            <a:fld id="{C0CCF90D-6D61-154C-9C1C-CA9079BBC248}" type="datetime1">
              <a:rPr lang="en-US" smtClean="0"/>
              <a:pPr/>
              <a:t>9/7/14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18</a:t>
            </a:fld>
            <a:endParaRPr lang="en-US"/>
          </a:p>
        </p:txBody>
      </p:sp>
    </p:spTree>
    <p:custDataLst>
      <p:tags r:id="rId1"/>
    </p:custDataLst>
    <p:extLst>
      <p:ext uri="{BB962C8B-B14F-4D97-AF65-F5344CB8AC3E}">
        <p14:creationId xmlns:p14="http://schemas.microsoft.com/office/powerpoint/2010/main" val="349360609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map 		(k1,v1)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list(k2,v2) </a:t>
            </a:r>
          </a:p>
          <a:p>
            <a:r>
              <a:rPr lang="en-US" dirty="0" smtClean="0"/>
              <a:t>reduce	(k2,list(v2)) 	</a:t>
            </a:r>
            <a:r>
              <a:rPr lang="en-US" dirty="0" err="1" smtClean="0">
                <a:latin typeface="Wingdings"/>
                <a:ea typeface="Wingdings"/>
                <a:cs typeface="Wingdings"/>
              </a:rPr>
              <a:t></a:t>
            </a:r>
            <a:r>
              <a:rPr lang="en-US" dirty="0" smtClean="0">
                <a:latin typeface="Wingdings"/>
                <a:ea typeface="Wingdings"/>
                <a:cs typeface="Wingdings"/>
              </a:rPr>
              <a:t>		</a:t>
            </a:r>
            <a:r>
              <a:rPr lang="en-US" dirty="0" smtClean="0"/>
              <a:t>list(v2) </a:t>
            </a:r>
          </a:p>
          <a:p>
            <a:r>
              <a:rPr lang="en-US" dirty="0" smtClean="0"/>
              <a:t>Input keys and values from </a:t>
            </a:r>
            <a:r>
              <a:rPr lang="en-US" i="1" dirty="0" smtClean="0"/>
              <a:t>different </a:t>
            </a:r>
            <a:r>
              <a:rPr lang="en-US" dirty="0" smtClean="0"/>
              <a:t>domain than output keys and values</a:t>
            </a:r>
          </a:p>
          <a:p>
            <a:r>
              <a:rPr lang="en-US" dirty="0" smtClean="0"/>
              <a:t>Intermediate keys and values from </a:t>
            </a:r>
            <a:r>
              <a:rPr lang="en-US" i="1" dirty="0" smtClean="0"/>
              <a:t>same </a:t>
            </a:r>
            <a:r>
              <a:rPr lang="en-US" dirty="0" smtClean="0"/>
              <a:t>domain as output keys and values</a:t>
            </a:r>
          </a:p>
          <a:p>
            <a:endParaRPr lang="en-US" dirty="0" smtClean="0"/>
          </a:p>
        </p:txBody>
      </p:sp>
      <p:sp>
        <p:nvSpPr>
          <p:cNvPr id="4" name="Date Placeholder 3"/>
          <p:cNvSpPr>
            <a:spLocks noGrp="1"/>
          </p:cNvSpPr>
          <p:nvPr>
            <p:ph type="dt" sz="half" idx="10"/>
          </p:nvPr>
        </p:nvSpPr>
        <p:spPr/>
        <p:txBody>
          <a:bodyPr/>
          <a:lstStyle/>
          <a:p>
            <a:fld id="{1FC5C507-5FDF-0648-9A3C-8BCF18B39ECE}" type="datetime1">
              <a:rPr lang="en-US" smtClean="0"/>
              <a:pPr/>
              <a:t>9/7/14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19</a:t>
            </a:fld>
            <a:endParaRPr lang="en-US"/>
          </a:p>
        </p:txBody>
      </p:sp>
      <p:sp>
        <p:nvSpPr>
          <p:cNvPr id="7" name="Oval 6"/>
          <p:cNvSpPr/>
          <p:nvPr/>
        </p:nvSpPr>
        <p:spPr>
          <a:xfrm>
            <a:off x="5803900" y="1473200"/>
            <a:ext cx="1003300" cy="8636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Oval 7"/>
          <p:cNvSpPr/>
          <p:nvPr/>
        </p:nvSpPr>
        <p:spPr>
          <a:xfrm>
            <a:off x="2159000" y="2044700"/>
            <a:ext cx="1003300" cy="8636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39094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本节课目标</a:t>
            </a:r>
            <a:endParaRPr lang="en-US" dirty="0"/>
          </a:p>
        </p:txBody>
      </p:sp>
      <p:sp>
        <p:nvSpPr>
          <p:cNvPr id="3" name="Content Placeholder 2"/>
          <p:cNvSpPr>
            <a:spLocks noGrp="1"/>
          </p:cNvSpPr>
          <p:nvPr>
            <p:ph idx="1"/>
          </p:nvPr>
        </p:nvSpPr>
        <p:spPr/>
        <p:txBody>
          <a:bodyPr>
            <a:normAutofit lnSpcReduction="10000"/>
          </a:bodyPr>
          <a:lstStyle/>
          <a:p>
            <a:r>
              <a:rPr lang="zh-CN" altLang="en-US" dirty="0" smtClean="0"/>
              <a:t>数据并行</a:t>
            </a:r>
            <a:endParaRPr lang="en-US" dirty="0" smtClean="0"/>
          </a:p>
          <a:p>
            <a:r>
              <a:rPr lang="en-US" dirty="0" err="1" smtClean="0"/>
              <a:t>MapReduce</a:t>
            </a:r>
            <a:r>
              <a:rPr lang="zh-CN" altLang="en-US" dirty="0" smtClean="0"/>
              <a:t>编程模型</a:t>
            </a:r>
            <a:endParaRPr lang="en-US" altLang="zh-CN" dirty="0" smtClean="0"/>
          </a:p>
          <a:p>
            <a:r>
              <a:rPr lang="en-US" altLang="zh-CN" dirty="0" err="1" smtClean="0"/>
              <a:t>MapReduce</a:t>
            </a:r>
            <a:r>
              <a:rPr lang="zh-CN" altLang="en-US" dirty="0" smtClean="0"/>
              <a:t>的系统架构</a:t>
            </a:r>
            <a:endParaRPr lang="en-US" altLang="zh-CN" dirty="0" smtClean="0"/>
          </a:p>
          <a:p>
            <a:r>
              <a:rPr lang="en-US" dirty="0" err="1" smtClean="0"/>
              <a:t>MapReduce</a:t>
            </a:r>
            <a:r>
              <a:rPr lang="zh-CN" altLang="en-US" dirty="0" smtClean="0"/>
              <a:t>性能讨论</a:t>
            </a:r>
            <a:endParaRPr lang="en-US" altLang="zh-CN" dirty="0" smtClean="0"/>
          </a:p>
          <a:p>
            <a:r>
              <a:rPr lang="zh-CN" altLang="en-US" dirty="0" smtClean="0"/>
              <a:t>更高层的编程框架 </a:t>
            </a:r>
            <a:r>
              <a:rPr lang="en-US" altLang="zh-CN" dirty="0" smtClean="0"/>
              <a:t>–</a:t>
            </a:r>
            <a:r>
              <a:rPr lang="zh-CN" altLang="en-US" dirty="0" smtClean="0"/>
              <a:t> </a:t>
            </a:r>
            <a:r>
              <a:rPr lang="en-US" altLang="zh-CN" dirty="0" smtClean="0"/>
              <a:t>Pig</a:t>
            </a:r>
            <a:r>
              <a:rPr lang="zh-CN" altLang="en-US" dirty="0" smtClean="0"/>
              <a:t> </a:t>
            </a:r>
            <a:r>
              <a:rPr lang="en-US" altLang="zh-CN" dirty="0" smtClean="0"/>
              <a:t>Latin</a:t>
            </a:r>
          </a:p>
          <a:p>
            <a:r>
              <a:rPr lang="en-US" dirty="0" smtClean="0"/>
              <a:t>Pig</a:t>
            </a:r>
            <a:r>
              <a:rPr lang="zh-CN" altLang="en-US" dirty="0" smtClean="0"/>
              <a:t> </a:t>
            </a:r>
            <a:r>
              <a:rPr lang="en-US" altLang="zh-CN" dirty="0" smtClean="0"/>
              <a:t>Latin</a:t>
            </a:r>
            <a:r>
              <a:rPr lang="zh-CN" altLang="en-US" dirty="0" smtClean="0"/>
              <a:t>语言</a:t>
            </a:r>
            <a:endParaRPr lang="en-US" altLang="zh-CN" dirty="0" smtClean="0"/>
          </a:p>
          <a:p>
            <a:r>
              <a:rPr lang="en-US" altLang="zh-CN" dirty="0" smtClean="0"/>
              <a:t>Pig</a:t>
            </a:r>
            <a:r>
              <a:rPr lang="zh-CN" altLang="en-US" dirty="0" smtClean="0"/>
              <a:t> </a:t>
            </a:r>
            <a:r>
              <a:rPr lang="en-US" altLang="zh-CN" dirty="0" smtClean="0"/>
              <a:t>Latin</a:t>
            </a:r>
            <a:r>
              <a:rPr lang="zh-CN" altLang="en-US" dirty="0" smtClean="0"/>
              <a:t>在</a:t>
            </a:r>
            <a:r>
              <a:rPr lang="en-US" altLang="zh-CN" dirty="0" err="1" smtClean="0"/>
              <a:t>Hadoop</a:t>
            </a:r>
            <a:r>
              <a:rPr lang="zh-CN" altLang="en-US" dirty="0" smtClean="0"/>
              <a:t>上的实现</a:t>
            </a:r>
            <a:r>
              <a:rPr lang="en-US" dirty="0"/>
              <a:t/>
            </a:r>
            <a:br>
              <a:rPr lang="en-US" dirty="0"/>
            </a:br>
            <a:endParaRPr lang="en-US" dirty="0"/>
          </a:p>
        </p:txBody>
      </p:sp>
    </p:spTree>
    <p:extLst>
      <p:ext uri="{BB962C8B-B14F-4D97-AF65-F5344CB8AC3E}">
        <p14:creationId xmlns:p14="http://schemas.microsoft.com/office/powerpoint/2010/main" val="3011239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 </a:t>
            </a:r>
            <a:r>
              <a:rPr kumimoji="1" lang="zh-CN" altLang="en-US" dirty="0" smtClean="0"/>
              <a:t>执行过程</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598968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Setup</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Map invocations distributed by partitioning input data into </a:t>
            </a:r>
            <a:r>
              <a:rPr lang="en-US" b="1" dirty="0" smtClean="0"/>
              <a:t>M</a:t>
            </a:r>
            <a:r>
              <a:rPr lang="en-US" dirty="0" smtClean="0"/>
              <a:t> </a:t>
            </a:r>
            <a:r>
              <a:rPr lang="en-US" i="1" dirty="0" smtClean="0"/>
              <a:t>splits</a:t>
            </a:r>
          </a:p>
          <a:p>
            <a:pPr lvl="1"/>
            <a:r>
              <a:rPr lang="en-US" dirty="0" smtClean="0"/>
              <a:t>Typically 16 MB to 64 MB per piece</a:t>
            </a:r>
          </a:p>
          <a:p>
            <a:pPr lvl="1"/>
            <a:r>
              <a:rPr lang="en-US" dirty="0" smtClean="0"/>
              <a:t>Depends on GFS data block size</a:t>
            </a:r>
          </a:p>
          <a:p>
            <a:r>
              <a:rPr lang="en-US" dirty="0" smtClean="0"/>
              <a:t>Input processed in parallel on different servers</a:t>
            </a:r>
          </a:p>
          <a:p>
            <a:r>
              <a:rPr lang="en-US" dirty="0" smtClean="0"/>
              <a:t>Reduce invocations distributed by partitioning intermediate key space into </a:t>
            </a:r>
            <a:r>
              <a:rPr lang="en-US" b="1" dirty="0" smtClean="0"/>
              <a:t>R</a:t>
            </a:r>
            <a:r>
              <a:rPr lang="en-US" dirty="0" smtClean="0"/>
              <a:t> pieces</a:t>
            </a:r>
          </a:p>
          <a:p>
            <a:r>
              <a:rPr lang="en-US" dirty="0" smtClean="0"/>
              <a:t>User picks </a:t>
            </a:r>
            <a:r>
              <a:rPr lang="en-US" b="1" dirty="0" smtClean="0"/>
              <a:t>M</a:t>
            </a:r>
            <a:r>
              <a:rPr lang="en-US" dirty="0" smtClean="0"/>
              <a:t> &gt;&gt; # servers, </a:t>
            </a:r>
            <a:r>
              <a:rPr lang="en-US" b="1" dirty="0" smtClean="0"/>
              <a:t>R</a:t>
            </a:r>
            <a:r>
              <a:rPr lang="en-US" dirty="0" smtClean="0"/>
              <a:t> &gt; # servers</a:t>
            </a:r>
          </a:p>
          <a:p>
            <a:pPr lvl="1"/>
            <a:r>
              <a:rPr lang="en-US" dirty="0" smtClean="0"/>
              <a:t>Big M helps with load balancing, recovery from failure</a:t>
            </a:r>
          </a:p>
          <a:p>
            <a:pPr lvl="1"/>
            <a:r>
              <a:rPr lang="en-US" dirty="0" smtClean="0"/>
              <a:t>One output file per R invocation, so not too many</a:t>
            </a:r>
            <a:endParaRPr lang="en-US" dirty="0"/>
          </a:p>
        </p:txBody>
      </p:sp>
      <p:sp>
        <p:nvSpPr>
          <p:cNvPr id="4" name="Date Placeholder 3"/>
          <p:cNvSpPr>
            <a:spLocks noGrp="1"/>
          </p:cNvSpPr>
          <p:nvPr>
            <p:ph type="dt" sz="half" idx="10"/>
          </p:nvPr>
        </p:nvSpPr>
        <p:spPr/>
        <p:txBody>
          <a:bodyPr/>
          <a:lstStyle/>
          <a:p>
            <a:fld id="{1FC5C507-5FDF-0648-9A3C-8BCF18B39ECE}" type="datetime1">
              <a:rPr lang="en-US" smtClean="0"/>
              <a:pPr/>
              <a:t>9/7/14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21</a:t>
            </a:fld>
            <a:endParaRPr lang="en-US"/>
          </a:p>
        </p:txBody>
      </p:sp>
    </p:spTree>
    <p:extLst>
      <p:ext uri="{BB962C8B-B14F-4D97-AF65-F5344CB8AC3E}">
        <p14:creationId xmlns:p14="http://schemas.microsoft.com/office/powerpoint/2010/main" val="257954294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MapReduce Execution</a:t>
            </a:r>
            <a:endParaRPr lang="en-US" dirty="0"/>
          </a:p>
        </p:txBody>
      </p:sp>
      <p:sp>
        <p:nvSpPr>
          <p:cNvPr id="4" name="Date Placeholder 3"/>
          <p:cNvSpPr>
            <a:spLocks noGrp="1"/>
          </p:cNvSpPr>
          <p:nvPr>
            <p:ph type="dt" sz="half" idx="10"/>
          </p:nvPr>
        </p:nvSpPr>
        <p:spPr/>
        <p:txBody>
          <a:bodyPr/>
          <a:lstStyle/>
          <a:p>
            <a:fld id="{1D0E19CA-6AA1-3740-88A8-B017456CF591}" type="datetime1">
              <a:rPr lang="en-US" smtClean="0"/>
              <a:pPr/>
              <a:t>9/7/14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22</a:t>
            </a:fld>
            <a:endParaRPr lang="en-US"/>
          </a:p>
        </p:txBody>
      </p:sp>
      <p:pic>
        <p:nvPicPr>
          <p:cNvPr id="8" name="Picture 7" descr="MapReduce.gif"/>
          <p:cNvPicPr>
            <a:picLocks noChangeAspect="1"/>
          </p:cNvPicPr>
          <p:nvPr/>
        </p:nvPicPr>
        <p:blipFill>
          <a:blip r:embed="rId2"/>
          <a:stretch>
            <a:fillRect/>
          </a:stretch>
        </p:blipFill>
        <p:spPr>
          <a:xfrm>
            <a:off x="795866" y="1117891"/>
            <a:ext cx="7874000" cy="5430345"/>
          </a:xfrm>
          <a:prstGeom prst="rect">
            <a:avLst/>
          </a:prstGeom>
        </p:spPr>
      </p:pic>
      <p:sp>
        <p:nvSpPr>
          <p:cNvPr id="9" name="TextBox 8"/>
          <p:cNvSpPr txBox="1"/>
          <p:nvPr/>
        </p:nvSpPr>
        <p:spPr>
          <a:xfrm>
            <a:off x="0" y="1405466"/>
            <a:ext cx="2184400" cy="1569660"/>
          </a:xfrm>
          <a:prstGeom prst="rect">
            <a:avLst/>
          </a:prstGeom>
          <a:noFill/>
        </p:spPr>
        <p:txBody>
          <a:bodyPr wrap="square" rtlCol="0">
            <a:spAutoFit/>
          </a:bodyPr>
          <a:lstStyle/>
          <a:p>
            <a:r>
              <a:rPr lang="en-US" sz="2400" dirty="0" smtClean="0"/>
              <a:t>Fine granularity tasks: many more map tasks than machines</a:t>
            </a:r>
            <a:endParaRPr lang="en-US" sz="2400" dirty="0"/>
          </a:p>
        </p:txBody>
      </p:sp>
      <p:sp>
        <p:nvSpPr>
          <p:cNvPr id="10" name="TextBox 9"/>
          <p:cNvSpPr txBox="1"/>
          <p:nvPr/>
        </p:nvSpPr>
        <p:spPr>
          <a:xfrm>
            <a:off x="1" y="4690533"/>
            <a:ext cx="2963332" cy="1200328"/>
          </a:xfrm>
          <a:prstGeom prst="rect">
            <a:avLst/>
          </a:prstGeom>
          <a:noFill/>
        </p:spPr>
        <p:txBody>
          <a:bodyPr wrap="square" rtlCol="0">
            <a:spAutoFit/>
          </a:bodyPr>
          <a:lstStyle/>
          <a:p>
            <a:r>
              <a:rPr lang="en-US" sz="2400" dirty="0" smtClean="0"/>
              <a:t>2000 servers =&gt; </a:t>
            </a:r>
            <a:br>
              <a:rPr lang="en-US" sz="2400" dirty="0" smtClean="0"/>
            </a:br>
            <a:r>
              <a:rPr lang="en-US" sz="2400" dirty="0" smtClean="0"/>
              <a:t>≈ 200,000 Map Tasks, ≈ 5,000 Reduce tasks</a:t>
            </a:r>
            <a:endParaRPr lang="en-US" sz="2400" dirty="0"/>
          </a:p>
        </p:txBody>
      </p:sp>
      <p:sp>
        <p:nvSpPr>
          <p:cNvPr id="11" name="TextBox 10"/>
          <p:cNvSpPr txBox="1"/>
          <p:nvPr/>
        </p:nvSpPr>
        <p:spPr>
          <a:xfrm>
            <a:off x="0" y="3234267"/>
            <a:ext cx="2963332" cy="1200328"/>
          </a:xfrm>
          <a:prstGeom prst="rect">
            <a:avLst/>
          </a:prstGeom>
          <a:noFill/>
        </p:spPr>
        <p:txBody>
          <a:bodyPr wrap="square" rtlCol="0">
            <a:spAutoFit/>
          </a:bodyPr>
          <a:lstStyle/>
          <a:p>
            <a:r>
              <a:rPr lang="en-US" sz="2400" dirty="0" smtClean="0"/>
              <a:t>Bucket sort</a:t>
            </a:r>
          </a:p>
          <a:p>
            <a:r>
              <a:rPr lang="en-US" sz="2400" dirty="0" smtClean="0"/>
              <a:t>to get same keys</a:t>
            </a:r>
          </a:p>
          <a:p>
            <a:r>
              <a:rPr lang="en-US" sz="2400" dirty="0" smtClean="0"/>
              <a:t>together</a:t>
            </a:r>
          </a:p>
        </p:txBody>
      </p:sp>
    </p:spTree>
    <p:extLst>
      <p:ext uri="{BB962C8B-B14F-4D97-AF65-F5344CB8AC3E}">
        <p14:creationId xmlns:p14="http://schemas.microsoft.com/office/powerpoint/2010/main" val="12269662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shuffle phase (group by key)</a:t>
            </a:r>
            <a:endParaRPr lang="en-US" dirty="0"/>
          </a:p>
        </p:txBody>
      </p:sp>
      <p:sp>
        <p:nvSpPr>
          <p:cNvPr id="3" name="Date Placeholder 2"/>
          <p:cNvSpPr>
            <a:spLocks noGrp="1"/>
          </p:cNvSpPr>
          <p:nvPr>
            <p:ph type="dt" sz="half" idx="10"/>
          </p:nvPr>
        </p:nvSpPr>
        <p:spPr/>
        <p:txBody>
          <a:bodyPr/>
          <a:lstStyle/>
          <a:p>
            <a:fld id="{6CA9EC4A-5AC6-244B-95F0-D787D76F561D}" type="datetime1">
              <a:rPr lang="en-US" smtClean="0"/>
              <a:pPr/>
              <a:t>9/7/14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23</a:t>
            </a:fld>
            <a:endParaRPr lang="en-US"/>
          </a:p>
        </p:txBody>
      </p:sp>
      <p:sp>
        <p:nvSpPr>
          <p:cNvPr id="7" name="TextBox 6"/>
          <p:cNvSpPr txBox="1"/>
          <p:nvPr/>
        </p:nvSpPr>
        <p:spPr>
          <a:xfrm>
            <a:off x="457200" y="1456271"/>
            <a:ext cx="1115485" cy="469359"/>
          </a:xfrm>
          <a:prstGeom prst="rect">
            <a:avLst/>
          </a:prstGeom>
          <a:noFill/>
        </p:spPr>
        <p:txBody>
          <a:bodyPr wrap="none" rtlCol="0">
            <a:spAutoFit/>
          </a:bodyPr>
          <a:lstStyle/>
          <a:p>
            <a:pPr>
              <a:lnSpc>
                <a:spcPct val="85000"/>
              </a:lnSpc>
            </a:pPr>
            <a:r>
              <a:rPr lang="en-US" sz="2800" dirty="0" smtClean="0">
                <a:solidFill>
                  <a:srgbClr val="FF0000"/>
                </a:solidFill>
              </a:rPr>
              <a:t>Map 1</a:t>
            </a:r>
          </a:p>
        </p:txBody>
      </p:sp>
      <p:sp>
        <p:nvSpPr>
          <p:cNvPr id="9" name="Rectangle 8"/>
          <p:cNvSpPr/>
          <p:nvPr/>
        </p:nvSpPr>
        <p:spPr>
          <a:xfrm>
            <a:off x="419100" y="1422400"/>
            <a:ext cx="4038600" cy="24130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4749800" y="1443571"/>
            <a:ext cx="1117614" cy="461793"/>
          </a:xfrm>
          <a:prstGeom prst="rect">
            <a:avLst/>
          </a:prstGeom>
          <a:noFill/>
        </p:spPr>
        <p:txBody>
          <a:bodyPr wrap="none" rtlCol="0">
            <a:spAutoFit/>
          </a:bodyPr>
          <a:lstStyle/>
          <a:p>
            <a:pPr>
              <a:lnSpc>
                <a:spcPct val="85000"/>
              </a:lnSpc>
            </a:pPr>
            <a:r>
              <a:rPr lang="en-US" sz="2800" dirty="0" smtClean="0">
                <a:solidFill>
                  <a:srgbClr val="FF0000"/>
                </a:solidFill>
              </a:rPr>
              <a:t>Map 2</a:t>
            </a:r>
          </a:p>
        </p:txBody>
      </p:sp>
      <p:sp>
        <p:nvSpPr>
          <p:cNvPr id="11" name="Rectangle 10"/>
          <p:cNvSpPr/>
          <p:nvPr/>
        </p:nvSpPr>
        <p:spPr>
          <a:xfrm>
            <a:off x="4711700" y="1409700"/>
            <a:ext cx="4038600" cy="24130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1282700" y="2082800"/>
            <a:ext cx="2541850"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15" name="TextBox 14"/>
          <p:cNvSpPr txBox="1"/>
          <p:nvPr/>
        </p:nvSpPr>
        <p:spPr>
          <a:xfrm>
            <a:off x="5549900" y="2095500"/>
            <a:ext cx="2488951" cy="369332"/>
          </a:xfrm>
          <a:prstGeom prst="rect">
            <a:avLst/>
          </a:prstGeom>
          <a:noFill/>
        </p:spPr>
        <p:txBody>
          <a:bodyPr wrap="none" rtlCol="0">
            <a:spAutoFit/>
          </a:bodyPr>
          <a:lstStyle/>
          <a:p>
            <a:r>
              <a:rPr lang="en-US" dirty="0" err="1" smtClean="0"/>
              <a:t>shard_id</a:t>
            </a:r>
            <a:r>
              <a:rPr lang="en-US" dirty="0" smtClean="0"/>
              <a:t> = partition(key)</a:t>
            </a:r>
            <a:endParaRPr lang="en-US" dirty="0"/>
          </a:p>
        </p:txBody>
      </p:sp>
      <p:sp>
        <p:nvSpPr>
          <p:cNvPr id="29" name="TextBox 28"/>
          <p:cNvSpPr txBox="1"/>
          <p:nvPr/>
        </p:nvSpPr>
        <p:spPr>
          <a:xfrm>
            <a:off x="1828800" y="1511300"/>
            <a:ext cx="1665905" cy="369332"/>
          </a:xfrm>
          <a:prstGeom prst="rect">
            <a:avLst/>
          </a:prstGeom>
          <a:noFill/>
        </p:spPr>
        <p:txBody>
          <a:bodyPr wrap="none" rtlCol="0">
            <a:spAutoFit/>
          </a:bodyPr>
          <a:lstStyle/>
          <a:p>
            <a:r>
              <a:rPr lang="en-US" dirty="0" smtClean="0"/>
              <a:t>emit(key, value)</a:t>
            </a:r>
            <a:endParaRPr lang="en-US" dirty="0"/>
          </a:p>
        </p:txBody>
      </p:sp>
      <p:sp>
        <p:nvSpPr>
          <p:cNvPr id="30" name="TextBox 29"/>
          <p:cNvSpPr txBox="1"/>
          <p:nvPr/>
        </p:nvSpPr>
        <p:spPr>
          <a:xfrm>
            <a:off x="6032500" y="1485900"/>
            <a:ext cx="1665905" cy="369332"/>
          </a:xfrm>
          <a:prstGeom prst="rect">
            <a:avLst/>
          </a:prstGeom>
          <a:noFill/>
        </p:spPr>
        <p:txBody>
          <a:bodyPr wrap="none" rtlCol="0">
            <a:spAutoFit/>
          </a:bodyPr>
          <a:lstStyle/>
          <a:p>
            <a:r>
              <a:rPr lang="en-US" dirty="0" smtClean="0"/>
              <a:t>emit(key, value)</a:t>
            </a:r>
            <a:endParaRPr lang="en-US" dirty="0"/>
          </a:p>
        </p:txBody>
      </p:sp>
      <p:cxnSp>
        <p:nvCxnSpPr>
          <p:cNvPr id="32" name="Straight Arrow Connector 31"/>
          <p:cNvCxnSpPr/>
          <p:nvPr/>
        </p:nvCxnSpPr>
        <p:spPr>
          <a:xfrm>
            <a:off x="2552700" y="1816100"/>
            <a:ext cx="12700" cy="33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6743700" y="1816100"/>
            <a:ext cx="12700" cy="33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09" name="Group 108"/>
          <p:cNvGrpSpPr/>
          <p:nvPr/>
        </p:nvGrpSpPr>
        <p:grpSpPr>
          <a:xfrm>
            <a:off x="419100" y="2400300"/>
            <a:ext cx="4001469" cy="1333500"/>
            <a:chOff x="419100" y="2400300"/>
            <a:chExt cx="4001469" cy="1333500"/>
          </a:xfrm>
        </p:grpSpPr>
        <p:sp>
          <p:nvSpPr>
            <p:cNvPr id="16" name="TextBox 15"/>
            <p:cNvSpPr txBox="1"/>
            <p:nvPr/>
          </p:nvSpPr>
          <p:spPr>
            <a:xfrm>
              <a:off x="2832100" y="2590800"/>
              <a:ext cx="891654" cy="369332"/>
            </a:xfrm>
            <a:prstGeom prst="rect">
              <a:avLst/>
            </a:prstGeom>
            <a:noFill/>
          </p:spPr>
          <p:txBody>
            <a:bodyPr wrap="none" rtlCol="0">
              <a:spAutoFit/>
            </a:bodyPr>
            <a:lstStyle/>
            <a:p>
              <a:r>
                <a:rPr lang="en-US" dirty="0" smtClean="0"/>
                <a:t>Shard 3</a:t>
              </a:r>
              <a:endParaRPr lang="en-US" dirty="0"/>
            </a:p>
          </p:txBody>
        </p:sp>
        <p:sp>
          <p:nvSpPr>
            <p:cNvPr id="17" name="TextBox 16"/>
            <p:cNvSpPr txBox="1"/>
            <p:nvPr/>
          </p:nvSpPr>
          <p:spPr>
            <a:xfrm>
              <a:off x="3860800" y="2590800"/>
              <a:ext cx="559769" cy="369332"/>
            </a:xfrm>
            <a:prstGeom prst="rect">
              <a:avLst/>
            </a:prstGeom>
            <a:noFill/>
          </p:spPr>
          <p:txBody>
            <a:bodyPr wrap="none" rtlCol="0">
              <a:spAutoFit/>
            </a:bodyPr>
            <a:lstStyle/>
            <a:p>
              <a:r>
                <a:rPr lang="en-US" dirty="0" smtClean="0"/>
                <a:t>…….</a:t>
              </a:r>
              <a:endParaRPr lang="en-US" dirty="0"/>
            </a:p>
          </p:txBody>
        </p:sp>
        <p:sp>
          <p:nvSpPr>
            <p:cNvPr id="22" name="TextBox 21"/>
            <p:cNvSpPr txBox="1"/>
            <p:nvPr/>
          </p:nvSpPr>
          <p:spPr>
            <a:xfrm>
              <a:off x="3136900" y="3035300"/>
              <a:ext cx="1028700" cy="369332"/>
            </a:xfrm>
            <a:prstGeom prst="rect">
              <a:avLst/>
            </a:prstGeom>
            <a:noFill/>
          </p:spPr>
          <p:txBody>
            <a:bodyPr wrap="square" rtlCol="0">
              <a:spAutoFit/>
            </a:bodyPr>
            <a:lstStyle/>
            <a:p>
              <a:r>
                <a:rPr lang="en-US" dirty="0" smtClean="0"/>
                <a:t>is : 2</a:t>
              </a:r>
              <a:endParaRPr lang="en-US" dirty="0"/>
            </a:p>
          </p:txBody>
        </p:sp>
        <p:cxnSp>
          <p:nvCxnSpPr>
            <p:cNvPr id="33" name="Straight Arrow Connector 32"/>
            <p:cNvCxnSpPr/>
            <p:nvPr/>
          </p:nvCxnSpPr>
          <p:spPr>
            <a:xfrm flipH="1">
              <a:off x="1155700" y="24003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a:off x="2387600" y="24648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743201" y="24257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419100" y="2565400"/>
              <a:ext cx="1206500" cy="1130300"/>
              <a:chOff x="419100" y="2565400"/>
              <a:chExt cx="1206500" cy="1130300"/>
            </a:xfrm>
          </p:grpSpPr>
          <p:sp>
            <p:nvSpPr>
              <p:cNvPr id="6" name="TextBox 5"/>
              <p:cNvSpPr txBox="1"/>
              <p:nvPr/>
            </p:nvSpPr>
            <p:spPr>
              <a:xfrm>
                <a:off x="584200" y="3009900"/>
                <a:ext cx="1028700" cy="369332"/>
              </a:xfrm>
              <a:prstGeom prst="rect">
                <a:avLst/>
              </a:prstGeom>
              <a:noFill/>
            </p:spPr>
            <p:txBody>
              <a:bodyPr wrap="square" rtlCol="0">
                <a:spAutoFit/>
              </a:bodyPr>
              <a:lstStyle/>
              <a:p>
                <a:r>
                  <a:rPr lang="en-US" dirty="0" smtClean="0"/>
                  <a:t>that : 2</a:t>
                </a:r>
                <a:endParaRPr lang="en-US" dirty="0"/>
              </a:p>
            </p:txBody>
          </p:sp>
          <p:sp>
            <p:nvSpPr>
              <p:cNvPr id="13" name="TextBox 12"/>
              <p:cNvSpPr txBox="1"/>
              <p:nvPr/>
            </p:nvSpPr>
            <p:spPr>
              <a:xfrm>
                <a:off x="419100" y="2565400"/>
                <a:ext cx="891654" cy="369332"/>
              </a:xfrm>
              <a:prstGeom prst="rect">
                <a:avLst/>
              </a:prstGeom>
              <a:noFill/>
            </p:spPr>
            <p:txBody>
              <a:bodyPr wrap="none" rtlCol="0">
                <a:spAutoFit/>
              </a:bodyPr>
              <a:lstStyle/>
              <a:p>
                <a:r>
                  <a:rPr lang="en-US" dirty="0" smtClean="0"/>
                  <a:t>Shard 1</a:t>
                </a:r>
                <a:endParaRPr lang="en-US" dirty="0"/>
              </a:p>
            </p:txBody>
          </p:sp>
          <p:sp>
            <p:nvSpPr>
              <p:cNvPr id="23" name="TextBox 22"/>
              <p:cNvSpPr txBox="1"/>
              <p:nvPr/>
            </p:nvSpPr>
            <p:spPr>
              <a:xfrm>
                <a:off x="596900" y="3289300"/>
                <a:ext cx="1028700" cy="369332"/>
              </a:xfrm>
              <a:prstGeom prst="rect">
                <a:avLst/>
              </a:prstGeom>
              <a:noFill/>
            </p:spPr>
            <p:txBody>
              <a:bodyPr wrap="square" rtlCol="0">
                <a:spAutoFit/>
              </a:bodyPr>
              <a:lstStyle/>
              <a:p>
                <a:r>
                  <a:rPr lang="en-US" dirty="0" smtClean="0"/>
                  <a:t>he : 1</a:t>
                </a:r>
                <a:endParaRPr lang="en-US" dirty="0"/>
              </a:p>
            </p:txBody>
          </p:sp>
          <p:sp>
            <p:nvSpPr>
              <p:cNvPr id="47" name="Rectangle 46"/>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2" name="Group 81"/>
            <p:cNvGrpSpPr/>
            <p:nvPr/>
          </p:nvGrpSpPr>
          <p:grpSpPr>
            <a:xfrm>
              <a:off x="1587500" y="2590800"/>
              <a:ext cx="1320800" cy="1143000"/>
              <a:chOff x="1587500" y="2590800"/>
              <a:chExt cx="1320800" cy="1143000"/>
            </a:xfrm>
          </p:grpSpPr>
          <p:sp>
            <p:nvSpPr>
              <p:cNvPr id="14" name="TextBox 13"/>
              <p:cNvSpPr txBox="1"/>
              <p:nvPr/>
            </p:nvSpPr>
            <p:spPr>
              <a:xfrm>
                <a:off x="1587500" y="2590800"/>
                <a:ext cx="891654" cy="369332"/>
              </a:xfrm>
              <a:prstGeom prst="rect">
                <a:avLst/>
              </a:prstGeom>
              <a:noFill/>
            </p:spPr>
            <p:txBody>
              <a:bodyPr wrap="none" rtlCol="0">
                <a:spAutoFit/>
              </a:bodyPr>
              <a:lstStyle/>
              <a:p>
                <a:r>
                  <a:rPr lang="en-US" dirty="0" smtClean="0"/>
                  <a:t>Shard 2</a:t>
                </a:r>
                <a:endParaRPr lang="en-US" dirty="0"/>
              </a:p>
            </p:txBody>
          </p:sp>
          <p:sp>
            <p:nvSpPr>
              <p:cNvPr id="24" name="TextBox 23"/>
              <p:cNvSpPr txBox="1"/>
              <p:nvPr/>
            </p:nvSpPr>
            <p:spPr>
              <a:xfrm>
                <a:off x="1879600" y="3035300"/>
                <a:ext cx="1028700" cy="369332"/>
              </a:xfrm>
              <a:prstGeom prst="rect">
                <a:avLst/>
              </a:prstGeom>
              <a:noFill/>
            </p:spPr>
            <p:txBody>
              <a:bodyPr wrap="square" rtlCol="0">
                <a:spAutoFit/>
              </a:bodyPr>
              <a:lstStyle/>
              <a:p>
                <a:r>
                  <a:rPr lang="en-US" dirty="0" smtClean="0"/>
                  <a:t>this : 2</a:t>
                </a:r>
                <a:endParaRPr lang="en-US" dirty="0"/>
              </a:p>
            </p:txBody>
          </p:sp>
          <p:sp>
            <p:nvSpPr>
              <p:cNvPr id="48" name="Rectangle 47"/>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49" name="Rectangle 48"/>
            <p:cNvSpPr/>
            <p:nvPr/>
          </p:nvSpPr>
          <p:spPr>
            <a:xfrm>
              <a:off x="2870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0" name="Group 109"/>
          <p:cNvGrpSpPr/>
          <p:nvPr/>
        </p:nvGrpSpPr>
        <p:grpSpPr>
          <a:xfrm>
            <a:off x="4762500" y="2349500"/>
            <a:ext cx="4039569" cy="1397000"/>
            <a:chOff x="4762500" y="2349500"/>
            <a:chExt cx="4039569" cy="1397000"/>
          </a:xfrm>
        </p:grpSpPr>
        <p:sp>
          <p:nvSpPr>
            <p:cNvPr id="20" name="TextBox 19"/>
            <p:cNvSpPr txBox="1"/>
            <p:nvPr/>
          </p:nvSpPr>
          <p:spPr>
            <a:xfrm>
              <a:off x="7213600" y="2565400"/>
              <a:ext cx="891654" cy="369332"/>
            </a:xfrm>
            <a:prstGeom prst="rect">
              <a:avLst/>
            </a:prstGeom>
            <a:noFill/>
          </p:spPr>
          <p:txBody>
            <a:bodyPr wrap="none" rtlCol="0">
              <a:spAutoFit/>
            </a:bodyPr>
            <a:lstStyle/>
            <a:p>
              <a:r>
                <a:rPr lang="en-US" dirty="0" smtClean="0"/>
                <a:t>Shard 3</a:t>
              </a:r>
              <a:endParaRPr lang="en-US" dirty="0"/>
            </a:p>
          </p:txBody>
        </p:sp>
        <p:sp>
          <p:nvSpPr>
            <p:cNvPr id="21" name="TextBox 20"/>
            <p:cNvSpPr txBox="1"/>
            <p:nvPr/>
          </p:nvSpPr>
          <p:spPr>
            <a:xfrm>
              <a:off x="8242300" y="2565400"/>
              <a:ext cx="559769" cy="369332"/>
            </a:xfrm>
            <a:prstGeom prst="rect">
              <a:avLst/>
            </a:prstGeom>
            <a:noFill/>
          </p:spPr>
          <p:txBody>
            <a:bodyPr wrap="none" rtlCol="0">
              <a:spAutoFit/>
            </a:bodyPr>
            <a:lstStyle/>
            <a:p>
              <a:r>
                <a:rPr lang="en-US" dirty="0" smtClean="0"/>
                <a:t>…….</a:t>
              </a:r>
              <a:endParaRPr lang="en-US" dirty="0"/>
            </a:p>
          </p:txBody>
        </p:sp>
        <p:sp>
          <p:nvSpPr>
            <p:cNvPr id="27" name="TextBox 26"/>
            <p:cNvSpPr txBox="1"/>
            <p:nvPr/>
          </p:nvSpPr>
          <p:spPr>
            <a:xfrm>
              <a:off x="7480300" y="3022600"/>
              <a:ext cx="1028700" cy="646331"/>
            </a:xfrm>
            <a:prstGeom prst="rect">
              <a:avLst/>
            </a:prstGeom>
            <a:noFill/>
          </p:spPr>
          <p:txBody>
            <a:bodyPr wrap="square" rtlCol="0">
              <a:spAutoFit/>
            </a:bodyPr>
            <a:lstStyle/>
            <a:p>
              <a:r>
                <a:rPr lang="en-US" dirty="0" smtClean="0"/>
                <a:t>is : 33</a:t>
              </a:r>
            </a:p>
            <a:p>
              <a:r>
                <a:rPr lang="en-US" dirty="0" smtClean="0"/>
                <a:t>me : 2</a:t>
              </a:r>
              <a:endParaRPr lang="en-US" dirty="0"/>
            </a:p>
          </p:txBody>
        </p:sp>
        <p:cxnSp>
          <p:nvCxnSpPr>
            <p:cNvPr id="43" name="Straight Arrow Connector 42"/>
            <p:cNvCxnSpPr/>
            <p:nvPr/>
          </p:nvCxnSpPr>
          <p:spPr>
            <a:xfrm flipH="1">
              <a:off x="5397500" y="2349500"/>
              <a:ext cx="7874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flipH="1">
              <a:off x="6629400" y="2414032"/>
              <a:ext cx="18177" cy="2656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6985001" y="2374900"/>
              <a:ext cx="850899" cy="215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4762500" y="2578100"/>
              <a:ext cx="1257300" cy="1155700"/>
              <a:chOff x="4762500" y="2578100"/>
              <a:chExt cx="1257300" cy="1155700"/>
            </a:xfrm>
          </p:grpSpPr>
          <p:sp>
            <p:nvSpPr>
              <p:cNvPr id="18" name="TextBox 17"/>
              <p:cNvSpPr txBox="1"/>
              <p:nvPr/>
            </p:nvSpPr>
            <p:spPr>
              <a:xfrm>
                <a:off x="4762500" y="2578100"/>
                <a:ext cx="891654" cy="369332"/>
              </a:xfrm>
              <a:prstGeom prst="rect">
                <a:avLst/>
              </a:prstGeom>
              <a:noFill/>
            </p:spPr>
            <p:txBody>
              <a:bodyPr wrap="none" rtlCol="0">
                <a:spAutoFit/>
              </a:bodyPr>
              <a:lstStyle/>
              <a:p>
                <a:r>
                  <a:rPr lang="en-US" dirty="0" smtClean="0"/>
                  <a:t>Shard 1</a:t>
                </a:r>
                <a:endParaRPr lang="en-US" dirty="0"/>
              </a:p>
            </p:txBody>
          </p:sp>
          <p:sp>
            <p:nvSpPr>
              <p:cNvPr id="25" name="TextBox 24"/>
              <p:cNvSpPr txBox="1"/>
              <p:nvPr/>
            </p:nvSpPr>
            <p:spPr>
              <a:xfrm>
                <a:off x="4991100" y="3238500"/>
                <a:ext cx="1028700" cy="369332"/>
              </a:xfrm>
              <a:prstGeom prst="rect">
                <a:avLst/>
              </a:prstGeom>
              <a:noFill/>
            </p:spPr>
            <p:txBody>
              <a:bodyPr wrap="square" rtlCol="0">
                <a:spAutoFit/>
              </a:bodyPr>
              <a:lstStyle/>
              <a:p>
                <a:r>
                  <a:rPr lang="en-US" dirty="0" smtClean="0"/>
                  <a:t>that : 4</a:t>
                </a:r>
                <a:endParaRPr lang="en-US" dirty="0"/>
              </a:p>
            </p:txBody>
          </p:sp>
          <p:sp>
            <p:nvSpPr>
              <p:cNvPr id="26" name="TextBox 25"/>
              <p:cNvSpPr txBox="1"/>
              <p:nvPr/>
            </p:nvSpPr>
            <p:spPr>
              <a:xfrm>
                <a:off x="4978400" y="2946400"/>
                <a:ext cx="1028700" cy="369332"/>
              </a:xfrm>
              <a:prstGeom prst="rect">
                <a:avLst/>
              </a:prstGeom>
              <a:noFill/>
            </p:spPr>
            <p:txBody>
              <a:bodyPr wrap="square" rtlCol="0">
                <a:spAutoFit/>
              </a:bodyPr>
              <a:lstStyle/>
              <a:p>
                <a:r>
                  <a:rPr lang="en-US" dirty="0" smtClean="0"/>
                  <a:t>he : 66</a:t>
                </a:r>
                <a:endParaRPr lang="en-US" dirty="0"/>
              </a:p>
            </p:txBody>
          </p:sp>
          <p:sp>
            <p:nvSpPr>
              <p:cNvPr id="50" name="Rectangle 49"/>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3" name="Group 82"/>
            <p:cNvGrpSpPr/>
            <p:nvPr/>
          </p:nvGrpSpPr>
          <p:grpSpPr>
            <a:xfrm>
              <a:off x="5969000" y="2565400"/>
              <a:ext cx="1333500" cy="1181100"/>
              <a:chOff x="5969000" y="2565400"/>
              <a:chExt cx="1333500" cy="1181100"/>
            </a:xfrm>
          </p:grpSpPr>
          <p:sp>
            <p:nvSpPr>
              <p:cNvPr id="19" name="TextBox 18"/>
              <p:cNvSpPr txBox="1"/>
              <p:nvPr/>
            </p:nvSpPr>
            <p:spPr>
              <a:xfrm>
                <a:off x="5969000" y="2565400"/>
                <a:ext cx="891654" cy="369332"/>
              </a:xfrm>
              <a:prstGeom prst="rect">
                <a:avLst/>
              </a:prstGeom>
              <a:noFill/>
            </p:spPr>
            <p:txBody>
              <a:bodyPr wrap="none" rtlCol="0">
                <a:spAutoFit/>
              </a:bodyPr>
              <a:lstStyle/>
              <a:p>
                <a:r>
                  <a:rPr lang="en-US" dirty="0" smtClean="0"/>
                  <a:t>Shard 2</a:t>
                </a:r>
                <a:endParaRPr lang="en-US" dirty="0"/>
              </a:p>
            </p:txBody>
          </p:sp>
          <p:sp>
            <p:nvSpPr>
              <p:cNvPr id="28" name="TextBox 27"/>
              <p:cNvSpPr txBox="1"/>
              <p:nvPr/>
            </p:nvSpPr>
            <p:spPr>
              <a:xfrm>
                <a:off x="6273800" y="3009900"/>
                <a:ext cx="1028700" cy="369332"/>
              </a:xfrm>
              <a:prstGeom prst="rect">
                <a:avLst/>
              </a:prstGeom>
              <a:noFill/>
            </p:spPr>
            <p:txBody>
              <a:bodyPr wrap="square" rtlCol="0">
                <a:spAutoFit/>
              </a:bodyPr>
              <a:lstStyle/>
              <a:p>
                <a:r>
                  <a:rPr lang="en-US" dirty="0" smtClean="0"/>
                  <a:t>this : 11</a:t>
                </a:r>
                <a:endParaRPr lang="en-US" dirty="0"/>
              </a:p>
            </p:txBody>
          </p:sp>
          <p:sp>
            <p:nvSpPr>
              <p:cNvPr id="51" name="Rectangle 5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2" name="Rectangle 51"/>
            <p:cNvSpPr/>
            <p:nvPr/>
          </p:nvSpPr>
          <p:spPr>
            <a:xfrm>
              <a:off x="72517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4" name="Rectangle 53"/>
          <p:cNvSpPr/>
          <p:nvPr/>
        </p:nvSpPr>
        <p:spPr>
          <a:xfrm>
            <a:off x="1206500" y="4165600"/>
            <a:ext cx="2197100" cy="26924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p:cNvSpPr/>
          <p:nvPr/>
        </p:nvSpPr>
        <p:spPr>
          <a:xfrm>
            <a:off x="3695700" y="4152900"/>
            <a:ext cx="2197100" cy="27051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6210300" y="4165600"/>
            <a:ext cx="2197100" cy="26924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extBox 56"/>
          <p:cNvSpPr txBox="1"/>
          <p:nvPr/>
        </p:nvSpPr>
        <p:spPr>
          <a:xfrm>
            <a:off x="1270000" y="4199471"/>
            <a:ext cx="1524905" cy="461793"/>
          </a:xfrm>
          <a:prstGeom prst="rect">
            <a:avLst/>
          </a:prstGeom>
          <a:noFill/>
        </p:spPr>
        <p:txBody>
          <a:bodyPr wrap="none" rtlCol="0">
            <a:spAutoFit/>
          </a:bodyPr>
          <a:lstStyle/>
          <a:p>
            <a:pPr>
              <a:lnSpc>
                <a:spcPct val="85000"/>
              </a:lnSpc>
            </a:pPr>
            <a:r>
              <a:rPr lang="en-US" sz="2800" dirty="0" smtClean="0">
                <a:solidFill>
                  <a:srgbClr val="FF0000"/>
                </a:solidFill>
              </a:rPr>
              <a:t>Reduce 1</a:t>
            </a:r>
          </a:p>
        </p:txBody>
      </p:sp>
      <p:sp>
        <p:nvSpPr>
          <p:cNvPr id="58" name="TextBox 57"/>
          <p:cNvSpPr txBox="1"/>
          <p:nvPr/>
        </p:nvSpPr>
        <p:spPr>
          <a:xfrm>
            <a:off x="3771900" y="4212171"/>
            <a:ext cx="1524905" cy="461793"/>
          </a:xfrm>
          <a:prstGeom prst="rect">
            <a:avLst/>
          </a:prstGeom>
          <a:noFill/>
        </p:spPr>
        <p:txBody>
          <a:bodyPr wrap="none" rtlCol="0">
            <a:spAutoFit/>
          </a:bodyPr>
          <a:lstStyle/>
          <a:p>
            <a:pPr>
              <a:lnSpc>
                <a:spcPct val="85000"/>
              </a:lnSpc>
            </a:pPr>
            <a:r>
              <a:rPr lang="en-US" sz="2800" dirty="0" smtClean="0">
                <a:solidFill>
                  <a:srgbClr val="FF0000"/>
                </a:solidFill>
              </a:rPr>
              <a:t>Reduce 2</a:t>
            </a:r>
          </a:p>
        </p:txBody>
      </p:sp>
      <p:sp>
        <p:nvSpPr>
          <p:cNvPr id="59" name="TextBox 58"/>
          <p:cNvSpPr txBox="1"/>
          <p:nvPr/>
        </p:nvSpPr>
        <p:spPr>
          <a:xfrm>
            <a:off x="6299200" y="4237571"/>
            <a:ext cx="1524905" cy="461793"/>
          </a:xfrm>
          <a:prstGeom prst="rect">
            <a:avLst/>
          </a:prstGeom>
          <a:noFill/>
        </p:spPr>
        <p:txBody>
          <a:bodyPr wrap="none" rtlCol="0">
            <a:spAutoFit/>
          </a:bodyPr>
          <a:lstStyle/>
          <a:p>
            <a:pPr>
              <a:lnSpc>
                <a:spcPct val="85000"/>
              </a:lnSpc>
            </a:pPr>
            <a:r>
              <a:rPr lang="en-US" sz="2800" dirty="0" smtClean="0">
                <a:solidFill>
                  <a:srgbClr val="FF0000"/>
                </a:solidFill>
              </a:rPr>
              <a:t>Reduce 3</a:t>
            </a:r>
          </a:p>
        </p:txBody>
      </p:sp>
      <p:cxnSp>
        <p:nvCxnSpPr>
          <p:cNvPr id="64" name="Straight Arrow Connector 63"/>
          <p:cNvCxnSpPr/>
          <p:nvPr/>
        </p:nvCxnSpPr>
        <p:spPr>
          <a:xfrm>
            <a:off x="965200" y="3556000"/>
            <a:ext cx="622300" cy="1231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a:off x="1993900" y="3568700"/>
            <a:ext cx="2971800" cy="1181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7" name="Group 66"/>
          <p:cNvGrpSpPr/>
          <p:nvPr/>
        </p:nvGrpSpPr>
        <p:grpSpPr>
          <a:xfrm>
            <a:off x="1244600" y="4635500"/>
            <a:ext cx="1206500" cy="1130300"/>
            <a:chOff x="419100" y="2565400"/>
            <a:chExt cx="1206500" cy="1130300"/>
          </a:xfrm>
        </p:grpSpPr>
        <p:sp>
          <p:nvSpPr>
            <p:cNvPr id="68" name="TextBox 67"/>
            <p:cNvSpPr txBox="1"/>
            <p:nvPr/>
          </p:nvSpPr>
          <p:spPr>
            <a:xfrm>
              <a:off x="584200" y="3009900"/>
              <a:ext cx="1028700" cy="369332"/>
            </a:xfrm>
            <a:prstGeom prst="rect">
              <a:avLst/>
            </a:prstGeom>
            <a:noFill/>
          </p:spPr>
          <p:txBody>
            <a:bodyPr wrap="square" rtlCol="0">
              <a:spAutoFit/>
            </a:bodyPr>
            <a:lstStyle/>
            <a:p>
              <a:r>
                <a:rPr lang="en-US" dirty="0" smtClean="0"/>
                <a:t>that : 2</a:t>
              </a:r>
              <a:endParaRPr lang="en-US" dirty="0"/>
            </a:p>
          </p:txBody>
        </p:sp>
        <p:sp>
          <p:nvSpPr>
            <p:cNvPr id="69" name="TextBox 68"/>
            <p:cNvSpPr txBox="1"/>
            <p:nvPr/>
          </p:nvSpPr>
          <p:spPr>
            <a:xfrm>
              <a:off x="419100" y="2565400"/>
              <a:ext cx="891654" cy="369332"/>
            </a:xfrm>
            <a:prstGeom prst="rect">
              <a:avLst/>
            </a:prstGeom>
            <a:noFill/>
          </p:spPr>
          <p:txBody>
            <a:bodyPr wrap="none" rtlCol="0">
              <a:spAutoFit/>
            </a:bodyPr>
            <a:lstStyle/>
            <a:p>
              <a:r>
                <a:rPr lang="en-US" dirty="0" smtClean="0"/>
                <a:t>Shard 1</a:t>
              </a:r>
              <a:endParaRPr lang="en-US" dirty="0"/>
            </a:p>
          </p:txBody>
        </p:sp>
        <p:sp>
          <p:nvSpPr>
            <p:cNvPr id="70" name="TextBox 69"/>
            <p:cNvSpPr txBox="1"/>
            <p:nvPr/>
          </p:nvSpPr>
          <p:spPr>
            <a:xfrm>
              <a:off x="596900" y="3289300"/>
              <a:ext cx="1028700" cy="369332"/>
            </a:xfrm>
            <a:prstGeom prst="rect">
              <a:avLst/>
            </a:prstGeom>
            <a:noFill/>
          </p:spPr>
          <p:txBody>
            <a:bodyPr wrap="square" rtlCol="0">
              <a:spAutoFit/>
            </a:bodyPr>
            <a:lstStyle/>
            <a:p>
              <a:r>
                <a:rPr lang="en-US" dirty="0" smtClean="0"/>
                <a:t>he : 1</a:t>
              </a:r>
              <a:endParaRPr lang="en-US" dirty="0"/>
            </a:p>
          </p:txBody>
        </p:sp>
        <p:sp>
          <p:nvSpPr>
            <p:cNvPr id="71" name="Rectangle 70"/>
            <p:cNvSpPr/>
            <p:nvPr/>
          </p:nvSpPr>
          <p:spPr>
            <a:xfrm>
              <a:off x="457200" y="25654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2" name="Group 71"/>
          <p:cNvGrpSpPr/>
          <p:nvPr/>
        </p:nvGrpSpPr>
        <p:grpSpPr>
          <a:xfrm>
            <a:off x="2387600" y="4597400"/>
            <a:ext cx="1257300" cy="1155700"/>
            <a:chOff x="4762500" y="2578100"/>
            <a:chExt cx="1257300" cy="1155700"/>
          </a:xfrm>
        </p:grpSpPr>
        <p:sp>
          <p:nvSpPr>
            <p:cNvPr id="73" name="TextBox 72"/>
            <p:cNvSpPr txBox="1"/>
            <p:nvPr/>
          </p:nvSpPr>
          <p:spPr>
            <a:xfrm>
              <a:off x="4762500" y="2578100"/>
              <a:ext cx="891654" cy="369332"/>
            </a:xfrm>
            <a:prstGeom prst="rect">
              <a:avLst/>
            </a:prstGeom>
            <a:noFill/>
          </p:spPr>
          <p:txBody>
            <a:bodyPr wrap="none" rtlCol="0">
              <a:spAutoFit/>
            </a:bodyPr>
            <a:lstStyle/>
            <a:p>
              <a:r>
                <a:rPr lang="en-US" dirty="0" smtClean="0"/>
                <a:t>Shard 1</a:t>
              </a:r>
              <a:endParaRPr lang="en-US" dirty="0"/>
            </a:p>
          </p:txBody>
        </p:sp>
        <p:sp>
          <p:nvSpPr>
            <p:cNvPr id="74" name="TextBox 73"/>
            <p:cNvSpPr txBox="1"/>
            <p:nvPr/>
          </p:nvSpPr>
          <p:spPr>
            <a:xfrm>
              <a:off x="4991100" y="3238500"/>
              <a:ext cx="1028700" cy="369332"/>
            </a:xfrm>
            <a:prstGeom prst="rect">
              <a:avLst/>
            </a:prstGeom>
            <a:noFill/>
          </p:spPr>
          <p:txBody>
            <a:bodyPr wrap="square" rtlCol="0">
              <a:spAutoFit/>
            </a:bodyPr>
            <a:lstStyle/>
            <a:p>
              <a:r>
                <a:rPr lang="en-US" dirty="0" smtClean="0"/>
                <a:t>that : 4</a:t>
              </a:r>
              <a:endParaRPr lang="en-US" dirty="0"/>
            </a:p>
          </p:txBody>
        </p:sp>
        <p:sp>
          <p:nvSpPr>
            <p:cNvPr id="75" name="TextBox 74"/>
            <p:cNvSpPr txBox="1"/>
            <p:nvPr/>
          </p:nvSpPr>
          <p:spPr>
            <a:xfrm>
              <a:off x="4978400" y="2946400"/>
              <a:ext cx="1028700" cy="369332"/>
            </a:xfrm>
            <a:prstGeom prst="rect">
              <a:avLst/>
            </a:prstGeom>
            <a:noFill/>
          </p:spPr>
          <p:txBody>
            <a:bodyPr wrap="square" rtlCol="0">
              <a:spAutoFit/>
            </a:bodyPr>
            <a:lstStyle/>
            <a:p>
              <a:r>
                <a:rPr lang="en-US" dirty="0" smtClean="0"/>
                <a:t>he : 66</a:t>
              </a:r>
              <a:endParaRPr lang="en-US" dirty="0"/>
            </a:p>
          </p:txBody>
        </p:sp>
        <p:sp>
          <p:nvSpPr>
            <p:cNvPr id="76" name="Rectangle 75"/>
            <p:cNvSpPr/>
            <p:nvPr/>
          </p:nvSpPr>
          <p:spPr>
            <a:xfrm>
              <a:off x="47752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78" name="Straight Arrow Connector 77"/>
          <p:cNvCxnSpPr/>
          <p:nvPr/>
        </p:nvCxnSpPr>
        <p:spPr>
          <a:xfrm>
            <a:off x="2171700" y="3403600"/>
            <a:ext cx="2133600" cy="1333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a:off x="5372100" y="3352800"/>
            <a:ext cx="1206500" cy="142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84" name="Group 83"/>
          <p:cNvGrpSpPr/>
          <p:nvPr/>
        </p:nvGrpSpPr>
        <p:grpSpPr>
          <a:xfrm>
            <a:off x="3746500" y="4546600"/>
            <a:ext cx="1320800" cy="1143000"/>
            <a:chOff x="1587500" y="2590800"/>
            <a:chExt cx="1320800" cy="1143000"/>
          </a:xfrm>
        </p:grpSpPr>
        <p:sp>
          <p:nvSpPr>
            <p:cNvPr id="85" name="TextBox 84"/>
            <p:cNvSpPr txBox="1"/>
            <p:nvPr/>
          </p:nvSpPr>
          <p:spPr>
            <a:xfrm>
              <a:off x="1587500" y="2590800"/>
              <a:ext cx="891654" cy="369332"/>
            </a:xfrm>
            <a:prstGeom prst="rect">
              <a:avLst/>
            </a:prstGeom>
            <a:noFill/>
          </p:spPr>
          <p:txBody>
            <a:bodyPr wrap="none" rtlCol="0">
              <a:spAutoFit/>
            </a:bodyPr>
            <a:lstStyle/>
            <a:p>
              <a:r>
                <a:rPr lang="en-US" dirty="0" smtClean="0"/>
                <a:t>Shard 2</a:t>
              </a:r>
              <a:endParaRPr lang="en-US" dirty="0"/>
            </a:p>
          </p:txBody>
        </p:sp>
        <p:sp>
          <p:nvSpPr>
            <p:cNvPr id="86" name="TextBox 85"/>
            <p:cNvSpPr txBox="1"/>
            <p:nvPr/>
          </p:nvSpPr>
          <p:spPr>
            <a:xfrm>
              <a:off x="1879600" y="3035300"/>
              <a:ext cx="1028700" cy="369332"/>
            </a:xfrm>
            <a:prstGeom prst="rect">
              <a:avLst/>
            </a:prstGeom>
            <a:noFill/>
          </p:spPr>
          <p:txBody>
            <a:bodyPr wrap="square" rtlCol="0">
              <a:spAutoFit/>
            </a:bodyPr>
            <a:lstStyle/>
            <a:p>
              <a:r>
                <a:rPr lang="en-US" dirty="0" smtClean="0"/>
                <a:t>this : 2</a:t>
              </a:r>
              <a:endParaRPr lang="en-US" dirty="0"/>
            </a:p>
          </p:txBody>
        </p:sp>
        <p:sp>
          <p:nvSpPr>
            <p:cNvPr id="87" name="Rectangle 86"/>
            <p:cNvSpPr/>
            <p:nvPr/>
          </p:nvSpPr>
          <p:spPr>
            <a:xfrm>
              <a:off x="1612900" y="26035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8" name="Group 87"/>
          <p:cNvGrpSpPr/>
          <p:nvPr/>
        </p:nvGrpSpPr>
        <p:grpSpPr>
          <a:xfrm>
            <a:off x="4826000" y="4533900"/>
            <a:ext cx="1333500" cy="1181100"/>
            <a:chOff x="5969000" y="2565400"/>
            <a:chExt cx="1333500" cy="1181100"/>
          </a:xfrm>
        </p:grpSpPr>
        <p:sp>
          <p:nvSpPr>
            <p:cNvPr id="89" name="TextBox 88"/>
            <p:cNvSpPr txBox="1"/>
            <p:nvPr/>
          </p:nvSpPr>
          <p:spPr>
            <a:xfrm>
              <a:off x="5969000" y="2565400"/>
              <a:ext cx="891654" cy="369332"/>
            </a:xfrm>
            <a:prstGeom prst="rect">
              <a:avLst/>
            </a:prstGeom>
            <a:noFill/>
          </p:spPr>
          <p:txBody>
            <a:bodyPr wrap="none" rtlCol="0">
              <a:spAutoFit/>
            </a:bodyPr>
            <a:lstStyle/>
            <a:p>
              <a:r>
                <a:rPr lang="en-US" dirty="0" smtClean="0"/>
                <a:t>Shard 2</a:t>
              </a:r>
              <a:endParaRPr lang="en-US" dirty="0"/>
            </a:p>
          </p:txBody>
        </p:sp>
        <p:sp>
          <p:nvSpPr>
            <p:cNvPr id="90" name="TextBox 89"/>
            <p:cNvSpPr txBox="1"/>
            <p:nvPr/>
          </p:nvSpPr>
          <p:spPr>
            <a:xfrm>
              <a:off x="6273800" y="3009900"/>
              <a:ext cx="1028700" cy="369332"/>
            </a:xfrm>
            <a:prstGeom prst="rect">
              <a:avLst/>
            </a:prstGeom>
            <a:noFill/>
          </p:spPr>
          <p:txBody>
            <a:bodyPr wrap="square" rtlCol="0">
              <a:spAutoFit/>
            </a:bodyPr>
            <a:lstStyle/>
            <a:p>
              <a:r>
                <a:rPr lang="en-US" dirty="0" smtClean="0"/>
                <a:t>this : 11</a:t>
              </a:r>
              <a:endParaRPr lang="en-US" dirty="0"/>
            </a:p>
          </p:txBody>
        </p:sp>
        <p:sp>
          <p:nvSpPr>
            <p:cNvPr id="91" name="Rectangle 90"/>
            <p:cNvSpPr/>
            <p:nvPr/>
          </p:nvSpPr>
          <p:spPr>
            <a:xfrm>
              <a:off x="6057900" y="2616200"/>
              <a:ext cx="1092200" cy="113030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2" name="TextBox 91"/>
          <p:cNvSpPr txBox="1"/>
          <p:nvPr/>
        </p:nvSpPr>
        <p:spPr>
          <a:xfrm>
            <a:off x="1536700" y="5956300"/>
            <a:ext cx="1351139" cy="646331"/>
          </a:xfrm>
          <a:prstGeom prst="rect">
            <a:avLst/>
          </a:prstGeom>
          <a:noFill/>
        </p:spPr>
        <p:txBody>
          <a:bodyPr wrap="none" rtlCol="0">
            <a:spAutoFit/>
          </a:bodyPr>
          <a:lstStyle/>
          <a:p>
            <a:r>
              <a:rPr lang="en-US" dirty="0" smtClean="0"/>
              <a:t>that : 2, 4 ….</a:t>
            </a:r>
          </a:p>
          <a:p>
            <a:r>
              <a:rPr lang="en-US" dirty="0" smtClean="0"/>
              <a:t>he: 1, 66 ….</a:t>
            </a:r>
            <a:endParaRPr lang="en-US" dirty="0"/>
          </a:p>
        </p:txBody>
      </p:sp>
      <p:cxnSp>
        <p:nvCxnSpPr>
          <p:cNvPr id="94" name="Straight Arrow Connector 93"/>
          <p:cNvCxnSpPr/>
          <p:nvPr/>
        </p:nvCxnSpPr>
        <p:spPr>
          <a:xfrm>
            <a:off x="2324100" y="5702300"/>
            <a:ext cx="12700" cy="33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a:off x="4813300" y="5676900"/>
            <a:ext cx="12700" cy="330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4114800" y="6045200"/>
            <a:ext cx="1425390" cy="369332"/>
          </a:xfrm>
          <a:prstGeom prst="rect">
            <a:avLst/>
          </a:prstGeom>
          <a:noFill/>
        </p:spPr>
        <p:txBody>
          <a:bodyPr wrap="none" rtlCol="0">
            <a:spAutoFit/>
          </a:bodyPr>
          <a:lstStyle/>
          <a:p>
            <a:r>
              <a:rPr lang="en-US" dirty="0" smtClean="0"/>
              <a:t>this : 2, 11 ….</a:t>
            </a:r>
          </a:p>
        </p:txBody>
      </p:sp>
      <p:cxnSp>
        <p:nvCxnSpPr>
          <p:cNvPr id="100" name="Straight Arrow Connector 99"/>
          <p:cNvCxnSpPr/>
          <p:nvPr/>
        </p:nvCxnSpPr>
        <p:spPr>
          <a:xfrm>
            <a:off x="3454400" y="3276600"/>
            <a:ext cx="3505200" cy="1549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flipH="1">
            <a:off x="7531100" y="3390900"/>
            <a:ext cx="40640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6" name="Rounded Rectangle 105"/>
          <p:cNvSpPr/>
          <p:nvPr/>
        </p:nvSpPr>
        <p:spPr>
          <a:xfrm>
            <a:off x="5422900" y="5778500"/>
            <a:ext cx="32512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Sort</a:t>
            </a:r>
            <a:endParaRPr lang="en-US" dirty="0"/>
          </a:p>
        </p:txBody>
      </p:sp>
      <p:sp>
        <p:nvSpPr>
          <p:cNvPr id="107" name="Rounded Rectangle 106"/>
          <p:cNvSpPr/>
          <p:nvPr/>
        </p:nvSpPr>
        <p:spPr>
          <a:xfrm>
            <a:off x="2628900" y="1727200"/>
            <a:ext cx="3873500" cy="5461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Partition function</a:t>
            </a:r>
          </a:p>
          <a:p>
            <a:pPr algn="ctr"/>
            <a:r>
              <a:rPr lang="en-US" dirty="0" smtClean="0"/>
              <a:t># of Shards = # of reduce</a:t>
            </a:r>
            <a:endParaRPr lang="en-US" dirty="0"/>
          </a:p>
        </p:txBody>
      </p:sp>
      <p:sp>
        <p:nvSpPr>
          <p:cNvPr id="108" name="Rounded Rectangle 107"/>
          <p:cNvSpPr/>
          <p:nvPr/>
        </p:nvSpPr>
        <p:spPr>
          <a:xfrm>
            <a:off x="5384800" y="3822700"/>
            <a:ext cx="3276600" cy="381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Remote Read</a:t>
            </a:r>
            <a:endParaRPr lang="en-US" dirty="0"/>
          </a:p>
        </p:txBody>
      </p:sp>
    </p:spTree>
    <p:extLst>
      <p:ext uri="{BB962C8B-B14F-4D97-AF65-F5344CB8AC3E}">
        <p14:creationId xmlns:p14="http://schemas.microsoft.com/office/powerpoint/2010/main" val="5484756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blinds(horizontal)">
                                      <p:cBhvr>
                                        <p:cTn id="7" dur="5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blinds(horizontal)">
                                      <p:cBhvr>
                                        <p:cTn id="12" dur="5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blinds(horizontal)">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blinds(horizontal)">
                                      <p:cBhvr>
                                        <p:cTn id="22" dur="500"/>
                                        <p:tgtEl>
                                          <p:spTgt spid="64"/>
                                        </p:tgtEl>
                                      </p:cBhvr>
                                    </p:animEffect>
                                  </p:childTnLst>
                                </p:cTn>
                              </p:par>
                              <p:par>
                                <p:cTn id="23" presetID="3" presetClass="entr" presetSubtype="1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blinds(horizontal)">
                                      <p:cBhvr>
                                        <p:cTn id="25" dur="500"/>
                                        <p:tgtEl>
                                          <p:spTgt spid="6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blinds(horizontal)">
                                      <p:cBhvr>
                                        <p:cTn id="30" dur="500"/>
                                        <p:tgtEl>
                                          <p:spTgt spid="72"/>
                                        </p:tgtEl>
                                      </p:cBhvr>
                                    </p:animEffect>
                                  </p:childTnLst>
                                </p:cTn>
                              </p:par>
                              <p:par>
                                <p:cTn id="31" presetID="3" presetClass="entr" presetSubtype="1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blinds(horizontal)">
                                      <p:cBhvr>
                                        <p:cTn id="38" dur="500"/>
                                        <p:tgtEl>
                                          <p:spTgt spid="78"/>
                                        </p:tgtEl>
                                      </p:cBhvr>
                                    </p:animEffect>
                                  </p:childTnLst>
                                </p:cTn>
                              </p:par>
                              <p:par>
                                <p:cTn id="39" presetID="3" presetClass="entr" presetSubtype="10" fill="hold"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blinds(horizontal)">
                                      <p:cBhvr>
                                        <p:cTn id="41" dur="500"/>
                                        <p:tgtEl>
                                          <p:spTgt spid="80"/>
                                        </p:tgtEl>
                                      </p:cBhvr>
                                    </p:animEffect>
                                  </p:childTnLst>
                                </p:cTn>
                              </p:par>
                              <p:par>
                                <p:cTn id="42" presetID="3" presetClass="entr" presetSubtype="10" fill="hold" nodeType="with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blinds(horizontal)">
                                      <p:cBhvr>
                                        <p:cTn id="44" dur="500"/>
                                        <p:tgtEl>
                                          <p:spTgt spid="84"/>
                                        </p:tgtEl>
                                      </p:cBhvr>
                                    </p:animEffect>
                                  </p:childTnLst>
                                </p:cTn>
                              </p:par>
                              <p:par>
                                <p:cTn id="45" presetID="3" presetClass="entr" presetSubtype="1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blinds(horizontal)">
                                      <p:cBhvr>
                                        <p:cTn id="47" dur="500"/>
                                        <p:tgtEl>
                                          <p:spTgt spid="8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blinds(horizontal)">
                                      <p:cBhvr>
                                        <p:cTn id="52" dur="500"/>
                                        <p:tgtEl>
                                          <p:spTgt spid="102"/>
                                        </p:tgtEl>
                                      </p:cBhvr>
                                    </p:animEffect>
                                  </p:childTnLst>
                                </p:cTn>
                              </p:par>
                              <p:par>
                                <p:cTn id="53" presetID="3" presetClass="entr" presetSubtype="10" fill="hold" nodeType="withEffect">
                                  <p:stCondLst>
                                    <p:cond delay="0"/>
                                  </p:stCondLst>
                                  <p:childTnLst>
                                    <p:set>
                                      <p:cBhvr>
                                        <p:cTn id="54" dur="1" fill="hold">
                                          <p:stCondLst>
                                            <p:cond delay="0"/>
                                          </p:stCondLst>
                                        </p:cTn>
                                        <p:tgtEl>
                                          <p:spTgt spid="100"/>
                                        </p:tgtEl>
                                        <p:attrNameLst>
                                          <p:attrName>style.visibility</p:attrName>
                                        </p:attrNameLst>
                                      </p:cBhvr>
                                      <p:to>
                                        <p:strVal val="visible"/>
                                      </p:to>
                                    </p:set>
                                    <p:animEffect transition="in" filter="blinds(horizontal)">
                                      <p:cBhvr>
                                        <p:cTn id="55" dur="500"/>
                                        <p:tgtEl>
                                          <p:spTgt spid="10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08"/>
                                        </p:tgtEl>
                                        <p:attrNameLst>
                                          <p:attrName>style.visibility</p:attrName>
                                        </p:attrNameLst>
                                      </p:cBhvr>
                                      <p:to>
                                        <p:strVal val="visible"/>
                                      </p:to>
                                    </p:set>
                                    <p:animEffect transition="in" filter="blinds(horizontal)">
                                      <p:cBhvr>
                                        <p:cTn id="60" dur="500"/>
                                        <p:tgtEl>
                                          <p:spTgt spid="108"/>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blinds(horizontal)">
                                      <p:cBhvr>
                                        <p:cTn id="65" dur="500"/>
                                        <p:tgtEl>
                                          <p:spTgt spid="92"/>
                                        </p:tgtEl>
                                      </p:cBhvr>
                                    </p:animEffect>
                                  </p:childTnLst>
                                </p:cTn>
                              </p:par>
                              <p:par>
                                <p:cTn id="66" presetID="3" presetClass="entr" presetSubtype="10" fill="hold" nodeType="with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blinds(horizontal)">
                                      <p:cBhvr>
                                        <p:cTn id="68" dur="500"/>
                                        <p:tgtEl>
                                          <p:spTgt spid="9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97"/>
                                        </p:tgtEl>
                                        <p:attrNameLst>
                                          <p:attrName>style.visibility</p:attrName>
                                        </p:attrNameLst>
                                      </p:cBhvr>
                                      <p:to>
                                        <p:strVal val="visible"/>
                                      </p:to>
                                    </p:set>
                                    <p:animEffect transition="in" filter="blinds(horizontal)">
                                      <p:cBhvr>
                                        <p:cTn id="73" dur="500"/>
                                        <p:tgtEl>
                                          <p:spTgt spid="9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98"/>
                                        </p:tgtEl>
                                        <p:attrNameLst>
                                          <p:attrName>style.visibility</p:attrName>
                                        </p:attrNameLst>
                                      </p:cBhvr>
                                      <p:to>
                                        <p:strVal val="visible"/>
                                      </p:to>
                                    </p:set>
                                    <p:animEffect transition="in" filter="blinds(horizontal)">
                                      <p:cBhvr>
                                        <p:cTn id="76" dur="500"/>
                                        <p:tgtEl>
                                          <p:spTgt spid="98"/>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blinds(horizontal)">
                                      <p:cBhvr>
                                        <p:cTn id="81"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8" grpId="0"/>
      <p:bldP spid="106" grpId="0" animBg="1"/>
      <p:bldP spid="107" grpId="0" animBg="1"/>
      <p:bldP spid="10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742950"/>
            <a:ext cx="7353300" cy="5676900"/>
          </a:xfrm>
          <a:prstGeom prst="rect">
            <a:avLst/>
          </a:prstGeom>
        </p:spPr>
      </p:pic>
      <p:sp>
        <p:nvSpPr>
          <p:cNvPr id="2" name="Title 1"/>
          <p:cNvSpPr>
            <a:spLocks noGrp="1"/>
          </p:cNvSpPr>
          <p:nvPr>
            <p:ph type="title"/>
          </p:nvPr>
        </p:nvSpPr>
        <p:spPr>
          <a:xfrm>
            <a:off x="457200" y="0"/>
            <a:ext cx="8229600" cy="91440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BFCD3E57-9567-C046-91A0-FDA3F7E12C88}" type="datetime1">
              <a:rPr lang="en-US" smtClean="0"/>
              <a:pPr/>
              <a:t>9/7/14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24</a:t>
            </a:fld>
            <a:endParaRPr lang="en-US"/>
          </a:p>
        </p:txBody>
      </p:sp>
      <p:sp>
        <p:nvSpPr>
          <p:cNvPr id="9" name="Rounded Rectangle 8"/>
          <p:cNvSpPr/>
          <p:nvPr/>
        </p:nvSpPr>
        <p:spPr>
          <a:xfrm>
            <a:off x="3302001" y="745066"/>
            <a:ext cx="2692400" cy="138853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57601" y="62484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6529889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742950"/>
            <a:ext cx="7353300" cy="5676900"/>
          </a:xfrm>
          <a:prstGeom prst="rect">
            <a:avLst/>
          </a:prstGeom>
        </p:spPr>
      </p:pic>
      <p:sp>
        <p:nvSpPr>
          <p:cNvPr id="2" name="Title 1"/>
          <p:cNvSpPr>
            <a:spLocks noGrp="1"/>
          </p:cNvSpPr>
          <p:nvPr>
            <p:ph type="title"/>
          </p:nvPr>
        </p:nvSpPr>
        <p:spPr>
          <a:xfrm>
            <a:off x="457200" y="0"/>
            <a:ext cx="8229600" cy="114300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E67F994B-A2D2-AB48-BA56-C69BB9D6BE97}" type="datetime1">
              <a:rPr lang="en-US" smtClean="0"/>
              <a:pPr/>
              <a:t>9/7/14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25</a:t>
            </a:fld>
            <a:endParaRPr lang="en-US"/>
          </a:p>
        </p:txBody>
      </p:sp>
      <p:sp>
        <p:nvSpPr>
          <p:cNvPr id="9" name="Rounded Rectangle 8"/>
          <p:cNvSpPr/>
          <p:nvPr/>
        </p:nvSpPr>
        <p:spPr>
          <a:xfrm>
            <a:off x="3352801" y="2032000"/>
            <a:ext cx="2692400" cy="108373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57601" y="62484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52504735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742950"/>
            <a:ext cx="7353300" cy="5676900"/>
          </a:xfrm>
          <a:prstGeom prst="rect">
            <a:avLst/>
          </a:prstGeom>
        </p:spPr>
      </p:pic>
      <p:sp>
        <p:nvSpPr>
          <p:cNvPr id="2" name="Title 1"/>
          <p:cNvSpPr>
            <a:spLocks noGrp="1"/>
          </p:cNvSpPr>
          <p:nvPr>
            <p:ph type="title"/>
          </p:nvPr>
        </p:nvSpPr>
        <p:spPr>
          <a:xfrm>
            <a:off x="457200" y="0"/>
            <a:ext cx="8229600" cy="114300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CDD28E3C-A8E5-BD45-976E-10B4B483B5E7}" type="datetime1">
              <a:rPr lang="en-US" smtClean="0"/>
              <a:pPr/>
              <a:t>9/7/14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26</a:t>
            </a:fld>
            <a:endParaRPr lang="en-US"/>
          </a:p>
        </p:txBody>
      </p:sp>
      <p:sp>
        <p:nvSpPr>
          <p:cNvPr id="10" name="Rounded Rectangle 9"/>
          <p:cNvSpPr/>
          <p:nvPr/>
        </p:nvSpPr>
        <p:spPr>
          <a:xfrm>
            <a:off x="474135" y="3115733"/>
            <a:ext cx="2116665" cy="231986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62484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35828944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742950"/>
            <a:ext cx="7353300" cy="5676900"/>
          </a:xfrm>
          <a:prstGeom prst="rect">
            <a:avLst/>
          </a:prstGeom>
        </p:spPr>
      </p:pic>
      <p:sp>
        <p:nvSpPr>
          <p:cNvPr id="2" name="Title 1"/>
          <p:cNvSpPr>
            <a:spLocks noGrp="1"/>
          </p:cNvSpPr>
          <p:nvPr>
            <p:ph type="title"/>
          </p:nvPr>
        </p:nvSpPr>
        <p:spPr>
          <a:xfrm>
            <a:off x="457200" y="0"/>
            <a:ext cx="8229600" cy="114300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ACD11D5B-2956-3146-8ED8-7FBA5B7C4FF6}" type="datetime1">
              <a:rPr lang="en-US" smtClean="0"/>
              <a:pPr/>
              <a:t>9/7/14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27</a:t>
            </a:fld>
            <a:endParaRPr lang="en-US"/>
          </a:p>
        </p:txBody>
      </p:sp>
      <p:sp>
        <p:nvSpPr>
          <p:cNvPr id="10" name="Rounded Rectangle 9"/>
          <p:cNvSpPr/>
          <p:nvPr/>
        </p:nvSpPr>
        <p:spPr>
          <a:xfrm>
            <a:off x="3132667" y="3115734"/>
            <a:ext cx="1625600" cy="26416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62484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8456117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742950"/>
            <a:ext cx="7353300" cy="5676900"/>
          </a:xfrm>
          <a:prstGeom prst="rect">
            <a:avLst/>
          </a:prstGeom>
        </p:spPr>
      </p:pic>
      <p:sp>
        <p:nvSpPr>
          <p:cNvPr id="2" name="Title 1"/>
          <p:cNvSpPr>
            <a:spLocks noGrp="1"/>
          </p:cNvSpPr>
          <p:nvPr>
            <p:ph type="title"/>
          </p:nvPr>
        </p:nvSpPr>
        <p:spPr>
          <a:xfrm>
            <a:off x="457200" y="0"/>
            <a:ext cx="8229600" cy="114300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6A0C9B59-22C5-DD44-AB53-4BE1592D2BD2}" type="datetime1">
              <a:rPr lang="en-US" smtClean="0"/>
              <a:pPr/>
              <a:t>9/7/14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28</a:t>
            </a:fld>
            <a:endParaRPr lang="en-US"/>
          </a:p>
        </p:txBody>
      </p:sp>
      <p:sp>
        <p:nvSpPr>
          <p:cNvPr id="10" name="Rounded Rectangle 9"/>
          <p:cNvSpPr/>
          <p:nvPr/>
        </p:nvSpPr>
        <p:spPr>
          <a:xfrm>
            <a:off x="4673599" y="3166534"/>
            <a:ext cx="1947333" cy="264160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62484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85795095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742950"/>
            <a:ext cx="7353300" cy="5676900"/>
          </a:xfrm>
          <a:prstGeom prst="rect">
            <a:avLst/>
          </a:prstGeom>
        </p:spPr>
      </p:pic>
      <p:sp>
        <p:nvSpPr>
          <p:cNvPr id="2" name="Title 1"/>
          <p:cNvSpPr>
            <a:spLocks noGrp="1"/>
          </p:cNvSpPr>
          <p:nvPr>
            <p:ph type="title"/>
          </p:nvPr>
        </p:nvSpPr>
        <p:spPr>
          <a:xfrm>
            <a:off x="457200" y="0"/>
            <a:ext cx="8229600" cy="114300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4150BDE4-484C-6747-BF3E-D1D08E8BE69C}" type="datetime1">
              <a:rPr lang="en-US" smtClean="0"/>
              <a:pPr/>
              <a:t>9/7/14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29</a:t>
            </a:fld>
            <a:endParaRPr lang="en-US"/>
          </a:p>
        </p:txBody>
      </p:sp>
      <p:sp>
        <p:nvSpPr>
          <p:cNvPr id="10" name="Rounded Rectangle 9"/>
          <p:cNvSpPr/>
          <p:nvPr/>
        </p:nvSpPr>
        <p:spPr>
          <a:xfrm>
            <a:off x="5791201" y="3251201"/>
            <a:ext cx="2540000" cy="2302932"/>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657601" y="62484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27329128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数据类型与分析工具</a:t>
            </a:r>
            <a:endParaRPr kumimoji="1" lang="zh-CN" altLang="en-US" dirty="0"/>
          </a:p>
        </p:txBody>
      </p:sp>
      <p:pic>
        <p:nvPicPr>
          <p:cNvPr id="4" name="图片 3"/>
          <p:cNvPicPr>
            <a:picLocks noChangeAspect="1"/>
          </p:cNvPicPr>
          <p:nvPr/>
        </p:nvPicPr>
        <p:blipFill>
          <a:blip r:embed="rId2"/>
          <a:stretch>
            <a:fillRect/>
          </a:stretch>
        </p:blipFill>
        <p:spPr>
          <a:xfrm>
            <a:off x="633228" y="2093247"/>
            <a:ext cx="7885346" cy="3942673"/>
          </a:xfrm>
          <a:prstGeom prst="rect">
            <a:avLst/>
          </a:prstGeom>
        </p:spPr>
      </p:pic>
    </p:spTree>
    <p:extLst>
      <p:ext uri="{BB962C8B-B14F-4D97-AF65-F5344CB8AC3E}">
        <p14:creationId xmlns:p14="http://schemas.microsoft.com/office/powerpoint/2010/main" val="2247190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912283" y="742950"/>
            <a:ext cx="7353300" cy="5676900"/>
          </a:xfrm>
          <a:prstGeom prst="rect">
            <a:avLst/>
          </a:prstGeom>
        </p:spPr>
      </p:pic>
      <p:sp>
        <p:nvSpPr>
          <p:cNvPr id="2" name="Title 1"/>
          <p:cNvSpPr>
            <a:spLocks noGrp="1"/>
          </p:cNvSpPr>
          <p:nvPr>
            <p:ph type="title"/>
          </p:nvPr>
        </p:nvSpPr>
        <p:spPr>
          <a:xfrm>
            <a:off x="457200" y="0"/>
            <a:ext cx="8229600" cy="1143000"/>
          </a:xfrm>
        </p:spPr>
        <p:txBody>
          <a:bodyPr/>
          <a:lstStyle/>
          <a:p>
            <a:r>
              <a:rPr lang="en-US" dirty="0" smtClean="0"/>
              <a:t>MapReduce Processing</a:t>
            </a:r>
            <a:endParaRPr lang="en-US" dirty="0"/>
          </a:p>
        </p:txBody>
      </p:sp>
      <p:sp>
        <p:nvSpPr>
          <p:cNvPr id="4" name="Date Placeholder 3"/>
          <p:cNvSpPr>
            <a:spLocks noGrp="1"/>
          </p:cNvSpPr>
          <p:nvPr>
            <p:ph type="dt" sz="half" idx="10"/>
          </p:nvPr>
        </p:nvSpPr>
        <p:spPr/>
        <p:txBody>
          <a:bodyPr/>
          <a:lstStyle/>
          <a:p>
            <a:fld id="{C5A20978-FC76-AA48-A87D-34645037C1D4}" type="datetime1">
              <a:rPr lang="en-US" smtClean="0"/>
              <a:pPr/>
              <a:t>9/7/14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30</a:t>
            </a:fld>
            <a:endParaRPr lang="en-US"/>
          </a:p>
        </p:txBody>
      </p:sp>
      <p:sp>
        <p:nvSpPr>
          <p:cNvPr id="10" name="TextBox 9"/>
          <p:cNvSpPr txBox="1"/>
          <p:nvPr/>
        </p:nvSpPr>
        <p:spPr>
          <a:xfrm>
            <a:off x="3657601" y="6248400"/>
            <a:ext cx="1766736" cy="369332"/>
          </a:xfrm>
          <a:prstGeom prst="rect">
            <a:avLst/>
          </a:prstGeom>
          <a:solidFill>
            <a:schemeClr val="bg1"/>
          </a:solidFill>
        </p:spPr>
        <p:txBody>
          <a:bodyPr wrap="square" rtlCol="0">
            <a:spAutoFit/>
          </a:bodyPr>
          <a:lstStyle/>
          <a:p>
            <a:pPr algn="ctr"/>
            <a:r>
              <a:rPr lang="en-US" dirty="0" smtClean="0"/>
              <a:t>Shuffle phase</a:t>
            </a:r>
            <a:endParaRPr lang="en-US" dirty="0"/>
          </a:p>
        </p:txBody>
      </p:sp>
    </p:spTree>
    <p:extLst>
      <p:ext uri="{BB962C8B-B14F-4D97-AF65-F5344CB8AC3E}">
        <p14:creationId xmlns:p14="http://schemas.microsoft.com/office/powerpoint/2010/main" val="39188018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 </a:t>
            </a:r>
            <a:r>
              <a:rPr kumimoji="1" lang="zh-CN" altLang="en-US" dirty="0" smtClean="0"/>
              <a:t>执行过程演示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175450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（这段重新根据新版的</a:t>
            </a:r>
            <a:r>
              <a:rPr kumimoji="1" lang="en-US" altLang="zh-CN" dirty="0" err="1" smtClean="0"/>
              <a:t>hadoop</a:t>
            </a:r>
            <a:r>
              <a:rPr kumimoji="1" lang="en-US" altLang="en-US" dirty="0" err="1" smtClean="0"/>
              <a:t>截屏做一下</a:t>
            </a:r>
            <a:r>
              <a:rPr kumimoji="1" lang="zh-CN" altLang="en-US" dirty="0" smtClean="0"/>
              <a:t>）</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374940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Show MapReduce Job Running</a:t>
            </a:r>
            <a:endParaRPr lang="en-US" dirty="0"/>
          </a:p>
        </p:txBody>
      </p:sp>
      <p:sp>
        <p:nvSpPr>
          <p:cNvPr id="6" name="Content Placeholder 5"/>
          <p:cNvSpPr>
            <a:spLocks noGrp="1"/>
          </p:cNvSpPr>
          <p:nvPr>
            <p:ph idx="1"/>
          </p:nvPr>
        </p:nvSpPr>
        <p:spPr>
          <a:xfrm>
            <a:off x="457200" y="1600200"/>
            <a:ext cx="8382000" cy="4525963"/>
          </a:xfrm>
        </p:spPr>
        <p:txBody>
          <a:bodyPr/>
          <a:lstStyle/>
          <a:p>
            <a:pPr defTabSz="914400">
              <a:tabLst>
                <a:tab pos="3657600" algn="l"/>
              </a:tabLst>
            </a:pPr>
            <a:r>
              <a:rPr lang="en-US" dirty="0" smtClean="0"/>
              <a:t>~41 minutes total</a:t>
            </a:r>
          </a:p>
          <a:p>
            <a:pPr lvl="1" defTabSz="914400">
              <a:tabLst>
                <a:tab pos="3657600" algn="l"/>
              </a:tabLst>
            </a:pPr>
            <a:r>
              <a:rPr lang="en-US" dirty="0" smtClean="0"/>
              <a:t>~29 minutes for Map tasks &amp; Shuffle tasks</a:t>
            </a:r>
          </a:p>
          <a:p>
            <a:pPr lvl="1" defTabSz="914400">
              <a:tabLst>
                <a:tab pos="3657600" algn="l"/>
              </a:tabLst>
            </a:pPr>
            <a:r>
              <a:rPr lang="en-US" dirty="0" smtClean="0"/>
              <a:t>~12 minutes for Reduce tasks</a:t>
            </a:r>
          </a:p>
          <a:p>
            <a:pPr lvl="1" defTabSz="914400">
              <a:tabLst>
                <a:tab pos="3657600" algn="l"/>
              </a:tabLst>
            </a:pPr>
            <a:r>
              <a:rPr lang="en-US" dirty="0" smtClean="0"/>
              <a:t>1707 worker servers used</a:t>
            </a:r>
          </a:p>
          <a:p>
            <a:pPr defTabSz="914400">
              <a:tabLst>
                <a:tab pos="3657600" algn="l"/>
              </a:tabLst>
            </a:pPr>
            <a:r>
              <a:rPr lang="en-US" dirty="0" smtClean="0">
                <a:solidFill>
                  <a:srgbClr val="44BF00"/>
                </a:solidFill>
              </a:rPr>
              <a:t>Map </a:t>
            </a:r>
            <a:r>
              <a:rPr lang="en-US" dirty="0" smtClean="0"/>
              <a:t>(Green) tasks 	read 0.8 TB, write 0.5 TB</a:t>
            </a:r>
          </a:p>
          <a:p>
            <a:pPr defTabSz="914400">
              <a:tabLst>
                <a:tab pos="3657600" algn="l"/>
              </a:tabLst>
            </a:pPr>
            <a:r>
              <a:rPr lang="en-US" dirty="0" smtClean="0">
                <a:solidFill>
                  <a:srgbClr val="FF0000"/>
                </a:solidFill>
              </a:rPr>
              <a:t>Shuffle </a:t>
            </a:r>
            <a:r>
              <a:rPr lang="en-US" dirty="0" smtClean="0"/>
              <a:t>(Red) tasks 	read 0.5 TB, write 0.5 TB</a:t>
            </a:r>
          </a:p>
          <a:p>
            <a:pPr defTabSz="914400">
              <a:tabLst>
                <a:tab pos="3657600" algn="l"/>
              </a:tabLst>
            </a:pPr>
            <a:r>
              <a:rPr lang="en-US" dirty="0" smtClean="0">
                <a:solidFill>
                  <a:srgbClr val="0000FF"/>
                </a:solidFill>
              </a:rPr>
              <a:t>Reduce </a:t>
            </a:r>
            <a:r>
              <a:rPr lang="en-US" dirty="0" smtClean="0"/>
              <a:t>(Blue) tasks read 0.5 TB, write 0.5 TB</a:t>
            </a:r>
          </a:p>
          <a:p>
            <a:endParaRPr lang="en-US" dirty="0"/>
          </a:p>
        </p:txBody>
      </p:sp>
      <p:sp>
        <p:nvSpPr>
          <p:cNvPr id="2" name="Date Placeholder 1"/>
          <p:cNvSpPr>
            <a:spLocks noGrp="1"/>
          </p:cNvSpPr>
          <p:nvPr>
            <p:ph type="dt" sz="half" idx="10"/>
          </p:nvPr>
        </p:nvSpPr>
        <p:spPr/>
        <p:txBody>
          <a:bodyPr/>
          <a:lstStyle/>
          <a:p>
            <a:fld id="{00573A8F-A9EE-5D48-8537-E93836A3BF7D}"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33</a:t>
            </a:fld>
            <a:endParaRPr lang="en-US"/>
          </a:p>
        </p:txBody>
      </p:sp>
    </p:spTree>
    <p:extLst>
      <p:ext uri="{BB962C8B-B14F-4D97-AF65-F5344CB8AC3E}">
        <p14:creationId xmlns:p14="http://schemas.microsoft.com/office/powerpoint/2010/main" val="43124254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AD0101-642A-2F45-852D-04A3B2DAEBF4}" type="datetime1">
              <a:rPr lang="en-US" smtClean="0"/>
              <a:pPr/>
              <a:t>9/7/14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34</a:t>
            </a:fld>
            <a:endParaRPr lang="en-US"/>
          </a:p>
        </p:txBody>
      </p:sp>
      <p:pic>
        <p:nvPicPr>
          <p:cNvPr id="204802" name="Picture 2"/>
          <p:cNvPicPr>
            <a:picLocks noChangeAspect="1" noChangeArrowheads="1"/>
          </p:cNvPicPr>
          <p:nvPr/>
        </p:nvPicPr>
        <p:blipFill>
          <a:blip r:embed="rId2"/>
          <a:srcRect/>
          <a:stretch>
            <a:fillRect/>
          </a:stretch>
        </p:blipFill>
        <p:spPr bwMode="auto">
          <a:xfrm>
            <a:off x="57158" y="6930"/>
            <a:ext cx="9002268" cy="6118860"/>
          </a:xfrm>
          <a:prstGeom prst="rect">
            <a:avLst/>
          </a:prstGeom>
          <a:noFill/>
          <a:ln w="9525">
            <a:noFill/>
            <a:miter lim="800000"/>
            <a:headEnd/>
            <a:tailEnd/>
          </a:ln>
          <a:effectLst/>
        </p:spPr>
      </p:pic>
      <p:sp>
        <p:nvSpPr>
          <p:cNvPr id="7" name="Rectangle 6"/>
          <p:cNvSpPr/>
          <p:nvPr/>
        </p:nvSpPr>
        <p:spPr>
          <a:xfrm>
            <a:off x="8094133" y="1303867"/>
            <a:ext cx="846667" cy="2540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863600" y="1270000"/>
            <a:ext cx="787400" cy="584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55800" y="1689100"/>
            <a:ext cx="889000" cy="431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Oval 9"/>
          <p:cNvSpPr/>
          <p:nvPr/>
        </p:nvSpPr>
        <p:spPr>
          <a:xfrm>
            <a:off x="1930400" y="1270000"/>
            <a:ext cx="787400" cy="584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145767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F3EF5F-12F4-1344-B7D7-9663B633AA7A}"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35</a:t>
            </a:fld>
            <a:endParaRPr lang="en-US"/>
          </a:p>
        </p:txBody>
      </p:sp>
      <p:pic>
        <p:nvPicPr>
          <p:cNvPr id="205826" name="Picture 2"/>
          <p:cNvPicPr>
            <a:picLocks noChangeAspect="1" noChangeArrowheads="1"/>
          </p:cNvPicPr>
          <p:nvPr/>
        </p:nvPicPr>
        <p:blipFill>
          <a:blip r:embed="rId2"/>
          <a:srcRect/>
          <a:stretch>
            <a:fillRect/>
          </a:stretch>
        </p:blipFill>
        <p:spPr bwMode="auto">
          <a:xfrm>
            <a:off x="67732" y="0"/>
            <a:ext cx="9004769" cy="6120560"/>
          </a:xfrm>
          <a:prstGeom prst="rect">
            <a:avLst/>
          </a:prstGeom>
          <a:noFill/>
          <a:ln w="9525">
            <a:noFill/>
            <a:miter lim="800000"/>
            <a:headEnd/>
            <a:tailEnd/>
          </a:ln>
          <a:effectLst/>
        </p:spPr>
      </p:pic>
      <p:sp>
        <p:nvSpPr>
          <p:cNvPr id="6" name="Rectangle 5"/>
          <p:cNvSpPr/>
          <p:nvPr/>
        </p:nvSpPr>
        <p:spPr>
          <a:xfrm>
            <a:off x="8297333" y="1253067"/>
            <a:ext cx="846667" cy="2540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955800" y="1689100"/>
            <a:ext cx="889000" cy="431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1930400" y="1270000"/>
            <a:ext cx="787400" cy="5842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885812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B4A3E-FC67-4E43-93F7-3B93841FADD4}"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36</a:t>
            </a:fld>
            <a:endParaRPr lang="en-US"/>
          </a:p>
        </p:txBody>
      </p:sp>
      <p:pic>
        <p:nvPicPr>
          <p:cNvPr id="206850" name="Picture 2"/>
          <p:cNvPicPr>
            <a:picLocks noChangeAspect="1" noChangeArrowheads="1"/>
          </p:cNvPicPr>
          <p:nvPr/>
        </p:nvPicPr>
        <p:blipFill>
          <a:blip r:embed="rId2"/>
          <a:srcRect/>
          <a:stretch>
            <a:fillRect/>
          </a:stretch>
        </p:blipFill>
        <p:spPr bwMode="auto">
          <a:xfrm>
            <a:off x="57067" y="20642"/>
            <a:ext cx="9002268" cy="6118860"/>
          </a:xfrm>
          <a:prstGeom prst="rect">
            <a:avLst/>
          </a:prstGeom>
          <a:noFill/>
          <a:ln w="9525">
            <a:noFill/>
            <a:miter lim="800000"/>
            <a:headEnd/>
            <a:tailEnd/>
          </a:ln>
          <a:effectLst/>
        </p:spPr>
      </p:pic>
      <p:sp>
        <p:nvSpPr>
          <p:cNvPr id="6" name="Rectangle 5"/>
          <p:cNvSpPr/>
          <p:nvPr/>
        </p:nvSpPr>
        <p:spPr>
          <a:xfrm>
            <a:off x="8297333" y="1236134"/>
            <a:ext cx="846667" cy="2540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397000"/>
            <a:ext cx="1130300" cy="431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1543821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CB217D-B7AF-B043-AFD3-B36AA15B4F28}"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37</a:t>
            </a:fld>
            <a:endParaRPr lang="en-US"/>
          </a:p>
        </p:txBody>
      </p:sp>
      <p:pic>
        <p:nvPicPr>
          <p:cNvPr id="207874" name="Picture 2"/>
          <p:cNvPicPr>
            <a:picLocks noChangeAspect="1" noChangeArrowheads="1"/>
          </p:cNvPicPr>
          <p:nvPr/>
        </p:nvPicPr>
        <p:blipFill>
          <a:blip r:embed="rId2"/>
          <a:srcRect/>
          <a:stretch>
            <a:fillRect/>
          </a:stretch>
        </p:blipFill>
        <p:spPr bwMode="auto">
          <a:xfrm>
            <a:off x="67732" y="0"/>
            <a:ext cx="9002268" cy="6118860"/>
          </a:xfrm>
          <a:prstGeom prst="rect">
            <a:avLst/>
          </a:prstGeom>
          <a:noFill/>
          <a:ln w="9525">
            <a:noFill/>
            <a:miter lim="800000"/>
            <a:headEnd/>
            <a:tailEnd/>
          </a:ln>
          <a:effectLst/>
        </p:spPr>
      </p:pic>
      <p:sp>
        <p:nvSpPr>
          <p:cNvPr id="6" name="Rectangle 5"/>
          <p:cNvSpPr/>
          <p:nvPr/>
        </p:nvSpPr>
        <p:spPr>
          <a:xfrm>
            <a:off x="8297333" y="1253067"/>
            <a:ext cx="846667" cy="254000"/>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435100" y="1397000"/>
            <a:ext cx="1130300" cy="431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0082024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957717-4103-7D4B-94AE-DEF180B4357F}"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38</a:t>
            </a:fld>
            <a:endParaRPr lang="en-US"/>
          </a:p>
        </p:txBody>
      </p:sp>
      <p:pic>
        <p:nvPicPr>
          <p:cNvPr id="208898" name="Picture 2"/>
          <p:cNvPicPr>
            <a:picLocks noChangeAspect="1" noChangeArrowheads="1"/>
          </p:cNvPicPr>
          <p:nvPr/>
        </p:nvPicPr>
        <p:blipFill>
          <a:blip r:embed="rId2"/>
          <a:srcRect/>
          <a:stretch>
            <a:fillRect/>
          </a:stretch>
        </p:blipFill>
        <p:spPr bwMode="auto">
          <a:xfrm>
            <a:off x="67732" y="0"/>
            <a:ext cx="9002268" cy="6118860"/>
          </a:xfrm>
          <a:prstGeom prst="rect">
            <a:avLst/>
          </a:prstGeom>
          <a:noFill/>
          <a:ln w="9525">
            <a:noFill/>
            <a:miter lim="800000"/>
            <a:headEnd/>
            <a:tailEnd/>
          </a:ln>
          <a:effectLst/>
        </p:spPr>
      </p:pic>
      <p:sp>
        <p:nvSpPr>
          <p:cNvPr id="6" name="Rectangle 5"/>
          <p:cNvSpPr/>
          <p:nvPr/>
        </p:nvSpPr>
        <p:spPr>
          <a:xfrm>
            <a:off x="8111066" y="1185333"/>
            <a:ext cx="677334" cy="270934"/>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562100" y="1701800"/>
            <a:ext cx="622300" cy="431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44700" y="1358900"/>
            <a:ext cx="736600" cy="431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Oval 8"/>
          <p:cNvSpPr/>
          <p:nvPr/>
        </p:nvSpPr>
        <p:spPr>
          <a:xfrm>
            <a:off x="2044700" y="1968500"/>
            <a:ext cx="622300" cy="4318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02516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xit" presetSubtype="10" fill="hold" grpId="1" nodeType="with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4B9433-DE28-E044-A29A-43CF82340089}"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39</a:t>
            </a:fld>
            <a:endParaRPr lang="en-US"/>
          </a:p>
        </p:txBody>
      </p:sp>
      <p:pic>
        <p:nvPicPr>
          <p:cNvPr id="209922" name="Picture 2"/>
          <p:cNvPicPr>
            <a:picLocks noChangeAspect="1" noChangeArrowheads="1"/>
          </p:cNvPicPr>
          <p:nvPr/>
        </p:nvPicPr>
        <p:blipFill>
          <a:blip r:embed="rId2"/>
          <a:srcRect/>
          <a:stretch>
            <a:fillRect/>
          </a:stretch>
        </p:blipFill>
        <p:spPr bwMode="auto">
          <a:xfrm>
            <a:off x="74000" y="0"/>
            <a:ext cx="9002268" cy="6118860"/>
          </a:xfrm>
          <a:prstGeom prst="rect">
            <a:avLst/>
          </a:prstGeom>
          <a:noFill/>
          <a:ln w="9525">
            <a:noFill/>
            <a:miter lim="800000"/>
            <a:headEnd/>
            <a:tailEnd/>
          </a:ln>
          <a:effectLst/>
        </p:spPr>
      </p:pic>
      <p:sp>
        <p:nvSpPr>
          <p:cNvPr id="6" name="Rectangle 5"/>
          <p:cNvSpPr/>
          <p:nvPr/>
        </p:nvSpPr>
        <p:spPr>
          <a:xfrm>
            <a:off x="8178799" y="1185333"/>
            <a:ext cx="677334" cy="270934"/>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879600"/>
            <a:ext cx="1270000" cy="736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08524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数据并行</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93223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8974D-CF8E-0444-B941-03D4A2F43EF7}"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40</a:t>
            </a:fld>
            <a:endParaRPr lang="en-US"/>
          </a:p>
        </p:txBody>
      </p:sp>
      <p:pic>
        <p:nvPicPr>
          <p:cNvPr id="210946" name="Picture 2"/>
          <p:cNvPicPr>
            <a:picLocks noChangeAspect="1" noChangeArrowheads="1"/>
          </p:cNvPicPr>
          <p:nvPr/>
        </p:nvPicPr>
        <p:blipFill>
          <a:blip r:embed="rId2"/>
          <a:srcRect/>
          <a:stretch>
            <a:fillRect/>
          </a:stretch>
        </p:blipFill>
        <p:spPr bwMode="auto">
          <a:xfrm>
            <a:off x="74000" y="3708"/>
            <a:ext cx="9002268" cy="6118860"/>
          </a:xfrm>
          <a:prstGeom prst="rect">
            <a:avLst/>
          </a:prstGeom>
          <a:noFill/>
          <a:ln w="9525">
            <a:noFill/>
            <a:miter lim="800000"/>
            <a:headEnd/>
            <a:tailEnd/>
          </a:ln>
          <a:effectLst/>
        </p:spPr>
      </p:pic>
      <p:sp>
        <p:nvSpPr>
          <p:cNvPr id="6" name="Rectangle 5"/>
          <p:cNvSpPr/>
          <p:nvPr/>
        </p:nvSpPr>
        <p:spPr>
          <a:xfrm>
            <a:off x="8178800" y="1185333"/>
            <a:ext cx="677334" cy="270934"/>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8195731" y="1202266"/>
            <a:ext cx="677334" cy="270934"/>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403600" y="1879600"/>
            <a:ext cx="1270000" cy="736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3665364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994F3-1403-AF47-9954-6AA019CD9DA9}"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41</a:t>
            </a:fld>
            <a:endParaRPr lang="en-US"/>
          </a:p>
        </p:txBody>
      </p:sp>
      <p:pic>
        <p:nvPicPr>
          <p:cNvPr id="211970" name="Picture 2"/>
          <p:cNvPicPr>
            <a:picLocks noChangeAspect="1" noChangeArrowheads="1"/>
          </p:cNvPicPr>
          <p:nvPr/>
        </p:nvPicPr>
        <p:blipFill>
          <a:blip r:embed="rId2"/>
          <a:srcRect/>
          <a:stretch>
            <a:fillRect/>
          </a:stretch>
        </p:blipFill>
        <p:spPr bwMode="auto">
          <a:xfrm>
            <a:off x="67732" y="0"/>
            <a:ext cx="9002268" cy="6118860"/>
          </a:xfrm>
          <a:prstGeom prst="rect">
            <a:avLst/>
          </a:prstGeom>
          <a:noFill/>
          <a:ln w="9525">
            <a:noFill/>
            <a:miter lim="800000"/>
            <a:headEnd/>
            <a:tailEnd/>
          </a:ln>
          <a:effectLst/>
        </p:spPr>
      </p:pic>
      <p:sp>
        <p:nvSpPr>
          <p:cNvPr id="6" name="Rectangle 5"/>
          <p:cNvSpPr/>
          <p:nvPr/>
        </p:nvSpPr>
        <p:spPr>
          <a:xfrm>
            <a:off x="8178798" y="1202266"/>
            <a:ext cx="677334" cy="270934"/>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403600" y="1917700"/>
            <a:ext cx="1270000" cy="736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9334732"/>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3659C-3463-7C4A-AA51-BB946779EB1A}"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42</a:t>
            </a:fld>
            <a:endParaRPr lang="en-US"/>
          </a:p>
        </p:txBody>
      </p:sp>
      <p:pic>
        <p:nvPicPr>
          <p:cNvPr id="212994" name="Picture 2"/>
          <p:cNvPicPr>
            <a:picLocks noChangeAspect="1" noChangeArrowheads="1"/>
          </p:cNvPicPr>
          <p:nvPr/>
        </p:nvPicPr>
        <p:blipFill>
          <a:blip r:embed="rId2"/>
          <a:srcRect/>
          <a:stretch>
            <a:fillRect/>
          </a:stretch>
        </p:blipFill>
        <p:spPr bwMode="auto">
          <a:xfrm>
            <a:off x="74000" y="16933"/>
            <a:ext cx="9002268" cy="6118860"/>
          </a:xfrm>
          <a:prstGeom prst="rect">
            <a:avLst/>
          </a:prstGeom>
          <a:noFill/>
          <a:ln w="9525">
            <a:noFill/>
            <a:miter lim="800000"/>
            <a:headEnd/>
            <a:tailEnd/>
          </a:ln>
          <a:effectLst/>
        </p:spPr>
      </p:pic>
      <p:sp>
        <p:nvSpPr>
          <p:cNvPr id="6" name="Rectangle 5"/>
          <p:cNvSpPr/>
          <p:nvPr/>
        </p:nvSpPr>
        <p:spPr>
          <a:xfrm>
            <a:off x="8178798" y="1202266"/>
            <a:ext cx="677334" cy="270934"/>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533400"/>
            <a:ext cx="1270000" cy="736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0516039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18903-027E-7C4B-9910-2C0C578CEAE3}"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43</a:t>
            </a:fld>
            <a:endParaRPr lang="en-US"/>
          </a:p>
        </p:txBody>
      </p:sp>
      <p:pic>
        <p:nvPicPr>
          <p:cNvPr id="214018" name="Picture 2"/>
          <p:cNvPicPr>
            <a:picLocks noChangeAspect="1" noChangeArrowheads="1"/>
          </p:cNvPicPr>
          <p:nvPr/>
        </p:nvPicPr>
        <p:blipFill>
          <a:blip r:embed="rId2"/>
          <a:srcRect/>
          <a:stretch>
            <a:fillRect/>
          </a:stretch>
        </p:blipFill>
        <p:spPr bwMode="auto">
          <a:xfrm>
            <a:off x="74000" y="0"/>
            <a:ext cx="9002268" cy="6118860"/>
          </a:xfrm>
          <a:prstGeom prst="rect">
            <a:avLst/>
          </a:prstGeom>
          <a:noFill/>
          <a:ln w="9525">
            <a:noFill/>
            <a:miter lim="800000"/>
            <a:headEnd/>
            <a:tailEnd/>
          </a:ln>
          <a:effectLst/>
        </p:spPr>
      </p:pic>
      <p:sp>
        <p:nvSpPr>
          <p:cNvPr id="6" name="Rectangle 5"/>
          <p:cNvSpPr/>
          <p:nvPr/>
        </p:nvSpPr>
        <p:spPr>
          <a:xfrm>
            <a:off x="8111066" y="1253067"/>
            <a:ext cx="660401" cy="186266"/>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533400"/>
            <a:ext cx="1270000" cy="736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879600"/>
            <a:ext cx="685800" cy="6604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77663109"/>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53CD9-BF67-6646-A80B-C1E9CD2BA44B}" type="datetime1">
              <a:rPr lang="en-US" smtClean="0"/>
              <a:pPr/>
              <a:t>9/7/14</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44</a:t>
            </a:fld>
            <a:endParaRPr lang="en-US"/>
          </a:p>
        </p:txBody>
      </p:sp>
      <p:pic>
        <p:nvPicPr>
          <p:cNvPr id="215042" name="Picture 2"/>
          <p:cNvPicPr>
            <a:picLocks noChangeAspect="1" noChangeArrowheads="1"/>
          </p:cNvPicPr>
          <p:nvPr/>
        </p:nvPicPr>
        <p:blipFill>
          <a:blip r:embed="rId2"/>
          <a:srcRect/>
          <a:stretch>
            <a:fillRect/>
          </a:stretch>
        </p:blipFill>
        <p:spPr bwMode="auto">
          <a:xfrm>
            <a:off x="67732" y="0"/>
            <a:ext cx="9002268" cy="6118860"/>
          </a:xfrm>
          <a:prstGeom prst="rect">
            <a:avLst/>
          </a:prstGeom>
          <a:noFill/>
          <a:ln w="9525">
            <a:noFill/>
            <a:miter lim="800000"/>
            <a:headEnd/>
            <a:tailEnd/>
          </a:ln>
          <a:effectLst/>
        </p:spPr>
      </p:pic>
      <p:sp>
        <p:nvSpPr>
          <p:cNvPr id="6" name="Rectangle 5"/>
          <p:cNvSpPr/>
          <p:nvPr/>
        </p:nvSpPr>
        <p:spPr>
          <a:xfrm>
            <a:off x="8127999" y="1253067"/>
            <a:ext cx="541867" cy="237066"/>
          </a:xfrm>
          <a:prstGeom prst="rect">
            <a:avLst/>
          </a:prstGeom>
          <a:solidFill>
            <a:srgbClr val="FCF6E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263900" y="533400"/>
            <a:ext cx="1270000" cy="7366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Oval 7"/>
          <p:cNvSpPr/>
          <p:nvPr/>
        </p:nvSpPr>
        <p:spPr>
          <a:xfrm>
            <a:off x="2095500" y="1879600"/>
            <a:ext cx="685800" cy="6604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2228492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a:t>
            </a:r>
            <a:r>
              <a:rPr kumimoji="1" lang="zh-CN" altLang="en-US" dirty="0" smtClean="0"/>
              <a:t>一些性能优化讨论</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097204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Redundant Execution</a:t>
            </a:r>
            <a:endParaRPr lang="en-US" dirty="0"/>
          </a:p>
        </p:txBody>
      </p:sp>
      <p:sp>
        <p:nvSpPr>
          <p:cNvPr id="3" name="Content Placeholder 2"/>
          <p:cNvSpPr>
            <a:spLocks noGrp="1"/>
          </p:cNvSpPr>
          <p:nvPr>
            <p:ph idx="1"/>
          </p:nvPr>
        </p:nvSpPr>
        <p:spPr/>
        <p:txBody>
          <a:bodyPr>
            <a:normAutofit/>
          </a:bodyPr>
          <a:lstStyle/>
          <a:p>
            <a:r>
              <a:rPr lang="en-US" dirty="0" smtClean="0"/>
              <a:t>Slow workers significantly lengthen completion time</a:t>
            </a:r>
          </a:p>
          <a:p>
            <a:r>
              <a:rPr lang="en-US" dirty="0" smtClean="0"/>
              <a:t>Solution: Near end of phase, spawn backup backup copies of tasks</a:t>
            </a:r>
          </a:p>
          <a:p>
            <a:pPr lvl="1"/>
            <a:r>
              <a:rPr lang="en-US" dirty="0" smtClean="0"/>
              <a:t>Whichever one finishes first "wins"</a:t>
            </a:r>
          </a:p>
          <a:p>
            <a:r>
              <a:rPr lang="en-US" dirty="0" smtClean="0"/>
              <a:t>Effect: Dramatically shortens job completion time</a:t>
            </a:r>
          </a:p>
          <a:p>
            <a:pPr lvl="1"/>
            <a:r>
              <a:rPr lang="en-US" dirty="0" smtClean="0"/>
              <a:t>3% more resources, large tasks 30% faster</a:t>
            </a:r>
            <a:endParaRPr lang="en-US" dirty="0"/>
          </a:p>
        </p:txBody>
      </p:sp>
      <p:sp>
        <p:nvSpPr>
          <p:cNvPr id="4" name="Date Placeholder 3"/>
          <p:cNvSpPr>
            <a:spLocks noGrp="1"/>
          </p:cNvSpPr>
          <p:nvPr>
            <p:ph type="dt" sz="half" idx="10"/>
          </p:nvPr>
        </p:nvSpPr>
        <p:spPr/>
        <p:txBody>
          <a:bodyPr/>
          <a:lstStyle/>
          <a:p>
            <a:fld id="{B316992B-D5BD-7048-8F4D-6D9523D454FA}" type="datetime1">
              <a:rPr lang="en-US" smtClean="0"/>
              <a:pPr/>
              <a:t>9/7/14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46</a:t>
            </a:fld>
            <a:endParaRPr lang="en-US"/>
          </a:p>
        </p:txBody>
      </p:sp>
      <p:sp>
        <p:nvSpPr>
          <p:cNvPr id="7" name="Rounded Rectangle 6"/>
          <p:cNvSpPr/>
          <p:nvPr/>
        </p:nvSpPr>
        <p:spPr>
          <a:xfrm>
            <a:off x="4660900" y="1612900"/>
            <a:ext cx="3924300" cy="9017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Independent</a:t>
            </a:r>
            <a:endParaRPr lang="en-US" sz="3200" dirty="0"/>
          </a:p>
        </p:txBody>
      </p:sp>
      <p:sp>
        <p:nvSpPr>
          <p:cNvPr id="8" name="Rounded Rectangle 7"/>
          <p:cNvSpPr/>
          <p:nvPr/>
        </p:nvSpPr>
        <p:spPr>
          <a:xfrm>
            <a:off x="4648200" y="2717800"/>
            <a:ext cx="3924300" cy="9017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smtClean="0"/>
              <a:t>Idempotent</a:t>
            </a:r>
            <a:endParaRPr lang="en-US" sz="3200" dirty="0"/>
          </a:p>
        </p:txBody>
      </p:sp>
    </p:spTree>
    <p:extLst>
      <p:ext uri="{BB962C8B-B14F-4D97-AF65-F5344CB8AC3E}">
        <p14:creationId xmlns:p14="http://schemas.microsoft.com/office/powerpoint/2010/main" val="473562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Failure Handling</a:t>
            </a:r>
            <a:endParaRPr lang="en-US" dirty="0"/>
          </a:p>
        </p:txBody>
      </p:sp>
      <p:sp>
        <p:nvSpPr>
          <p:cNvPr id="3" name="Content Placeholder 2"/>
          <p:cNvSpPr>
            <a:spLocks noGrp="1"/>
          </p:cNvSpPr>
          <p:nvPr>
            <p:ph idx="1"/>
          </p:nvPr>
        </p:nvSpPr>
        <p:spPr/>
        <p:txBody>
          <a:bodyPr>
            <a:normAutofit/>
          </a:bodyPr>
          <a:lstStyle/>
          <a:p>
            <a:r>
              <a:rPr lang="en-US" dirty="0" smtClean="0"/>
              <a:t>On worker failure:</a:t>
            </a:r>
          </a:p>
          <a:p>
            <a:pPr lvl="1"/>
            <a:r>
              <a:rPr lang="en-US" dirty="0" smtClean="0"/>
              <a:t>Master detect failure via periodic heartbeats</a:t>
            </a:r>
          </a:p>
          <a:p>
            <a:pPr lvl="1"/>
            <a:r>
              <a:rPr lang="en-US" dirty="0" smtClean="0"/>
              <a:t>Re-execution</a:t>
            </a:r>
          </a:p>
          <a:p>
            <a:r>
              <a:rPr lang="en-US" dirty="0" smtClean="0"/>
              <a:t>Master failure:</a:t>
            </a:r>
          </a:p>
          <a:p>
            <a:pPr lvl="1"/>
            <a:r>
              <a:rPr lang="en-US" dirty="0" smtClean="0"/>
              <a:t>Could handle, but don't yet (master failure unlikely)</a:t>
            </a:r>
          </a:p>
          <a:p>
            <a:r>
              <a:rPr lang="en-US" dirty="0" smtClean="0"/>
              <a:t>Robust: lost 1600 of 1800 machines once, but finished fine </a:t>
            </a:r>
          </a:p>
        </p:txBody>
      </p:sp>
      <p:sp>
        <p:nvSpPr>
          <p:cNvPr id="4" name="Date Placeholder 3"/>
          <p:cNvSpPr>
            <a:spLocks noGrp="1"/>
          </p:cNvSpPr>
          <p:nvPr>
            <p:ph type="dt" sz="half" idx="10"/>
          </p:nvPr>
        </p:nvSpPr>
        <p:spPr/>
        <p:txBody>
          <a:bodyPr/>
          <a:lstStyle/>
          <a:p>
            <a:fld id="{0B3B858B-4E15-BE4C-8567-50A531A53AD8}" type="datetime1">
              <a:rPr lang="en-US" smtClean="0"/>
              <a:pPr/>
              <a:t>9/7/14</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47</a:t>
            </a:fld>
            <a:endParaRPr lang="en-US"/>
          </a:p>
        </p:txBody>
      </p:sp>
    </p:spTree>
    <p:extLst>
      <p:ext uri="{BB962C8B-B14F-4D97-AF65-F5344CB8AC3E}">
        <p14:creationId xmlns:p14="http://schemas.microsoft.com/office/powerpoint/2010/main" val="64421805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1143000"/>
          </a:xfrm>
        </p:spPr>
        <p:txBody>
          <a:bodyPr>
            <a:normAutofit fontScale="90000"/>
          </a:bodyPr>
          <a:lstStyle/>
          <a:p>
            <a:r>
              <a:rPr lang="en-US" dirty="0" smtClean="0"/>
              <a:t>Impact on Execution of Restart, Failure for 10B record Sort using 1800 servers </a:t>
            </a:r>
            <a:endParaRPr lang="en-US" dirty="0"/>
          </a:p>
        </p:txBody>
      </p:sp>
      <p:sp>
        <p:nvSpPr>
          <p:cNvPr id="4" name="Date Placeholder 3"/>
          <p:cNvSpPr>
            <a:spLocks noGrp="1"/>
          </p:cNvSpPr>
          <p:nvPr>
            <p:ph type="dt" sz="half" idx="10"/>
          </p:nvPr>
        </p:nvSpPr>
        <p:spPr/>
        <p:txBody>
          <a:bodyPr/>
          <a:lstStyle/>
          <a:p>
            <a:fld id="{583852D4-6912-6A41-9D70-503CA647148C}" type="datetime1">
              <a:rPr lang="en-US" smtClean="0"/>
              <a:pPr/>
              <a:t>9/7/14</a:t>
            </a:fld>
            <a:endParaRPr lang="en-US"/>
          </a:p>
        </p:txBody>
      </p:sp>
      <p:sp>
        <p:nvSpPr>
          <p:cNvPr id="5" name="Footer Placeholder 4"/>
          <p:cNvSpPr>
            <a:spLocks noGrp="1"/>
          </p:cNvSpPr>
          <p:nvPr>
            <p:ph type="ftr" sz="quarter" idx="11"/>
          </p:nvPr>
        </p:nvSpPr>
        <p:spPr/>
        <p:txBody>
          <a:bodyPr/>
          <a:lstStyle/>
          <a:p>
            <a:r>
              <a:rPr lang="en-US" smtClean="0"/>
              <a:t>Spring 2012 -- Lecture #2</a:t>
            </a:r>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48</a:t>
            </a:fld>
            <a:endParaRPr lang="en-US"/>
          </a:p>
        </p:txBody>
      </p:sp>
      <p:pic>
        <p:nvPicPr>
          <p:cNvPr id="9" name="Picture 8" descr="sort.png"/>
          <p:cNvPicPr>
            <a:picLocks noChangeAspect="1"/>
          </p:cNvPicPr>
          <p:nvPr/>
        </p:nvPicPr>
        <p:blipFill>
          <a:blip r:embed="rId3"/>
          <a:stretch>
            <a:fillRect/>
          </a:stretch>
        </p:blipFill>
        <p:spPr>
          <a:xfrm>
            <a:off x="0" y="1422400"/>
            <a:ext cx="3213575" cy="5435600"/>
          </a:xfrm>
          <a:prstGeom prst="rect">
            <a:avLst/>
          </a:prstGeom>
        </p:spPr>
      </p:pic>
      <p:grpSp>
        <p:nvGrpSpPr>
          <p:cNvPr id="12" name="Group 11"/>
          <p:cNvGrpSpPr/>
          <p:nvPr/>
        </p:nvGrpSpPr>
        <p:grpSpPr>
          <a:xfrm>
            <a:off x="2946403" y="1236136"/>
            <a:ext cx="3408401" cy="5621864"/>
            <a:chOff x="2946403" y="1236136"/>
            <a:chExt cx="3408401" cy="5621864"/>
          </a:xfrm>
        </p:grpSpPr>
        <p:pic>
          <p:nvPicPr>
            <p:cNvPr id="8" name="Picture 7" descr="sort-nobackups.png"/>
            <p:cNvPicPr>
              <a:picLocks noChangeAspect="1"/>
            </p:cNvPicPr>
            <p:nvPr/>
          </p:nvPicPr>
          <p:blipFill>
            <a:blip r:embed="rId4"/>
            <a:stretch>
              <a:fillRect/>
            </a:stretch>
          </p:blipFill>
          <p:spPr>
            <a:xfrm>
              <a:off x="2946403" y="1473200"/>
              <a:ext cx="3408401" cy="5384800"/>
            </a:xfrm>
            <a:prstGeom prst="rect">
              <a:avLst/>
            </a:prstGeom>
          </p:spPr>
        </p:pic>
        <p:sp>
          <p:nvSpPr>
            <p:cNvPr id="11" name="TextBox 10"/>
            <p:cNvSpPr txBox="1"/>
            <p:nvPr/>
          </p:nvSpPr>
          <p:spPr>
            <a:xfrm>
              <a:off x="3842878" y="1236136"/>
              <a:ext cx="1897750" cy="707886"/>
            </a:xfrm>
            <a:prstGeom prst="rect">
              <a:avLst/>
            </a:prstGeom>
            <a:noFill/>
          </p:spPr>
          <p:txBody>
            <a:bodyPr wrap="none" rtlCol="0">
              <a:spAutoFit/>
            </a:bodyPr>
            <a:lstStyle/>
            <a:p>
              <a:pPr algn="ctr"/>
              <a:r>
                <a:rPr lang="en-US" sz="2000" dirty="0" smtClean="0">
                  <a:solidFill>
                    <a:srgbClr val="0000FF"/>
                  </a:solidFill>
                </a:rPr>
                <a:t>No Backup Tasks</a:t>
              </a:r>
            </a:p>
            <a:p>
              <a:pPr algn="ctr"/>
              <a:r>
                <a:rPr lang="en-US" sz="2000" dirty="0" smtClean="0">
                  <a:solidFill>
                    <a:srgbClr val="0000FF"/>
                  </a:solidFill>
                </a:rPr>
                <a:t>(44% Longer)</a:t>
              </a:r>
              <a:endParaRPr lang="en-US" sz="2000" dirty="0">
                <a:solidFill>
                  <a:srgbClr val="0000FF"/>
                </a:solidFill>
              </a:endParaRPr>
            </a:p>
          </p:txBody>
        </p:sp>
      </p:grpSp>
      <p:grpSp>
        <p:nvGrpSpPr>
          <p:cNvPr id="14" name="Group 13"/>
          <p:cNvGrpSpPr/>
          <p:nvPr/>
        </p:nvGrpSpPr>
        <p:grpSpPr>
          <a:xfrm>
            <a:off x="6129859" y="1185337"/>
            <a:ext cx="3200400" cy="5672662"/>
            <a:chOff x="6129859" y="1185337"/>
            <a:chExt cx="3200400" cy="5672662"/>
          </a:xfrm>
        </p:grpSpPr>
        <p:pic>
          <p:nvPicPr>
            <p:cNvPr id="10" name="Picture 9" descr="sort-deaths.png"/>
            <p:cNvPicPr>
              <a:picLocks noChangeAspect="1"/>
            </p:cNvPicPr>
            <p:nvPr/>
          </p:nvPicPr>
          <p:blipFill>
            <a:blip r:embed="rId5"/>
            <a:stretch>
              <a:fillRect/>
            </a:stretch>
          </p:blipFill>
          <p:spPr>
            <a:xfrm>
              <a:off x="6129859" y="1424484"/>
              <a:ext cx="3200400" cy="5433515"/>
            </a:xfrm>
            <a:prstGeom prst="rect">
              <a:avLst/>
            </a:prstGeom>
          </p:spPr>
        </p:pic>
        <p:sp>
          <p:nvSpPr>
            <p:cNvPr id="13" name="TextBox 12"/>
            <p:cNvSpPr txBox="1"/>
            <p:nvPr/>
          </p:nvSpPr>
          <p:spPr>
            <a:xfrm>
              <a:off x="6790603" y="1185337"/>
              <a:ext cx="1827368" cy="707886"/>
            </a:xfrm>
            <a:prstGeom prst="rect">
              <a:avLst/>
            </a:prstGeom>
            <a:noFill/>
          </p:spPr>
          <p:txBody>
            <a:bodyPr wrap="none" rtlCol="0">
              <a:spAutoFit/>
            </a:bodyPr>
            <a:lstStyle/>
            <a:p>
              <a:pPr algn="ctr"/>
              <a:r>
                <a:rPr lang="en-US" sz="2000" dirty="0" smtClean="0">
                  <a:solidFill>
                    <a:srgbClr val="0000FF"/>
                  </a:solidFill>
                </a:rPr>
                <a:t>Kill 200 workers</a:t>
              </a:r>
            </a:p>
            <a:p>
              <a:pPr algn="ctr"/>
              <a:r>
                <a:rPr lang="en-US" sz="2000" dirty="0" smtClean="0">
                  <a:solidFill>
                    <a:srgbClr val="0000FF"/>
                  </a:solidFill>
                </a:rPr>
                <a:t>(5% Longer)</a:t>
              </a:r>
              <a:endParaRPr lang="en-US" sz="2000" dirty="0">
                <a:solidFill>
                  <a:srgbClr val="0000FF"/>
                </a:solidFill>
              </a:endParaRPr>
            </a:p>
          </p:txBody>
        </p:sp>
      </p:grpSp>
    </p:spTree>
    <p:extLst>
      <p:ext uri="{BB962C8B-B14F-4D97-AF65-F5344CB8AC3E}">
        <p14:creationId xmlns:p14="http://schemas.microsoft.com/office/powerpoint/2010/main" val="8796955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zh-CN" altLang="zh-CN" dirty="0" smtClean="0"/>
              <a:t>:</a:t>
            </a:r>
            <a:r>
              <a:rPr kumimoji="1" lang="en-US" altLang="zh-CN" dirty="0" err="1" smtClean="0"/>
              <a:t>MapReduce</a:t>
            </a:r>
            <a:r>
              <a:rPr kumimoji="1" lang="zh-CN" altLang="en-US" dirty="0" smtClean="0"/>
              <a:t>的开源实现</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3279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en-US" dirty="0" err="1" smtClean="0"/>
              <a:t>复习：GFS里几个重要的</a:t>
            </a:r>
            <a:r>
              <a:rPr kumimoji="1" lang="zh-CN" altLang="en-US" dirty="0" smtClean="0"/>
              <a:t>观点</a:t>
            </a:r>
            <a:endParaRPr kumimoji="1"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latin typeface="Helvetica" charset="0"/>
              </a:rPr>
              <a:t>Data </a:t>
            </a:r>
            <a:r>
              <a:rPr lang="en-US" altLang="zh-CN" i="1" dirty="0">
                <a:solidFill>
                  <a:srgbClr val="008000"/>
                </a:solidFill>
                <a:latin typeface="Helvetica" charset="0"/>
              </a:rPr>
              <a:t>striped</a:t>
            </a:r>
            <a:r>
              <a:rPr lang="en-US" altLang="zh-CN" dirty="0">
                <a:latin typeface="Helvetica" charset="0"/>
              </a:rPr>
              <a:t> on hundreds/thousands of </a:t>
            </a:r>
            <a:r>
              <a:rPr lang="en-US" altLang="zh-CN" dirty="0" smtClean="0">
                <a:latin typeface="Helvetica" charset="0"/>
              </a:rPr>
              <a:t>servers</a:t>
            </a:r>
          </a:p>
          <a:p>
            <a:r>
              <a:rPr lang="en-US" altLang="zh-CN" dirty="0">
                <a:latin typeface="Helvetica" charset="0"/>
              </a:rPr>
              <a:t>Large data chunks reduces metadata overhead</a:t>
            </a:r>
          </a:p>
          <a:p>
            <a:endParaRPr lang="en-US" altLang="zh-CN" dirty="0" smtClean="0">
              <a:latin typeface="Helvetica" charset="0"/>
            </a:endParaRPr>
          </a:p>
          <a:p>
            <a:endParaRPr lang="en-US" altLang="zh-CN" dirty="0">
              <a:latin typeface="Helvetica" charset="0"/>
            </a:endParaRPr>
          </a:p>
          <a:p>
            <a:r>
              <a:rPr lang="en-US" altLang="zh-CN" dirty="0">
                <a:latin typeface="Helvetica" charset="0"/>
              </a:rPr>
              <a:t>Use </a:t>
            </a:r>
            <a:r>
              <a:rPr lang="en-US" altLang="zh-CN" i="1" dirty="0">
                <a:solidFill>
                  <a:srgbClr val="008000"/>
                </a:solidFill>
                <a:latin typeface="Helvetica" charset="0"/>
              </a:rPr>
              <a:t>commodity</a:t>
            </a:r>
            <a:r>
              <a:rPr lang="en-US" altLang="zh-CN" dirty="0">
                <a:latin typeface="Helvetica" charset="0"/>
              </a:rPr>
              <a:t> </a:t>
            </a:r>
            <a:r>
              <a:rPr lang="en-US" altLang="zh-CN" dirty="0" smtClean="0">
                <a:latin typeface="Helvetica" charset="0"/>
              </a:rPr>
              <a:t>hardware</a:t>
            </a:r>
            <a:r>
              <a:rPr lang="zh-CN" altLang="en-US" dirty="0" smtClean="0">
                <a:latin typeface="Helvetica" charset="0"/>
              </a:rPr>
              <a:t> </a:t>
            </a:r>
            <a:r>
              <a:rPr lang="en-US" altLang="zh-CN" dirty="0" smtClean="0">
                <a:latin typeface="Helvetica" charset="0"/>
              </a:rPr>
              <a:t>-&gt;</a:t>
            </a:r>
            <a:r>
              <a:rPr lang="zh-CN" altLang="en-US" dirty="0" smtClean="0">
                <a:latin typeface="Helvetica" charset="0"/>
              </a:rPr>
              <a:t> </a:t>
            </a:r>
            <a:r>
              <a:rPr lang="en-US" altLang="zh-CN" i="1" dirty="0" smtClean="0">
                <a:solidFill>
                  <a:srgbClr val="008000"/>
                </a:solidFill>
                <a:latin typeface="Helvetica" charset="0"/>
              </a:rPr>
              <a:t>Failures</a:t>
            </a:r>
            <a:r>
              <a:rPr lang="en-US" altLang="zh-CN" dirty="0" smtClean="0">
                <a:solidFill>
                  <a:srgbClr val="008000"/>
                </a:solidFill>
                <a:latin typeface="Helvetica" charset="0"/>
              </a:rPr>
              <a:t> </a:t>
            </a:r>
            <a:r>
              <a:rPr lang="en-US" altLang="zh-CN" dirty="0">
                <a:latin typeface="Helvetica" charset="0"/>
              </a:rPr>
              <a:t>will be the norm</a:t>
            </a:r>
          </a:p>
          <a:p>
            <a:pPr lvl="1"/>
            <a:r>
              <a:rPr lang="en-US" altLang="zh-CN" dirty="0" smtClean="0">
                <a:latin typeface="Helvetica" charset="0"/>
              </a:rPr>
              <a:t>Failures are</a:t>
            </a:r>
            <a:r>
              <a:rPr lang="zh-CN" altLang="en-US" dirty="0" smtClean="0">
                <a:latin typeface="Helvetica" charset="0"/>
              </a:rPr>
              <a:t> </a:t>
            </a:r>
            <a:r>
              <a:rPr lang="en-US" altLang="zh-CN" dirty="0" smtClean="0">
                <a:latin typeface="Helvetica" charset="0"/>
              </a:rPr>
              <a:t>inevitable, </a:t>
            </a:r>
            <a:r>
              <a:rPr lang="en-US" altLang="zh-CN" dirty="0">
                <a:latin typeface="Helvetica" charset="0"/>
              </a:rPr>
              <a:t>buy cheaper </a:t>
            </a:r>
            <a:r>
              <a:rPr lang="en-US" altLang="zh-CN" dirty="0" smtClean="0">
                <a:latin typeface="Helvetica" charset="0"/>
              </a:rPr>
              <a:t>hardware</a:t>
            </a:r>
            <a:endParaRPr lang="en-US" altLang="zh-CN" dirty="0">
              <a:latin typeface="Helvetica" charset="0"/>
            </a:endParaRPr>
          </a:p>
          <a:p>
            <a:r>
              <a:rPr lang="en-US" altLang="zh-CN" dirty="0">
                <a:latin typeface="Helvetica" charset="0"/>
              </a:rPr>
              <a:t>No complicated consistency models</a:t>
            </a:r>
          </a:p>
          <a:p>
            <a:pPr lvl="1"/>
            <a:r>
              <a:rPr lang="en-US" altLang="zh-CN" dirty="0">
                <a:latin typeface="Helvetica" charset="0"/>
              </a:rPr>
              <a:t>Single writer, append-only </a:t>
            </a:r>
            <a:r>
              <a:rPr lang="en-US" altLang="zh-CN" dirty="0" smtClean="0">
                <a:latin typeface="Helvetica" charset="0"/>
              </a:rPr>
              <a:t>data</a:t>
            </a:r>
          </a:p>
          <a:p>
            <a:pPr lvl="1"/>
            <a:r>
              <a:rPr lang="en-US" altLang="zh-CN" dirty="0" smtClean="0">
                <a:latin typeface="Helvetica" charset="0"/>
              </a:rPr>
              <a:t>Avoid</a:t>
            </a:r>
            <a:r>
              <a:rPr lang="zh-CN" altLang="en-US" dirty="0" smtClean="0">
                <a:latin typeface="Helvetica" charset="0"/>
              </a:rPr>
              <a:t> </a:t>
            </a:r>
            <a:r>
              <a:rPr lang="en-US" altLang="zh-CN" dirty="0" smtClean="0">
                <a:latin typeface="Helvetica" charset="0"/>
              </a:rPr>
              <a:t>waiting</a:t>
            </a:r>
            <a:r>
              <a:rPr lang="zh-CN" altLang="en-US" dirty="0" smtClean="0">
                <a:latin typeface="Helvetica" charset="0"/>
              </a:rPr>
              <a:t> </a:t>
            </a:r>
            <a:r>
              <a:rPr lang="en-US" altLang="zh-CN" dirty="0" smtClean="0">
                <a:latin typeface="Helvetica" charset="0"/>
              </a:rPr>
              <a:t>for</a:t>
            </a:r>
            <a:r>
              <a:rPr lang="zh-CN" altLang="en-US" dirty="0" smtClean="0">
                <a:latin typeface="Helvetica" charset="0"/>
              </a:rPr>
              <a:t> </a:t>
            </a:r>
            <a:r>
              <a:rPr lang="en-US" altLang="zh-CN" dirty="0" smtClean="0">
                <a:latin typeface="Helvetica" charset="0"/>
              </a:rPr>
              <a:t>each</a:t>
            </a:r>
            <a:r>
              <a:rPr lang="zh-CN" altLang="en-US" dirty="0" smtClean="0">
                <a:latin typeface="Helvetica" charset="0"/>
              </a:rPr>
              <a:t> </a:t>
            </a:r>
            <a:r>
              <a:rPr lang="en-US" altLang="zh-CN" dirty="0" smtClean="0">
                <a:latin typeface="Helvetica" charset="0"/>
              </a:rPr>
              <a:t>other</a:t>
            </a:r>
            <a:endParaRPr lang="en-US" altLang="zh-CN" dirty="0">
              <a:latin typeface="Helvetica" charset="0"/>
            </a:endParaRPr>
          </a:p>
          <a:p>
            <a:endParaRPr kumimoji="1" lang="zh-CN" altLang="en-US" dirty="0"/>
          </a:p>
        </p:txBody>
      </p:sp>
    </p:spTree>
    <p:extLst>
      <p:ext uri="{BB962C8B-B14F-4D97-AF65-F5344CB8AC3E}">
        <p14:creationId xmlns:p14="http://schemas.microsoft.com/office/powerpoint/2010/main" val="4113415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en-US" altLang="zh-CN" dirty="0" smtClean="0"/>
              <a:t> </a:t>
            </a:r>
            <a:r>
              <a:rPr kumimoji="1" lang="en-US" altLang="zh-CN" dirty="0" err="1" smtClean="0"/>
              <a:t>Mapreduce</a:t>
            </a:r>
            <a:r>
              <a:rPr kumimoji="1" lang="zh-CN" altLang="en-US" dirty="0" smtClean="0"/>
              <a:t>的基本架构</a:t>
            </a:r>
            <a:endParaRPr kumimoji="1" lang="zh-CN" altLang="en-US" dirty="0"/>
          </a:p>
        </p:txBody>
      </p:sp>
      <p:pic>
        <p:nvPicPr>
          <p:cNvPr id="4" name="图片 3"/>
          <p:cNvPicPr>
            <a:picLocks noChangeAspect="1"/>
          </p:cNvPicPr>
          <p:nvPr/>
        </p:nvPicPr>
        <p:blipFill>
          <a:blip r:embed="rId2"/>
          <a:stretch>
            <a:fillRect/>
          </a:stretch>
        </p:blipFill>
        <p:spPr>
          <a:xfrm>
            <a:off x="990600" y="1709869"/>
            <a:ext cx="7696200" cy="4356100"/>
          </a:xfrm>
          <a:prstGeom prst="rect">
            <a:avLst/>
          </a:prstGeom>
        </p:spPr>
      </p:pic>
    </p:spTree>
    <p:extLst>
      <p:ext uri="{BB962C8B-B14F-4D97-AF65-F5344CB8AC3E}">
        <p14:creationId xmlns:p14="http://schemas.microsoft.com/office/powerpoint/2010/main" val="2295228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en-US" altLang="zh-CN" dirty="0" smtClean="0"/>
              <a:t> MR</a:t>
            </a:r>
            <a:r>
              <a:rPr kumimoji="1" lang="zh-CN" altLang="en-US" dirty="0" smtClean="0"/>
              <a:t>程序执行过程</a:t>
            </a:r>
            <a:r>
              <a:rPr kumimoji="1" lang="en-US" altLang="zh-CN" dirty="0"/>
              <a:t>1</a:t>
            </a:r>
            <a:endParaRPr kumimoji="1" lang="zh-CN" altLang="en-US" dirty="0"/>
          </a:p>
        </p:txBody>
      </p:sp>
      <p:pic>
        <p:nvPicPr>
          <p:cNvPr id="3" name="图片 2"/>
          <p:cNvPicPr>
            <a:picLocks noChangeAspect="1"/>
          </p:cNvPicPr>
          <p:nvPr/>
        </p:nvPicPr>
        <p:blipFill>
          <a:blip r:embed="rId2"/>
          <a:stretch>
            <a:fillRect/>
          </a:stretch>
        </p:blipFill>
        <p:spPr>
          <a:xfrm>
            <a:off x="812800" y="1784191"/>
            <a:ext cx="7505700" cy="4597400"/>
          </a:xfrm>
          <a:prstGeom prst="rect">
            <a:avLst/>
          </a:prstGeom>
        </p:spPr>
      </p:pic>
    </p:spTree>
    <p:extLst>
      <p:ext uri="{BB962C8B-B14F-4D97-AF65-F5344CB8AC3E}">
        <p14:creationId xmlns:p14="http://schemas.microsoft.com/office/powerpoint/2010/main" val="26064167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zh-CN" altLang="en-US" dirty="0" smtClean="0"/>
              <a:t>程序执行过程</a:t>
            </a:r>
            <a:r>
              <a:rPr kumimoji="1" lang="en-US" altLang="zh-CN" dirty="0" smtClean="0"/>
              <a:t>2</a:t>
            </a:r>
            <a:endParaRPr kumimoji="1" lang="zh-CN" altLang="en-US" dirty="0"/>
          </a:p>
        </p:txBody>
      </p:sp>
      <p:pic>
        <p:nvPicPr>
          <p:cNvPr id="3" name="图片 2"/>
          <p:cNvPicPr>
            <a:picLocks noChangeAspect="1"/>
          </p:cNvPicPr>
          <p:nvPr/>
        </p:nvPicPr>
        <p:blipFill>
          <a:blip r:embed="rId2"/>
          <a:stretch>
            <a:fillRect/>
          </a:stretch>
        </p:blipFill>
        <p:spPr>
          <a:xfrm>
            <a:off x="611119" y="1947664"/>
            <a:ext cx="7620000" cy="4597400"/>
          </a:xfrm>
          <a:prstGeom prst="rect">
            <a:avLst/>
          </a:prstGeom>
        </p:spPr>
      </p:pic>
    </p:spTree>
    <p:extLst>
      <p:ext uri="{BB962C8B-B14F-4D97-AF65-F5344CB8AC3E}">
        <p14:creationId xmlns:p14="http://schemas.microsoft.com/office/powerpoint/2010/main" val="14170004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en-US" altLang="zh-CN" dirty="0" smtClean="0"/>
              <a:t> </a:t>
            </a:r>
            <a:r>
              <a:rPr kumimoji="1" lang="zh-CN" altLang="en-US" dirty="0" smtClean="0"/>
              <a:t>执行过程</a:t>
            </a:r>
            <a:r>
              <a:rPr kumimoji="1" lang="en-US" altLang="zh-CN" dirty="0" smtClean="0"/>
              <a:t> 3</a:t>
            </a:r>
            <a:endParaRPr kumimoji="1" lang="zh-CN" altLang="en-US" dirty="0"/>
          </a:p>
        </p:txBody>
      </p:sp>
      <p:pic>
        <p:nvPicPr>
          <p:cNvPr id="3" name="图片 2"/>
          <p:cNvPicPr>
            <a:picLocks noChangeAspect="1"/>
          </p:cNvPicPr>
          <p:nvPr/>
        </p:nvPicPr>
        <p:blipFill>
          <a:blip r:embed="rId2"/>
          <a:stretch>
            <a:fillRect/>
          </a:stretch>
        </p:blipFill>
        <p:spPr>
          <a:xfrm>
            <a:off x="977900" y="1645744"/>
            <a:ext cx="7188200" cy="4610100"/>
          </a:xfrm>
          <a:prstGeom prst="rect">
            <a:avLst/>
          </a:prstGeom>
        </p:spPr>
      </p:pic>
    </p:spTree>
    <p:extLst>
      <p:ext uri="{BB962C8B-B14F-4D97-AF65-F5344CB8AC3E}">
        <p14:creationId xmlns:p14="http://schemas.microsoft.com/office/powerpoint/2010/main" val="3126754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Map reduce </a:t>
            </a:r>
            <a:r>
              <a:rPr kumimoji="1" lang="zh-CN" altLang="en-US" dirty="0" smtClean="0"/>
              <a:t>总结</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265824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zh-CN" smtClean="0">
                <a:latin typeface="Helvetica" charset="0"/>
              </a:rPr>
              <a:t>MapReduce Insights</a:t>
            </a:r>
          </a:p>
        </p:txBody>
      </p:sp>
      <p:sp>
        <p:nvSpPr>
          <p:cNvPr id="3" name="Content Placeholder 2"/>
          <p:cNvSpPr>
            <a:spLocks noGrp="1"/>
          </p:cNvSpPr>
          <p:nvPr>
            <p:ph idx="1"/>
          </p:nvPr>
        </p:nvSpPr>
        <p:spPr/>
        <p:txBody>
          <a:bodyPr/>
          <a:lstStyle/>
          <a:p>
            <a:r>
              <a:rPr lang="en-US" altLang="zh-CN" smtClean="0">
                <a:latin typeface="Helvetica" charset="0"/>
              </a:rPr>
              <a:t>Restricted key-value model</a:t>
            </a:r>
          </a:p>
          <a:p>
            <a:pPr lvl="1"/>
            <a:r>
              <a:rPr lang="en-US" altLang="zh-CN" smtClean="0">
                <a:latin typeface="Helvetica" charset="0"/>
              </a:rPr>
              <a:t>Same</a:t>
            </a:r>
            <a:r>
              <a:rPr lang="en-US" altLang="zh-CN" b="1" smtClean="0">
                <a:latin typeface="Helvetica" charset="0"/>
              </a:rPr>
              <a:t> </a:t>
            </a:r>
            <a:r>
              <a:rPr lang="en-US" altLang="zh-CN" b="1" smtClean="0">
                <a:solidFill>
                  <a:srgbClr val="008000"/>
                </a:solidFill>
                <a:latin typeface="Helvetica" charset="0"/>
              </a:rPr>
              <a:t>fine-grained operation </a:t>
            </a:r>
            <a:r>
              <a:rPr lang="en-US" altLang="zh-CN" smtClean="0">
                <a:latin typeface="Helvetica" charset="0"/>
              </a:rPr>
              <a:t>(Map &amp; Reduce) repeated on big data</a:t>
            </a:r>
          </a:p>
          <a:p>
            <a:pPr lvl="1"/>
            <a:r>
              <a:rPr lang="en-US" altLang="zh-CN" smtClean="0">
                <a:latin typeface="Helvetica" charset="0"/>
              </a:rPr>
              <a:t>Operations must be </a:t>
            </a:r>
            <a:r>
              <a:rPr lang="en-US" altLang="zh-CN" b="1" smtClean="0">
                <a:solidFill>
                  <a:srgbClr val="008000"/>
                </a:solidFill>
                <a:latin typeface="Helvetica" charset="0"/>
              </a:rPr>
              <a:t>deterministic</a:t>
            </a:r>
          </a:p>
          <a:p>
            <a:pPr lvl="1"/>
            <a:r>
              <a:rPr lang="en-US" altLang="zh-CN" smtClean="0">
                <a:latin typeface="Helvetica" charset="0"/>
              </a:rPr>
              <a:t>Operations must be </a:t>
            </a:r>
            <a:r>
              <a:rPr lang="en-US" altLang="zh-CN" b="1" smtClean="0">
                <a:solidFill>
                  <a:srgbClr val="008000"/>
                </a:solidFill>
                <a:latin typeface="Helvetica" charset="0"/>
              </a:rPr>
              <a:t>idempotent/no side effects</a:t>
            </a:r>
          </a:p>
          <a:p>
            <a:pPr lvl="1"/>
            <a:r>
              <a:rPr lang="en-US" altLang="zh-CN" smtClean="0">
                <a:latin typeface="Helvetica" charset="0"/>
              </a:rPr>
              <a:t>Only communication is through the shuffle</a:t>
            </a:r>
          </a:p>
          <a:p>
            <a:pPr lvl="1"/>
            <a:r>
              <a:rPr lang="en-US" altLang="zh-CN" smtClean="0">
                <a:latin typeface="Helvetica" charset="0"/>
              </a:rPr>
              <a:t>Operation (Map &amp; Reduce) output saved (on disk)</a:t>
            </a:r>
          </a:p>
          <a:p>
            <a:endParaRPr lang="en-US" altLang="zh-CN" smtClean="0">
              <a:latin typeface="Helvetica" charset="0"/>
            </a:endParaRPr>
          </a:p>
          <a:p>
            <a:endParaRPr lang="en-US" altLang="zh-CN" smtClean="0">
              <a:latin typeface="Helvetica" charset="0"/>
            </a:endParaRPr>
          </a:p>
        </p:txBody>
      </p:sp>
      <p:sp>
        <p:nvSpPr>
          <p:cNvPr id="19459" name="TextBox 3"/>
          <p:cNvSpPr txBox="1">
            <a:spLocks noChangeArrowheads="1"/>
          </p:cNvSpPr>
          <p:nvPr/>
        </p:nvSpPr>
        <p:spPr bwMode="auto">
          <a:xfrm>
            <a:off x="-1174750" y="5011738"/>
            <a:ext cx="185737" cy="368300"/>
          </a:xfrm>
          <a:prstGeom prst="rect">
            <a:avLst/>
          </a:prstGeom>
          <a:noFill/>
          <a:ln w="9525">
            <a:noFill/>
            <a:miter lim="800000"/>
            <a:headEnd/>
            <a:tailEnd/>
          </a:ln>
        </p:spPr>
        <p:txBody>
          <a:bodyPr wrap="none">
            <a:spAutoFit/>
          </a:bodyPr>
          <a:lstStyle/>
          <a:p>
            <a:endParaRPr lang="zh-CN" altLang="zh-CN"/>
          </a:p>
        </p:txBody>
      </p:sp>
    </p:spTree>
    <p:extLst>
      <p:ext uri="{BB962C8B-B14F-4D97-AF65-F5344CB8AC3E}">
        <p14:creationId xmlns:p14="http://schemas.microsoft.com/office/powerpoint/2010/main" val="297977763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zh-CN" smtClean="0">
                <a:latin typeface="Helvetica" charset="0"/>
              </a:rPr>
              <a:t>What is MapReduce Used For?</a:t>
            </a:r>
          </a:p>
        </p:txBody>
      </p:sp>
      <p:sp>
        <p:nvSpPr>
          <p:cNvPr id="3" name="Content Placeholder 2"/>
          <p:cNvSpPr>
            <a:spLocks noGrp="1"/>
          </p:cNvSpPr>
          <p:nvPr>
            <p:ph idx="1"/>
          </p:nvPr>
        </p:nvSpPr>
        <p:spPr>
          <a:xfrm>
            <a:off x="457200" y="1389170"/>
            <a:ext cx="8229600" cy="4994275"/>
          </a:xfrm>
        </p:spPr>
        <p:txBody>
          <a:bodyPr>
            <a:normAutofit fontScale="92500" lnSpcReduction="10000"/>
          </a:bodyPr>
          <a:lstStyle/>
          <a:p>
            <a:pPr eaLnBrk="1" hangingPunct="1">
              <a:lnSpc>
                <a:spcPct val="80000"/>
              </a:lnSpc>
            </a:pPr>
            <a:r>
              <a:rPr lang="en-US" altLang="zh-CN" dirty="0" smtClean="0">
                <a:latin typeface="Helvetica" charset="0"/>
              </a:rPr>
              <a:t>At </a:t>
            </a:r>
            <a:r>
              <a:rPr lang="en-US" altLang="zh-CN" b="1" dirty="0" smtClean="0">
                <a:solidFill>
                  <a:srgbClr val="008000"/>
                </a:solidFill>
                <a:latin typeface="Helvetica" charset="0"/>
              </a:rPr>
              <a:t>Google</a:t>
            </a:r>
            <a:r>
              <a:rPr lang="en-US" altLang="zh-CN" dirty="0" smtClean="0">
                <a:latin typeface="Helvetica" charset="0"/>
              </a:rPr>
              <a:t>:</a:t>
            </a:r>
          </a:p>
          <a:p>
            <a:pPr lvl="1" eaLnBrk="1" hangingPunct="1">
              <a:lnSpc>
                <a:spcPct val="80000"/>
              </a:lnSpc>
            </a:pPr>
            <a:r>
              <a:rPr lang="en-US" altLang="zh-CN" dirty="0" smtClean="0">
                <a:latin typeface="Helvetica" charset="0"/>
              </a:rPr>
              <a:t>Index building for Google Search</a:t>
            </a:r>
          </a:p>
          <a:p>
            <a:pPr lvl="1" eaLnBrk="1" hangingPunct="1">
              <a:lnSpc>
                <a:spcPct val="80000"/>
              </a:lnSpc>
            </a:pPr>
            <a:r>
              <a:rPr lang="en-US" altLang="zh-CN" dirty="0" smtClean="0">
                <a:latin typeface="Helvetica" charset="0"/>
              </a:rPr>
              <a:t>Article clustering for Google News</a:t>
            </a:r>
          </a:p>
          <a:p>
            <a:pPr lvl="1" eaLnBrk="1" hangingPunct="1">
              <a:lnSpc>
                <a:spcPct val="80000"/>
              </a:lnSpc>
            </a:pPr>
            <a:r>
              <a:rPr lang="en-US" altLang="zh-CN" dirty="0" smtClean="0">
                <a:latin typeface="Helvetica" charset="0"/>
              </a:rPr>
              <a:t>Statistical machine translation</a:t>
            </a:r>
          </a:p>
          <a:p>
            <a:pPr eaLnBrk="1" hangingPunct="1">
              <a:lnSpc>
                <a:spcPct val="80000"/>
              </a:lnSpc>
            </a:pPr>
            <a:endParaRPr lang="en-US" altLang="zh-CN" dirty="0" smtClean="0">
              <a:latin typeface="Helvetica" charset="0"/>
            </a:endParaRPr>
          </a:p>
          <a:p>
            <a:pPr eaLnBrk="1" hangingPunct="1">
              <a:lnSpc>
                <a:spcPct val="80000"/>
              </a:lnSpc>
            </a:pPr>
            <a:r>
              <a:rPr lang="en-US" altLang="zh-CN" dirty="0" smtClean="0">
                <a:latin typeface="Helvetica" charset="0"/>
              </a:rPr>
              <a:t>At </a:t>
            </a:r>
            <a:r>
              <a:rPr lang="en-US" altLang="zh-CN" b="1" dirty="0" smtClean="0">
                <a:solidFill>
                  <a:srgbClr val="008000"/>
                </a:solidFill>
                <a:latin typeface="Helvetica" charset="0"/>
              </a:rPr>
              <a:t>Yahoo!</a:t>
            </a:r>
            <a:r>
              <a:rPr lang="en-US" altLang="zh-CN" dirty="0" smtClean="0">
                <a:latin typeface="Helvetica" charset="0"/>
              </a:rPr>
              <a:t>:</a:t>
            </a:r>
          </a:p>
          <a:p>
            <a:pPr lvl="1" eaLnBrk="1" hangingPunct="1">
              <a:lnSpc>
                <a:spcPct val="80000"/>
              </a:lnSpc>
            </a:pPr>
            <a:r>
              <a:rPr lang="en-US" altLang="zh-CN" dirty="0" smtClean="0">
                <a:latin typeface="Helvetica" charset="0"/>
              </a:rPr>
              <a:t>Index building for Yahoo! Search</a:t>
            </a:r>
          </a:p>
          <a:p>
            <a:pPr lvl="1" eaLnBrk="1" hangingPunct="1">
              <a:lnSpc>
                <a:spcPct val="80000"/>
              </a:lnSpc>
            </a:pPr>
            <a:r>
              <a:rPr lang="en-US" altLang="zh-CN" dirty="0" smtClean="0">
                <a:latin typeface="Helvetica" charset="0"/>
              </a:rPr>
              <a:t>Spam detection for Yahoo! Mail</a:t>
            </a:r>
          </a:p>
          <a:p>
            <a:pPr eaLnBrk="1" hangingPunct="1">
              <a:lnSpc>
                <a:spcPct val="80000"/>
              </a:lnSpc>
            </a:pPr>
            <a:endParaRPr lang="en-US" altLang="zh-CN" dirty="0" smtClean="0">
              <a:latin typeface="Helvetica" charset="0"/>
            </a:endParaRPr>
          </a:p>
          <a:p>
            <a:pPr eaLnBrk="1" hangingPunct="1">
              <a:lnSpc>
                <a:spcPct val="80000"/>
              </a:lnSpc>
            </a:pPr>
            <a:r>
              <a:rPr lang="en-US" altLang="zh-CN" dirty="0" smtClean="0">
                <a:latin typeface="Helvetica" charset="0"/>
              </a:rPr>
              <a:t>At </a:t>
            </a:r>
            <a:r>
              <a:rPr lang="en-US" altLang="zh-CN" b="1" dirty="0" smtClean="0">
                <a:solidFill>
                  <a:srgbClr val="008000"/>
                </a:solidFill>
                <a:latin typeface="Helvetica" charset="0"/>
              </a:rPr>
              <a:t>Facebook</a:t>
            </a:r>
            <a:r>
              <a:rPr lang="en-US" altLang="zh-CN" dirty="0" smtClean="0">
                <a:latin typeface="Helvetica" charset="0"/>
              </a:rPr>
              <a:t>:</a:t>
            </a:r>
          </a:p>
          <a:p>
            <a:pPr lvl="1" eaLnBrk="1" hangingPunct="1">
              <a:lnSpc>
                <a:spcPct val="80000"/>
              </a:lnSpc>
            </a:pPr>
            <a:r>
              <a:rPr lang="en-US" altLang="zh-CN" dirty="0" smtClean="0">
                <a:latin typeface="Helvetica" charset="0"/>
              </a:rPr>
              <a:t>Data mining</a:t>
            </a:r>
          </a:p>
          <a:p>
            <a:pPr lvl="1" eaLnBrk="1" hangingPunct="1">
              <a:lnSpc>
                <a:spcPct val="80000"/>
              </a:lnSpc>
            </a:pPr>
            <a:r>
              <a:rPr lang="en-US" altLang="zh-CN" dirty="0" smtClean="0">
                <a:latin typeface="Helvetica" charset="0"/>
              </a:rPr>
              <a:t>Ad optimization</a:t>
            </a:r>
          </a:p>
          <a:p>
            <a:pPr lvl="1" eaLnBrk="1" hangingPunct="1">
              <a:lnSpc>
                <a:spcPct val="80000"/>
              </a:lnSpc>
            </a:pPr>
            <a:r>
              <a:rPr lang="en-US" altLang="zh-CN" dirty="0" smtClean="0">
                <a:latin typeface="Helvetica" charset="0"/>
              </a:rPr>
              <a:t>Spam detection</a:t>
            </a:r>
          </a:p>
          <a:p>
            <a:pPr lvl="1" eaLnBrk="1" hangingPunct="1">
              <a:lnSpc>
                <a:spcPct val="80000"/>
              </a:lnSpc>
            </a:pPr>
            <a:endParaRPr lang="en-US" altLang="zh-CN" dirty="0" smtClean="0">
              <a:latin typeface="Helvetica" charset="0"/>
            </a:endParaRPr>
          </a:p>
        </p:txBody>
      </p:sp>
    </p:spTree>
    <p:extLst>
      <p:ext uri="{BB962C8B-B14F-4D97-AF65-F5344CB8AC3E}">
        <p14:creationId xmlns:p14="http://schemas.microsoft.com/office/powerpoint/2010/main" val="102998025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ltLang="zh-CN" smtClean="0">
                <a:latin typeface="Helvetica" charset="0"/>
              </a:rPr>
              <a:t>MapReduce Pros</a:t>
            </a:r>
          </a:p>
        </p:txBody>
      </p:sp>
      <p:sp>
        <p:nvSpPr>
          <p:cNvPr id="3" name="Content Placeholder 2"/>
          <p:cNvSpPr>
            <a:spLocks noGrp="1"/>
          </p:cNvSpPr>
          <p:nvPr>
            <p:ph idx="1"/>
          </p:nvPr>
        </p:nvSpPr>
        <p:spPr>
          <a:xfrm>
            <a:off x="152400" y="1528594"/>
            <a:ext cx="9144000" cy="6019800"/>
          </a:xfrm>
        </p:spPr>
        <p:txBody>
          <a:bodyPr>
            <a:normAutofit fontScale="77500" lnSpcReduction="20000"/>
          </a:bodyPr>
          <a:lstStyle/>
          <a:p>
            <a:r>
              <a:rPr lang="en-US" altLang="zh-CN" dirty="0" smtClean="0">
                <a:latin typeface="Helvetica" charset="0"/>
              </a:rPr>
              <a:t>Distribution is completely </a:t>
            </a:r>
            <a:r>
              <a:rPr lang="en-US" altLang="zh-CN" b="1" dirty="0" smtClean="0">
                <a:solidFill>
                  <a:srgbClr val="008000"/>
                </a:solidFill>
                <a:latin typeface="Helvetica" charset="0"/>
              </a:rPr>
              <a:t>transparent</a:t>
            </a:r>
            <a:endParaRPr lang="en-US" altLang="zh-CN" dirty="0" smtClean="0">
              <a:latin typeface="Helvetica" charset="0"/>
            </a:endParaRPr>
          </a:p>
          <a:p>
            <a:pPr lvl="1"/>
            <a:r>
              <a:rPr lang="en-US" altLang="zh-CN" dirty="0" smtClean="0">
                <a:latin typeface="Helvetica" charset="0"/>
              </a:rPr>
              <a:t>Not a single line of distributed programming (ease, correctness)</a:t>
            </a:r>
          </a:p>
          <a:p>
            <a:pPr lvl="1"/>
            <a:endParaRPr lang="en-US" altLang="zh-CN" dirty="0" smtClean="0">
              <a:latin typeface="Helvetica" charset="0"/>
            </a:endParaRPr>
          </a:p>
          <a:p>
            <a:r>
              <a:rPr lang="en-US" altLang="zh-CN" dirty="0" smtClean="0">
                <a:latin typeface="Helvetica" charset="0"/>
              </a:rPr>
              <a:t>Automatic </a:t>
            </a:r>
            <a:r>
              <a:rPr lang="en-US" altLang="zh-CN" b="1" dirty="0" smtClean="0">
                <a:solidFill>
                  <a:srgbClr val="008000"/>
                </a:solidFill>
                <a:latin typeface="Helvetica" charset="0"/>
              </a:rPr>
              <a:t>fault-tolerance</a:t>
            </a:r>
          </a:p>
          <a:p>
            <a:pPr lvl="1"/>
            <a:r>
              <a:rPr lang="en-US" altLang="zh-CN" dirty="0" smtClean="0">
                <a:latin typeface="Helvetica" charset="0"/>
              </a:rPr>
              <a:t>Determinism enables running failed tasks somewhere else again</a:t>
            </a:r>
          </a:p>
          <a:p>
            <a:pPr lvl="1"/>
            <a:r>
              <a:rPr lang="en-US" altLang="zh-CN" dirty="0" smtClean="0">
                <a:latin typeface="Helvetica" charset="0"/>
              </a:rPr>
              <a:t>Saved intermediate data enables just re-running failed reducers</a:t>
            </a:r>
          </a:p>
          <a:p>
            <a:pPr lvl="1"/>
            <a:endParaRPr lang="en-US" altLang="zh-CN" dirty="0" smtClean="0">
              <a:latin typeface="Helvetica" charset="0"/>
            </a:endParaRPr>
          </a:p>
          <a:p>
            <a:r>
              <a:rPr lang="en-US" altLang="zh-CN" dirty="0" smtClean="0">
                <a:latin typeface="Helvetica" charset="0"/>
              </a:rPr>
              <a:t>Automatic </a:t>
            </a:r>
            <a:r>
              <a:rPr lang="en-US" altLang="zh-CN" b="1" dirty="0" smtClean="0">
                <a:solidFill>
                  <a:srgbClr val="008000"/>
                </a:solidFill>
                <a:latin typeface="Helvetica" charset="0"/>
              </a:rPr>
              <a:t>scaling</a:t>
            </a:r>
          </a:p>
          <a:p>
            <a:pPr lvl="1"/>
            <a:r>
              <a:rPr lang="en-US" altLang="zh-CN" dirty="0" smtClean="0">
                <a:latin typeface="Helvetica" charset="0"/>
              </a:rPr>
              <a:t>As operations as side-effect free, they can be distributed to any number of machines dynamically</a:t>
            </a:r>
          </a:p>
          <a:p>
            <a:pPr lvl="1"/>
            <a:endParaRPr lang="en-US" altLang="zh-CN" dirty="0" smtClean="0">
              <a:latin typeface="Helvetica" charset="0"/>
            </a:endParaRPr>
          </a:p>
          <a:p>
            <a:r>
              <a:rPr lang="en-US" altLang="zh-CN" dirty="0" smtClean="0">
                <a:latin typeface="Helvetica" charset="0"/>
              </a:rPr>
              <a:t>Automatic </a:t>
            </a:r>
            <a:r>
              <a:rPr lang="en-US" altLang="zh-CN" b="1" dirty="0" smtClean="0">
                <a:solidFill>
                  <a:srgbClr val="008000"/>
                </a:solidFill>
                <a:latin typeface="Helvetica" charset="0"/>
              </a:rPr>
              <a:t>load-balancing</a:t>
            </a:r>
          </a:p>
          <a:p>
            <a:pPr lvl="1"/>
            <a:r>
              <a:rPr lang="en-US" altLang="zh-CN" dirty="0" smtClean="0">
                <a:latin typeface="Helvetica" charset="0"/>
              </a:rPr>
              <a:t>Move tasks and speculatively execute duplicate copies of slow tasks (</a:t>
            </a:r>
            <a:r>
              <a:rPr lang="en-US" altLang="zh-CN" i="1" dirty="0" smtClean="0">
                <a:latin typeface="Helvetica" charset="0"/>
              </a:rPr>
              <a:t>stragglers)</a:t>
            </a:r>
            <a:endParaRPr lang="en-US" altLang="zh-CN" dirty="0" smtClean="0">
              <a:latin typeface="Helvetica" charset="0"/>
            </a:endParaRPr>
          </a:p>
        </p:txBody>
      </p:sp>
    </p:spTree>
    <p:extLst>
      <p:ext uri="{BB962C8B-B14F-4D97-AF65-F5344CB8AC3E}">
        <p14:creationId xmlns:p14="http://schemas.microsoft.com/office/powerpoint/2010/main" val="2899473655"/>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err="1" smtClean="0">
                <a:latin typeface="Calibri" charset="0"/>
              </a:rPr>
              <a:t>Map</a:t>
            </a:r>
            <a:r>
              <a:rPr lang="en-US" altLang="zh-CN" dirty="0" err="1" smtClean="0">
                <a:latin typeface="Calibri" charset="0"/>
              </a:rPr>
              <a:t>Reduce</a:t>
            </a:r>
            <a:r>
              <a:rPr lang="zh-CN" altLang="en-US" dirty="0" smtClean="0">
                <a:latin typeface="Calibri" charset="0"/>
              </a:rPr>
              <a:t> </a:t>
            </a:r>
            <a:r>
              <a:rPr lang="en-US" altLang="zh-CN" dirty="0" smtClean="0">
                <a:latin typeface="Calibri" charset="0"/>
              </a:rPr>
              <a:t>Cons</a:t>
            </a:r>
            <a:endParaRPr lang="en-US" dirty="0">
              <a:latin typeface="Calibri" charset="0"/>
            </a:endParaRPr>
          </a:p>
        </p:txBody>
      </p:sp>
      <p:sp>
        <p:nvSpPr>
          <p:cNvPr id="21507" name="TextBox 3"/>
          <p:cNvSpPr txBox="1">
            <a:spLocks noChangeArrowheads="1"/>
          </p:cNvSpPr>
          <p:nvPr/>
        </p:nvSpPr>
        <p:spPr bwMode="auto">
          <a:xfrm>
            <a:off x="304800" y="1295400"/>
            <a:ext cx="4173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solidFill>
                  <a:schemeClr val="tx2"/>
                </a:solidFill>
              </a:rPr>
              <a:t>1. Extremely rigid data flow</a:t>
            </a:r>
          </a:p>
        </p:txBody>
      </p:sp>
      <p:cxnSp>
        <p:nvCxnSpPr>
          <p:cNvPr id="9" name="Straight Arrow Connector 8"/>
          <p:cNvCxnSpPr/>
          <p:nvPr/>
        </p:nvCxnSpPr>
        <p:spPr>
          <a:xfrm flipV="1">
            <a:off x="4965700" y="1600200"/>
            <a:ext cx="5207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248400" y="1604963"/>
            <a:ext cx="381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7391400" y="1595438"/>
            <a:ext cx="5207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p:nvSpPr>
        <p:spPr bwMode="auto">
          <a:xfrm>
            <a:off x="2524125" y="2128838"/>
            <a:ext cx="4257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Other flows constantly hacked in</a:t>
            </a:r>
          </a:p>
        </p:txBody>
      </p:sp>
      <p:cxnSp>
        <p:nvCxnSpPr>
          <p:cNvPr id="16" name="Straight Arrow Connector 15"/>
          <p:cNvCxnSpPr>
            <a:endCxn id="18" idx="3"/>
          </p:cNvCxnSpPr>
          <p:nvPr/>
        </p:nvCxnSpPr>
        <p:spPr>
          <a:xfrm flipV="1">
            <a:off x="677863" y="3482975"/>
            <a:ext cx="512762" cy="403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1079500" y="2895600"/>
            <a:ext cx="762000" cy="68738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nvGrpSpPr>
          <p:cNvPr id="3" name="Group 25"/>
          <p:cNvGrpSpPr>
            <a:grpSpLocks/>
          </p:cNvGrpSpPr>
          <p:nvPr/>
        </p:nvGrpSpPr>
        <p:grpSpPr bwMode="auto">
          <a:xfrm>
            <a:off x="1287463" y="3048000"/>
            <a:ext cx="381000" cy="373063"/>
            <a:chOff x="3733800" y="3204075"/>
            <a:chExt cx="372758" cy="379560"/>
          </a:xfrm>
        </p:grpSpPr>
        <p:cxnSp>
          <p:nvCxnSpPr>
            <p:cNvPr id="20" name="Straight Connector 19"/>
            <p:cNvCxnSpPr/>
            <p:nvPr/>
          </p:nvCxnSpPr>
          <p:spPr>
            <a:xfrm rot="5400000">
              <a:off x="3544796"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a:off x="3914448" y="3393079"/>
              <a:ext cx="379560" cy="15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a:off x="3731175" y="3208252"/>
              <a:ext cx="379560" cy="3712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6200000" flipH="1">
              <a:off x="3729654" y="3208221"/>
              <a:ext cx="377944" cy="36965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cxnSp>
        <p:nvCxnSpPr>
          <p:cNvPr id="27" name="Straight Arrow Connector 26"/>
          <p:cNvCxnSpPr>
            <a:endCxn id="18" idx="1"/>
          </p:cNvCxnSpPr>
          <p:nvPr/>
        </p:nvCxnSpPr>
        <p:spPr>
          <a:xfrm>
            <a:off x="677863" y="2667000"/>
            <a:ext cx="512762" cy="32861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a:spLocks noChangeArrowheads="1"/>
          </p:cNvSpPr>
          <p:nvPr/>
        </p:nvSpPr>
        <p:spPr bwMode="auto">
          <a:xfrm>
            <a:off x="533400" y="3803650"/>
            <a:ext cx="1912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Join, Union</a:t>
            </a:r>
          </a:p>
        </p:txBody>
      </p:sp>
      <p:cxnSp>
        <p:nvCxnSpPr>
          <p:cNvPr id="37" name="Straight Arrow Connector 36"/>
          <p:cNvCxnSpPr/>
          <p:nvPr/>
        </p:nvCxnSpPr>
        <p:spPr>
          <a:xfrm>
            <a:off x="2590800" y="3198813"/>
            <a:ext cx="5143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3105150" y="2855913"/>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cxnSp>
        <p:nvCxnSpPr>
          <p:cNvPr id="40" name="Straight Arrow Connector 39"/>
          <p:cNvCxnSpPr>
            <a:stCxn id="39" idx="7"/>
          </p:cNvCxnSpPr>
          <p:nvPr/>
        </p:nvCxnSpPr>
        <p:spPr>
          <a:xfrm rot="5400000" flipH="1" flipV="1">
            <a:off x="3904456" y="2669382"/>
            <a:ext cx="136525"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39" idx="5"/>
          </p:cNvCxnSpPr>
          <p:nvPr/>
        </p:nvCxnSpPr>
        <p:spPr>
          <a:xfrm rot="16200000" flipH="1">
            <a:off x="3869531" y="3328195"/>
            <a:ext cx="206375" cy="436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TextBox 46"/>
          <p:cNvSpPr txBox="1">
            <a:spLocks noChangeArrowheads="1"/>
          </p:cNvSpPr>
          <p:nvPr/>
        </p:nvSpPr>
        <p:spPr bwMode="auto">
          <a:xfrm>
            <a:off x="3200400" y="3810000"/>
            <a:ext cx="731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Split</a:t>
            </a:r>
          </a:p>
        </p:txBody>
      </p:sp>
      <p:sp>
        <p:nvSpPr>
          <p:cNvPr id="52" name="Oval 51"/>
          <p:cNvSpPr/>
          <p:nvPr/>
        </p:nvSpPr>
        <p:spPr>
          <a:xfrm>
            <a:off x="5486400" y="1258888"/>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3" name="Oval 52"/>
          <p:cNvSpPr/>
          <p:nvPr/>
        </p:nvSpPr>
        <p:spPr>
          <a:xfrm>
            <a:off x="6629400" y="1258888"/>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55" name="Straight Arrow Connector 54"/>
          <p:cNvCxnSpPr/>
          <p:nvPr/>
        </p:nvCxnSpPr>
        <p:spPr>
          <a:xfrm flipV="1">
            <a:off x="4724400" y="3159125"/>
            <a:ext cx="5207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flipV="1">
            <a:off x="6007100" y="3163888"/>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5245100" y="2817813"/>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59" name="Oval 58"/>
          <p:cNvSpPr/>
          <p:nvPr/>
        </p:nvSpPr>
        <p:spPr>
          <a:xfrm>
            <a:off x="6248400" y="2817813"/>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cxnSp>
        <p:nvCxnSpPr>
          <p:cNvPr id="61" name="Straight Arrow Connector 60"/>
          <p:cNvCxnSpPr/>
          <p:nvPr/>
        </p:nvCxnSpPr>
        <p:spPr>
          <a:xfrm flipV="1">
            <a:off x="7010400" y="3165475"/>
            <a:ext cx="2413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7251700" y="2819400"/>
            <a:ext cx="762000" cy="68738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R</a:t>
            </a:r>
          </a:p>
        </p:txBody>
      </p:sp>
      <p:cxnSp>
        <p:nvCxnSpPr>
          <p:cNvPr id="63" name="Straight Arrow Connector 62"/>
          <p:cNvCxnSpPr/>
          <p:nvPr/>
        </p:nvCxnSpPr>
        <p:spPr>
          <a:xfrm flipV="1">
            <a:off x="8013700" y="3141663"/>
            <a:ext cx="23971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8253413" y="2795588"/>
            <a:ext cx="762000" cy="687387"/>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3200">
                <a:solidFill>
                  <a:srgbClr val="FFFFFF"/>
                </a:solidFill>
                <a:latin typeface="Calibri" charset="0"/>
                <a:ea typeface="ＭＳ Ｐゴシック" charset="0"/>
                <a:cs typeface="ＭＳ Ｐゴシック" charset="0"/>
              </a:rPr>
              <a:t>M</a:t>
            </a:r>
          </a:p>
        </p:txBody>
      </p:sp>
      <p:sp>
        <p:nvSpPr>
          <p:cNvPr id="65" name="TextBox 64"/>
          <p:cNvSpPr txBox="1">
            <a:spLocks noChangeArrowheads="1"/>
          </p:cNvSpPr>
          <p:nvPr/>
        </p:nvSpPr>
        <p:spPr bwMode="auto">
          <a:xfrm>
            <a:off x="6811963" y="3803650"/>
            <a:ext cx="1009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Chains</a:t>
            </a:r>
          </a:p>
        </p:txBody>
      </p:sp>
      <p:sp>
        <p:nvSpPr>
          <p:cNvPr id="66" name="TextBox 65"/>
          <p:cNvSpPr txBox="1">
            <a:spLocks noChangeArrowheads="1"/>
          </p:cNvSpPr>
          <p:nvPr/>
        </p:nvSpPr>
        <p:spPr bwMode="auto">
          <a:xfrm>
            <a:off x="381000" y="4495800"/>
            <a:ext cx="80978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solidFill>
                  <a:srgbClr val="1F497D"/>
                </a:solidFill>
              </a:rPr>
              <a:t>2. Common operations must be coded by hand</a:t>
            </a:r>
          </a:p>
          <a:p>
            <a:pPr lvl="1">
              <a:buFont typeface="Arial" charset="0"/>
              <a:buChar char="•"/>
            </a:pPr>
            <a:r>
              <a:rPr lang="en-US" sz="2800"/>
              <a:t> Join, filter, projection, aggregates, sorting, distinct</a:t>
            </a:r>
          </a:p>
        </p:txBody>
      </p:sp>
      <p:sp>
        <p:nvSpPr>
          <p:cNvPr id="35" name="TextBox 34"/>
          <p:cNvSpPr txBox="1">
            <a:spLocks noChangeArrowheads="1"/>
          </p:cNvSpPr>
          <p:nvPr/>
        </p:nvSpPr>
        <p:spPr bwMode="auto">
          <a:xfrm>
            <a:off x="381000" y="5486400"/>
            <a:ext cx="73453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solidFill>
                  <a:srgbClr val="1F497D"/>
                </a:solidFill>
              </a:rPr>
              <a:t>3. Semantics hidden </a:t>
            </a:r>
            <a:r>
              <a:rPr lang="en-US" sz="2800"/>
              <a:t>inside map-reduce functions</a:t>
            </a:r>
          </a:p>
          <a:p>
            <a:pPr lvl="1">
              <a:buFont typeface="Arial" charset="0"/>
              <a:buChar char="•"/>
            </a:pPr>
            <a:r>
              <a:rPr lang="en-US" sz="2800"/>
              <a:t> Difficult to maintain, extend, and optimize</a:t>
            </a:r>
          </a:p>
        </p:txBody>
      </p:sp>
    </p:spTree>
    <p:extLst>
      <p:ext uri="{BB962C8B-B14F-4D97-AF65-F5344CB8AC3E}">
        <p14:creationId xmlns:p14="http://schemas.microsoft.com/office/powerpoint/2010/main" val="38823649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4" grpId="0"/>
      <p:bldP spid="39" grpId="0" animBg="1"/>
      <p:bldP spid="47" grpId="0"/>
      <p:bldP spid="58" grpId="0" animBg="1"/>
      <p:bldP spid="59" grpId="0" animBg="1"/>
      <p:bldP spid="62" grpId="0" animBg="1"/>
      <p:bldP spid="64" grpId="0" animBg="1"/>
      <p:bldP spid="65" grpId="0"/>
      <p:bldP spid="66" grpId="0"/>
      <p:bldP spid="3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 Latin</a:t>
            </a:r>
            <a:r>
              <a:rPr lang="zh-CN" altLang="en-US" dirty="0" smtClean="0"/>
              <a:t> 语言简介</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4561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Data-Level Parallelism (DLP)</a:t>
            </a:r>
            <a:endParaRPr lang="en-US" dirty="0"/>
          </a:p>
        </p:txBody>
      </p:sp>
      <p:sp>
        <p:nvSpPr>
          <p:cNvPr id="3" name="Content Placeholder 2"/>
          <p:cNvSpPr>
            <a:spLocks noGrp="1"/>
          </p:cNvSpPr>
          <p:nvPr>
            <p:ph idx="1"/>
          </p:nvPr>
        </p:nvSpPr>
        <p:spPr/>
        <p:txBody>
          <a:bodyPr>
            <a:normAutofit/>
          </a:bodyPr>
          <a:lstStyle/>
          <a:p>
            <a:r>
              <a:rPr lang="en-US" dirty="0" smtClean="0"/>
              <a:t>Lots of data </a:t>
            </a:r>
            <a:r>
              <a:rPr lang="en-US" b="1" dirty="0" smtClean="0"/>
              <a:t>on many disks </a:t>
            </a:r>
            <a:r>
              <a:rPr lang="en-US" dirty="0" smtClean="0"/>
              <a:t>that can be operated on in parallel (e.g., searching for documents)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6</a:t>
            </a:fld>
            <a:endParaRPr lang="en-US"/>
          </a:p>
        </p:txBody>
      </p:sp>
      <p:sp>
        <p:nvSpPr>
          <p:cNvPr id="8" name="Rounded Rectangle 7"/>
          <p:cNvSpPr/>
          <p:nvPr/>
        </p:nvSpPr>
        <p:spPr>
          <a:xfrm>
            <a:off x="1892300" y="3803650"/>
            <a:ext cx="5016500" cy="9779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b="1" dirty="0" smtClean="0"/>
              <a:t>“Embarrassingly parallel”</a:t>
            </a:r>
            <a:endParaRPr lang="en-US" sz="2800" dirty="0"/>
          </a:p>
        </p:txBody>
      </p:sp>
    </p:spTree>
    <p:custDataLst>
      <p:tags r:id="rId1"/>
    </p:custDataLst>
    <p:extLst>
      <p:ext uri="{BB962C8B-B14F-4D97-AF65-F5344CB8AC3E}">
        <p14:creationId xmlns:p14="http://schemas.microsoft.com/office/powerpoint/2010/main" val="18216686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atin typeface="Calibri" charset="0"/>
              </a:rPr>
              <a:t>Example Data Analysis Task</a:t>
            </a:r>
          </a:p>
        </p:txBody>
      </p:sp>
      <p:graphicFrame>
        <p:nvGraphicFramePr>
          <p:cNvPr id="5" name="Content Placeholder 4"/>
          <p:cNvGraphicFramePr>
            <a:graphicFrameLocks noGrp="1"/>
          </p:cNvGraphicFramePr>
          <p:nvPr>
            <p:ph idx="1"/>
          </p:nvPr>
        </p:nvGraphicFramePr>
        <p:xfrm>
          <a:off x="304800" y="3124200"/>
          <a:ext cx="4052888" cy="2947990"/>
        </p:xfrm>
        <a:graphic>
          <a:graphicData uri="http://schemas.openxmlformats.org/drawingml/2006/table">
            <a:tbl>
              <a:tblPr/>
              <a:tblGrid>
                <a:gridCol w="1004888"/>
                <a:gridCol w="2058987"/>
                <a:gridCol w="989013"/>
              </a:tblGrid>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User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25629" name="TextBox 3"/>
          <p:cNvSpPr txBox="1">
            <a:spLocks noChangeArrowheads="1"/>
          </p:cNvSpPr>
          <p:nvPr/>
        </p:nvSpPr>
        <p:spPr bwMode="auto">
          <a:xfrm>
            <a:off x="214313" y="1168400"/>
            <a:ext cx="87010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3200">
                <a:solidFill>
                  <a:schemeClr val="tx2"/>
                </a:solidFill>
              </a:rPr>
              <a:t>Find the top 10 most visited pages in each category</a:t>
            </a:r>
          </a:p>
        </p:txBody>
      </p:sp>
      <p:graphicFrame>
        <p:nvGraphicFramePr>
          <p:cNvPr id="6" name="Content Placeholder 4"/>
          <p:cNvGraphicFramePr>
            <a:graphicFrameLocks noGrp="1"/>
          </p:cNvGraphicFramePr>
          <p:nvPr/>
        </p:nvGraphicFramePr>
        <p:xfrm>
          <a:off x="5029200" y="3124200"/>
          <a:ext cx="3657600" cy="2947990"/>
        </p:xfrm>
        <a:graphic>
          <a:graphicData uri="http://schemas.openxmlformats.org/drawingml/2006/table">
            <a:tbl>
              <a:tblPr/>
              <a:tblGrid>
                <a:gridCol w="1295400"/>
                <a:gridCol w="1143000"/>
                <a:gridCol w="1219200"/>
              </a:tblGrid>
              <a:tr h="60483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Category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PageRank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News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0.8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flickr.com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Photos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0.7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585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Sports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charset="0"/>
                          <a:ea typeface="ＭＳ Ｐゴシック" charset="0"/>
                          <a:cs typeface="MS PGothic" charset="0"/>
                        </a:rPr>
                        <a:t>0.9</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
        <p:nvSpPr>
          <p:cNvPr id="7" name="TextBox 6"/>
          <p:cNvSpPr txBox="1">
            <a:spLocks noChangeArrowheads="1"/>
          </p:cNvSpPr>
          <p:nvPr/>
        </p:nvSpPr>
        <p:spPr bwMode="auto">
          <a:xfrm>
            <a:off x="2093913" y="2438400"/>
            <a:ext cx="954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t>Visits</a:t>
            </a:r>
            <a:endParaRPr lang="en-US"/>
          </a:p>
        </p:txBody>
      </p:sp>
      <p:sp>
        <p:nvSpPr>
          <p:cNvPr id="8" name="TextBox 7"/>
          <p:cNvSpPr txBox="1">
            <a:spLocks noChangeArrowheads="1"/>
          </p:cNvSpPr>
          <p:nvPr/>
        </p:nvSpPr>
        <p:spPr bwMode="auto">
          <a:xfrm>
            <a:off x="6248400" y="2438400"/>
            <a:ext cx="13541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t>Url  Info</a:t>
            </a:r>
            <a:endParaRPr lang="en-US"/>
          </a:p>
        </p:txBody>
      </p:sp>
      <p:grpSp>
        <p:nvGrpSpPr>
          <p:cNvPr id="3" name="Group 8"/>
          <p:cNvGrpSpPr>
            <a:grpSpLocks/>
          </p:cNvGrpSpPr>
          <p:nvPr/>
        </p:nvGrpSpPr>
        <p:grpSpPr bwMode="auto">
          <a:xfrm>
            <a:off x="2362200" y="6172200"/>
            <a:ext cx="76200" cy="533400"/>
            <a:chOff x="1931889" y="4648200"/>
            <a:chExt cx="76200" cy="533400"/>
          </a:xfrm>
        </p:grpSpPr>
        <p:sp>
          <p:nvSpPr>
            <p:cNvPr id="10" name="Oval 9"/>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Oval 10"/>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Oval 11"/>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9" name="Group 12"/>
          <p:cNvGrpSpPr>
            <a:grpSpLocks/>
          </p:cNvGrpSpPr>
          <p:nvPr/>
        </p:nvGrpSpPr>
        <p:grpSpPr bwMode="auto">
          <a:xfrm>
            <a:off x="6934200" y="6172200"/>
            <a:ext cx="76200" cy="533400"/>
            <a:chOff x="1931889" y="4648200"/>
            <a:chExt cx="76200" cy="533400"/>
          </a:xfrm>
        </p:grpSpPr>
        <p:sp>
          <p:nvSpPr>
            <p:cNvPr id="14" name="Oval 13"/>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Oval 14"/>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Oval 15"/>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spTree>
    <p:extLst>
      <p:ext uri="{BB962C8B-B14F-4D97-AF65-F5344CB8AC3E}">
        <p14:creationId xmlns:p14="http://schemas.microsoft.com/office/powerpoint/2010/main" val="37613298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atin typeface="Calibri" charset="0"/>
              </a:rPr>
              <a:t>Data  Flow</a:t>
            </a:r>
          </a:p>
        </p:txBody>
      </p:sp>
      <p:sp>
        <p:nvSpPr>
          <p:cNvPr id="4" name="Rounded Rectangle 3"/>
          <p:cNvSpPr/>
          <p:nvPr/>
        </p:nvSpPr>
        <p:spPr>
          <a:xfrm>
            <a:off x="381000" y="1219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6" name="Rounded Rectangle 5"/>
          <p:cNvSpPr/>
          <p:nvPr/>
        </p:nvSpPr>
        <p:spPr>
          <a:xfrm>
            <a:off x="1143000" y="1981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8" name="Rounded Rectangle 7"/>
          <p:cNvSpPr/>
          <p:nvPr/>
        </p:nvSpPr>
        <p:spPr>
          <a:xfrm>
            <a:off x="2362200" y="27432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9" name="Rounded Rectangle 8"/>
          <p:cNvSpPr/>
          <p:nvPr/>
        </p:nvSpPr>
        <p:spPr>
          <a:xfrm>
            <a:off x="5334000" y="2819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10" name="Rounded Rectangle 9"/>
          <p:cNvSpPr/>
          <p:nvPr/>
        </p:nvSpPr>
        <p:spPr>
          <a:xfrm>
            <a:off x="3962400" y="37338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11" name="Rounded Rectangle 10"/>
          <p:cNvSpPr/>
          <p:nvPr/>
        </p:nvSpPr>
        <p:spPr>
          <a:xfrm>
            <a:off x="3962400" y="44958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2" name="Rounded Rectangle 11"/>
          <p:cNvSpPr/>
          <p:nvPr/>
        </p:nvSpPr>
        <p:spPr>
          <a:xfrm>
            <a:off x="3773488" y="5257800"/>
            <a:ext cx="2362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 urls</a:t>
            </a:r>
            <a:endParaRPr lang="en-US" sz="1600">
              <a:solidFill>
                <a:srgbClr val="FFFFFF"/>
              </a:solidFill>
              <a:latin typeface="Calibri" charset="0"/>
              <a:ea typeface="ＭＳ Ｐゴシック" charset="0"/>
              <a:cs typeface="ＭＳ Ｐゴシック" charset="0"/>
            </a:endParaRPr>
          </a:p>
        </p:txBody>
      </p:sp>
      <p:cxnSp>
        <p:nvCxnSpPr>
          <p:cNvPr id="14" name="Straight Arrow Connector 13"/>
          <p:cNvCxnSpPr/>
          <p:nvPr/>
        </p:nvCxnSpPr>
        <p:spPr>
          <a:xfrm>
            <a:off x="1447800" y="1676400"/>
            <a:ext cx="457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3773488" y="3352800"/>
            <a:ext cx="569912"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p:cNvCxnSpPr>
          <p:nvPr/>
        </p:nvCxnSpPr>
        <p:spPr>
          <a:xfrm rot="5400000">
            <a:off x="5715000" y="3124200"/>
            <a:ext cx="4572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0" idx="2"/>
            <a:endCxn id="11" idx="0"/>
          </p:cNvCxnSpPr>
          <p:nvPr/>
        </p:nvCxnSpPr>
        <p:spPr>
          <a:xfrm rot="5400000">
            <a:off x="4800601" y="4343400"/>
            <a:ext cx="304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1" idx="2"/>
            <a:endCxn id="12" idx="0"/>
          </p:cNvCxnSpPr>
          <p:nvPr/>
        </p:nvCxnSpPr>
        <p:spPr>
          <a:xfrm rot="16200000" flipH="1">
            <a:off x="4801394" y="5104606"/>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16200000" flipH="1">
            <a:off x="4802188" y="60198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p:nvPr/>
        </p:nvCxnSpPr>
        <p:spPr>
          <a:xfrm>
            <a:off x="2590800" y="2438400"/>
            <a:ext cx="457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7291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76200"/>
            <a:ext cx="8229600" cy="1143000"/>
          </a:xfrm>
        </p:spPr>
        <p:txBody>
          <a:bodyPr/>
          <a:lstStyle/>
          <a:p>
            <a:pPr eaLnBrk="1" hangingPunct="1"/>
            <a:r>
              <a:rPr lang="en-US" altLang="zh-CN" smtClean="0">
                <a:latin typeface="Helvetica" charset="0"/>
              </a:rPr>
              <a:t>In MapReduce</a:t>
            </a:r>
            <a:endParaRPr lang="en-US" altLang="zh-CN" smtClean="0">
              <a:solidFill>
                <a:schemeClr val="accent2"/>
              </a:solidFill>
              <a:latin typeface="Helvetica" charset="0"/>
            </a:endParaRPr>
          </a:p>
        </p:txBody>
      </p:sp>
      <p:sp>
        <p:nvSpPr>
          <p:cNvPr id="27650" name="TextBox 4"/>
          <p:cNvSpPr txBox="1">
            <a:spLocks noChangeArrowheads="1"/>
          </p:cNvSpPr>
          <p:nvPr/>
        </p:nvSpPr>
        <p:spPr bwMode="auto">
          <a:xfrm>
            <a:off x="2100263" y="6611938"/>
            <a:ext cx="6586537" cy="246062"/>
          </a:xfrm>
          <a:prstGeom prst="rect">
            <a:avLst/>
          </a:prstGeom>
          <a:noFill/>
          <a:ln w="9525">
            <a:noFill/>
            <a:miter lim="800000"/>
            <a:headEnd/>
            <a:tailEnd/>
          </a:ln>
        </p:spPr>
        <p:txBody>
          <a:bodyPr wrap="none">
            <a:spAutoFit/>
          </a:bodyPr>
          <a:lstStyle/>
          <a:p>
            <a:r>
              <a:rPr lang="en-US" altLang="zh-CN" sz="1000">
                <a:latin typeface="Arial" pitchFamily="34" charset="0"/>
              </a:rPr>
              <a:t>Example from http://wiki.apache.org/pig-data/attachments/PigTalksPapers/attachments/ApacheConEurope09.ppt</a:t>
            </a:r>
          </a:p>
        </p:txBody>
      </p:sp>
      <p:pic>
        <p:nvPicPr>
          <p:cNvPr id="27651" name="Picture 5" descr="Untitled.png"/>
          <p:cNvPicPr>
            <a:picLocks noChangeAspect="1"/>
          </p:cNvPicPr>
          <p:nvPr/>
        </p:nvPicPr>
        <p:blipFill>
          <a:blip r:embed="rId3"/>
          <a:srcRect/>
          <a:stretch>
            <a:fillRect/>
          </a:stretch>
        </p:blipFill>
        <p:spPr bwMode="auto">
          <a:xfrm>
            <a:off x="209550" y="1066800"/>
            <a:ext cx="8770938" cy="5345113"/>
          </a:xfrm>
          <a:prstGeom prst="rect">
            <a:avLst/>
          </a:prstGeom>
          <a:noFill/>
          <a:ln w="9525">
            <a:noFill/>
            <a:miter lim="800000"/>
            <a:headEnd/>
            <a:tailEnd/>
          </a:ln>
        </p:spPr>
      </p:pic>
    </p:spTree>
    <p:extLst>
      <p:ext uri="{BB962C8B-B14F-4D97-AF65-F5344CB8AC3E}">
        <p14:creationId xmlns:p14="http://schemas.microsoft.com/office/powerpoint/2010/main" val="3943505435"/>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
          <p:cNvPicPr>
            <a:picLocks noChangeAspect="1"/>
          </p:cNvPicPr>
          <p:nvPr/>
        </p:nvPicPr>
        <p:blipFill>
          <a:blip r:embed="rId2"/>
          <a:srcRect/>
          <a:stretch>
            <a:fillRect/>
          </a:stretch>
        </p:blipFill>
        <p:spPr bwMode="auto">
          <a:xfrm>
            <a:off x="7254875" y="4114800"/>
            <a:ext cx="1873250" cy="2667000"/>
          </a:xfrm>
          <a:prstGeom prst="rect">
            <a:avLst/>
          </a:prstGeom>
          <a:noFill/>
          <a:ln w="9525">
            <a:noFill/>
            <a:miter lim="800000"/>
            <a:headEnd/>
            <a:tailEnd/>
          </a:ln>
        </p:spPr>
      </p:pic>
      <p:sp>
        <p:nvSpPr>
          <p:cNvPr id="25602" name="Title 1"/>
          <p:cNvSpPr>
            <a:spLocks noGrp="1"/>
          </p:cNvSpPr>
          <p:nvPr>
            <p:ph type="title"/>
          </p:nvPr>
        </p:nvSpPr>
        <p:spPr/>
        <p:txBody>
          <a:bodyPr/>
          <a:lstStyle/>
          <a:p>
            <a:r>
              <a:rPr lang="en-US" altLang="zh-CN" smtClean="0">
                <a:latin typeface="Helvetica" charset="0"/>
              </a:rPr>
              <a:t>Apache Pig</a:t>
            </a:r>
          </a:p>
        </p:txBody>
      </p:sp>
      <p:sp>
        <p:nvSpPr>
          <p:cNvPr id="25603" name="Content Placeholder 2"/>
          <p:cNvSpPr>
            <a:spLocks noGrp="1"/>
          </p:cNvSpPr>
          <p:nvPr>
            <p:ph idx="1"/>
          </p:nvPr>
        </p:nvSpPr>
        <p:spPr/>
        <p:txBody>
          <a:bodyPr>
            <a:normAutofit fontScale="92500" lnSpcReduction="20000"/>
          </a:bodyPr>
          <a:lstStyle/>
          <a:p>
            <a:r>
              <a:rPr lang="en-US" altLang="zh-CN" dirty="0" smtClean="0">
                <a:latin typeface="Helvetica" charset="0"/>
              </a:rPr>
              <a:t>High-level language:</a:t>
            </a:r>
          </a:p>
          <a:p>
            <a:pPr lvl="1"/>
            <a:r>
              <a:rPr lang="en-US" altLang="zh-CN" dirty="0" smtClean="0">
                <a:latin typeface="Helvetica" charset="0"/>
              </a:rPr>
              <a:t>Expresses sequences of </a:t>
            </a:r>
            <a:r>
              <a:rPr lang="en-US" altLang="zh-CN" dirty="0" err="1" smtClean="0">
                <a:latin typeface="Helvetica" charset="0"/>
              </a:rPr>
              <a:t>MapReduce</a:t>
            </a:r>
            <a:r>
              <a:rPr lang="en-US" altLang="zh-CN" dirty="0" smtClean="0">
                <a:latin typeface="Helvetica" charset="0"/>
              </a:rPr>
              <a:t> jobs</a:t>
            </a:r>
          </a:p>
          <a:p>
            <a:pPr lvl="1"/>
            <a:r>
              <a:rPr lang="en-US" altLang="zh-CN" dirty="0" smtClean="0">
                <a:latin typeface="Helvetica" charset="0"/>
              </a:rPr>
              <a:t>Provides relational (SQL) operators</a:t>
            </a:r>
            <a:br>
              <a:rPr lang="en-US" altLang="zh-CN" dirty="0" smtClean="0">
                <a:latin typeface="Helvetica" charset="0"/>
              </a:rPr>
            </a:br>
            <a:r>
              <a:rPr lang="en-US" altLang="zh-CN" dirty="0" smtClean="0">
                <a:latin typeface="Helvetica" charset="0"/>
              </a:rPr>
              <a:t>(JOIN, GROUP BY, </a:t>
            </a:r>
            <a:r>
              <a:rPr lang="en-US" altLang="zh-CN" dirty="0" err="1" smtClean="0">
                <a:latin typeface="Helvetica" charset="0"/>
              </a:rPr>
              <a:t>etc</a:t>
            </a:r>
            <a:r>
              <a:rPr lang="en-US" altLang="zh-CN" dirty="0" smtClean="0">
                <a:latin typeface="Helvetica" charset="0"/>
              </a:rPr>
              <a:t>)</a:t>
            </a:r>
          </a:p>
          <a:p>
            <a:pPr lvl="1"/>
            <a:r>
              <a:rPr lang="en-US" altLang="zh-CN" dirty="0" smtClean="0">
                <a:latin typeface="Helvetica" charset="0"/>
              </a:rPr>
              <a:t>Easy to plug in Java functions</a:t>
            </a:r>
          </a:p>
          <a:p>
            <a:pPr lvl="1"/>
            <a:endParaRPr lang="en-US" altLang="zh-CN" dirty="0" smtClean="0">
              <a:latin typeface="Helvetica" charset="0"/>
            </a:endParaRPr>
          </a:p>
          <a:p>
            <a:r>
              <a:rPr lang="en-US" altLang="zh-CN" dirty="0" smtClean="0">
                <a:latin typeface="Helvetica" charset="0"/>
              </a:rPr>
              <a:t>Started at Yahoo! Research</a:t>
            </a:r>
          </a:p>
          <a:p>
            <a:pPr lvl="1"/>
            <a:r>
              <a:rPr lang="en-US" altLang="zh-CN" dirty="0" smtClean="0">
                <a:latin typeface="Helvetica" charset="0"/>
              </a:rPr>
              <a:t>Runs about 50% of Yahoo!</a:t>
            </a:r>
            <a:r>
              <a:rPr lang="en-US" altLang="ja-JP" dirty="0" smtClean="0">
                <a:latin typeface="Helvetica" charset="0"/>
              </a:rPr>
              <a:t>’s jobs</a:t>
            </a:r>
          </a:p>
          <a:p>
            <a:endParaRPr lang="en-US" altLang="zh-CN" dirty="0" smtClean="0">
              <a:latin typeface="Helvetica" charset="0"/>
            </a:endParaRPr>
          </a:p>
          <a:p>
            <a:r>
              <a:rPr lang="en-US" altLang="zh-CN" dirty="0" smtClean="0">
                <a:latin typeface="Helvetica" charset="0"/>
                <a:hlinkClick r:id="rId3"/>
              </a:rPr>
              <a:t>https://pig.apache.org/</a:t>
            </a:r>
            <a:r>
              <a:rPr lang="en-US" altLang="zh-CN" dirty="0" smtClean="0">
                <a:latin typeface="Helvetica" charset="0"/>
              </a:rPr>
              <a:t> </a:t>
            </a:r>
          </a:p>
          <a:p>
            <a:endParaRPr lang="en-US" altLang="zh-CN" dirty="0" smtClean="0">
              <a:latin typeface="Helvetica" charset="0"/>
            </a:endParaRPr>
          </a:p>
          <a:p>
            <a:endParaRPr lang="en-US" altLang="zh-CN" dirty="0" smtClean="0">
              <a:latin typeface="Helvetica" charset="0"/>
            </a:endParaRPr>
          </a:p>
        </p:txBody>
      </p:sp>
    </p:spTree>
    <p:extLst>
      <p:ext uri="{BB962C8B-B14F-4D97-AF65-F5344CB8AC3E}">
        <p14:creationId xmlns:p14="http://schemas.microsoft.com/office/powerpoint/2010/main" val="2831854868"/>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atin typeface="Calibri" charset="0"/>
              </a:rPr>
              <a:t>In Pig Latin</a:t>
            </a:r>
          </a:p>
        </p:txBody>
      </p:sp>
      <p:sp>
        <p:nvSpPr>
          <p:cNvPr id="3" name="Content Placeholder 2"/>
          <p:cNvSpPr>
            <a:spLocks noGrp="1"/>
          </p:cNvSpPr>
          <p:nvPr>
            <p:ph idx="1"/>
          </p:nvPr>
        </p:nvSpPr>
        <p:spPr>
          <a:xfrm>
            <a:off x="152400" y="1066800"/>
            <a:ext cx="8915400" cy="5486400"/>
          </a:xfrm>
        </p:spPr>
        <p:txBody>
          <a:bodyPr>
            <a:normAutofit/>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solidFill>
                  <a:srgbClr val="F79646"/>
                </a:solidFill>
                <a:latin typeface="Calibri" charset="0"/>
              </a:rPr>
              <a:t>store</a:t>
            </a:r>
            <a:r>
              <a:rPr lang="en-US" sz="2800">
                <a:latin typeface="Calibri" charset="0"/>
              </a:rPr>
              <a:t> topUrls </a:t>
            </a:r>
            <a:r>
              <a:rPr lang="en-US" sz="2800">
                <a:solidFill>
                  <a:srgbClr val="F79646"/>
                </a:solidFill>
                <a:latin typeface="Calibri" charset="0"/>
              </a:rPr>
              <a:t>into</a:t>
            </a:r>
            <a:r>
              <a:rPr lang="en-US" sz="2800">
                <a:latin typeface="Calibri" charset="0"/>
              </a:rPr>
              <a:t>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Tree>
    <p:extLst>
      <p:ext uri="{BB962C8B-B14F-4D97-AF65-F5344CB8AC3E}">
        <p14:creationId xmlns:p14="http://schemas.microsoft.com/office/powerpoint/2010/main" val="18150237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1066800"/>
            <a:ext cx="8915400" cy="5486400"/>
          </a:xfrm>
        </p:spPr>
        <p:txBody>
          <a:bodyPr>
            <a:normAutofit/>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0723" name="Title 1"/>
          <p:cNvSpPr>
            <a:spLocks noGrp="1"/>
          </p:cNvSpPr>
          <p:nvPr>
            <p:ph type="title"/>
          </p:nvPr>
        </p:nvSpPr>
        <p:spPr/>
        <p:txBody>
          <a:bodyPr/>
          <a:lstStyle/>
          <a:p>
            <a:r>
              <a:rPr lang="en-US">
                <a:latin typeface="Calibri" charset="0"/>
              </a:rPr>
              <a:t>Quick Start and Interoperability</a:t>
            </a:r>
          </a:p>
        </p:txBody>
      </p:sp>
      <p:sp>
        <p:nvSpPr>
          <p:cNvPr id="5" name="Oval 4"/>
          <p:cNvSpPr/>
          <p:nvPr/>
        </p:nvSpPr>
        <p:spPr>
          <a:xfrm>
            <a:off x="2667000" y="1066800"/>
            <a:ext cx="24384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2819400" y="2971800"/>
            <a:ext cx="24384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4114800"/>
            <a:ext cx="4800600" cy="1371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Operates directly over files</a:t>
            </a:r>
          </a:p>
        </p:txBody>
      </p:sp>
      <p:sp>
        <p:nvSpPr>
          <p:cNvPr id="11" name="Oval 10"/>
          <p:cNvSpPr/>
          <p:nvPr/>
        </p:nvSpPr>
        <p:spPr>
          <a:xfrm>
            <a:off x="2743200" y="5943600"/>
            <a:ext cx="24384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581987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1066800"/>
            <a:ext cx="8915400" cy="5486400"/>
          </a:xfrm>
        </p:spPr>
        <p:txBody>
          <a:bodyPr>
            <a:normAutofit/>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1747" name="Title 1"/>
          <p:cNvSpPr>
            <a:spLocks noGrp="1"/>
          </p:cNvSpPr>
          <p:nvPr>
            <p:ph type="title"/>
          </p:nvPr>
        </p:nvSpPr>
        <p:spPr/>
        <p:txBody>
          <a:bodyPr/>
          <a:lstStyle/>
          <a:p>
            <a:r>
              <a:rPr lang="en-US">
                <a:latin typeface="Calibri" charset="0"/>
              </a:rPr>
              <a:t>Quick Start and Interoperability</a:t>
            </a:r>
          </a:p>
        </p:txBody>
      </p:sp>
      <p:sp>
        <p:nvSpPr>
          <p:cNvPr id="5" name="Oval 4"/>
          <p:cNvSpPr/>
          <p:nvPr/>
        </p:nvSpPr>
        <p:spPr>
          <a:xfrm>
            <a:off x="5105400" y="1066800"/>
            <a:ext cx="24384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Oval 6"/>
          <p:cNvSpPr/>
          <p:nvPr/>
        </p:nvSpPr>
        <p:spPr>
          <a:xfrm>
            <a:off x="5410200" y="2895600"/>
            <a:ext cx="3352800" cy="7620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828800" y="4114800"/>
            <a:ext cx="5105400" cy="1371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Schemas optional; </a:t>
            </a:r>
          </a:p>
          <a:p>
            <a:pPr algn="ctr"/>
            <a:r>
              <a:rPr lang="en-US" sz="2800">
                <a:solidFill>
                  <a:srgbClr val="FFFFFF"/>
                </a:solidFill>
                <a:latin typeface="Calibri" charset="0"/>
                <a:ea typeface="ＭＳ Ｐゴシック" charset="0"/>
                <a:cs typeface="ＭＳ Ｐゴシック" charset="0"/>
              </a:rPr>
              <a:t>Can be assigned dynamically</a:t>
            </a:r>
          </a:p>
        </p:txBody>
      </p:sp>
    </p:spTree>
    <p:extLst>
      <p:ext uri="{BB962C8B-B14F-4D97-AF65-F5344CB8AC3E}">
        <p14:creationId xmlns:p14="http://schemas.microsoft.com/office/powerpoint/2010/main" val="382769484"/>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1066800"/>
            <a:ext cx="8915400" cy="5486400"/>
          </a:xfrm>
        </p:spPr>
        <p:txBody>
          <a:bodyPr>
            <a:normAutofit/>
          </a:bodyPr>
          <a:lstStyle/>
          <a:p>
            <a:pPr>
              <a:lnSpc>
                <a:spcPct val="90000"/>
              </a:lnSpc>
              <a:buFont typeface="Arial" charset="0"/>
              <a:buNone/>
            </a:pPr>
            <a:r>
              <a:rPr lang="en-US" sz="2800">
                <a:latin typeface="Calibri" charset="0"/>
              </a:rPr>
              <a:t>visits             = </a:t>
            </a:r>
            <a:r>
              <a:rPr lang="en-US" sz="2800">
                <a:solidFill>
                  <a:srgbClr val="F79646"/>
                </a:solidFill>
                <a:latin typeface="Calibri" charset="0"/>
              </a:rPr>
              <a:t>load</a:t>
            </a:r>
            <a:r>
              <a:rPr lang="en-US" sz="2800">
                <a:latin typeface="Calibri" charset="0"/>
              </a:rPr>
              <a:t> </a:t>
            </a:r>
            <a:r>
              <a:rPr lang="ja-JP" altLang="en-US" sz="2800">
                <a:solidFill>
                  <a:schemeClr val="accent2"/>
                </a:solidFill>
                <a:latin typeface="Calibri" charset="0"/>
              </a:rPr>
              <a:t>‘</a:t>
            </a:r>
            <a:r>
              <a:rPr lang="en-US" sz="2800">
                <a:solidFill>
                  <a:schemeClr val="accent2"/>
                </a:solidFill>
                <a:latin typeface="Calibri" charset="0"/>
              </a:rPr>
              <a:t>/data/visits</a:t>
            </a:r>
            <a:r>
              <a:rPr lang="ja-JP" altLang="en-US" sz="2800">
                <a:solidFill>
                  <a:schemeClr val="accent2"/>
                </a:solidFill>
                <a:latin typeface="Calibri" charset="0"/>
              </a:rPr>
              <a:t>’</a:t>
            </a:r>
            <a:r>
              <a:rPr lang="en-US" sz="2800">
                <a:solidFill>
                  <a:schemeClr val="accent2"/>
                </a:solidFill>
                <a:latin typeface="Calibri" charset="0"/>
              </a:rPr>
              <a:t> </a:t>
            </a:r>
            <a:r>
              <a:rPr lang="en-US" sz="2800">
                <a:solidFill>
                  <a:srgbClr val="F79646"/>
                </a:solidFill>
                <a:latin typeface="Calibri" charset="0"/>
              </a:rPr>
              <a:t>as</a:t>
            </a:r>
            <a:r>
              <a:rPr lang="en-US" sz="2800">
                <a:latin typeface="Calibri" charset="0"/>
              </a:rPr>
              <a:t> (user, url, time);</a:t>
            </a:r>
          </a:p>
          <a:p>
            <a:pPr>
              <a:lnSpc>
                <a:spcPct val="90000"/>
              </a:lnSpc>
              <a:buFont typeface="Arial" charset="0"/>
              <a:buNone/>
            </a:pPr>
            <a:r>
              <a:rPr lang="en-US" sz="2800">
                <a:latin typeface="Calibri" charset="0"/>
              </a:rPr>
              <a:t>gVisits          = </a:t>
            </a:r>
            <a:r>
              <a:rPr lang="en-US" sz="2800">
                <a:solidFill>
                  <a:srgbClr val="F79646"/>
                </a:solidFill>
                <a:latin typeface="Calibri" charset="0"/>
              </a:rPr>
              <a:t>group</a:t>
            </a:r>
            <a:r>
              <a:rPr lang="en-US" sz="2800">
                <a:latin typeface="Calibri" charset="0"/>
              </a:rPr>
              <a:t> visits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visitCounts  = </a:t>
            </a:r>
            <a:r>
              <a:rPr lang="en-US" sz="2800">
                <a:solidFill>
                  <a:srgbClr val="F79646"/>
                </a:solidFill>
                <a:latin typeface="Calibri" charset="0"/>
              </a:rPr>
              <a:t>foreach</a:t>
            </a:r>
            <a:r>
              <a:rPr lang="en-US" sz="2800">
                <a:latin typeface="Calibri" charset="0"/>
              </a:rPr>
              <a:t> gVisits </a:t>
            </a:r>
            <a:r>
              <a:rPr lang="en-US" sz="2800">
                <a:solidFill>
                  <a:srgbClr val="F79646"/>
                </a:solidFill>
                <a:latin typeface="Calibri" charset="0"/>
              </a:rPr>
              <a:t>generate</a:t>
            </a:r>
            <a:r>
              <a:rPr lang="en-US" sz="2800">
                <a:latin typeface="Calibri" charset="0"/>
              </a:rPr>
              <a:t> url, count(urlVisits);</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urlInfo          = </a:t>
            </a:r>
            <a:r>
              <a:rPr lang="en-US" sz="2800">
                <a:solidFill>
                  <a:srgbClr val="F79646"/>
                </a:solidFill>
                <a:latin typeface="Calibri" charset="0"/>
              </a:rPr>
              <a:t>load</a:t>
            </a:r>
            <a:r>
              <a:rPr lang="en-US" sz="2800">
                <a:latin typeface="Calibri" charset="0"/>
              </a:rPr>
              <a:t> </a:t>
            </a:r>
            <a:r>
              <a:rPr lang="ja-JP" altLang="en-US" sz="2800">
                <a:solidFill>
                  <a:srgbClr val="C0504D"/>
                </a:solidFill>
                <a:latin typeface="Calibri" charset="0"/>
              </a:rPr>
              <a:t>‘</a:t>
            </a:r>
            <a:r>
              <a:rPr lang="en-US" sz="2800">
                <a:solidFill>
                  <a:srgbClr val="C0504D"/>
                </a:solidFill>
                <a:latin typeface="Calibri" charset="0"/>
              </a:rPr>
              <a:t>/data/urlInfo</a:t>
            </a:r>
            <a:r>
              <a:rPr lang="ja-JP" altLang="en-US" sz="2800">
                <a:solidFill>
                  <a:srgbClr val="C0504D"/>
                </a:solidFill>
                <a:latin typeface="Calibri" charset="0"/>
              </a:rPr>
              <a:t>’</a:t>
            </a:r>
            <a:r>
              <a:rPr lang="en-US" sz="2800">
                <a:solidFill>
                  <a:srgbClr val="C0504D"/>
                </a:solidFill>
                <a:latin typeface="Calibri" charset="0"/>
              </a:rPr>
              <a:t> </a:t>
            </a:r>
            <a:r>
              <a:rPr lang="en-US" sz="2800">
                <a:solidFill>
                  <a:srgbClr val="F79646"/>
                </a:solidFill>
                <a:latin typeface="Calibri" charset="0"/>
              </a:rPr>
              <a:t>as</a:t>
            </a:r>
            <a:r>
              <a:rPr lang="en-US" sz="2800">
                <a:latin typeface="Calibri" charset="0"/>
              </a:rPr>
              <a:t> (url, category, pRank);</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visitCounts  = </a:t>
            </a:r>
            <a:r>
              <a:rPr lang="en-US" sz="2800">
                <a:solidFill>
                  <a:srgbClr val="F79646"/>
                </a:solidFill>
                <a:latin typeface="Calibri" charset="0"/>
              </a:rPr>
              <a:t>join</a:t>
            </a:r>
            <a:r>
              <a:rPr lang="en-US" sz="2800">
                <a:latin typeface="Calibri" charset="0"/>
              </a:rPr>
              <a:t> visitCounts </a:t>
            </a:r>
            <a:r>
              <a:rPr lang="en-US" sz="2800">
                <a:solidFill>
                  <a:srgbClr val="F79646"/>
                </a:solidFill>
                <a:latin typeface="Calibri" charset="0"/>
              </a:rPr>
              <a:t>by</a:t>
            </a:r>
            <a:r>
              <a:rPr lang="en-US" sz="2800">
                <a:latin typeface="Calibri" charset="0"/>
              </a:rPr>
              <a:t> url, urlInfo </a:t>
            </a:r>
            <a:r>
              <a:rPr lang="en-US" sz="2800">
                <a:solidFill>
                  <a:srgbClr val="F79646"/>
                </a:solidFill>
                <a:latin typeface="Calibri" charset="0"/>
              </a:rPr>
              <a:t>by</a:t>
            </a:r>
            <a:r>
              <a:rPr lang="en-US" sz="2800">
                <a:latin typeface="Calibri" charset="0"/>
              </a:rPr>
              <a:t> url;</a:t>
            </a:r>
          </a:p>
          <a:p>
            <a:pPr>
              <a:lnSpc>
                <a:spcPct val="90000"/>
              </a:lnSpc>
              <a:buFont typeface="Arial" charset="0"/>
              <a:buNone/>
            </a:pPr>
            <a:r>
              <a:rPr lang="en-US" sz="2800">
                <a:latin typeface="Calibri" charset="0"/>
              </a:rPr>
              <a:t>gCategories = </a:t>
            </a:r>
            <a:r>
              <a:rPr lang="en-US" sz="2800">
                <a:solidFill>
                  <a:srgbClr val="F79646"/>
                </a:solidFill>
                <a:latin typeface="Calibri" charset="0"/>
              </a:rPr>
              <a:t>group</a:t>
            </a:r>
            <a:r>
              <a:rPr lang="en-US" sz="2800">
                <a:latin typeface="Calibri" charset="0"/>
              </a:rPr>
              <a:t> visitCounts </a:t>
            </a:r>
            <a:r>
              <a:rPr lang="en-US" sz="2800">
                <a:solidFill>
                  <a:srgbClr val="F79646"/>
                </a:solidFill>
                <a:latin typeface="Calibri" charset="0"/>
              </a:rPr>
              <a:t>by</a:t>
            </a:r>
            <a:r>
              <a:rPr lang="en-US" sz="2800">
                <a:latin typeface="Calibri" charset="0"/>
              </a:rPr>
              <a:t> category;</a:t>
            </a:r>
          </a:p>
          <a:p>
            <a:pPr>
              <a:lnSpc>
                <a:spcPct val="90000"/>
              </a:lnSpc>
              <a:buFont typeface="Arial" charset="0"/>
              <a:buNone/>
            </a:pPr>
            <a:r>
              <a:rPr lang="en-US" sz="2800">
                <a:latin typeface="Calibri" charset="0"/>
              </a:rPr>
              <a:t>topUrls = </a:t>
            </a:r>
            <a:r>
              <a:rPr lang="en-US" sz="2800">
                <a:solidFill>
                  <a:srgbClr val="F79646"/>
                </a:solidFill>
                <a:latin typeface="Calibri" charset="0"/>
              </a:rPr>
              <a:t>foreach</a:t>
            </a:r>
            <a:r>
              <a:rPr lang="en-US" sz="2800">
                <a:latin typeface="Calibri" charset="0"/>
              </a:rPr>
              <a:t> gCategories </a:t>
            </a:r>
            <a:r>
              <a:rPr lang="en-US" sz="2800">
                <a:solidFill>
                  <a:srgbClr val="F79646"/>
                </a:solidFill>
                <a:latin typeface="Calibri" charset="0"/>
              </a:rPr>
              <a:t>generate</a:t>
            </a:r>
            <a:r>
              <a:rPr lang="en-US" sz="2800">
                <a:latin typeface="Calibri" charset="0"/>
              </a:rPr>
              <a:t> top(visitCounts,10);</a:t>
            </a:r>
          </a:p>
          <a:p>
            <a:pPr>
              <a:lnSpc>
                <a:spcPct val="90000"/>
              </a:lnSpc>
              <a:buFont typeface="Arial" charset="0"/>
              <a:buNone/>
            </a:pPr>
            <a:endParaRPr lang="en-US" sz="2800">
              <a:latin typeface="Calibri" charset="0"/>
            </a:endParaRPr>
          </a:p>
          <a:p>
            <a:pPr>
              <a:lnSpc>
                <a:spcPct val="90000"/>
              </a:lnSpc>
              <a:buFont typeface="Arial" charset="0"/>
              <a:buNone/>
            </a:pPr>
            <a:r>
              <a:rPr lang="en-US" sz="2800">
                <a:latin typeface="Calibri" charset="0"/>
              </a:rPr>
              <a:t>store topUrls into </a:t>
            </a:r>
            <a:r>
              <a:rPr lang="ja-JP" altLang="en-US" sz="2800">
                <a:latin typeface="Calibri" charset="0"/>
              </a:rPr>
              <a:t>‘</a:t>
            </a:r>
            <a:r>
              <a:rPr lang="en-US" sz="2800">
                <a:latin typeface="Calibri" charset="0"/>
              </a:rPr>
              <a:t>/data/topUrls</a:t>
            </a:r>
            <a:r>
              <a:rPr lang="ja-JP" altLang="en-US" sz="2800">
                <a:latin typeface="Calibri" charset="0"/>
              </a:rPr>
              <a:t>’</a:t>
            </a:r>
            <a:r>
              <a:rPr lang="en-US" sz="2800">
                <a:latin typeface="Calibri" charset="0"/>
              </a:rPr>
              <a:t>;</a:t>
            </a:r>
          </a:p>
        </p:txBody>
      </p:sp>
      <p:sp>
        <p:nvSpPr>
          <p:cNvPr id="32771" name="Title 1"/>
          <p:cNvSpPr>
            <a:spLocks noGrp="1"/>
          </p:cNvSpPr>
          <p:nvPr>
            <p:ph type="title"/>
          </p:nvPr>
        </p:nvSpPr>
        <p:spPr/>
        <p:txBody>
          <a:bodyPr/>
          <a:lstStyle/>
          <a:p>
            <a:r>
              <a:rPr lang="en-US">
                <a:latin typeface="Calibri" charset="0"/>
              </a:rPr>
              <a:t>User-Code as a First-Class Citizen</a:t>
            </a:r>
          </a:p>
        </p:txBody>
      </p:sp>
      <p:sp>
        <p:nvSpPr>
          <p:cNvPr id="7" name="Oval 6"/>
          <p:cNvSpPr/>
          <p:nvPr/>
        </p:nvSpPr>
        <p:spPr>
          <a:xfrm>
            <a:off x="5791200" y="4876800"/>
            <a:ext cx="3124200" cy="7620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ounded Rectangle 7"/>
          <p:cNvSpPr/>
          <p:nvPr/>
        </p:nvSpPr>
        <p:spPr>
          <a:xfrm>
            <a:off x="1295400" y="1295400"/>
            <a:ext cx="5105400" cy="22860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chemeClr val="tx1"/>
                </a:solidFill>
                <a:latin typeface="Calibri" charset="0"/>
                <a:ea typeface="ＭＳ Ｐゴシック" charset="0"/>
                <a:cs typeface="ＭＳ Ｐゴシック" charset="0"/>
              </a:rPr>
              <a:t>User-defined functions </a:t>
            </a:r>
            <a:r>
              <a:rPr lang="en-US" sz="2800">
                <a:solidFill>
                  <a:srgbClr val="FFFFFF"/>
                </a:solidFill>
                <a:latin typeface="Calibri" charset="0"/>
                <a:ea typeface="ＭＳ Ｐゴシック" charset="0"/>
                <a:cs typeface="ＭＳ Ｐゴシック" charset="0"/>
              </a:rPr>
              <a:t>(UDFs) can be used in every construct</a:t>
            </a:r>
          </a:p>
          <a:p>
            <a:pPr lvl="1">
              <a:buFont typeface="Arial" charset="0"/>
              <a:buChar char="•"/>
            </a:pPr>
            <a:r>
              <a:rPr lang="en-US" sz="2800">
                <a:solidFill>
                  <a:srgbClr val="FFFFFF"/>
                </a:solidFill>
                <a:latin typeface="Calibri" charset="0"/>
                <a:ea typeface="ＭＳ Ｐゴシック" charset="0"/>
                <a:cs typeface="ＭＳ Ｐゴシック" charset="0"/>
              </a:rPr>
              <a:t> </a:t>
            </a:r>
            <a:r>
              <a:rPr lang="en-US" sz="2800">
                <a:solidFill>
                  <a:schemeClr val="bg1"/>
                </a:solidFill>
                <a:latin typeface="Calibri" charset="0"/>
                <a:ea typeface="ＭＳ Ｐゴシック" charset="0"/>
                <a:cs typeface="ＭＳ Ｐゴシック" charset="0"/>
              </a:rPr>
              <a:t>Load, Store</a:t>
            </a:r>
          </a:p>
          <a:p>
            <a:pPr lvl="1">
              <a:buFont typeface="Arial" charset="0"/>
              <a:buChar char="•"/>
            </a:pPr>
            <a:r>
              <a:rPr lang="en-US" sz="2800">
                <a:solidFill>
                  <a:schemeClr val="bg1"/>
                </a:solidFill>
                <a:latin typeface="Calibri" charset="0"/>
                <a:ea typeface="ＭＳ Ｐゴシック" charset="0"/>
                <a:cs typeface="ＭＳ Ｐゴシック" charset="0"/>
              </a:rPr>
              <a:t> Group, Filter, Foreach</a:t>
            </a:r>
          </a:p>
          <a:p>
            <a:pPr lvl="1" algn="ctr"/>
            <a:endParaRPr lang="en-US" sz="2800">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35186771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dirty="0" smtClean="0"/>
              <a:t>嵌套的数据结构</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38891110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a:spLocks noGrp="1"/>
          </p:cNvSpPr>
          <p:nvPr>
            <p:ph idx="1"/>
          </p:nvPr>
        </p:nvSpPr>
        <p:spPr>
          <a:xfrm>
            <a:off x="152400" y="1066800"/>
            <a:ext cx="8915400" cy="5486400"/>
          </a:xfrm>
        </p:spPr>
        <p:txBody>
          <a:bodyPr/>
          <a:lstStyle/>
          <a:p>
            <a:r>
              <a:rPr lang="en-US">
                <a:latin typeface="Calibri" charset="0"/>
              </a:rPr>
              <a:t>Pig Latin has a </a:t>
            </a:r>
            <a:r>
              <a:rPr lang="en-US">
                <a:solidFill>
                  <a:schemeClr val="tx2"/>
                </a:solidFill>
                <a:latin typeface="Calibri" charset="0"/>
              </a:rPr>
              <a:t>fully-nestable data model </a:t>
            </a:r>
            <a:r>
              <a:rPr lang="en-US">
                <a:latin typeface="Calibri" charset="0"/>
              </a:rPr>
              <a:t>with:</a:t>
            </a:r>
          </a:p>
          <a:p>
            <a:pPr lvl="1"/>
            <a:r>
              <a:rPr lang="en-US">
                <a:latin typeface="Calibri" charset="0"/>
              </a:rPr>
              <a:t>Atomic values, tuples, bags (lists), and maps</a:t>
            </a:r>
          </a:p>
          <a:p>
            <a:pPr lvl="1"/>
            <a:endParaRPr lang="en-US">
              <a:latin typeface="Calibri" charset="0"/>
            </a:endParaRPr>
          </a:p>
          <a:p>
            <a:pPr lvl="1" algn="ctr">
              <a:buFont typeface="Arial" charset="0"/>
              <a:buNone/>
            </a:pPr>
            <a:r>
              <a:rPr lang="en-US">
                <a:latin typeface="Calibri" charset="0"/>
              </a:rPr>
              <a:t> </a:t>
            </a:r>
          </a:p>
          <a:p>
            <a:pPr lvl="1">
              <a:buFont typeface="Arial" charset="0"/>
              <a:buNone/>
            </a:pPr>
            <a:endParaRPr lang="en-US" sz="2400">
              <a:latin typeface="Calibri" charset="0"/>
            </a:endParaRPr>
          </a:p>
          <a:p>
            <a:pPr lvl="1">
              <a:buFont typeface="Arial" charset="0"/>
              <a:buNone/>
            </a:pPr>
            <a:endParaRPr lang="en-US">
              <a:latin typeface="Calibri" charset="0"/>
            </a:endParaRPr>
          </a:p>
          <a:p>
            <a:r>
              <a:rPr lang="en-US">
                <a:latin typeface="Calibri" charset="0"/>
              </a:rPr>
              <a:t>More </a:t>
            </a:r>
            <a:r>
              <a:rPr lang="en-US">
                <a:solidFill>
                  <a:srgbClr val="1F497D"/>
                </a:solidFill>
                <a:latin typeface="Calibri" charset="0"/>
              </a:rPr>
              <a:t>natural to programmers</a:t>
            </a:r>
            <a:r>
              <a:rPr lang="en-US">
                <a:latin typeface="Calibri" charset="0"/>
              </a:rPr>
              <a:t> than flat tuples</a:t>
            </a:r>
          </a:p>
          <a:p>
            <a:r>
              <a:rPr lang="en-US">
                <a:solidFill>
                  <a:srgbClr val="1F497D"/>
                </a:solidFill>
                <a:latin typeface="Calibri" charset="0"/>
              </a:rPr>
              <a:t>Avoids expensive joins</a:t>
            </a:r>
          </a:p>
          <a:p>
            <a:pPr>
              <a:buFont typeface="Arial" charset="0"/>
              <a:buNone/>
            </a:pPr>
            <a:endParaRPr lang="en-US">
              <a:latin typeface="Calibri" charset="0"/>
            </a:endParaRPr>
          </a:p>
        </p:txBody>
      </p:sp>
      <p:sp>
        <p:nvSpPr>
          <p:cNvPr id="33795" name="Title 1"/>
          <p:cNvSpPr>
            <a:spLocks noGrp="1"/>
          </p:cNvSpPr>
          <p:nvPr>
            <p:ph type="title"/>
          </p:nvPr>
        </p:nvSpPr>
        <p:spPr/>
        <p:txBody>
          <a:bodyPr/>
          <a:lstStyle/>
          <a:p>
            <a:r>
              <a:rPr lang="en-US">
                <a:latin typeface="Calibri" charset="0"/>
              </a:rPr>
              <a:t>Nested Data Model</a:t>
            </a:r>
          </a:p>
        </p:txBody>
      </p:sp>
      <p:grpSp>
        <p:nvGrpSpPr>
          <p:cNvPr id="3" name="Group 16"/>
          <p:cNvGrpSpPr>
            <a:grpSpLocks/>
          </p:cNvGrpSpPr>
          <p:nvPr/>
        </p:nvGrpSpPr>
        <p:grpSpPr bwMode="auto">
          <a:xfrm>
            <a:off x="2971800" y="2363788"/>
            <a:ext cx="2517775" cy="1217612"/>
            <a:chOff x="2971800" y="2363804"/>
            <a:chExt cx="2518343" cy="1217596"/>
          </a:xfrm>
        </p:grpSpPr>
        <p:sp>
          <p:nvSpPr>
            <p:cNvPr id="33797" name="TextBox 8"/>
            <p:cNvSpPr txBox="1">
              <a:spLocks noChangeArrowheads="1"/>
            </p:cNvSpPr>
            <p:nvPr/>
          </p:nvSpPr>
          <p:spPr bwMode="auto">
            <a:xfrm>
              <a:off x="3127944" y="2754868"/>
              <a:ext cx="8707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yahoo ,</a:t>
              </a:r>
            </a:p>
          </p:txBody>
        </p:sp>
        <p:sp>
          <p:nvSpPr>
            <p:cNvPr id="33798" name="TextBox 11"/>
            <p:cNvSpPr txBox="1">
              <a:spLocks noChangeArrowheads="1"/>
            </p:cNvSpPr>
            <p:nvPr/>
          </p:nvSpPr>
          <p:spPr bwMode="auto">
            <a:xfrm>
              <a:off x="4194744" y="2450068"/>
              <a:ext cx="8724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finance</a:t>
              </a:r>
            </a:p>
          </p:txBody>
        </p:sp>
        <p:sp>
          <p:nvSpPr>
            <p:cNvPr id="33799" name="TextBox 12"/>
            <p:cNvSpPr txBox="1">
              <a:spLocks noChangeArrowheads="1"/>
            </p:cNvSpPr>
            <p:nvPr/>
          </p:nvSpPr>
          <p:spPr bwMode="auto">
            <a:xfrm>
              <a:off x="4270944" y="2754868"/>
              <a:ext cx="7004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email</a:t>
              </a:r>
            </a:p>
          </p:txBody>
        </p:sp>
        <p:sp>
          <p:nvSpPr>
            <p:cNvPr id="33800" name="TextBox 13"/>
            <p:cNvSpPr txBox="1">
              <a:spLocks noChangeArrowheads="1"/>
            </p:cNvSpPr>
            <p:nvPr/>
          </p:nvSpPr>
          <p:spPr bwMode="auto">
            <a:xfrm>
              <a:off x="4270944" y="3059668"/>
              <a:ext cx="6729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a:t>news</a:t>
              </a:r>
            </a:p>
          </p:txBody>
        </p:sp>
        <p:sp>
          <p:nvSpPr>
            <p:cNvPr id="15" name="Double Brace 14"/>
            <p:cNvSpPr/>
            <p:nvPr/>
          </p:nvSpPr>
          <p:spPr>
            <a:xfrm>
              <a:off x="4042016" y="2449528"/>
              <a:ext cx="1141670" cy="979474"/>
            </a:xfrm>
            <a:prstGeom prst="bracePair">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2971800" y="2363804"/>
              <a:ext cx="2518343" cy="1217596"/>
            </a:xfrm>
            <a:prstGeom prst="bracketPair">
              <a:avLst/>
            </a:prstGeom>
            <a:ln/>
          </p:spPr>
          <p:style>
            <a:lnRef idx="2">
              <a:schemeClr val="accent1"/>
            </a:lnRef>
            <a:fillRef idx="0">
              <a:schemeClr val="accent1"/>
            </a:fillRef>
            <a:effectRef idx="1">
              <a:schemeClr val="accent1"/>
            </a:effectRef>
            <a:fontRef idx="minor">
              <a:schemeClr val="tx1"/>
            </a:fontRef>
          </p:style>
        </p:sp>
      </p:grpSp>
    </p:spTree>
    <p:extLst>
      <p:ext uri="{BB962C8B-B14F-4D97-AF65-F5344CB8AC3E}">
        <p14:creationId xmlns:p14="http://schemas.microsoft.com/office/powerpoint/2010/main" val="2383502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295400" y="2844800"/>
            <a:ext cx="2997200" cy="1968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Word Frequency</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7</a:t>
            </a:fld>
            <a:endParaRPr lang="en-US"/>
          </a:p>
        </p:txBody>
      </p:sp>
      <p:sp>
        <p:nvSpPr>
          <p:cNvPr id="7" name="TextBox 6"/>
          <p:cNvSpPr txBox="1"/>
          <p:nvPr/>
        </p:nvSpPr>
        <p:spPr>
          <a:xfrm>
            <a:off x="1066800" y="1854200"/>
            <a:ext cx="7899278"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587500" y="2971800"/>
            <a:ext cx="782458" cy="2246769"/>
          </a:xfrm>
          <a:prstGeom prst="rect">
            <a:avLst/>
          </a:prstGeom>
          <a:noFill/>
        </p:spPr>
        <p:txBody>
          <a:bodyPr wrap="none" rtlCol="0">
            <a:spAutoFit/>
          </a:bodyPr>
          <a:lstStyle/>
          <a:p>
            <a:r>
              <a:rPr lang="en-US" sz="2800" dirty="0" smtClean="0"/>
              <a:t>that</a:t>
            </a:r>
          </a:p>
          <a:p>
            <a:r>
              <a:rPr lang="en-US" sz="2800" dirty="0" smtClean="0"/>
              <a:t>is</a:t>
            </a:r>
          </a:p>
          <a:p>
            <a:r>
              <a:rPr lang="en-US" sz="2800" dirty="0" smtClean="0"/>
              <a:t>not</a:t>
            </a:r>
          </a:p>
          <a:p>
            <a:endParaRPr lang="en-US" sz="2800" dirty="0" smtClean="0"/>
          </a:p>
          <a:p>
            <a:endParaRPr lang="en-US" sz="2800" dirty="0"/>
          </a:p>
        </p:txBody>
      </p:sp>
      <p:sp>
        <p:nvSpPr>
          <p:cNvPr id="10" name="Right Arrow 9"/>
          <p:cNvSpPr/>
          <p:nvPr/>
        </p:nvSpPr>
        <p:spPr>
          <a:xfrm>
            <a:off x="736600" y="1460500"/>
            <a:ext cx="1562100" cy="25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977900" y="1612900"/>
            <a:ext cx="602729"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689100" y="4965700"/>
            <a:ext cx="2090316" cy="523220"/>
          </a:xfrm>
          <a:prstGeom prst="rect">
            <a:avLst/>
          </a:prstGeom>
          <a:noFill/>
        </p:spPr>
        <p:txBody>
          <a:bodyPr wrap="none" rtlCol="0">
            <a:spAutoFit/>
          </a:bodyPr>
          <a:lstStyle/>
          <a:p>
            <a:r>
              <a:rPr lang="en-US" sz="2800" dirty="0" smtClean="0"/>
              <a:t>Global States</a:t>
            </a:r>
            <a:endParaRPr lang="en-US" sz="2800" dirty="0"/>
          </a:p>
        </p:txBody>
      </p:sp>
      <p:sp>
        <p:nvSpPr>
          <p:cNvPr id="27" name="TextBox 26"/>
          <p:cNvSpPr txBox="1"/>
          <p:nvPr/>
        </p:nvSpPr>
        <p:spPr>
          <a:xfrm>
            <a:off x="5139672" y="4817131"/>
            <a:ext cx="1413528" cy="523220"/>
          </a:xfrm>
          <a:prstGeom prst="rect">
            <a:avLst/>
          </a:prstGeom>
          <a:noFill/>
        </p:spPr>
        <p:txBody>
          <a:bodyPr wrap="none" rtlCol="0">
            <a:spAutoFit/>
          </a:bodyPr>
          <a:lstStyle/>
          <a:p>
            <a:r>
              <a:rPr lang="en-US" sz="2800" dirty="0" smtClean="0"/>
              <a:t>Parallel?</a:t>
            </a:r>
            <a:endParaRPr lang="en-US" sz="2800" dirty="0"/>
          </a:p>
        </p:txBody>
      </p:sp>
      <p:sp>
        <p:nvSpPr>
          <p:cNvPr id="18" name="Right Arrow 17"/>
          <p:cNvSpPr/>
          <p:nvPr/>
        </p:nvSpPr>
        <p:spPr>
          <a:xfrm>
            <a:off x="3657600" y="1485900"/>
            <a:ext cx="1562100" cy="25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400800" y="1485900"/>
            <a:ext cx="1562100" cy="25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2019300" y="1854200"/>
            <a:ext cx="889000" cy="952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644900" y="1739900"/>
            <a:ext cx="1638300" cy="1041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356100" y="1828800"/>
            <a:ext cx="29083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6"/>
          <p:cNvSpPr txBox="1"/>
          <p:nvPr/>
        </p:nvSpPr>
        <p:spPr>
          <a:xfrm>
            <a:off x="5219700" y="2819400"/>
            <a:ext cx="3254667" cy="1384995"/>
          </a:xfrm>
          <a:prstGeom prst="rect">
            <a:avLst/>
          </a:prstGeom>
          <a:noFill/>
        </p:spPr>
        <p:txBody>
          <a:bodyPr wrap="none" rtlCol="0">
            <a:spAutoFit/>
          </a:bodyPr>
          <a:lstStyle/>
          <a:p>
            <a:r>
              <a:rPr lang="en-US" sz="2800" dirty="0" smtClean="0"/>
              <a:t>GFS</a:t>
            </a:r>
            <a:r>
              <a:rPr lang="zh-CN" altLang="en-US" sz="2800" dirty="0" smtClean="0"/>
              <a:t>已经解决的问题</a:t>
            </a:r>
            <a:endParaRPr lang="en-US" altLang="zh-CN" sz="2800" dirty="0"/>
          </a:p>
          <a:p>
            <a:endParaRPr lang="en-US" sz="2800" dirty="0" smtClean="0"/>
          </a:p>
          <a:p>
            <a:r>
              <a:rPr lang="en-US" sz="2800" dirty="0" smtClean="0"/>
              <a:t>数据分块存储</a:t>
            </a:r>
            <a:endParaRPr lang="en-US" sz="2800" dirty="0"/>
          </a:p>
        </p:txBody>
      </p:sp>
    </p:spTree>
    <p:custDataLst>
      <p:tags r:id="rId1"/>
    </p:custDataLst>
    <p:extLst>
      <p:ext uri="{BB962C8B-B14F-4D97-AF65-F5344CB8AC3E}">
        <p14:creationId xmlns:p14="http://schemas.microsoft.com/office/powerpoint/2010/main" val="2275813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blinds(horizontal)">
                                      <p:cBhvr>
                                        <p:cTn id="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tle 1"/>
          <p:cNvSpPr>
            <a:spLocks noGrp="1"/>
          </p:cNvSpPr>
          <p:nvPr>
            <p:ph type="title"/>
          </p:nvPr>
        </p:nvSpPr>
        <p:spPr/>
        <p:txBody>
          <a:bodyPr/>
          <a:lstStyle/>
          <a:p>
            <a:r>
              <a:rPr lang="en-US">
                <a:latin typeface="Calibri" charset="0"/>
              </a:rPr>
              <a:t>Nested Data Model</a:t>
            </a:r>
          </a:p>
        </p:txBody>
      </p:sp>
      <p:sp>
        <p:nvSpPr>
          <p:cNvPr id="34820" name="Content Placeholder 2"/>
          <p:cNvSpPr>
            <a:spLocks noGrp="1"/>
          </p:cNvSpPr>
          <p:nvPr>
            <p:ph idx="1"/>
          </p:nvPr>
        </p:nvSpPr>
        <p:spPr>
          <a:xfrm>
            <a:off x="228600" y="1066800"/>
            <a:ext cx="8686800" cy="2667000"/>
          </a:xfrm>
        </p:spPr>
        <p:txBody>
          <a:bodyPr/>
          <a:lstStyle/>
          <a:p>
            <a:pPr algn="ctr">
              <a:buFont typeface="Arial" charset="0"/>
              <a:buNone/>
            </a:pPr>
            <a:r>
              <a:rPr lang="en-US">
                <a:latin typeface="Calibri" charset="0"/>
              </a:rPr>
              <a:t>Decouples grouping as an independent operation</a:t>
            </a:r>
          </a:p>
        </p:txBody>
      </p:sp>
      <p:graphicFrame>
        <p:nvGraphicFramePr>
          <p:cNvPr id="4" name="Content Placeholder 4"/>
          <p:cNvGraphicFramePr>
            <a:graphicFrameLocks noGrp="1"/>
          </p:cNvGraphicFramePr>
          <p:nvPr/>
        </p:nvGraphicFramePr>
        <p:xfrm>
          <a:off x="457200" y="1828800"/>
          <a:ext cx="2743200" cy="1645920"/>
        </p:xfrm>
        <a:graphic>
          <a:graphicData uri="http://schemas.openxmlformats.org/drawingml/2006/table">
            <a:tbl>
              <a:tblPr/>
              <a:tblGrid>
                <a:gridCol w="679450"/>
                <a:gridCol w="1149350"/>
                <a:gridCol w="914400"/>
              </a:tblGrid>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User</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Time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5181600" y="1698625"/>
          <a:ext cx="3505200" cy="2072640"/>
        </p:xfrm>
        <a:graphic>
          <a:graphicData uri="http://schemas.openxmlformats.org/drawingml/2006/table">
            <a:tbl>
              <a:tblPr/>
              <a:tblGrid>
                <a:gridCol w="1066800"/>
                <a:gridCol w="650875"/>
                <a:gridCol w="1011238"/>
                <a:gridCol w="776287"/>
              </a:tblGrid>
              <a:tr h="3460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Visits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12738">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cs typeface="ＭＳ Ｐゴシック" charset="0"/>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8:00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Fred</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cnn.com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12:00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cs typeface="ＭＳ Ｐゴシック" charset="0"/>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10:00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273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Amy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bbc.com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10:05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7" name="Double Bracket 6"/>
          <p:cNvSpPr/>
          <p:nvPr/>
        </p:nvSpPr>
        <p:spPr>
          <a:xfrm>
            <a:off x="5029200" y="1997075"/>
            <a:ext cx="3810000" cy="822325"/>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6211888" y="2109788"/>
            <a:ext cx="2474912" cy="633412"/>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5029200" y="2895600"/>
            <a:ext cx="3810000" cy="822325"/>
          </a:xfrm>
          <a:prstGeom prst="bracket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6211888" y="2971800"/>
            <a:ext cx="2474912" cy="633413"/>
          </a:xfrm>
          <a:prstGeom prst="bracePair">
            <a:avLst/>
          </a:prstGeom>
          <a:ln/>
        </p:spPr>
        <p:style>
          <a:lnRef idx="2">
            <a:schemeClr val="accent1"/>
          </a:lnRef>
          <a:fillRef idx="0">
            <a:schemeClr val="accent1"/>
          </a:fillRef>
          <a:effectRef idx="1">
            <a:schemeClr val="accent1"/>
          </a:effectRef>
          <a:fontRef idx="minor">
            <a:schemeClr val="tx1"/>
          </a:fontRef>
        </p:style>
      </p:sp>
      <p:cxnSp>
        <p:nvCxnSpPr>
          <p:cNvPr id="13" name="Straight Arrow Connector 12"/>
          <p:cNvCxnSpPr/>
          <p:nvPr/>
        </p:nvCxnSpPr>
        <p:spPr>
          <a:xfrm>
            <a:off x="3505200" y="2743200"/>
            <a:ext cx="1371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76600" y="2057400"/>
            <a:ext cx="1695450" cy="461963"/>
          </a:xfrm>
          <a:prstGeom prst="rect">
            <a:avLst/>
          </a:prstGeom>
          <a:noFill/>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solidFill>
                  <a:srgbClr val="F79646"/>
                </a:solidFill>
              </a:rPr>
              <a:t>group by</a:t>
            </a:r>
            <a:r>
              <a:rPr lang="en-US" sz="2400"/>
              <a:t> url</a:t>
            </a:r>
          </a:p>
        </p:txBody>
      </p:sp>
      <p:sp>
        <p:nvSpPr>
          <p:cNvPr id="20" name="Slide Number Placeholder 19"/>
          <p:cNvSpPr>
            <a:spLocks noGrp="1"/>
          </p:cNvSpPr>
          <p:nvPr>
            <p:ph type="sldNum" sz="quarter" idx="12"/>
          </p:nvPr>
        </p:nvSpPr>
        <p:spPr/>
        <p:txBody>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fld id="{18415C28-5D2A-4448-A630-1A62B7A31D4A}" type="slidenum">
              <a:rPr lang="en-US">
                <a:solidFill>
                  <a:srgbClr val="898989"/>
                </a:solidFill>
              </a:rPr>
              <a:pPr/>
              <a:t>70</a:t>
            </a:fld>
            <a:endParaRPr lang="en-US">
              <a:solidFill>
                <a:srgbClr val="898989"/>
              </a:solidFill>
            </a:endParaRPr>
          </a:p>
        </p:txBody>
      </p:sp>
    </p:spTree>
    <p:extLst>
      <p:ext uri="{BB962C8B-B14F-4D97-AF65-F5344CB8AC3E}">
        <p14:creationId xmlns:p14="http://schemas.microsoft.com/office/powerpoint/2010/main" val="25789707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atin typeface="Calibri" charset="0"/>
              </a:rPr>
              <a:t>CoGroup</a:t>
            </a:r>
          </a:p>
        </p:txBody>
      </p:sp>
      <p:graphicFrame>
        <p:nvGraphicFramePr>
          <p:cNvPr id="4" name="Content Placeholder 4"/>
          <p:cNvGraphicFramePr>
            <a:graphicFrameLocks noGrp="1"/>
          </p:cNvGraphicFramePr>
          <p:nvPr/>
        </p:nvGraphicFramePr>
        <p:xfrm>
          <a:off x="1447800" y="1422400"/>
          <a:ext cx="2514600" cy="1645920"/>
        </p:xfrm>
        <a:graphic>
          <a:graphicData uri="http://schemas.openxmlformats.org/drawingml/2006/table">
            <a:tbl>
              <a:tblPr/>
              <a:tblGrid>
                <a:gridCol w="739775"/>
                <a:gridCol w="1241425"/>
                <a:gridCol w="533400"/>
              </a:tblGrid>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url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nhl.com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5" name="Content Placeholder 4"/>
          <p:cNvGraphicFramePr>
            <a:graphicFrameLocks noGrp="1"/>
          </p:cNvGraphicFramePr>
          <p:nvPr/>
        </p:nvGraphicFramePr>
        <p:xfrm>
          <a:off x="5257800" y="1422400"/>
          <a:ext cx="2514600" cy="1645920"/>
        </p:xfrm>
        <a:graphic>
          <a:graphicData uri="http://schemas.openxmlformats.org/drawingml/2006/table">
            <a:tbl>
              <a:tblPr/>
              <a:tblGrid>
                <a:gridCol w="739775"/>
                <a:gridCol w="1012825"/>
                <a:gridCol w="762000"/>
              </a:tblGrid>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query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adSlot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FFFFFF"/>
                          </a:solidFill>
                          <a:effectLst/>
                          <a:latin typeface="Calibri" charset="0"/>
                          <a:ea typeface="ＭＳ Ｐゴシック" charset="0"/>
                          <a:cs typeface="ＭＳ Ｐゴシック" charset="0"/>
                        </a:rPr>
                        <a:t>amount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graphicFrame>
        <p:nvGraphicFramePr>
          <p:cNvPr id="6" name="Table 5"/>
          <p:cNvGraphicFramePr>
            <a:graphicFrameLocks noGrp="1"/>
          </p:cNvGraphicFramePr>
          <p:nvPr/>
        </p:nvGraphicFramePr>
        <p:xfrm>
          <a:off x="1752600" y="3832225"/>
          <a:ext cx="6248400" cy="2072640"/>
        </p:xfrm>
        <a:graphic>
          <a:graphicData uri="http://schemas.openxmlformats.org/drawingml/2006/table">
            <a:tbl>
              <a:tblPr/>
              <a:tblGrid>
                <a:gridCol w="990600"/>
                <a:gridCol w="838200"/>
                <a:gridCol w="990600"/>
                <a:gridCol w="685800"/>
                <a:gridCol w="990600"/>
                <a:gridCol w="990600"/>
                <a:gridCol w="762000"/>
              </a:tblGrid>
              <a:tr h="3460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12738">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nhl.com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273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35947" name="TextBox 6"/>
          <p:cNvSpPr txBox="1">
            <a:spLocks noChangeArrowheads="1"/>
          </p:cNvSpPr>
          <p:nvPr/>
        </p:nvSpPr>
        <p:spPr bwMode="auto">
          <a:xfrm>
            <a:off x="2286000" y="990600"/>
            <a:ext cx="1017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results</a:t>
            </a:r>
          </a:p>
        </p:txBody>
      </p:sp>
      <p:sp>
        <p:nvSpPr>
          <p:cNvPr id="35948" name="TextBox 7"/>
          <p:cNvSpPr txBox="1">
            <a:spLocks noChangeArrowheads="1"/>
          </p:cNvSpPr>
          <p:nvPr/>
        </p:nvSpPr>
        <p:spPr bwMode="auto">
          <a:xfrm>
            <a:off x="6019800" y="990600"/>
            <a:ext cx="1204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revenue</a:t>
            </a:r>
          </a:p>
        </p:txBody>
      </p:sp>
      <p:sp>
        <p:nvSpPr>
          <p:cNvPr id="9" name="Double Brace 8"/>
          <p:cNvSpPr/>
          <p:nvPr/>
        </p:nvSpPr>
        <p:spPr>
          <a:xfrm>
            <a:off x="2743200" y="4243388"/>
            <a:ext cx="2474913" cy="633412"/>
          </a:xfrm>
          <a:prstGeom prst="bracePair">
            <a:avLst/>
          </a:prstGeom>
          <a:ln/>
        </p:spPr>
        <p:style>
          <a:lnRef idx="2">
            <a:schemeClr val="accent1"/>
          </a:lnRef>
          <a:fillRef idx="0">
            <a:schemeClr val="accent1"/>
          </a:fillRef>
          <a:effectRef idx="1">
            <a:schemeClr val="accent1"/>
          </a:effectRef>
          <a:fontRef idx="minor">
            <a:schemeClr val="tx1"/>
          </a:fontRef>
        </p:style>
      </p:sp>
      <p:sp>
        <p:nvSpPr>
          <p:cNvPr id="10" name="Double Brace 9"/>
          <p:cNvSpPr/>
          <p:nvPr/>
        </p:nvSpPr>
        <p:spPr>
          <a:xfrm>
            <a:off x="2706688" y="5081588"/>
            <a:ext cx="2474912" cy="633412"/>
          </a:xfrm>
          <a:prstGeom prst="bracePair">
            <a:avLst/>
          </a:prstGeom>
          <a:ln/>
        </p:spPr>
        <p:style>
          <a:lnRef idx="2">
            <a:schemeClr val="accent1"/>
          </a:lnRef>
          <a:fillRef idx="0">
            <a:schemeClr val="accent1"/>
          </a:fillRef>
          <a:effectRef idx="1">
            <a:schemeClr val="accent1"/>
          </a:effectRef>
          <a:fontRef idx="minor">
            <a:schemeClr val="tx1"/>
          </a:fontRef>
        </p:style>
      </p:sp>
      <p:sp>
        <p:nvSpPr>
          <p:cNvPr id="11" name="Double Brace 10"/>
          <p:cNvSpPr/>
          <p:nvPr/>
        </p:nvSpPr>
        <p:spPr>
          <a:xfrm>
            <a:off x="5334000" y="5029200"/>
            <a:ext cx="2627313" cy="633413"/>
          </a:xfrm>
          <a:prstGeom prst="bracePair">
            <a:avLst/>
          </a:prstGeom>
          <a:ln/>
        </p:spPr>
        <p:style>
          <a:lnRef idx="2">
            <a:schemeClr val="accent1"/>
          </a:lnRef>
          <a:fillRef idx="0">
            <a:schemeClr val="accent1"/>
          </a:fillRef>
          <a:effectRef idx="1">
            <a:schemeClr val="accent1"/>
          </a:effectRef>
          <a:fontRef idx="minor">
            <a:schemeClr val="tx1"/>
          </a:fontRef>
        </p:style>
      </p:sp>
      <p:sp>
        <p:nvSpPr>
          <p:cNvPr id="12" name="Double Brace 11"/>
          <p:cNvSpPr/>
          <p:nvPr/>
        </p:nvSpPr>
        <p:spPr>
          <a:xfrm>
            <a:off x="5297488" y="4267200"/>
            <a:ext cx="2627312" cy="633413"/>
          </a:xfrm>
          <a:prstGeom prst="bracePair">
            <a:avLst/>
          </a:prstGeom>
          <a:ln/>
        </p:spPr>
        <p:style>
          <a:lnRef idx="2">
            <a:schemeClr val="accent1"/>
          </a:lnRef>
          <a:fillRef idx="0">
            <a:schemeClr val="accent1"/>
          </a:fillRef>
          <a:effectRef idx="1">
            <a:schemeClr val="accent1"/>
          </a:effectRef>
          <a:fontRef idx="minor">
            <a:schemeClr val="tx1"/>
          </a:fontRef>
        </p:style>
      </p:sp>
      <p:sp>
        <p:nvSpPr>
          <p:cNvPr id="15" name="Double Bracket 14"/>
          <p:cNvSpPr/>
          <p:nvPr/>
        </p:nvSpPr>
        <p:spPr>
          <a:xfrm>
            <a:off x="1524000" y="4206875"/>
            <a:ext cx="6705600" cy="693738"/>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6" name="Double Bracket 15"/>
          <p:cNvSpPr/>
          <p:nvPr/>
        </p:nvSpPr>
        <p:spPr>
          <a:xfrm>
            <a:off x="1524000" y="5021263"/>
            <a:ext cx="6705600" cy="693737"/>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7" name="TextBox 16"/>
          <p:cNvSpPr txBox="1">
            <a:spLocks noChangeArrowheads="1"/>
          </p:cNvSpPr>
          <p:nvPr/>
        </p:nvSpPr>
        <p:spPr bwMode="auto">
          <a:xfrm>
            <a:off x="1524000" y="6096000"/>
            <a:ext cx="6529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Cross-product of the 2 bags would give natural join</a:t>
            </a:r>
          </a:p>
        </p:txBody>
      </p:sp>
    </p:spTree>
    <p:extLst>
      <p:ext uri="{BB962C8B-B14F-4D97-AF65-F5344CB8AC3E}">
        <p14:creationId xmlns:p14="http://schemas.microsoft.com/office/powerpoint/2010/main" val="6528013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Pig </a:t>
            </a:r>
            <a:r>
              <a:rPr kumimoji="1" lang="en-US" altLang="zh-CN" dirty="0" err="1" smtClean="0"/>
              <a:t>latin</a:t>
            </a:r>
            <a:r>
              <a:rPr kumimoji="1" lang="en-US" altLang="zh-CN" dirty="0"/>
              <a:t> </a:t>
            </a:r>
            <a:r>
              <a:rPr kumimoji="1" lang="en-US" altLang="en-US" dirty="0" smtClean="0"/>
              <a:t>的实现和优化</a:t>
            </a:r>
            <a:endParaRPr kumimoji="1" lang="zh-CN" altLang="en-US" dirty="0"/>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40508119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atin typeface="Calibri" charset="0"/>
              </a:rPr>
              <a:t>Implementation</a:t>
            </a:r>
          </a:p>
        </p:txBody>
      </p:sp>
      <p:grpSp>
        <p:nvGrpSpPr>
          <p:cNvPr id="3" name="Group 26"/>
          <p:cNvGrpSpPr>
            <a:grpSpLocks/>
          </p:cNvGrpSpPr>
          <p:nvPr/>
        </p:nvGrpSpPr>
        <p:grpSpPr bwMode="auto">
          <a:xfrm>
            <a:off x="2286000" y="4724400"/>
            <a:ext cx="1752600" cy="1524000"/>
            <a:chOff x="1600200" y="4267200"/>
            <a:chExt cx="1752600" cy="1524000"/>
          </a:xfrm>
        </p:grpSpPr>
        <p:sp>
          <p:nvSpPr>
            <p:cNvPr id="4" name="Rectangle 3"/>
            <p:cNvSpPr/>
            <p:nvPr/>
          </p:nvSpPr>
          <p:spPr>
            <a:xfrm>
              <a:off x="1828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 name="Rectangle 4"/>
            <p:cNvSpPr/>
            <p:nvPr/>
          </p:nvSpPr>
          <p:spPr>
            <a:xfrm>
              <a:off x="1981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6" name="Rectangle 5"/>
            <p:cNvSpPr/>
            <p:nvPr/>
          </p:nvSpPr>
          <p:spPr>
            <a:xfrm>
              <a:off x="2133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7" name="Rectangle 6"/>
            <p:cNvSpPr/>
            <p:nvPr/>
          </p:nvSpPr>
          <p:spPr>
            <a:xfrm>
              <a:off x="2286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8" name="Rectangle 7"/>
            <p:cNvSpPr/>
            <p:nvPr/>
          </p:nvSpPr>
          <p:spPr>
            <a:xfrm>
              <a:off x="24384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9" name="Rectangle 8"/>
            <p:cNvSpPr/>
            <p:nvPr/>
          </p:nvSpPr>
          <p:spPr>
            <a:xfrm>
              <a:off x="25908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0" name="Rectangle 9"/>
            <p:cNvSpPr/>
            <p:nvPr/>
          </p:nvSpPr>
          <p:spPr>
            <a:xfrm>
              <a:off x="27432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1" name="Can 10"/>
            <p:cNvSpPr/>
            <p:nvPr/>
          </p:nvSpPr>
          <p:spPr>
            <a:xfrm>
              <a:off x="1828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2" name="Can 11"/>
            <p:cNvSpPr/>
            <p:nvPr/>
          </p:nvSpPr>
          <p:spPr>
            <a:xfrm>
              <a:off x="20574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3" name="Can 12"/>
            <p:cNvSpPr/>
            <p:nvPr/>
          </p:nvSpPr>
          <p:spPr>
            <a:xfrm>
              <a:off x="22860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4" name="Can 13"/>
            <p:cNvSpPr/>
            <p:nvPr/>
          </p:nvSpPr>
          <p:spPr>
            <a:xfrm>
              <a:off x="25146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5" name="Can 14"/>
            <p:cNvSpPr/>
            <p:nvPr/>
          </p:nvSpPr>
          <p:spPr>
            <a:xfrm>
              <a:off x="27432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6" name="Can 15"/>
            <p:cNvSpPr/>
            <p:nvPr/>
          </p:nvSpPr>
          <p:spPr>
            <a:xfrm>
              <a:off x="2971800" y="51054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Rectangle 16"/>
            <p:cNvSpPr/>
            <p:nvPr/>
          </p:nvSpPr>
          <p:spPr>
            <a:xfrm>
              <a:off x="28956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Rectangle 17"/>
            <p:cNvSpPr/>
            <p:nvPr/>
          </p:nvSpPr>
          <p:spPr>
            <a:xfrm>
              <a:off x="3048000" y="4343400"/>
              <a:ext cx="762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Can 18"/>
            <p:cNvSpPr/>
            <p:nvPr/>
          </p:nvSpPr>
          <p:spPr>
            <a:xfrm>
              <a:off x="1828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0" name="Can 19"/>
            <p:cNvSpPr/>
            <p:nvPr/>
          </p:nvSpPr>
          <p:spPr>
            <a:xfrm>
              <a:off x="20574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Can 20"/>
            <p:cNvSpPr/>
            <p:nvPr/>
          </p:nvSpPr>
          <p:spPr>
            <a:xfrm>
              <a:off x="22860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2" name="Can 21"/>
            <p:cNvSpPr/>
            <p:nvPr/>
          </p:nvSpPr>
          <p:spPr>
            <a:xfrm>
              <a:off x="25146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Can 22"/>
            <p:cNvSpPr/>
            <p:nvPr/>
          </p:nvSpPr>
          <p:spPr>
            <a:xfrm>
              <a:off x="27432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4" name="Can 23"/>
            <p:cNvSpPr/>
            <p:nvPr/>
          </p:nvSpPr>
          <p:spPr>
            <a:xfrm>
              <a:off x="2971800" y="5410200"/>
              <a:ext cx="152400" cy="2286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7934" name="TextBox 24"/>
            <p:cNvSpPr txBox="1">
              <a:spLocks noChangeArrowheads="1"/>
            </p:cNvSpPr>
            <p:nvPr/>
          </p:nvSpPr>
          <p:spPr bwMode="auto">
            <a:xfrm>
              <a:off x="1883774" y="4572000"/>
              <a:ext cx="11642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800"/>
                <a:t>cluster</a:t>
              </a:r>
            </a:p>
          </p:txBody>
        </p:sp>
        <p:sp>
          <p:nvSpPr>
            <p:cNvPr id="26" name="Rectangle 25"/>
            <p:cNvSpPr/>
            <p:nvPr/>
          </p:nvSpPr>
          <p:spPr>
            <a:xfrm>
              <a:off x="1600200" y="4267200"/>
              <a:ext cx="1752600" cy="1524000"/>
            </a:xfrm>
            <a:prstGeom prst="rect">
              <a:avLst/>
            </a:prstGeom>
            <a:noFill/>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grpSp>
      <p:sp>
        <p:nvSpPr>
          <p:cNvPr id="28" name="Rounded Rectangle 27"/>
          <p:cNvSpPr/>
          <p:nvPr/>
        </p:nvSpPr>
        <p:spPr>
          <a:xfrm>
            <a:off x="2133600" y="3505200"/>
            <a:ext cx="2133600" cy="8382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Hadoop Map-Reduce</a:t>
            </a:r>
          </a:p>
        </p:txBody>
      </p:sp>
      <p:sp>
        <p:nvSpPr>
          <p:cNvPr id="29" name="Rounded Rectangle 28"/>
          <p:cNvSpPr/>
          <p:nvPr/>
        </p:nvSpPr>
        <p:spPr>
          <a:xfrm>
            <a:off x="2133600" y="2286000"/>
            <a:ext cx="2133600" cy="8382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800">
                <a:solidFill>
                  <a:srgbClr val="FFFFFF"/>
                </a:solidFill>
                <a:latin typeface="Calibri" charset="0"/>
                <a:ea typeface="ＭＳ Ｐゴシック" charset="0"/>
                <a:cs typeface="ＭＳ Ｐゴシック" charset="0"/>
              </a:rPr>
              <a:t>Pig</a:t>
            </a:r>
          </a:p>
        </p:txBody>
      </p:sp>
      <p:sp>
        <p:nvSpPr>
          <p:cNvPr id="30" name="Rounded Rectangle 29"/>
          <p:cNvSpPr/>
          <p:nvPr/>
        </p:nvSpPr>
        <p:spPr>
          <a:xfrm>
            <a:off x="2133600" y="1143000"/>
            <a:ext cx="2133600" cy="838200"/>
          </a:xfrm>
          <a:prstGeom prst="roundRect">
            <a:avLst/>
          </a:prstGeom>
          <a:ln w="25400" cap="flat" cmpd="sng" algn="ctr">
            <a:solidFill>
              <a:schemeClr val="tx2"/>
            </a:solidFill>
            <a:prstDash val="lgDash"/>
            <a:round/>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lstStyle/>
          <a:p>
            <a:pPr algn="ctr"/>
            <a:r>
              <a:rPr lang="en-US" sz="2800">
                <a:solidFill>
                  <a:srgbClr val="000000"/>
                </a:solidFill>
                <a:latin typeface="Calibri" charset="0"/>
                <a:ea typeface="ＭＳ Ｐゴシック" charset="0"/>
                <a:cs typeface="ＭＳ Ｐゴシック" charset="0"/>
              </a:rPr>
              <a:t>SQL</a:t>
            </a:r>
          </a:p>
        </p:txBody>
      </p:sp>
      <p:cxnSp>
        <p:nvCxnSpPr>
          <p:cNvPr id="32" name="Straight Arrow Connector 31"/>
          <p:cNvCxnSpPr>
            <a:stCxn id="30" idx="2"/>
            <a:endCxn id="29" idx="0"/>
          </p:cNvCxnSpPr>
          <p:nvPr/>
        </p:nvCxnSpPr>
        <p:spPr>
          <a:xfrm rot="5400000">
            <a:off x="3048001" y="2133600"/>
            <a:ext cx="304800" cy="3175"/>
          </a:xfrm>
          <a:prstGeom prst="straightConnector1">
            <a:avLst/>
          </a:prstGeom>
          <a:ln w="25400" cap="flat" cmpd="sng" algn="ctr">
            <a:solidFill>
              <a:srgbClr val="1F497D"/>
            </a:solidFill>
            <a:prstDash val="dashDot"/>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2"/>
            <a:endCxn id="28" idx="0"/>
          </p:cNvCxnSpPr>
          <p:nvPr/>
        </p:nvCxnSpPr>
        <p:spPr>
          <a:xfrm rot="5400000">
            <a:off x="3009901" y="3314700"/>
            <a:ext cx="3810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a:off x="2971801" y="4533900"/>
            <a:ext cx="3810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 Box 28"/>
          <p:cNvSpPr txBox="1">
            <a:spLocks noChangeArrowheads="1"/>
          </p:cNvSpPr>
          <p:nvPr/>
        </p:nvSpPr>
        <p:spPr bwMode="auto">
          <a:xfrm>
            <a:off x="238125" y="2209800"/>
            <a:ext cx="1285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i="1"/>
              <a:t>automatic</a:t>
            </a:r>
          </a:p>
          <a:p>
            <a:r>
              <a:rPr lang="en-US" sz="2000" i="1"/>
              <a:t>rewrite +</a:t>
            </a:r>
          </a:p>
          <a:p>
            <a:r>
              <a:rPr lang="en-US" sz="2000" i="1"/>
              <a:t>optimize</a:t>
            </a:r>
          </a:p>
        </p:txBody>
      </p:sp>
      <p:sp>
        <p:nvSpPr>
          <p:cNvPr id="40" name="Line 31"/>
          <p:cNvSpPr>
            <a:spLocks noChangeShapeType="1"/>
          </p:cNvSpPr>
          <p:nvPr/>
        </p:nvSpPr>
        <p:spPr bwMode="auto">
          <a:xfrm flipV="1">
            <a:off x="1524000" y="2149475"/>
            <a:ext cx="381000" cy="6096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2"/>
          <p:cNvSpPr>
            <a:spLocks noChangeShapeType="1"/>
          </p:cNvSpPr>
          <p:nvPr/>
        </p:nvSpPr>
        <p:spPr bwMode="auto">
          <a:xfrm flipH="1" flipV="1">
            <a:off x="1905000" y="2149475"/>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33"/>
          <p:cNvSpPr>
            <a:spLocks noChangeShapeType="1"/>
          </p:cNvSpPr>
          <p:nvPr/>
        </p:nvSpPr>
        <p:spPr bwMode="auto">
          <a:xfrm>
            <a:off x="1524000" y="2759075"/>
            <a:ext cx="38100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4"/>
          <p:cNvSpPr>
            <a:spLocks noChangeShapeType="1"/>
          </p:cNvSpPr>
          <p:nvPr/>
        </p:nvSpPr>
        <p:spPr bwMode="auto">
          <a:xfrm flipH="1" flipV="1">
            <a:off x="1905000" y="3292475"/>
            <a:ext cx="10668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5"/>
          <p:cNvSpPr>
            <a:spLocks noChangeShapeType="1"/>
          </p:cNvSpPr>
          <p:nvPr/>
        </p:nvSpPr>
        <p:spPr bwMode="auto">
          <a:xfrm flipV="1">
            <a:off x="1371600" y="2759075"/>
            <a:ext cx="15240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45" name="Picture 36"/>
          <p:cNvPicPr>
            <a:picLocks noChangeAspect="1" noChangeArrowheads="1"/>
          </p:cNvPicPr>
          <p:nvPr/>
        </p:nvPicPr>
        <p:blipFill>
          <a:blip r:embed="rId2"/>
          <a:srcRect/>
          <a:stretch>
            <a:fillRect/>
          </a:stretch>
        </p:blipFill>
        <p:spPr bwMode="auto">
          <a:xfrm>
            <a:off x="6146800" y="1987550"/>
            <a:ext cx="2082800" cy="1822450"/>
          </a:xfrm>
          <a:prstGeom prst="rect">
            <a:avLst/>
          </a:prstGeom>
          <a:ln>
            <a:noFill/>
          </a:ln>
          <a:effectLst>
            <a:softEdge rad="112500"/>
          </a:effectLst>
        </p:spPr>
      </p:pic>
      <p:sp>
        <p:nvSpPr>
          <p:cNvPr id="46" name="Line 37"/>
          <p:cNvSpPr>
            <a:spLocks noChangeShapeType="1"/>
          </p:cNvSpPr>
          <p:nvPr/>
        </p:nvSpPr>
        <p:spPr bwMode="auto">
          <a:xfrm flipH="1" flipV="1">
            <a:off x="4318000" y="1676400"/>
            <a:ext cx="1676400" cy="10668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6" name="Line 38"/>
          <p:cNvSpPr>
            <a:spLocks noChangeShapeType="1"/>
          </p:cNvSpPr>
          <p:nvPr/>
        </p:nvSpPr>
        <p:spPr bwMode="auto">
          <a:xfrm flipH="1" flipV="1">
            <a:off x="4318000" y="2819400"/>
            <a:ext cx="1676400" cy="762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39"/>
          <p:cNvSpPr>
            <a:spLocks noChangeShapeType="1"/>
          </p:cNvSpPr>
          <p:nvPr/>
        </p:nvSpPr>
        <p:spPr bwMode="auto">
          <a:xfrm flipH="1">
            <a:off x="4318000" y="3048000"/>
            <a:ext cx="1676400" cy="914400"/>
          </a:xfrm>
          <a:prstGeom prst="line">
            <a:avLst/>
          </a:prstGeom>
          <a:noFill/>
          <a:ln w="28575">
            <a:solidFill>
              <a:srgbClr val="1F497D"/>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 name="Rectangle 40"/>
          <p:cNvSpPr>
            <a:spLocks noChangeArrowheads="1"/>
          </p:cNvSpPr>
          <p:nvPr/>
        </p:nvSpPr>
        <p:spPr bwMode="auto">
          <a:xfrm>
            <a:off x="5156200" y="24384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50" name="Rectangle 41"/>
          <p:cNvSpPr>
            <a:spLocks noChangeArrowheads="1"/>
          </p:cNvSpPr>
          <p:nvPr/>
        </p:nvSpPr>
        <p:spPr bwMode="auto">
          <a:xfrm>
            <a:off x="5156200" y="28956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000">
                <a:solidFill>
                  <a:srgbClr val="400080"/>
                </a:solidFill>
                <a:latin typeface="Calibri" charset="0"/>
              </a:rPr>
              <a:t>or</a:t>
            </a:r>
          </a:p>
        </p:txBody>
      </p:sp>
      <p:sp>
        <p:nvSpPr>
          <p:cNvPr id="37910" name="Rectangle 43"/>
          <p:cNvSpPr>
            <a:spLocks noChangeArrowheads="1"/>
          </p:cNvSpPr>
          <p:nvPr/>
        </p:nvSpPr>
        <p:spPr bwMode="auto">
          <a:xfrm>
            <a:off x="6781800" y="1447800"/>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Calibri" charset="0"/>
              </a:rPr>
              <a:t>user</a:t>
            </a:r>
          </a:p>
        </p:txBody>
      </p:sp>
      <p:sp>
        <p:nvSpPr>
          <p:cNvPr id="37912" name="TextBox 52"/>
          <p:cNvSpPr txBox="1">
            <a:spLocks noChangeArrowheads="1"/>
          </p:cNvSpPr>
          <p:nvPr/>
        </p:nvSpPr>
        <p:spPr bwMode="auto">
          <a:xfrm>
            <a:off x="4648200" y="4953000"/>
            <a:ext cx="392906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buFont typeface="Arial" charset="0"/>
              <a:buChar char="•"/>
            </a:pPr>
            <a:r>
              <a:rPr lang="en-US" sz="2800"/>
              <a:t>  ~50% of Hadoop jobs at </a:t>
            </a:r>
          </a:p>
          <a:p>
            <a:r>
              <a:rPr lang="en-US" sz="2800"/>
              <a:t>   Yahoo! are Pig</a:t>
            </a:r>
          </a:p>
          <a:p>
            <a:pPr>
              <a:buFont typeface="Arial" charset="0"/>
              <a:buChar char="•"/>
            </a:pPr>
            <a:r>
              <a:rPr lang="en-US" sz="2800"/>
              <a:t>  1000s of jobs per day</a:t>
            </a:r>
          </a:p>
        </p:txBody>
      </p:sp>
    </p:spTree>
    <p:extLst>
      <p:ext uri="{BB962C8B-B14F-4D97-AF65-F5344CB8AC3E}">
        <p14:creationId xmlns:p14="http://schemas.microsoft.com/office/powerpoint/2010/main" val="23460047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9" grpId="0"/>
      <p:bldP spid="40" grpId="0" animBg="1"/>
      <p:bldP spid="41" grpId="0" animBg="1"/>
      <p:bldP spid="42" grpId="0" animBg="1"/>
      <p:bldP spid="43" grpId="0" animBg="1"/>
      <p:bldP spid="44" grpId="0" animBg="1"/>
      <p:bldP spid="46" grpId="0" animBg="1"/>
      <p:bldP spid="48" grpId="0" animBg="1"/>
      <p:bldP spid="49" grpId="0"/>
      <p:bldP spid="5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atin typeface="Calibri" charset="0"/>
              </a:rPr>
              <a:t>Compilation into Map-Reduce</a:t>
            </a:r>
          </a:p>
        </p:txBody>
      </p:sp>
      <p:sp>
        <p:nvSpPr>
          <p:cNvPr id="4" name="Rounded Rectangle 3"/>
          <p:cNvSpPr/>
          <p:nvPr/>
        </p:nvSpPr>
        <p:spPr>
          <a:xfrm>
            <a:off x="381000" y="1219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Visits</a:t>
            </a:r>
          </a:p>
        </p:txBody>
      </p:sp>
      <p:sp>
        <p:nvSpPr>
          <p:cNvPr id="5" name="Rounded Rectangle 4"/>
          <p:cNvSpPr/>
          <p:nvPr/>
        </p:nvSpPr>
        <p:spPr>
          <a:xfrm>
            <a:off x="1143000" y="1981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url</a:t>
            </a:r>
          </a:p>
        </p:txBody>
      </p:sp>
      <p:sp>
        <p:nvSpPr>
          <p:cNvPr id="6" name="Rounded Rectangle 5"/>
          <p:cNvSpPr/>
          <p:nvPr/>
        </p:nvSpPr>
        <p:spPr>
          <a:xfrm>
            <a:off x="2362200" y="27432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url</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count</a:t>
            </a:r>
            <a:endParaRPr lang="en-US" sz="1600">
              <a:solidFill>
                <a:srgbClr val="FFFFFF"/>
              </a:solidFill>
              <a:latin typeface="Calibri" charset="0"/>
              <a:ea typeface="ＭＳ Ｐゴシック" charset="0"/>
              <a:cs typeface="ＭＳ Ｐゴシック" charset="0"/>
            </a:endParaRPr>
          </a:p>
        </p:txBody>
      </p:sp>
      <p:sp>
        <p:nvSpPr>
          <p:cNvPr id="7" name="Rounded Rectangle 6"/>
          <p:cNvSpPr/>
          <p:nvPr/>
        </p:nvSpPr>
        <p:spPr>
          <a:xfrm>
            <a:off x="5334000" y="28194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Url Info</a:t>
            </a:r>
          </a:p>
        </p:txBody>
      </p:sp>
      <p:sp>
        <p:nvSpPr>
          <p:cNvPr id="8" name="Rounded Rectangle 7"/>
          <p:cNvSpPr/>
          <p:nvPr/>
        </p:nvSpPr>
        <p:spPr>
          <a:xfrm>
            <a:off x="3962400" y="37338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Join </a:t>
            </a:r>
            <a:r>
              <a:rPr lang="en-US" sz="1600">
                <a:solidFill>
                  <a:srgbClr val="FFFFFF"/>
                </a:solidFill>
                <a:latin typeface="Calibri" charset="0"/>
                <a:ea typeface="ＭＳ Ｐゴシック" charset="0"/>
                <a:cs typeface="ＭＳ Ｐゴシック" charset="0"/>
              </a:rPr>
              <a:t>on url</a:t>
            </a:r>
          </a:p>
        </p:txBody>
      </p:sp>
      <p:sp>
        <p:nvSpPr>
          <p:cNvPr id="9" name="Rounded Rectangle 8"/>
          <p:cNvSpPr/>
          <p:nvPr/>
        </p:nvSpPr>
        <p:spPr>
          <a:xfrm>
            <a:off x="3962400" y="44958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Group </a:t>
            </a:r>
            <a:r>
              <a:rPr lang="en-US" sz="1600">
                <a:solidFill>
                  <a:srgbClr val="FFFFFF"/>
                </a:solidFill>
                <a:latin typeface="Calibri" charset="0"/>
                <a:ea typeface="ＭＳ Ｐゴシック" charset="0"/>
                <a:cs typeface="ＭＳ Ｐゴシック" charset="0"/>
              </a:rPr>
              <a:t>by category</a:t>
            </a:r>
          </a:p>
        </p:txBody>
      </p:sp>
      <p:sp>
        <p:nvSpPr>
          <p:cNvPr id="10" name="Rounded Rectangle 9"/>
          <p:cNvSpPr/>
          <p:nvPr/>
        </p:nvSpPr>
        <p:spPr>
          <a:xfrm>
            <a:off x="3773488" y="5257800"/>
            <a:ext cx="2362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FFFF00"/>
                </a:solidFill>
                <a:latin typeface="Calibri" charset="0"/>
                <a:ea typeface="ＭＳ Ｐゴシック" charset="0"/>
                <a:cs typeface="ＭＳ Ｐゴシック" charset="0"/>
              </a:rPr>
              <a:t>Foreach </a:t>
            </a:r>
            <a:r>
              <a:rPr lang="en-US">
                <a:solidFill>
                  <a:schemeClr val="bg1"/>
                </a:solidFill>
                <a:latin typeface="Calibri" charset="0"/>
                <a:ea typeface="ＭＳ Ｐゴシック" charset="0"/>
                <a:cs typeface="ＭＳ Ｐゴシック" charset="0"/>
              </a:rPr>
              <a:t>category</a:t>
            </a:r>
            <a:endParaRPr lang="en-US" sz="2000">
              <a:solidFill>
                <a:schemeClr val="bg1"/>
              </a:solidFill>
              <a:latin typeface="Calibri" charset="0"/>
              <a:ea typeface="ＭＳ Ｐゴシック" charset="0"/>
              <a:cs typeface="ＭＳ Ｐゴシック" charset="0"/>
            </a:endParaRPr>
          </a:p>
          <a:p>
            <a:pPr algn="ctr"/>
            <a:r>
              <a:rPr lang="en-US" sz="2000">
                <a:solidFill>
                  <a:srgbClr val="FFFF00"/>
                </a:solidFill>
                <a:latin typeface="Calibri" charset="0"/>
                <a:ea typeface="ＭＳ Ｐゴシック" charset="0"/>
                <a:cs typeface="ＭＳ Ｐゴシック" charset="0"/>
              </a:rPr>
              <a:t>generate </a:t>
            </a:r>
            <a:r>
              <a:rPr lang="en-US">
                <a:solidFill>
                  <a:srgbClr val="FFFFFF"/>
                </a:solidFill>
                <a:latin typeface="Calibri" charset="0"/>
                <a:ea typeface="ＭＳ Ｐゴシック" charset="0"/>
                <a:cs typeface="ＭＳ Ｐゴシック" charset="0"/>
              </a:rPr>
              <a:t>top10(urls)</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p:nvPr/>
        </p:nvCxnSpPr>
        <p:spPr>
          <a:xfrm>
            <a:off x="1447800" y="1676400"/>
            <a:ext cx="457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3773488" y="3352800"/>
            <a:ext cx="569912"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2"/>
          </p:cNvCxnSpPr>
          <p:nvPr/>
        </p:nvCxnSpPr>
        <p:spPr>
          <a:xfrm rot="5400000">
            <a:off x="5715000" y="3124200"/>
            <a:ext cx="4572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4800601" y="4343400"/>
            <a:ext cx="304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9" idx="2"/>
            <a:endCxn id="10" idx="0"/>
          </p:cNvCxnSpPr>
          <p:nvPr/>
        </p:nvCxnSpPr>
        <p:spPr>
          <a:xfrm rot="16200000" flipH="1">
            <a:off x="4801394" y="5104606"/>
            <a:ext cx="3048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rot="16200000" flipH="1">
            <a:off x="4802188" y="6019800"/>
            <a:ext cx="304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590800" y="2438400"/>
            <a:ext cx="457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152400" y="1143000"/>
            <a:ext cx="3200400" cy="99060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9" name="TextBox 18"/>
          <p:cNvSpPr txBox="1">
            <a:spLocks noChangeArrowheads="1"/>
          </p:cNvSpPr>
          <p:nvPr/>
        </p:nvSpPr>
        <p:spPr bwMode="auto">
          <a:xfrm>
            <a:off x="2667000" y="1076325"/>
            <a:ext cx="747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0" name="Rounded Rectangle 19"/>
          <p:cNvSpPr/>
          <p:nvPr/>
        </p:nvSpPr>
        <p:spPr>
          <a:xfrm>
            <a:off x="990600" y="2247900"/>
            <a:ext cx="3657600" cy="125730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1" name="TextBox 20"/>
          <p:cNvSpPr txBox="1">
            <a:spLocks noChangeArrowheads="1"/>
          </p:cNvSpPr>
          <p:nvPr/>
        </p:nvSpPr>
        <p:spPr bwMode="auto">
          <a:xfrm>
            <a:off x="3581400" y="2190750"/>
            <a:ext cx="1150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22" name="Rounded Rectangle 21"/>
          <p:cNvSpPr/>
          <p:nvPr/>
        </p:nvSpPr>
        <p:spPr>
          <a:xfrm>
            <a:off x="4951413" y="2362200"/>
            <a:ext cx="2897187" cy="1504950"/>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3" name="TextBox 22"/>
          <p:cNvSpPr txBox="1">
            <a:spLocks noChangeArrowheads="1"/>
          </p:cNvSpPr>
          <p:nvPr/>
        </p:nvSpPr>
        <p:spPr bwMode="auto">
          <a:xfrm>
            <a:off x="7086600" y="2419350"/>
            <a:ext cx="885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2</a:t>
            </a:r>
          </a:p>
        </p:txBody>
      </p:sp>
      <p:sp>
        <p:nvSpPr>
          <p:cNvPr id="24" name="Rounded Rectangle 23"/>
          <p:cNvSpPr/>
          <p:nvPr/>
        </p:nvSpPr>
        <p:spPr>
          <a:xfrm>
            <a:off x="3619500" y="4038600"/>
            <a:ext cx="2819400" cy="265113"/>
          </a:xfrm>
          <a:prstGeom prst="roundRect">
            <a:avLst/>
          </a:prstGeom>
          <a:gradFill flip="none" rotWithShape="1">
            <a:gsLst>
              <a:gs pos="0">
                <a:schemeClr val="accent2">
                  <a:tint val="100000"/>
                  <a:shade val="100000"/>
                  <a:satMod val="130000"/>
                  <a:alpha val="31000"/>
                </a:schemeClr>
              </a:gs>
              <a:gs pos="100000">
                <a:schemeClr val="accent2">
                  <a:tint val="50000"/>
                  <a:shade val="100000"/>
                  <a:satMod val="350000"/>
                  <a:alpha val="31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TextBox 24"/>
          <p:cNvSpPr txBox="1">
            <a:spLocks noChangeArrowheads="1"/>
          </p:cNvSpPr>
          <p:nvPr/>
        </p:nvSpPr>
        <p:spPr bwMode="auto">
          <a:xfrm>
            <a:off x="6477000" y="3943350"/>
            <a:ext cx="1327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2</a:t>
            </a:r>
          </a:p>
        </p:txBody>
      </p:sp>
      <p:sp>
        <p:nvSpPr>
          <p:cNvPr id="26" name="Rounded Rectangle 25"/>
          <p:cNvSpPr/>
          <p:nvPr/>
        </p:nvSpPr>
        <p:spPr>
          <a:xfrm>
            <a:off x="3619500" y="4459288"/>
            <a:ext cx="2819400" cy="265112"/>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7" name="TextBox 26"/>
          <p:cNvSpPr txBox="1">
            <a:spLocks noChangeArrowheads="1"/>
          </p:cNvSpPr>
          <p:nvPr/>
        </p:nvSpPr>
        <p:spPr bwMode="auto">
          <a:xfrm>
            <a:off x="6505575" y="4343400"/>
            <a:ext cx="885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3</a:t>
            </a:r>
            <a:endParaRPr lang="en-US" sz="2800" baseline="-25000"/>
          </a:p>
        </p:txBody>
      </p:sp>
      <p:sp>
        <p:nvSpPr>
          <p:cNvPr id="28" name="Rounded Rectangle 27"/>
          <p:cNvSpPr/>
          <p:nvPr/>
        </p:nvSpPr>
        <p:spPr>
          <a:xfrm>
            <a:off x="3581400" y="4849813"/>
            <a:ext cx="2819400" cy="1169987"/>
          </a:xfrm>
          <a:prstGeom prst="roundRect">
            <a:avLst/>
          </a:prstGeom>
          <a:gradFill flip="none" rotWithShape="1">
            <a:gsLst>
              <a:gs pos="0">
                <a:schemeClr val="accent3">
                  <a:tint val="100000"/>
                  <a:shade val="100000"/>
                  <a:satMod val="130000"/>
                  <a:alpha val="24000"/>
                </a:schemeClr>
              </a:gs>
              <a:gs pos="100000">
                <a:schemeClr val="accent3">
                  <a:tint val="50000"/>
                  <a:shade val="100000"/>
                  <a:satMod val="350000"/>
                  <a:alpha val="24000"/>
                </a:schemeClr>
              </a:gs>
            </a:gsLst>
            <a:lin ang="16200000" scaled="0"/>
            <a:tileRect/>
          </a:gradFill>
        </p:spPr>
        <p:style>
          <a:lnRef idx="1">
            <a:schemeClr val="accent3"/>
          </a:lnRef>
          <a:fillRef idx="3">
            <a:schemeClr val="accent3"/>
          </a:fillRef>
          <a:effectRef idx="2">
            <a:schemeClr val="accent3"/>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9" name="TextBox 28"/>
          <p:cNvSpPr txBox="1">
            <a:spLocks noChangeArrowheads="1"/>
          </p:cNvSpPr>
          <p:nvPr/>
        </p:nvSpPr>
        <p:spPr bwMode="auto">
          <a:xfrm>
            <a:off x="6553200" y="5114925"/>
            <a:ext cx="1174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3</a:t>
            </a:r>
          </a:p>
        </p:txBody>
      </p:sp>
      <p:sp>
        <p:nvSpPr>
          <p:cNvPr id="30" name="TextBox 29"/>
          <p:cNvSpPr txBox="1">
            <a:spLocks noChangeArrowheads="1"/>
          </p:cNvSpPr>
          <p:nvPr/>
        </p:nvSpPr>
        <p:spPr bwMode="auto">
          <a:xfrm>
            <a:off x="4038600" y="1066800"/>
            <a:ext cx="4876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800">
                <a:solidFill>
                  <a:srgbClr val="1F497D"/>
                </a:solidFill>
              </a:rPr>
              <a:t>Every group or join operation forms a map-reduce boundary</a:t>
            </a:r>
          </a:p>
        </p:txBody>
      </p:sp>
      <p:sp>
        <p:nvSpPr>
          <p:cNvPr id="31" name="TextBox 30"/>
          <p:cNvSpPr txBox="1">
            <a:spLocks noChangeArrowheads="1"/>
          </p:cNvSpPr>
          <p:nvPr/>
        </p:nvSpPr>
        <p:spPr bwMode="auto">
          <a:xfrm>
            <a:off x="-3175" y="4497388"/>
            <a:ext cx="35083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800">
                <a:solidFill>
                  <a:srgbClr val="1F497D"/>
                </a:solidFill>
              </a:rPr>
              <a:t>Other operations pipelined into map and reduce phases</a:t>
            </a:r>
          </a:p>
        </p:txBody>
      </p:sp>
    </p:spTree>
    <p:extLst>
      <p:ext uri="{BB962C8B-B14F-4D97-AF65-F5344CB8AC3E}">
        <p14:creationId xmlns:p14="http://schemas.microsoft.com/office/powerpoint/2010/main" val="19042686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P spid="24" grpId="0" animBg="1"/>
      <p:bldP spid="25" grpId="0"/>
      <p:bldP spid="26" grpId="0" animBg="1"/>
      <p:bldP spid="27" grpId="0"/>
      <p:bldP spid="28" grpId="0" animBg="1"/>
      <p:bldP spid="29" grpId="0"/>
      <p:bldP spid="30" grpId="0"/>
      <p:bldP spid="3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抽象的优势</a:t>
            </a:r>
            <a:endParaRPr kumimoji="1" lang="zh-CN" altLang="en-US" dirty="0"/>
          </a:p>
        </p:txBody>
      </p:sp>
      <p:sp>
        <p:nvSpPr>
          <p:cNvPr id="3" name="内容占位符 2"/>
          <p:cNvSpPr>
            <a:spLocks noGrp="1"/>
          </p:cNvSpPr>
          <p:nvPr>
            <p:ph idx="1"/>
          </p:nvPr>
        </p:nvSpPr>
        <p:spPr/>
        <p:txBody>
          <a:bodyPr/>
          <a:lstStyle/>
          <a:p>
            <a:r>
              <a:rPr kumimoji="1" lang="zh-CN" altLang="en-US" dirty="0" smtClean="0"/>
              <a:t>可以逐渐优化</a:t>
            </a:r>
            <a:r>
              <a:rPr kumimoji="1" lang="zh-CN" altLang="zh-CN" dirty="0" smtClean="0"/>
              <a:t>，</a:t>
            </a:r>
            <a:r>
              <a:rPr kumimoji="1" lang="zh-CN" altLang="en-US" dirty="0" smtClean="0"/>
              <a:t>不影响用户使用</a:t>
            </a:r>
            <a:endParaRPr kumimoji="1" lang="zh-CN" altLang="en-US" dirty="0"/>
          </a:p>
        </p:txBody>
      </p:sp>
      <p:pic>
        <p:nvPicPr>
          <p:cNvPr id="4" name="Picture 3" descr="pigmrperf.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8985" y="2969888"/>
            <a:ext cx="6131959" cy="3691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82668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atin typeface="Calibri" charset="0"/>
              </a:rPr>
              <a:t>Optimizations: Using the Combiner</a:t>
            </a:r>
          </a:p>
        </p:txBody>
      </p:sp>
      <p:sp>
        <p:nvSpPr>
          <p:cNvPr id="4" name="Rectangle 3"/>
          <p:cNvSpPr/>
          <p:nvPr/>
        </p:nvSpPr>
        <p:spPr>
          <a:xfrm>
            <a:off x="484188" y="2332038"/>
            <a:ext cx="457200" cy="152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5" name="Rectangle 4"/>
          <p:cNvSpPr/>
          <p:nvPr/>
        </p:nvSpPr>
        <p:spPr>
          <a:xfrm>
            <a:off x="484188" y="2713038"/>
            <a:ext cx="457200" cy="152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6" name="Rectangle 5"/>
          <p:cNvSpPr/>
          <p:nvPr/>
        </p:nvSpPr>
        <p:spPr>
          <a:xfrm>
            <a:off x="484188" y="3094038"/>
            <a:ext cx="457200" cy="152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7" name="Rectangle 6"/>
          <p:cNvSpPr/>
          <p:nvPr/>
        </p:nvSpPr>
        <p:spPr>
          <a:xfrm>
            <a:off x="484188" y="3475038"/>
            <a:ext cx="457200" cy="152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39943" name="TextBox 7"/>
          <p:cNvSpPr txBox="1">
            <a:spLocks noChangeArrowheads="1"/>
          </p:cNvSpPr>
          <p:nvPr/>
        </p:nvSpPr>
        <p:spPr bwMode="auto">
          <a:xfrm>
            <a:off x="130175" y="1265238"/>
            <a:ext cx="11160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Input</a:t>
            </a:r>
          </a:p>
          <a:p>
            <a:pPr algn="ctr"/>
            <a:r>
              <a:rPr lang="en-US" sz="2400"/>
              <a:t>records</a:t>
            </a:r>
          </a:p>
        </p:txBody>
      </p:sp>
      <p:graphicFrame>
        <p:nvGraphicFramePr>
          <p:cNvPr id="9" name="Table 8"/>
          <p:cNvGraphicFramePr>
            <a:graphicFrameLocks noGrp="1"/>
          </p:cNvGraphicFramePr>
          <p:nvPr/>
        </p:nvGraphicFramePr>
        <p:xfrm>
          <a:off x="2770188" y="1219200"/>
          <a:ext cx="1295400" cy="1371600"/>
        </p:xfrm>
        <a:graphic>
          <a:graphicData uri="http://schemas.openxmlformats.org/drawingml/2006/table">
            <a:tbl>
              <a:tblPr/>
              <a:tblGrid>
                <a:gridCol w="647700"/>
                <a:gridCol w="647700"/>
              </a:tblGrid>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10" name="Table 9"/>
          <p:cNvGraphicFramePr>
            <a:graphicFrameLocks noGrp="1"/>
          </p:cNvGraphicFramePr>
          <p:nvPr/>
        </p:nvGraphicFramePr>
        <p:xfrm>
          <a:off x="2770188" y="3495675"/>
          <a:ext cx="1295400" cy="914400"/>
        </p:xfrm>
        <a:graphic>
          <a:graphicData uri="http://schemas.openxmlformats.org/drawingml/2006/table">
            <a:tbl>
              <a:tblPr/>
              <a:tblGrid>
                <a:gridCol w="647700"/>
                <a:gridCol w="647700"/>
              </a:tblGrid>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11" name="Straight Arrow Connector 10"/>
          <p:cNvCxnSpPr>
            <a:stCxn id="4" idx="3"/>
          </p:cNvCxnSpPr>
          <p:nvPr/>
        </p:nvCxnSpPr>
        <p:spPr>
          <a:xfrm flipV="1">
            <a:off x="941388" y="1951038"/>
            <a:ext cx="1828800" cy="457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ounded Rectangle 11"/>
          <p:cNvSpPr/>
          <p:nvPr/>
        </p:nvSpPr>
        <p:spPr>
          <a:xfrm>
            <a:off x="1550988" y="1905000"/>
            <a:ext cx="838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cxnSp>
        <p:nvCxnSpPr>
          <p:cNvPr id="13" name="Straight Arrow Connector 12"/>
          <p:cNvCxnSpPr>
            <a:stCxn id="5" idx="3"/>
          </p:cNvCxnSpPr>
          <p:nvPr/>
        </p:nvCxnSpPr>
        <p:spPr>
          <a:xfrm>
            <a:off x="941388" y="2789238"/>
            <a:ext cx="182880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1550988" y="3094038"/>
            <a:ext cx="8382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map</a:t>
            </a:r>
          </a:p>
        </p:txBody>
      </p:sp>
      <p:grpSp>
        <p:nvGrpSpPr>
          <p:cNvPr id="39973" name="Group 14"/>
          <p:cNvGrpSpPr>
            <a:grpSpLocks/>
          </p:cNvGrpSpPr>
          <p:nvPr/>
        </p:nvGrpSpPr>
        <p:grpSpPr bwMode="auto">
          <a:xfrm>
            <a:off x="1931988" y="4237038"/>
            <a:ext cx="76200" cy="533400"/>
            <a:chOff x="1931889" y="4648200"/>
            <a:chExt cx="76200" cy="533400"/>
          </a:xfrm>
        </p:grpSpPr>
        <p:sp>
          <p:nvSpPr>
            <p:cNvPr id="16" name="Oval 15"/>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7" name="Oval 16"/>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18" name="Oval 17"/>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aphicFrame>
        <p:nvGraphicFramePr>
          <p:cNvPr id="19" name="Table 18"/>
          <p:cNvGraphicFramePr>
            <a:graphicFrameLocks noGrp="1"/>
          </p:cNvGraphicFramePr>
          <p:nvPr/>
        </p:nvGraphicFramePr>
        <p:xfrm>
          <a:off x="5056188" y="1265238"/>
          <a:ext cx="1295400" cy="1371600"/>
        </p:xfrm>
        <a:graphic>
          <a:graphicData uri="http://schemas.openxmlformats.org/drawingml/2006/table">
            <a:tbl>
              <a:tblPr/>
              <a:tblGrid>
                <a:gridCol w="647700"/>
                <a:gridCol w="647700"/>
              </a:tblGrid>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3</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1</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5</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graphicFrame>
        <p:nvGraphicFramePr>
          <p:cNvPr id="20" name="Table 19"/>
          <p:cNvGraphicFramePr>
            <a:graphicFrameLocks noGrp="1"/>
          </p:cNvGraphicFramePr>
          <p:nvPr/>
        </p:nvGraphicFramePr>
        <p:xfrm>
          <a:off x="5056188" y="3475038"/>
          <a:ext cx="1295400" cy="914400"/>
        </p:xfrm>
        <a:graphic>
          <a:graphicData uri="http://schemas.openxmlformats.org/drawingml/2006/table">
            <a:tbl>
              <a:tblPr/>
              <a:tblGrid>
                <a:gridCol w="647700"/>
                <a:gridCol w="647700"/>
              </a:tblGrid>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r h="3968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k</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2</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Calibri" charset="0"/>
                          <a:ea typeface="ＭＳ Ｐゴシック" charset="0"/>
                          <a:cs typeface="ＭＳ Ｐゴシック" charset="0"/>
                        </a:rPr>
                        <a:t>v</a:t>
                      </a:r>
                      <a:r>
                        <a:rPr kumimoji="0" lang="en-US" sz="2400" b="0" i="0" u="none" strike="noStrike" cap="none" normalizeH="0" baseline="-25000">
                          <a:ln>
                            <a:noFill/>
                          </a:ln>
                          <a:solidFill>
                            <a:schemeClr val="tx1"/>
                          </a:solidFill>
                          <a:effectLst/>
                          <a:latin typeface="Calibri" charset="0"/>
                          <a:ea typeface="ＭＳ Ｐゴシック" charset="0"/>
                          <a:cs typeface="ＭＳ Ｐゴシック" charset="0"/>
                        </a:rPr>
                        <a:t>4</a:t>
                      </a:r>
                      <a:endParaRPr kumimoji="0" lang="en-US" sz="2400" b="0" i="0" u="none" strike="noStrike" cap="none" normalizeH="0" baseline="-25000">
                        <a:ln>
                          <a:noFill/>
                        </a:ln>
                        <a:solidFill>
                          <a:schemeClr val="bg1"/>
                        </a:solidFill>
                        <a:effectLst/>
                        <a:latin typeface="Calibri" charset="0"/>
                        <a:ea typeface="ＭＳ Ｐゴシック" charset="0"/>
                        <a:cs typeface="ＭＳ Ｐゴシック" charset="0"/>
                      </a:endParaRPr>
                    </a:p>
                  </a:txBody>
                  <a:tcPr anchor="ctr" horzOverflow="overflow">
                    <a:lnL w="12700" cap="flat" cmpd="sng" algn="ctr">
                      <a:solidFill>
                        <a:srgbClr val="1F497D"/>
                      </a:solidFill>
                      <a:prstDash val="solid"/>
                      <a:round/>
                      <a:headEnd type="none" w="med" len="med"/>
                      <a:tailEnd type="none" w="med" len="med"/>
                    </a:lnL>
                    <a:lnR w="12700" cap="flat" cmpd="sng" algn="ctr">
                      <a:solidFill>
                        <a:srgbClr val="1F497D"/>
                      </a:solidFill>
                      <a:prstDash val="solid"/>
                      <a:round/>
                      <a:headEnd type="none" w="med" len="med"/>
                      <a:tailEnd type="none" w="med" len="med"/>
                    </a:lnR>
                    <a:lnT w="12700" cap="flat" cmpd="sng" algn="ctr">
                      <a:solidFill>
                        <a:srgbClr val="1F497D"/>
                      </a:solidFill>
                      <a:prstDash val="solid"/>
                      <a:round/>
                      <a:headEnd type="none" w="med" len="med"/>
                      <a:tailEnd type="none" w="med" len="med"/>
                    </a:lnT>
                    <a:lnB w="12700" cap="flat" cmpd="sng" algn="ctr">
                      <a:solidFill>
                        <a:srgbClr val="1F497D"/>
                      </a:solidFill>
                      <a:prstDash val="solid"/>
                      <a:round/>
                      <a:headEnd type="none" w="med" len="med"/>
                      <a:tailEnd type="none" w="med" len="med"/>
                    </a:lnB>
                    <a:lnTlToBr>
                      <a:noFill/>
                    </a:lnTlToBr>
                    <a:lnBlToTr>
                      <a:noFill/>
                    </a:lnBlToTr>
                    <a:noFill/>
                  </a:tcPr>
                </a:tc>
              </a:tr>
            </a:tbl>
          </a:graphicData>
        </a:graphic>
      </p:graphicFrame>
      <p:cxnSp>
        <p:nvCxnSpPr>
          <p:cNvPr id="21" name="Straight Arrow Connector 20"/>
          <p:cNvCxnSpPr/>
          <p:nvPr/>
        </p:nvCxnSpPr>
        <p:spPr>
          <a:xfrm>
            <a:off x="6351588" y="1874838"/>
            <a:ext cx="1600200" cy="609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6351588" y="3475038"/>
            <a:ext cx="1600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8104188" y="2332038"/>
            <a:ext cx="457200" cy="152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4" name="Rectangle 23"/>
          <p:cNvSpPr/>
          <p:nvPr/>
        </p:nvSpPr>
        <p:spPr>
          <a:xfrm>
            <a:off x="8104188" y="2713038"/>
            <a:ext cx="457200" cy="152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5" name="Rectangle 24"/>
          <p:cNvSpPr/>
          <p:nvPr/>
        </p:nvSpPr>
        <p:spPr>
          <a:xfrm>
            <a:off x="8104188" y="3094038"/>
            <a:ext cx="457200" cy="152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26" name="Rectangle 25"/>
          <p:cNvSpPr/>
          <p:nvPr/>
        </p:nvSpPr>
        <p:spPr>
          <a:xfrm>
            <a:off x="8104188" y="3475038"/>
            <a:ext cx="457200" cy="1524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en-US">
              <a:solidFill>
                <a:srgbClr val="000000"/>
              </a:solidFill>
              <a:latin typeface="Calibri" charset="0"/>
              <a:ea typeface="ＭＳ Ｐゴシック" charset="0"/>
              <a:cs typeface="ＭＳ Ｐゴシック" charset="0"/>
            </a:endParaRPr>
          </a:p>
        </p:txBody>
      </p:sp>
      <p:sp>
        <p:nvSpPr>
          <p:cNvPr id="40005" name="TextBox 26"/>
          <p:cNvSpPr txBox="1">
            <a:spLocks noChangeArrowheads="1"/>
          </p:cNvSpPr>
          <p:nvPr/>
        </p:nvSpPr>
        <p:spPr bwMode="auto">
          <a:xfrm>
            <a:off x="7799388" y="1265238"/>
            <a:ext cx="11160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gn="ctr"/>
            <a:r>
              <a:rPr lang="en-US" sz="2400"/>
              <a:t>Output</a:t>
            </a:r>
          </a:p>
          <a:p>
            <a:pPr algn="ctr"/>
            <a:r>
              <a:rPr lang="en-US" sz="2400"/>
              <a:t>records</a:t>
            </a:r>
          </a:p>
        </p:txBody>
      </p:sp>
      <p:cxnSp>
        <p:nvCxnSpPr>
          <p:cNvPr id="28" name="Straight Arrow Connector 27"/>
          <p:cNvCxnSpPr/>
          <p:nvPr/>
        </p:nvCxnSpPr>
        <p:spPr>
          <a:xfrm rot="16200000" flipH="1">
            <a:off x="3532188" y="2484438"/>
            <a:ext cx="20574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rot="5400000" flipH="1" flipV="1">
            <a:off x="3604419" y="2556669"/>
            <a:ext cx="1912938"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ounded Rectangle 29"/>
          <p:cNvSpPr/>
          <p:nvPr/>
        </p:nvSpPr>
        <p:spPr>
          <a:xfrm>
            <a:off x="6553200" y="1905000"/>
            <a:ext cx="11430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sp>
        <p:nvSpPr>
          <p:cNvPr id="31" name="Rounded Rectangle 30"/>
          <p:cNvSpPr/>
          <p:nvPr/>
        </p:nvSpPr>
        <p:spPr>
          <a:xfrm>
            <a:off x="6553200" y="3505200"/>
            <a:ext cx="1143000" cy="5334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r>
              <a:rPr lang="en-US" sz="2400">
                <a:solidFill>
                  <a:srgbClr val="FFFFFF"/>
                </a:solidFill>
                <a:latin typeface="Calibri" charset="0"/>
                <a:ea typeface="ＭＳ Ｐゴシック" charset="0"/>
                <a:cs typeface="ＭＳ Ｐゴシック" charset="0"/>
              </a:rPr>
              <a:t>reduce</a:t>
            </a:r>
          </a:p>
        </p:txBody>
      </p:sp>
      <p:grpSp>
        <p:nvGrpSpPr>
          <p:cNvPr id="40010" name="Group 31"/>
          <p:cNvGrpSpPr>
            <a:grpSpLocks/>
          </p:cNvGrpSpPr>
          <p:nvPr/>
        </p:nvGrpSpPr>
        <p:grpSpPr bwMode="auto">
          <a:xfrm>
            <a:off x="3352800" y="4846638"/>
            <a:ext cx="76200" cy="533400"/>
            <a:chOff x="1931889" y="4648200"/>
            <a:chExt cx="76200" cy="533400"/>
          </a:xfrm>
        </p:grpSpPr>
        <p:sp>
          <p:nvSpPr>
            <p:cNvPr id="33" name="Oval 32"/>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4" name="Oval 33"/>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5" name="Oval 34"/>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1" name="Group 35"/>
          <p:cNvGrpSpPr>
            <a:grpSpLocks/>
          </p:cNvGrpSpPr>
          <p:nvPr/>
        </p:nvGrpSpPr>
        <p:grpSpPr bwMode="auto">
          <a:xfrm>
            <a:off x="5715000" y="4846638"/>
            <a:ext cx="76200" cy="533400"/>
            <a:chOff x="1931889" y="4648200"/>
            <a:chExt cx="76200" cy="533400"/>
          </a:xfrm>
        </p:grpSpPr>
        <p:sp>
          <p:nvSpPr>
            <p:cNvPr id="37" name="Oval 36"/>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8" name="Oval 37"/>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39" name="Oval 38"/>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2" name="Group 39"/>
          <p:cNvGrpSpPr>
            <a:grpSpLocks/>
          </p:cNvGrpSpPr>
          <p:nvPr/>
        </p:nvGrpSpPr>
        <p:grpSpPr bwMode="auto">
          <a:xfrm>
            <a:off x="7162800" y="4503738"/>
            <a:ext cx="76200" cy="533400"/>
            <a:chOff x="1931889" y="4648200"/>
            <a:chExt cx="76200" cy="533400"/>
          </a:xfrm>
        </p:grpSpPr>
        <p:sp>
          <p:nvSpPr>
            <p:cNvPr id="41" name="Oval 40"/>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2" name="Oval 41"/>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3" name="Oval 42"/>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3" name="Group 43"/>
          <p:cNvGrpSpPr>
            <a:grpSpLocks/>
          </p:cNvGrpSpPr>
          <p:nvPr/>
        </p:nvGrpSpPr>
        <p:grpSpPr bwMode="auto">
          <a:xfrm>
            <a:off x="685800" y="4046538"/>
            <a:ext cx="76200" cy="533400"/>
            <a:chOff x="1931889" y="4648200"/>
            <a:chExt cx="76200" cy="533400"/>
          </a:xfrm>
        </p:grpSpPr>
        <p:sp>
          <p:nvSpPr>
            <p:cNvPr id="45" name="Oval 44"/>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6" name="Oval 45"/>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7" name="Oval 46"/>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grpSp>
        <p:nvGrpSpPr>
          <p:cNvPr id="40014" name="Group 47"/>
          <p:cNvGrpSpPr>
            <a:grpSpLocks/>
          </p:cNvGrpSpPr>
          <p:nvPr/>
        </p:nvGrpSpPr>
        <p:grpSpPr bwMode="auto">
          <a:xfrm>
            <a:off x="8305800" y="4008438"/>
            <a:ext cx="76200" cy="533400"/>
            <a:chOff x="1931889" y="4648200"/>
            <a:chExt cx="76200" cy="533400"/>
          </a:xfrm>
        </p:grpSpPr>
        <p:sp>
          <p:nvSpPr>
            <p:cNvPr id="49" name="Oval 48"/>
            <p:cNvSpPr/>
            <p:nvPr/>
          </p:nvSpPr>
          <p:spPr>
            <a:xfrm>
              <a:off x="1931889" y="46482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0" name="Oval 49"/>
            <p:cNvSpPr/>
            <p:nvPr/>
          </p:nvSpPr>
          <p:spPr>
            <a:xfrm>
              <a:off x="1931889" y="48768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1" name="Oval 50"/>
            <p:cNvSpPr/>
            <p:nvPr/>
          </p:nvSpPr>
          <p:spPr>
            <a:xfrm>
              <a:off x="1931889" y="51054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grpSp>
      <p:cxnSp>
        <p:nvCxnSpPr>
          <p:cNvPr id="52" name="Straight Arrow Connector 51"/>
          <p:cNvCxnSpPr/>
          <p:nvPr/>
        </p:nvCxnSpPr>
        <p:spPr>
          <a:xfrm>
            <a:off x="4065588" y="1524000"/>
            <a:ext cx="9906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4065588" y="4265613"/>
            <a:ext cx="990600" cy="9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2590800" y="1143000"/>
            <a:ext cx="17526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5" name="Oval 54"/>
          <p:cNvSpPr/>
          <p:nvPr/>
        </p:nvSpPr>
        <p:spPr>
          <a:xfrm>
            <a:off x="2590800" y="2286000"/>
            <a:ext cx="1752600" cy="609600"/>
          </a:xfrm>
          <a:prstGeom prst="ellipse">
            <a:avLst/>
          </a:prstGeom>
          <a:gradFill flip="none" rotWithShape="1">
            <a:gsLst>
              <a:gs pos="0">
                <a:schemeClr val="accent1">
                  <a:tint val="100000"/>
                  <a:shade val="100000"/>
                  <a:satMod val="130000"/>
                  <a:alpha val="34000"/>
                </a:schemeClr>
              </a:gs>
              <a:gs pos="100000">
                <a:schemeClr val="accent1">
                  <a:tint val="50000"/>
                  <a:shade val="100000"/>
                  <a:satMod val="350000"/>
                  <a:alpha val="34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56" name="TextBox 55"/>
          <p:cNvSpPr txBox="1">
            <a:spLocks noChangeArrowheads="1"/>
          </p:cNvSpPr>
          <p:nvPr/>
        </p:nvSpPr>
        <p:spPr bwMode="auto">
          <a:xfrm>
            <a:off x="762000" y="5410200"/>
            <a:ext cx="7866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400"/>
              <a:t>Can pre-process data on the map-side to reduce data shipped</a:t>
            </a:r>
          </a:p>
          <a:p>
            <a:pPr lvl="1">
              <a:buFont typeface="Arial" charset="0"/>
              <a:buChar char="•"/>
            </a:pPr>
            <a:r>
              <a:rPr lang="en-US" sz="2400"/>
              <a:t> Algebraic Aggregation Functions</a:t>
            </a:r>
          </a:p>
          <a:p>
            <a:pPr lvl="1">
              <a:buFont typeface="Arial" charset="0"/>
              <a:buChar char="•"/>
            </a:pPr>
            <a:r>
              <a:rPr lang="en-US" sz="2400"/>
              <a:t> Distinct processing</a:t>
            </a:r>
          </a:p>
        </p:txBody>
      </p:sp>
    </p:spTree>
    <p:extLst>
      <p:ext uri="{BB962C8B-B14F-4D97-AF65-F5344CB8AC3E}">
        <p14:creationId xmlns:p14="http://schemas.microsoft.com/office/powerpoint/2010/main" val="22675917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dirty="0" smtClean="0">
                <a:latin typeface="Calibri" charset="0"/>
              </a:rPr>
              <a:t>优化举例</a:t>
            </a:r>
            <a:r>
              <a:rPr lang="en-US" dirty="0" smtClean="0">
                <a:latin typeface="Calibri" charset="0"/>
              </a:rPr>
              <a:t>: </a:t>
            </a:r>
            <a:r>
              <a:rPr lang="en-US" dirty="0">
                <a:latin typeface="Calibri" charset="0"/>
              </a:rPr>
              <a:t>Skew Join</a:t>
            </a:r>
          </a:p>
        </p:txBody>
      </p:sp>
      <p:graphicFrame>
        <p:nvGraphicFramePr>
          <p:cNvPr id="4" name="Table 3"/>
          <p:cNvGraphicFramePr>
            <a:graphicFrameLocks noGrp="1"/>
          </p:cNvGraphicFramePr>
          <p:nvPr>
            <p:extLst>
              <p:ext uri="{D42A27DB-BD31-4B8C-83A1-F6EECF244321}">
                <p14:modId xmlns:p14="http://schemas.microsoft.com/office/powerpoint/2010/main" val="2907540974"/>
              </p:ext>
            </p:extLst>
          </p:nvPr>
        </p:nvGraphicFramePr>
        <p:xfrm>
          <a:off x="1143000" y="4121150"/>
          <a:ext cx="6248400" cy="2072640"/>
        </p:xfrm>
        <a:graphic>
          <a:graphicData uri="http://schemas.openxmlformats.org/drawingml/2006/table">
            <a:tbl>
              <a:tblPr/>
              <a:tblGrid>
                <a:gridCol w="990600"/>
                <a:gridCol w="838200"/>
                <a:gridCol w="990600"/>
                <a:gridCol w="685800"/>
                <a:gridCol w="990600"/>
                <a:gridCol w="990600"/>
                <a:gridCol w="762000"/>
              </a:tblGrid>
              <a:tr h="34607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group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results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gridSpan="3">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FFFFFF"/>
                          </a:solidFill>
                          <a:effectLst/>
                          <a:latin typeface="Calibri" charset="0"/>
                          <a:ea typeface="ＭＳ Ｐゴシック" charset="0"/>
                          <a:cs typeface="ＭＳ Ｐゴシック" charset="0"/>
                        </a:rPr>
                        <a:t>revenue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12738">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cs typeface="ＭＳ Ｐゴシック"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50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espn.com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Lakers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00000"/>
                        </a:solidFill>
                        <a:effectLst/>
                        <a:latin typeface="Calibri" charset="0"/>
                        <a:ea typeface="ＭＳ Ｐゴシック" charset="0"/>
                        <a:cs typeface="ＭＳ Ｐゴシック"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Calibri" charset="0"/>
                        <a:ea typeface="ＭＳ Ｐゴシック" charset="0"/>
                        <a:cs typeface="MS PGothic"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12738">
                <a:tc row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Calibri" charset="0"/>
                          <a:ea typeface="ＭＳ Ｐゴシック" charset="0"/>
                          <a:cs typeface="ＭＳ Ｐゴシック"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nhl.com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1</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30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12738">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nba.com</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2</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Kings </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alibri" charset="0"/>
                          <a:ea typeface="ＭＳ Ｐゴシック" charset="0"/>
                          <a:cs typeface="MS PGothic" charset="0"/>
                        </a:rPr>
                        <a:t>side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MS PGothic" charset="0"/>
                        </a:rPr>
                        <a:t>10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
        <p:nvSpPr>
          <p:cNvPr id="5" name="Double Brace 4"/>
          <p:cNvSpPr/>
          <p:nvPr/>
        </p:nvSpPr>
        <p:spPr>
          <a:xfrm>
            <a:off x="2133600" y="4532312"/>
            <a:ext cx="2474913" cy="633413"/>
          </a:xfrm>
          <a:prstGeom prst="bracePair">
            <a:avLst/>
          </a:prstGeom>
          <a:ln/>
        </p:spPr>
        <p:style>
          <a:lnRef idx="2">
            <a:schemeClr val="accent1"/>
          </a:lnRef>
          <a:fillRef idx="0">
            <a:schemeClr val="accent1"/>
          </a:fillRef>
          <a:effectRef idx="1">
            <a:schemeClr val="accent1"/>
          </a:effectRef>
          <a:fontRef idx="minor">
            <a:schemeClr val="tx1"/>
          </a:fontRef>
        </p:style>
      </p:sp>
      <p:sp>
        <p:nvSpPr>
          <p:cNvPr id="6" name="Double Brace 5"/>
          <p:cNvSpPr/>
          <p:nvPr/>
        </p:nvSpPr>
        <p:spPr>
          <a:xfrm>
            <a:off x="2097088" y="5370512"/>
            <a:ext cx="2474912" cy="633413"/>
          </a:xfrm>
          <a:prstGeom prst="bracePair">
            <a:avLst/>
          </a:prstGeom>
          <a:ln/>
        </p:spPr>
        <p:style>
          <a:lnRef idx="2">
            <a:schemeClr val="accent1"/>
          </a:lnRef>
          <a:fillRef idx="0">
            <a:schemeClr val="accent1"/>
          </a:fillRef>
          <a:effectRef idx="1">
            <a:schemeClr val="accent1"/>
          </a:effectRef>
          <a:fontRef idx="minor">
            <a:schemeClr val="tx1"/>
          </a:fontRef>
        </p:style>
      </p:sp>
      <p:sp>
        <p:nvSpPr>
          <p:cNvPr id="7" name="Double Brace 6"/>
          <p:cNvSpPr/>
          <p:nvPr/>
        </p:nvSpPr>
        <p:spPr>
          <a:xfrm>
            <a:off x="4724400" y="5318125"/>
            <a:ext cx="2627313" cy="633412"/>
          </a:xfrm>
          <a:prstGeom prst="bracePair">
            <a:avLst/>
          </a:prstGeom>
          <a:ln/>
        </p:spPr>
        <p:style>
          <a:lnRef idx="2">
            <a:schemeClr val="accent1"/>
          </a:lnRef>
          <a:fillRef idx="0">
            <a:schemeClr val="accent1"/>
          </a:fillRef>
          <a:effectRef idx="1">
            <a:schemeClr val="accent1"/>
          </a:effectRef>
          <a:fontRef idx="minor">
            <a:schemeClr val="tx1"/>
          </a:fontRef>
        </p:style>
      </p:sp>
      <p:sp>
        <p:nvSpPr>
          <p:cNvPr id="8" name="Double Brace 7"/>
          <p:cNvSpPr/>
          <p:nvPr/>
        </p:nvSpPr>
        <p:spPr>
          <a:xfrm>
            <a:off x="4687888" y="4556125"/>
            <a:ext cx="2627312" cy="633412"/>
          </a:xfrm>
          <a:prstGeom prst="bracePair">
            <a:avLst/>
          </a:prstGeom>
          <a:ln/>
        </p:spPr>
        <p:style>
          <a:lnRef idx="2">
            <a:schemeClr val="accent1"/>
          </a:lnRef>
          <a:fillRef idx="0">
            <a:schemeClr val="accent1"/>
          </a:fillRef>
          <a:effectRef idx="1">
            <a:schemeClr val="accent1"/>
          </a:effectRef>
          <a:fontRef idx="minor">
            <a:schemeClr val="tx1"/>
          </a:fontRef>
        </p:style>
      </p:sp>
      <p:sp>
        <p:nvSpPr>
          <p:cNvPr id="9" name="Double Bracket 8"/>
          <p:cNvSpPr/>
          <p:nvPr/>
        </p:nvSpPr>
        <p:spPr>
          <a:xfrm>
            <a:off x="914400" y="4494212"/>
            <a:ext cx="6705600" cy="695325"/>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sp>
        <p:nvSpPr>
          <p:cNvPr id="10" name="Double Bracket 9"/>
          <p:cNvSpPr/>
          <p:nvPr/>
        </p:nvSpPr>
        <p:spPr>
          <a:xfrm>
            <a:off x="914400" y="5308600"/>
            <a:ext cx="6705600" cy="695325"/>
          </a:xfrm>
          <a:prstGeom prst="bracketPair">
            <a:avLst>
              <a:gd name="adj" fmla="val 21540"/>
            </a:avLst>
          </a:prstGeom>
          <a:ln/>
        </p:spPr>
        <p:style>
          <a:lnRef idx="2">
            <a:schemeClr val="accent1"/>
          </a:lnRef>
          <a:fillRef idx="0">
            <a:schemeClr val="accent1"/>
          </a:fillRef>
          <a:effectRef idx="1">
            <a:schemeClr val="accent1"/>
          </a:effectRef>
          <a:fontRef idx="minor">
            <a:schemeClr val="tx1"/>
          </a:fontRef>
        </p:style>
      </p:sp>
      <p:cxnSp>
        <p:nvCxnSpPr>
          <p:cNvPr id="12" name="Straight Arrow Connector 11"/>
          <p:cNvCxnSpPr/>
          <p:nvPr/>
        </p:nvCxnSpPr>
        <p:spPr>
          <a:xfrm flipV="1">
            <a:off x="3657600" y="3611562"/>
            <a:ext cx="1828800" cy="944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rot="10800000">
            <a:off x="5791200" y="3611562"/>
            <a:ext cx="1143000" cy="8826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Content Placeholder 2"/>
          <p:cNvSpPr txBox="1">
            <a:spLocks/>
          </p:cNvSpPr>
          <p:nvPr/>
        </p:nvSpPr>
        <p:spPr>
          <a:xfrm>
            <a:off x="457200" y="5268122"/>
            <a:ext cx="8229600" cy="1447800"/>
          </a:xfrm>
          <a:prstGeom prst="rect">
            <a:avLst/>
          </a:prstGeom>
        </p:spPr>
        <p:txBody>
          <a:bodyPr>
            <a:normAutofit/>
          </a:bodyPr>
          <a:lstStyle>
            <a:lvl1pPr marL="342900" indent="-342900">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pPr>
              <a:lnSpc>
                <a:spcPct val="80000"/>
              </a:lnSpc>
              <a:spcBef>
                <a:spcPct val="20000"/>
              </a:spcBef>
              <a:buFont typeface="Arial" charset="0"/>
              <a:buChar char="•"/>
            </a:pPr>
            <a:endParaRPr lang="en-US" sz="3000" dirty="0"/>
          </a:p>
        </p:txBody>
      </p:sp>
      <p:sp>
        <p:nvSpPr>
          <p:cNvPr id="2" name="内容占位符 1"/>
          <p:cNvSpPr>
            <a:spLocks noGrp="1"/>
          </p:cNvSpPr>
          <p:nvPr>
            <p:ph idx="1"/>
          </p:nvPr>
        </p:nvSpPr>
        <p:spPr>
          <a:xfrm>
            <a:off x="343024" y="1448800"/>
            <a:ext cx="8229600" cy="4525963"/>
          </a:xfrm>
        </p:spPr>
        <p:txBody>
          <a:bodyPr/>
          <a:lstStyle/>
          <a:p>
            <a:pPr>
              <a:lnSpc>
                <a:spcPct val="80000"/>
              </a:lnSpc>
              <a:buFont typeface="Arial" charset="0"/>
              <a:buChar char="•"/>
            </a:pPr>
            <a:r>
              <a:rPr lang="en-US" altLang="zh-CN" dirty="0"/>
              <a:t>Problem if too many values with same key</a:t>
            </a:r>
          </a:p>
          <a:p>
            <a:pPr>
              <a:lnSpc>
                <a:spcPct val="80000"/>
              </a:lnSpc>
              <a:buFont typeface="Arial" charset="0"/>
              <a:buChar char="•"/>
            </a:pPr>
            <a:r>
              <a:rPr lang="en-US" altLang="zh-CN" dirty="0"/>
              <a:t>Skew join samples data to find frequent values</a:t>
            </a:r>
          </a:p>
          <a:p>
            <a:pPr>
              <a:lnSpc>
                <a:spcPct val="80000"/>
              </a:lnSpc>
              <a:buFont typeface="Arial" charset="0"/>
              <a:buChar char="•"/>
            </a:pPr>
            <a:r>
              <a:rPr lang="en-US" altLang="zh-CN" dirty="0"/>
              <a:t>Further splits them among reducers</a:t>
            </a:r>
          </a:p>
          <a:p>
            <a:endParaRPr kumimoji="1" lang="zh-CN" altLang="en-US" dirty="0"/>
          </a:p>
        </p:txBody>
      </p:sp>
    </p:spTree>
    <p:extLst>
      <p:ext uri="{BB962C8B-B14F-4D97-AF65-F5344CB8AC3E}">
        <p14:creationId xmlns:p14="http://schemas.microsoft.com/office/powerpoint/2010/main" val="2554126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nodePh="1">
                                  <p:stCondLst>
                                    <p:cond delay="0"/>
                                  </p:stCondLst>
                                  <p:endCondLst>
                                    <p:cond evt="begin" delay="0">
                                      <p:tn val="27"/>
                                    </p:cond>
                                  </p:end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latin typeface="Calibri" charset="0"/>
              </a:rPr>
              <a:t>Optimizations: Fragment-Replicate Join</a:t>
            </a:r>
          </a:p>
        </p:txBody>
      </p:sp>
      <p:sp>
        <p:nvSpPr>
          <p:cNvPr id="3" name="Content Placeholder 2"/>
          <p:cNvSpPr>
            <a:spLocks noGrp="1"/>
          </p:cNvSpPr>
          <p:nvPr>
            <p:ph idx="1"/>
          </p:nvPr>
        </p:nvSpPr>
        <p:spPr>
          <a:xfrm>
            <a:off x="457200" y="1600200"/>
            <a:ext cx="8610600" cy="4525963"/>
          </a:xfrm>
        </p:spPr>
        <p:txBody>
          <a:bodyPr/>
          <a:lstStyle/>
          <a:p>
            <a:r>
              <a:rPr lang="en-US">
                <a:latin typeface="Calibri" charset="0"/>
              </a:rPr>
              <a:t>Symmetric-hash join repartitions both inputs</a:t>
            </a:r>
          </a:p>
          <a:p>
            <a:endParaRPr lang="en-US">
              <a:latin typeface="Calibri" charset="0"/>
            </a:endParaRPr>
          </a:p>
          <a:p>
            <a:r>
              <a:rPr lang="en-US">
                <a:latin typeface="Calibri" charset="0"/>
              </a:rPr>
              <a:t>If size(data set 1) &gt;&gt; size(data set 2)</a:t>
            </a:r>
          </a:p>
          <a:p>
            <a:pPr lvl="1"/>
            <a:r>
              <a:rPr lang="en-US">
                <a:latin typeface="Calibri" charset="0"/>
              </a:rPr>
              <a:t>Just replicate data set 2 to all partitions of data set 1</a:t>
            </a:r>
          </a:p>
          <a:p>
            <a:pPr lvl="1"/>
            <a:endParaRPr lang="en-US">
              <a:latin typeface="Calibri" charset="0"/>
            </a:endParaRPr>
          </a:p>
          <a:p>
            <a:r>
              <a:rPr lang="en-US">
                <a:latin typeface="Calibri" charset="0"/>
              </a:rPr>
              <a:t>Translates to map-only job</a:t>
            </a:r>
          </a:p>
          <a:p>
            <a:pPr lvl="1"/>
            <a:r>
              <a:rPr lang="en-US">
                <a:latin typeface="Calibri" charset="0"/>
              </a:rPr>
              <a:t>Open data set 2 as </a:t>
            </a:r>
            <a:r>
              <a:rPr lang="ja-JP" altLang="en-US">
                <a:latin typeface="Calibri" charset="0"/>
              </a:rPr>
              <a:t>“</a:t>
            </a:r>
            <a:r>
              <a:rPr lang="en-US">
                <a:latin typeface="Calibri" charset="0"/>
              </a:rPr>
              <a:t>side file</a:t>
            </a:r>
            <a:r>
              <a:rPr lang="ja-JP" altLang="en-US">
                <a:latin typeface="Calibri" charset="0"/>
              </a:rPr>
              <a:t>”</a:t>
            </a:r>
            <a:endParaRPr lang="en-US">
              <a:latin typeface="Calibri" charset="0"/>
            </a:endParaRPr>
          </a:p>
        </p:txBody>
      </p:sp>
    </p:spTree>
    <p:extLst>
      <p:ext uri="{BB962C8B-B14F-4D97-AF65-F5344CB8AC3E}">
        <p14:creationId xmlns:p14="http://schemas.microsoft.com/office/powerpoint/2010/main" val="29827638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447800" y="122238"/>
            <a:ext cx="7620000" cy="792162"/>
          </a:xfrm>
        </p:spPr>
        <p:txBody>
          <a:bodyPr>
            <a:normAutofit fontScale="90000"/>
          </a:bodyPr>
          <a:lstStyle/>
          <a:p>
            <a:r>
              <a:rPr lang="en-US">
                <a:latin typeface="Calibri" charset="0"/>
              </a:rPr>
              <a:t>Optimizations: Multiple Data Flows</a:t>
            </a:r>
          </a:p>
        </p:txBody>
      </p:sp>
      <p:sp>
        <p:nvSpPr>
          <p:cNvPr id="4" name="Rounded Rectangle 3"/>
          <p:cNvSpPr/>
          <p:nvPr/>
        </p:nvSpPr>
        <p:spPr>
          <a:xfrm>
            <a:off x="3505200" y="1219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9050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34290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5029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57912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381501" y="1790700"/>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6" idx="2"/>
            <a:endCxn id="8" idx="0"/>
          </p:cNvCxnSpPr>
          <p:nvPr/>
        </p:nvCxnSpPr>
        <p:spPr>
          <a:xfrm rot="5400000">
            <a:off x="2705101" y="4533900"/>
            <a:ext cx="990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48001" y="5638800"/>
            <a:ext cx="304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2"/>
            <a:endCxn id="6" idx="0"/>
          </p:cNvCxnSpPr>
          <p:nvPr/>
        </p:nvCxnSpPr>
        <p:spPr>
          <a:xfrm rot="5400000">
            <a:off x="3314700" y="2247900"/>
            <a:ext cx="10668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34290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5029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57912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791201" y="5638800"/>
            <a:ext cx="304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5" idx="2"/>
            <a:endCxn id="18" idx="0"/>
          </p:cNvCxnSpPr>
          <p:nvPr/>
        </p:nvCxnSpPr>
        <p:spPr>
          <a:xfrm rot="16200000" flipH="1">
            <a:off x="4686300" y="2171700"/>
            <a:ext cx="1066800" cy="1447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8" idx="2"/>
            <a:endCxn id="19" idx="0"/>
          </p:cNvCxnSpPr>
          <p:nvPr/>
        </p:nvCxnSpPr>
        <p:spPr>
          <a:xfrm rot="5400000">
            <a:off x="5448301" y="4533900"/>
            <a:ext cx="990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a:spLocks noChangeArrowheads="1"/>
          </p:cNvSpPr>
          <p:nvPr/>
        </p:nvSpPr>
        <p:spPr bwMode="auto">
          <a:xfrm>
            <a:off x="6719888" y="1123950"/>
            <a:ext cx="747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23" name="TextBox 22"/>
          <p:cNvSpPr txBox="1">
            <a:spLocks noChangeArrowheads="1"/>
          </p:cNvSpPr>
          <p:nvPr/>
        </p:nvSpPr>
        <p:spPr bwMode="auto">
          <a:xfrm>
            <a:off x="6621463" y="4095750"/>
            <a:ext cx="1150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sp>
        <p:nvSpPr>
          <p:cNvPr id="43" name="Rounded Rectangle 42"/>
          <p:cNvSpPr/>
          <p:nvPr/>
        </p:nvSpPr>
        <p:spPr>
          <a:xfrm>
            <a:off x="1600200" y="3848100"/>
            <a:ext cx="6019800" cy="270510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25" name="Rounded Rectangle 24"/>
          <p:cNvSpPr/>
          <p:nvPr/>
        </p:nvSpPr>
        <p:spPr>
          <a:xfrm>
            <a:off x="1600200" y="1143000"/>
            <a:ext cx="6019800" cy="251460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05019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3"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问题？</a:t>
            </a:r>
            <a:endParaRPr kumimoji="1" lang="zh-CN" altLang="en-US" dirty="0"/>
          </a:p>
        </p:txBody>
      </p:sp>
      <p:sp>
        <p:nvSpPr>
          <p:cNvPr id="3" name="内容占位符 2"/>
          <p:cNvSpPr>
            <a:spLocks noGrp="1"/>
          </p:cNvSpPr>
          <p:nvPr>
            <p:ph idx="1"/>
          </p:nvPr>
        </p:nvSpPr>
        <p:spPr/>
        <p:txBody>
          <a:bodyPr/>
          <a:lstStyle/>
          <a:p>
            <a:r>
              <a:rPr kumimoji="1" lang="en-US" altLang="en-US" dirty="0"/>
              <a:t>共享的状态</a:t>
            </a:r>
          </a:p>
          <a:p>
            <a:pPr lvl="1"/>
            <a:r>
              <a:rPr kumimoji="1" lang="en-US" altLang="en-US" dirty="0"/>
              <a:t>吞吐量（多个进程同时改变）</a:t>
            </a:r>
          </a:p>
          <a:p>
            <a:pPr lvl="1"/>
            <a:r>
              <a:rPr kumimoji="1" lang="zh-CN" altLang="en-US" dirty="0"/>
              <a:t>同步（同时修改需要锁）</a:t>
            </a:r>
            <a:endParaRPr kumimoji="1" lang="en-US" altLang="zh-CN" dirty="0"/>
          </a:p>
          <a:p>
            <a:r>
              <a:rPr kumimoji="1" lang="en-US" altLang="en-US" dirty="0"/>
              <a:t>小粒度的通讯</a:t>
            </a:r>
            <a:r>
              <a:rPr kumimoji="1" lang="zh-CN" altLang="en-US" dirty="0"/>
              <a:t>让</a:t>
            </a:r>
            <a:r>
              <a:rPr kumimoji="1" lang="en-US" altLang="en-US" dirty="0"/>
              <a:t>元数据管理</a:t>
            </a:r>
            <a:r>
              <a:rPr kumimoji="1" lang="zh-CN" altLang="en-US" dirty="0"/>
              <a:t>变得更复杂</a:t>
            </a:r>
            <a:endParaRPr kumimoji="1" lang="en-US" altLang="zh-CN" dirty="0"/>
          </a:p>
          <a:p>
            <a:r>
              <a:rPr kumimoji="1" lang="zh-CN" altLang="en-US" dirty="0"/>
              <a:t>失败的机器</a:t>
            </a:r>
            <a:endParaRPr kumimoji="1" lang="en-US" altLang="zh-CN" dirty="0"/>
          </a:p>
          <a:p>
            <a:endParaRPr kumimoji="1" lang="zh-CN" altLang="en-US" dirty="0"/>
          </a:p>
        </p:txBody>
      </p:sp>
    </p:spTree>
    <p:extLst>
      <p:ext uri="{BB962C8B-B14F-4D97-AF65-F5344CB8AC3E}">
        <p14:creationId xmlns:p14="http://schemas.microsoft.com/office/powerpoint/2010/main" val="376221022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atin typeface="Calibri" charset="0"/>
              </a:rPr>
              <a:t>Optimizations: Multiple Data Flows</a:t>
            </a:r>
          </a:p>
        </p:txBody>
      </p:sp>
      <p:sp>
        <p:nvSpPr>
          <p:cNvPr id="4" name="Rounded Rectangle 3"/>
          <p:cNvSpPr/>
          <p:nvPr/>
        </p:nvSpPr>
        <p:spPr>
          <a:xfrm>
            <a:off x="3505200" y="1219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chemeClr val="tx1"/>
                </a:solidFill>
                <a:latin typeface="Calibri" charset="0"/>
                <a:ea typeface="ＭＳ Ｐゴシック" charset="0"/>
                <a:cs typeface="ＭＳ Ｐゴシック" charset="0"/>
              </a:rPr>
              <a:t>Load </a:t>
            </a:r>
            <a:r>
              <a:rPr lang="en-US" sz="1600">
                <a:solidFill>
                  <a:srgbClr val="FFFFFF"/>
                </a:solidFill>
                <a:latin typeface="Calibri" charset="0"/>
                <a:ea typeface="ＭＳ Ｐゴシック" charset="0"/>
                <a:cs typeface="ＭＳ Ｐゴシック" charset="0"/>
              </a:rPr>
              <a:t>Users</a:t>
            </a:r>
          </a:p>
        </p:txBody>
      </p:sp>
      <p:sp>
        <p:nvSpPr>
          <p:cNvPr id="5" name="Rounded Rectangle 4"/>
          <p:cNvSpPr/>
          <p:nvPr/>
        </p:nvSpPr>
        <p:spPr>
          <a:xfrm>
            <a:off x="3505200" y="19050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Filter </a:t>
            </a:r>
            <a:r>
              <a:rPr lang="en-US" sz="1600">
                <a:solidFill>
                  <a:srgbClr val="FFFFFF"/>
                </a:solidFill>
                <a:latin typeface="Calibri" charset="0"/>
                <a:ea typeface="ＭＳ Ｐゴシック" charset="0"/>
                <a:cs typeface="ＭＳ Ｐゴシック" charset="0"/>
              </a:rPr>
              <a:t>bots</a:t>
            </a:r>
          </a:p>
        </p:txBody>
      </p:sp>
      <p:sp>
        <p:nvSpPr>
          <p:cNvPr id="6" name="Rounded Rectangle 5"/>
          <p:cNvSpPr/>
          <p:nvPr/>
        </p:nvSpPr>
        <p:spPr>
          <a:xfrm>
            <a:off x="2209800" y="34290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state</a:t>
            </a:r>
            <a:endParaRPr lang="en-US" sz="1600">
              <a:solidFill>
                <a:srgbClr val="FFFFFF"/>
              </a:solidFill>
              <a:latin typeface="Calibri" charset="0"/>
              <a:ea typeface="ＭＳ Ｐゴシック" charset="0"/>
              <a:cs typeface="ＭＳ Ｐゴシック" charset="0"/>
            </a:endParaRPr>
          </a:p>
        </p:txBody>
      </p:sp>
      <p:sp>
        <p:nvSpPr>
          <p:cNvPr id="8" name="Rounded Rectangle 7"/>
          <p:cNvSpPr/>
          <p:nvPr/>
        </p:nvSpPr>
        <p:spPr>
          <a:xfrm>
            <a:off x="2209800" y="5029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9" name="Rounded Rectangle 8"/>
          <p:cNvSpPr/>
          <p:nvPr/>
        </p:nvSpPr>
        <p:spPr>
          <a:xfrm>
            <a:off x="2209800" y="57912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bystate</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11" name="Straight Arrow Connector 10"/>
          <p:cNvCxnSpPr>
            <a:stCxn id="4" idx="2"/>
            <a:endCxn id="5" idx="0"/>
          </p:cNvCxnSpPr>
          <p:nvPr/>
        </p:nvCxnSpPr>
        <p:spPr>
          <a:xfrm rot="5400000">
            <a:off x="4381501" y="1790700"/>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endCxn id="8" idx="0"/>
          </p:cNvCxnSpPr>
          <p:nvPr/>
        </p:nvCxnSpPr>
        <p:spPr>
          <a:xfrm rot="10800000" flipV="1">
            <a:off x="3200400" y="4648200"/>
            <a:ext cx="1296988"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8" idx="2"/>
            <a:endCxn id="9" idx="0"/>
          </p:cNvCxnSpPr>
          <p:nvPr/>
        </p:nvCxnSpPr>
        <p:spPr>
          <a:xfrm rot="5400000">
            <a:off x="3048001" y="5638800"/>
            <a:ext cx="304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2" idx="2"/>
            <a:endCxn id="6" idx="0"/>
          </p:cNvCxnSpPr>
          <p:nvPr/>
        </p:nvCxnSpPr>
        <p:spPr>
          <a:xfrm rot="5400000">
            <a:off x="3657600" y="2590800"/>
            <a:ext cx="381000" cy="1295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ounded Rectangle 17"/>
          <p:cNvSpPr/>
          <p:nvPr/>
        </p:nvSpPr>
        <p:spPr>
          <a:xfrm>
            <a:off x="4953000" y="34290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Group </a:t>
            </a:r>
            <a:r>
              <a:rPr lang="en-US">
                <a:solidFill>
                  <a:schemeClr val="bg1"/>
                </a:solidFill>
                <a:latin typeface="Calibri" charset="0"/>
                <a:ea typeface="ＭＳ Ｐゴシック" charset="0"/>
                <a:cs typeface="ＭＳ Ｐゴシック" charset="0"/>
              </a:rPr>
              <a:t>by</a:t>
            </a:r>
            <a:endParaRPr lang="en-US" sz="2000">
              <a:solidFill>
                <a:schemeClr val="bg1"/>
              </a:solidFill>
              <a:latin typeface="Calibri" charset="0"/>
              <a:ea typeface="ＭＳ Ｐゴシック" charset="0"/>
              <a:cs typeface="ＭＳ Ｐゴシック" charset="0"/>
            </a:endParaRPr>
          </a:p>
          <a:p>
            <a:pPr algn="ctr"/>
            <a:r>
              <a:rPr lang="en-US" sz="2000">
                <a:solidFill>
                  <a:srgbClr val="000000"/>
                </a:solidFill>
                <a:latin typeface="Calibri" charset="0"/>
                <a:ea typeface="ＭＳ Ｐゴシック" charset="0"/>
                <a:cs typeface="ＭＳ Ｐゴシック" charset="0"/>
              </a:rPr>
              <a:t> </a:t>
            </a:r>
            <a:r>
              <a:rPr lang="en-US" sz="2000">
                <a:solidFill>
                  <a:srgbClr val="FFFFFF"/>
                </a:solidFill>
                <a:latin typeface="Calibri" charset="0"/>
                <a:ea typeface="ＭＳ Ｐゴシック" charset="0"/>
                <a:cs typeface="ＭＳ Ｐゴシック" charset="0"/>
              </a:rPr>
              <a:t>demographic</a:t>
            </a:r>
            <a:endParaRPr lang="en-US" sz="1600">
              <a:solidFill>
                <a:srgbClr val="FFFFFF"/>
              </a:solidFill>
              <a:latin typeface="Calibri" charset="0"/>
              <a:ea typeface="ＭＳ Ｐゴシック" charset="0"/>
              <a:cs typeface="ＭＳ Ｐゴシック" charset="0"/>
            </a:endParaRPr>
          </a:p>
        </p:txBody>
      </p:sp>
      <p:sp>
        <p:nvSpPr>
          <p:cNvPr id="19" name="Rounded Rectangle 18"/>
          <p:cNvSpPr/>
          <p:nvPr/>
        </p:nvSpPr>
        <p:spPr>
          <a:xfrm>
            <a:off x="4953000" y="50292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Apply </a:t>
            </a:r>
            <a:r>
              <a:rPr lang="en-US" sz="1600">
                <a:solidFill>
                  <a:srgbClr val="FFFFFF"/>
                </a:solidFill>
                <a:latin typeface="Calibri" charset="0"/>
                <a:ea typeface="ＭＳ Ｐゴシック" charset="0"/>
                <a:cs typeface="ＭＳ Ｐゴシック" charset="0"/>
              </a:rPr>
              <a:t>udfs</a:t>
            </a:r>
          </a:p>
        </p:txBody>
      </p:sp>
      <p:sp>
        <p:nvSpPr>
          <p:cNvPr id="20" name="Rounded Rectangle 19"/>
          <p:cNvSpPr/>
          <p:nvPr/>
        </p:nvSpPr>
        <p:spPr>
          <a:xfrm>
            <a:off x="4953000" y="5791200"/>
            <a:ext cx="1981200" cy="6096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Store </a:t>
            </a:r>
            <a:r>
              <a:rPr lang="en-US" sz="1600">
                <a:solidFill>
                  <a:srgbClr val="FFFFFF"/>
                </a:solidFill>
                <a:latin typeface="Calibri" charset="0"/>
                <a:ea typeface="ＭＳ Ｐゴシック" charset="0"/>
                <a:cs typeface="ＭＳ Ｐゴシック" charset="0"/>
              </a:rPr>
              <a:t> into </a:t>
            </a:r>
            <a:r>
              <a:rPr lang="ja-JP" altLang="en-US" sz="1600">
                <a:solidFill>
                  <a:srgbClr val="FFFFFF"/>
                </a:solidFill>
                <a:latin typeface="Calibri" charset="0"/>
                <a:ea typeface="ＭＳ Ｐゴシック" charset="0"/>
                <a:cs typeface="ＭＳ Ｐゴシック" charset="0"/>
              </a:rPr>
              <a:t>‘</a:t>
            </a:r>
            <a:r>
              <a:rPr lang="en-US" sz="1600">
                <a:solidFill>
                  <a:srgbClr val="FFFFFF"/>
                </a:solidFill>
                <a:latin typeface="Calibri" charset="0"/>
                <a:ea typeface="ＭＳ Ｐゴシック" charset="0"/>
                <a:cs typeface="ＭＳ Ｐゴシック" charset="0"/>
              </a:rPr>
              <a:t>bydemo</a:t>
            </a:r>
            <a:r>
              <a:rPr lang="ja-JP" altLang="en-US" sz="1600">
                <a:solidFill>
                  <a:srgbClr val="FFFFFF"/>
                </a:solidFill>
                <a:latin typeface="Calibri" charset="0"/>
                <a:ea typeface="ＭＳ Ｐゴシック" charset="0"/>
                <a:cs typeface="ＭＳ Ｐゴシック" charset="0"/>
              </a:rPr>
              <a:t>’</a:t>
            </a:r>
            <a:endParaRPr lang="en-US" sz="1600">
              <a:solidFill>
                <a:srgbClr val="FFFFFF"/>
              </a:solidFill>
              <a:latin typeface="Calibri" charset="0"/>
              <a:ea typeface="ＭＳ Ｐゴシック" charset="0"/>
              <a:cs typeface="ＭＳ Ｐゴシック" charset="0"/>
            </a:endParaRPr>
          </a:p>
        </p:txBody>
      </p:sp>
      <p:cxnSp>
        <p:nvCxnSpPr>
          <p:cNvPr id="21" name="Straight Arrow Connector 20"/>
          <p:cNvCxnSpPr>
            <a:stCxn id="19" idx="2"/>
            <a:endCxn id="20" idx="0"/>
          </p:cNvCxnSpPr>
          <p:nvPr/>
        </p:nvCxnSpPr>
        <p:spPr>
          <a:xfrm rot="5400000">
            <a:off x="5791201" y="5638800"/>
            <a:ext cx="304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8" idx="0"/>
          </p:cNvCxnSpPr>
          <p:nvPr/>
        </p:nvCxnSpPr>
        <p:spPr>
          <a:xfrm>
            <a:off x="4497388" y="3048000"/>
            <a:ext cx="1446212"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a:xfrm>
            <a:off x="3505200" y="25908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Split</a:t>
            </a:r>
            <a:endParaRPr lang="en-US" sz="1600">
              <a:solidFill>
                <a:srgbClr val="FFFFFF"/>
              </a:solidFill>
              <a:latin typeface="Calibri" charset="0"/>
              <a:ea typeface="ＭＳ Ｐゴシック" charset="0"/>
              <a:cs typeface="ＭＳ Ｐゴシック" charset="0"/>
            </a:endParaRPr>
          </a:p>
        </p:txBody>
      </p:sp>
      <p:sp>
        <p:nvSpPr>
          <p:cNvPr id="44" name="Rounded Rectangle 43"/>
          <p:cNvSpPr/>
          <p:nvPr/>
        </p:nvSpPr>
        <p:spPr>
          <a:xfrm>
            <a:off x="3581400" y="4191000"/>
            <a:ext cx="1981200" cy="457200"/>
          </a:xfrm>
          <a:prstGeom prst="roundRect">
            <a:avLst/>
          </a:prstGeom>
        </p:spPr>
        <p:style>
          <a:lnRef idx="1">
            <a:schemeClr val="accent4"/>
          </a:lnRef>
          <a:fillRef idx="3">
            <a:schemeClr val="accent4"/>
          </a:fillRef>
          <a:effectRef idx="2">
            <a:schemeClr val="accent4"/>
          </a:effectRef>
          <a:fontRef idx="minor">
            <a:schemeClr val="lt1"/>
          </a:fontRef>
        </p:style>
        <p:txBody>
          <a:bodyPr anchor="ctr"/>
          <a:lstStyle/>
          <a:p>
            <a:pPr algn="ctr"/>
            <a:r>
              <a:rPr lang="en-US" sz="2000">
                <a:solidFill>
                  <a:srgbClr val="000000"/>
                </a:solidFill>
                <a:latin typeface="Calibri" charset="0"/>
                <a:ea typeface="ＭＳ Ｐゴシック" charset="0"/>
                <a:cs typeface="ＭＳ Ｐゴシック" charset="0"/>
              </a:rPr>
              <a:t>Demultiplex</a:t>
            </a:r>
            <a:endParaRPr lang="en-US" sz="1600">
              <a:solidFill>
                <a:srgbClr val="FFFFFF"/>
              </a:solidFill>
              <a:latin typeface="Calibri" charset="0"/>
              <a:ea typeface="ＭＳ Ｐゴシック" charset="0"/>
              <a:cs typeface="ＭＳ Ｐゴシック" charset="0"/>
            </a:endParaRPr>
          </a:p>
        </p:txBody>
      </p:sp>
      <p:cxnSp>
        <p:nvCxnSpPr>
          <p:cNvPr id="47" name="Straight Arrow Connector 46"/>
          <p:cNvCxnSpPr>
            <a:stCxn id="5" idx="2"/>
            <a:endCxn id="42" idx="0"/>
          </p:cNvCxnSpPr>
          <p:nvPr/>
        </p:nvCxnSpPr>
        <p:spPr>
          <a:xfrm rot="5400000">
            <a:off x="4381501" y="2476500"/>
            <a:ext cx="2286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44" idx="2"/>
            <a:endCxn id="19" idx="0"/>
          </p:cNvCxnSpPr>
          <p:nvPr/>
        </p:nvCxnSpPr>
        <p:spPr>
          <a:xfrm rot="16200000" flipH="1">
            <a:off x="5067300" y="4152900"/>
            <a:ext cx="381000" cy="1371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5077" name="TextBox 54"/>
          <p:cNvSpPr txBox="1">
            <a:spLocks noChangeArrowheads="1"/>
          </p:cNvSpPr>
          <p:nvPr/>
        </p:nvSpPr>
        <p:spPr bwMode="auto">
          <a:xfrm>
            <a:off x="6719888" y="1143000"/>
            <a:ext cx="7477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Map</a:t>
            </a:r>
            <a:r>
              <a:rPr lang="en-US" sz="2000" baseline="-25000"/>
              <a:t>1</a:t>
            </a:r>
            <a:endParaRPr lang="en-US" sz="2400" baseline="-25000"/>
          </a:p>
        </p:txBody>
      </p:sp>
      <p:sp>
        <p:nvSpPr>
          <p:cNvPr id="45078" name="TextBox 56"/>
          <p:cNvSpPr txBox="1">
            <a:spLocks noChangeArrowheads="1"/>
          </p:cNvSpPr>
          <p:nvPr/>
        </p:nvSpPr>
        <p:spPr bwMode="auto">
          <a:xfrm>
            <a:off x="6621463" y="4095750"/>
            <a:ext cx="1150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37931725" indent="-37474525">
              <a:defRPr>
                <a:solidFill>
                  <a:schemeClr val="tx1"/>
                </a:solidFill>
                <a:latin typeface="Calibri" charset="0"/>
                <a:ea typeface="ＭＳ Ｐゴシック" charset="0"/>
              </a:defRPr>
            </a:lvl2pPr>
            <a:lvl3pPr>
              <a:defRPr>
                <a:solidFill>
                  <a:schemeClr val="tx1"/>
                </a:solidFill>
                <a:latin typeface="Calibri" charset="0"/>
                <a:ea typeface="ＭＳ Ｐゴシック" charset="0"/>
              </a:defRPr>
            </a:lvl3pPr>
            <a:lvl4pPr>
              <a:defRPr>
                <a:solidFill>
                  <a:schemeClr val="tx1"/>
                </a:solidFill>
                <a:latin typeface="Calibri" charset="0"/>
                <a:ea typeface="ＭＳ Ｐゴシック" charset="0"/>
              </a:defRPr>
            </a:lvl4pPr>
            <a:lvl5pPr>
              <a:defRPr>
                <a:solidFill>
                  <a:schemeClr val="tx1"/>
                </a:solidFill>
                <a:latin typeface="Calibri" charset="0"/>
                <a:ea typeface="ＭＳ Ｐゴシック" charset="0"/>
              </a:defRPr>
            </a:lvl5pPr>
            <a:lvl6pPr marL="457200" fontAlgn="base">
              <a:spcBef>
                <a:spcPct val="0"/>
              </a:spcBef>
              <a:spcAft>
                <a:spcPct val="0"/>
              </a:spcAft>
              <a:defRPr>
                <a:solidFill>
                  <a:schemeClr val="tx1"/>
                </a:solidFill>
                <a:latin typeface="Calibri" charset="0"/>
                <a:ea typeface="ＭＳ Ｐゴシック" charset="0"/>
              </a:defRPr>
            </a:lvl6pPr>
            <a:lvl7pPr marL="914400" fontAlgn="base">
              <a:spcBef>
                <a:spcPct val="0"/>
              </a:spcBef>
              <a:spcAft>
                <a:spcPct val="0"/>
              </a:spcAft>
              <a:defRPr>
                <a:solidFill>
                  <a:schemeClr val="tx1"/>
                </a:solidFill>
                <a:latin typeface="Calibri" charset="0"/>
                <a:ea typeface="ＭＳ Ｐゴシック" charset="0"/>
              </a:defRPr>
            </a:lvl7pPr>
            <a:lvl8pPr marL="1371600" fontAlgn="base">
              <a:spcBef>
                <a:spcPct val="0"/>
              </a:spcBef>
              <a:spcAft>
                <a:spcPct val="0"/>
              </a:spcAft>
              <a:defRPr>
                <a:solidFill>
                  <a:schemeClr val="tx1"/>
                </a:solidFill>
                <a:latin typeface="Calibri" charset="0"/>
                <a:ea typeface="ＭＳ Ｐゴシック" charset="0"/>
              </a:defRPr>
            </a:lvl8pPr>
            <a:lvl9pPr marL="1828800" fontAlgn="base">
              <a:spcBef>
                <a:spcPct val="0"/>
              </a:spcBef>
              <a:spcAft>
                <a:spcPct val="0"/>
              </a:spcAft>
              <a:defRPr>
                <a:solidFill>
                  <a:schemeClr val="tx1"/>
                </a:solidFill>
                <a:latin typeface="Calibri" charset="0"/>
                <a:ea typeface="ＭＳ Ｐゴシック" charset="0"/>
              </a:defRPr>
            </a:lvl9pPr>
          </a:lstStyle>
          <a:p>
            <a:r>
              <a:rPr lang="en-US" sz="2000"/>
              <a:t>Reduce</a:t>
            </a:r>
            <a:r>
              <a:rPr lang="en-US" sz="2000" baseline="-25000"/>
              <a:t>1</a:t>
            </a:r>
          </a:p>
        </p:txBody>
      </p:sp>
      <p:cxnSp>
        <p:nvCxnSpPr>
          <p:cNvPr id="58" name="Straight Arrow Connector 57"/>
          <p:cNvCxnSpPr/>
          <p:nvPr/>
        </p:nvCxnSpPr>
        <p:spPr>
          <a:xfrm rot="5400000">
            <a:off x="4399757" y="4020344"/>
            <a:ext cx="34290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Rounded Rectangle 42"/>
          <p:cNvSpPr/>
          <p:nvPr/>
        </p:nvSpPr>
        <p:spPr>
          <a:xfrm>
            <a:off x="1600200" y="3848100"/>
            <a:ext cx="6019800" cy="270510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
        <p:nvSpPr>
          <p:cNvPr id="41" name="Rounded Rectangle 40"/>
          <p:cNvSpPr/>
          <p:nvPr/>
        </p:nvSpPr>
        <p:spPr>
          <a:xfrm>
            <a:off x="1600200" y="1143000"/>
            <a:ext cx="6019800" cy="2514600"/>
          </a:xfrm>
          <a:prstGeom prst="roundRect">
            <a:avLst/>
          </a:prstGeom>
          <a:gradFill flip="none" rotWithShape="1">
            <a:gsLst>
              <a:gs pos="0">
                <a:schemeClr val="accent1">
                  <a:tint val="100000"/>
                  <a:shade val="100000"/>
                  <a:satMod val="130000"/>
                  <a:alpha val="21000"/>
                </a:schemeClr>
              </a:gs>
              <a:gs pos="100000">
                <a:schemeClr val="accent1">
                  <a:tint val="50000"/>
                  <a:shade val="100000"/>
                  <a:satMod val="350000"/>
                  <a:alpha val="21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endParaRPr lang="en-US">
              <a:solidFill>
                <a:srgbClr val="FFFFFF"/>
              </a:solidFill>
              <a:latin typeface="Calibri" charset="0"/>
              <a:ea typeface="ＭＳ Ｐゴシック" charset="0"/>
              <a:cs typeface="ＭＳ Ｐゴシック" charset="0"/>
            </a:endParaRPr>
          </a:p>
        </p:txBody>
      </p:sp>
    </p:spTree>
    <p:extLst>
      <p:ext uri="{BB962C8B-B14F-4D97-AF65-F5344CB8AC3E}">
        <p14:creationId xmlns:p14="http://schemas.microsoft.com/office/powerpoint/2010/main" val="209264761"/>
      </p:ext>
    </p:extLst>
  </p:cSld>
  <p:clrMapOvr>
    <a:masterClrMapping/>
  </p:clrMapOvr>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zh-CN" altLang="en-US" dirty="0" smtClean="0">
                <a:latin typeface="Calibri" charset="0"/>
              </a:rPr>
              <a:t>其他类似框架</a:t>
            </a:r>
            <a:endParaRPr lang="en-US" dirty="0">
              <a:latin typeface="Calibri" charset="0"/>
            </a:endParaRPr>
          </a:p>
        </p:txBody>
      </p:sp>
      <p:sp>
        <p:nvSpPr>
          <p:cNvPr id="3" name="Content Placeholder 2"/>
          <p:cNvSpPr>
            <a:spLocks noGrp="1"/>
          </p:cNvSpPr>
          <p:nvPr>
            <p:ph idx="1"/>
          </p:nvPr>
        </p:nvSpPr>
        <p:spPr>
          <a:xfrm>
            <a:off x="457200" y="1295400"/>
            <a:ext cx="8229600" cy="4830763"/>
          </a:xfrm>
        </p:spPr>
        <p:txBody>
          <a:bodyPr>
            <a:normAutofit/>
          </a:bodyPr>
          <a:lstStyle/>
          <a:p>
            <a:pPr>
              <a:lnSpc>
                <a:spcPct val="80000"/>
              </a:lnSpc>
            </a:pPr>
            <a:r>
              <a:rPr lang="en-US" sz="3000" dirty="0" err="1">
                <a:solidFill>
                  <a:schemeClr val="tx2"/>
                </a:solidFill>
                <a:latin typeface="Calibri" charset="0"/>
              </a:rPr>
              <a:t>Sawzall</a:t>
            </a:r>
            <a:endParaRPr lang="en-US" sz="3000" dirty="0">
              <a:solidFill>
                <a:schemeClr val="tx2"/>
              </a:solidFill>
              <a:latin typeface="Calibri" charset="0"/>
            </a:endParaRPr>
          </a:p>
          <a:p>
            <a:pPr lvl="1">
              <a:lnSpc>
                <a:spcPct val="80000"/>
              </a:lnSpc>
            </a:pPr>
            <a:r>
              <a:rPr lang="en-US" sz="2600" dirty="0">
                <a:latin typeface="Calibri" charset="0"/>
              </a:rPr>
              <a:t>Data processing language on top of map-reduce</a:t>
            </a:r>
          </a:p>
          <a:p>
            <a:pPr lvl="1">
              <a:lnSpc>
                <a:spcPct val="80000"/>
              </a:lnSpc>
            </a:pPr>
            <a:r>
              <a:rPr lang="en-US" sz="2600" dirty="0">
                <a:latin typeface="Calibri" charset="0"/>
              </a:rPr>
              <a:t>Rigid structure of filtering followed by aggregation</a:t>
            </a:r>
          </a:p>
          <a:p>
            <a:pPr lvl="1">
              <a:lnSpc>
                <a:spcPct val="80000"/>
              </a:lnSpc>
            </a:pPr>
            <a:endParaRPr lang="en-US" sz="1100" dirty="0">
              <a:latin typeface="Calibri" charset="0"/>
            </a:endParaRPr>
          </a:p>
          <a:p>
            <a:pPr>
              <a:lnSpc>
                <a:spcPct val="80000"/>
              </a:lnSpc>
            </a:pPr>
            <a:r>
              <a:rPr lang="en-US" sz="3000" dirty="0">
                <a:solidFill>
                  <a:srgbClr val="1F497D"/>
                </a:solidFill>
                <a:latin typeface="Calibri" charset="0"/>
              </a:rPr>
              <a:t>Hive</a:t>
            </a:r>
          </a:p>
          <a:p>
            <a:pPr lvl="1">
              <a:lnSpc>
                <a:spcPct val="80000"/>
              </a:lnSpc>
            </a:pPr>
            <a:r>
              <a:rPr lang="en-US" sz="2600" dirty="0">
                <a:latin typeface="Calibri" charset="0"/>
              </a:rPr>
              <a:t>SQL-like language on top of Map-Reduce</a:t>
            </a:r>
          </a:p>
          <a:p>
            <a:pPr lvl="1">
              <a:lnSpc>
                <a:spcPct val="80000"/>
              </a:lnSpc>
            </a:pPr>
            <a:endParaRPr lang="en-US" sz="1100" dirty="0">
              <a:solidFill>
                <a:srgbClr val="1F497D"/>
              </a:solidFill>
              <a:latin typeface="Calibri" charset="0"/>
            </a:endParaRPr>
          </a:p>
          <a:p>
            <a:pPr>
              <a:lnSpc>
                <a:spcPct val="80000"/>
              </a:lnSpc>
            </a:pPr>
            <a:r>
              <a:rPr lang="en-US" sz="3000" dirty="0" err="1">
                <a:solidFill>
                  <a:srgbClr val="1F497D"/>
                </a:solidFill>
                <a:latin typeface="Calibri" charset="0"/>
              </a:rPr>
              <a:t>DryadLINQ</a:t>
            </a:r>
            <a:endParaRPr lang="en-US" sz="3000" dirty="0">
              <a:solidFill>
                <a:srgbClr val="1F497D"/>
              </a:solidFill>
              <a:latin typeface="Calibri" charset="0"/>
            </a:endParaRPr>
          </a:p>
          <a:p>
            <a:pPr lvl="1">
              <a:lnSpc>
                <a:spcPct val="80000"/>
              </a:lnSpc>
            </a:pPr>
            <a:r>
              <a:rPr lang="en-US" sz="2600" dirty="0">
                <a:latin typeface="Calibri" charset="0"/>
              </a:rPr>
              <a:t>SQL-like language on top of Dryad</a:t>
            </a:r>
          </a:p>
          <a:p>
            <a:pPr lvl="1">
              <a:lnSpc>
                <a:spcPct val="80000"/>
              </a:lnSpc>
            </a:pPr>
            <a:endParaRPr lang="en-US" sz="1100" dirty="0">
              <a:latin typeface="Calibri" charset="0"/>
            </a:endParaRPr>
          </a:p>
        </p:txBody>
      </p:sp>
    </p:spTree>
    <p:extLst>
      <p:ext uri="{BB962C8B-B14F-4D97-AF65-F5344CB8AC3E}">
        <p14:creationId xmlns:p14="http://schemas.microsoft.com/office/powerpoint/2010/main" val="2290704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总结与课程之后内容展望</a:t>
            </a:r>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73194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Hadoop</a:t>
            </a:r>
            <a:r>
              <a:rPr kumimoji="1" lang="zh-CN" altLang="en-US" dirty="0" smtClean="0"/>
              <a:t>与</a:t>
            </a:r>
            <a:r>
              <a:rPr kumimoji="1" lang="en-US" altLang="zh-CN" smtClean="0"/>
              <a:t>Pig</a:t>
            </a:r>
            <a:endParaRPr kumimoji="1" lang="zh-CN" altLang="en-US" dirty="0"/>
          </a:p>
        </p:txBody>
      </p:sp>
      <p:pic>
        <p:nvPicPr>
          <p:cNvPr id="4" name="图片 3"/>
          <p:cNvPicPr>
            <a:picLocks noChangeAspect="1"/>
          </p:cNvPicPr>
          <p:nvPr/>
        </p:nvPicPr>
        <p:blipFill>
          <a:blip r:embed="rId2"/>
          <a:stretch>
            <a:fillRect/>
          </a:stretch>
        </p:blipFill>
        <p:spPr>
          <a:xfrm>
            <a:off x="457200" y="1915322"/>
            <a:ext cx="8368961" cy="4095449"/>
          </a:xfrm>
          <a:prstGeom prst="rect">
            <a:avLst/>
          </a:prstGeom>
        </p:spPr>
      </p:pic>
    </p:spTree>
    <p:extLst>
      <p:ext uri="{BB962C8B-B14F-4D97-AF65-F5344CB8AC3E}">
        <p14:creationId xmlns:p14="http://schemas.microsoft.com/office/powerpoint/2010/main" val="33660306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9538"/>
            <a:ext cx="8229600" cy="1143000"/>
          </a:xfrm>
        </p:spPr>
        <p:txBody>
          <a:bodyPr/>
          <a:lstStyle/>
          <a:p>
            <a:r>
              <a:rPr kumimoji="1" lang="en-US" altLang="zh-CN" dirty="0" err="1" smtClean="0"/>
              <a:t>Hadoop</a:t>
            </a:r>
            <a:r>
              <a:rPr kumimoji="1" lang="en-US" altLang="zh-CN" dirty="0" smtClean="0"/>
              <a:t> </a:t>
            </a:r>
            <a:r>
              <a:rPr kumimoji="1" lang="zh-CN" altLang="en-US" dirty="0" smtClean="0"/>
              <a:t>生态系统</a:t>
            </a:r>
            <a:endParaRPr kumimoji="1" lang="zh-CN" altLang="en-US" dirty="0"/>
          </a:p>
        </p:txBody>
      </p:sp>
      <p:pic>
        <p:nvPicPr>
          <p:cNvPr id="5" name="图片 4"/>
          <p:cNvPicPr>
            <a:picLocks noChangeAspect="1"/>
          </p:cNvPicPr>
          <p:nvPr/>
        </p:nvPicPr>
        <p:blipFill rotWithShape="1">
          <a:blip r:embed="rId2"/>
          <a:srcRect t="10566"/>
          <a:stretch/>
        </p:blipFill>
        <p:spPr>
          <a:xfrm>
            <a:off x="880137" y="1417638"/>
            <a:ext cx="7619476" cy="5097523"/>
          </a:xfrm>
          <a:prstGeom prst="rect">
            <a:avLst/>
          </a:prstGeom>
        </p:spPr>
      </p:pic>
    </p:spTree>
    <p:extLst>
      <p:ext uri="{BB962C8B-B14F-4D97-AF65-F5344CB8AC3E}">
        <p14:creationId xmlns:p14="http://schemas.microsoft.com/office/powerpoint/2010/main" val="21401691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zh-CN" altLang="en-US" dirty="0"/>
              <a:t>另</a:t>
            </a:r>
            <a:r>
              <a:rPr kumimoji="1" lang="zh-CN" altLang="en-US" dirty="0" smtClean="0"/>
              <a:t>一面</a:t>
            </a:r>
            <a:r>
              <a:rPr kumimoji="1" lang="en-US" altLang="zh-CN" dirty="0" smtClean="0"/>
              <a:t>:</a:t>
            </a:r>
            <a:r>
              <a:rPr kumimoji="1" lang="zh-CN" altLang="en-US" dirty="0" smtClean="0"/>
              <a:t> </a:t>
            </a:r>
            <a:r>
              <a:rPr kumimoji="1" lang="en-US" altLang="zh-CN" dirty="0"/>
              <a:t>“</a:t>
            </a:r>
            <a:r>
              <a:rPr kumimoji="1" lang="en-US" altLang="zh-CN" dirty="0" err="1"/>
              <a:t>MapReduce</a:t>
            </a:r>
            <a:r>
              <a:rPr kumimoji="1" lang="en-US" altLang="zh-CN" dirty="0"/>
              <a:t>: A major step backwards”</a:t>
            </a:r>
            <a:br>
              <a:rPr kumimoji="1" lang="en-US" altLang="zh-CN" dirty="0"/>
            </a:br>
            <a:endParaRPr kumimoji="1"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David </a:t>
            </a:r>
            <a:r>
              <a:rPr lang="en-US" altLang="zh-CN" dirty="0"/>
              <a:t>J. DeWitt and Michael </a:t>
            </a:r>
            <a:r>
              <a:rPr lang="en-US" altLang="zh-CN" dirty="0" err="1" smtClean="0"/>
              <a:t>Stonebraker</a:t>
            </a:r>
            <a:endParaRPr lang="en-US" altLang="zh-CN" dirty="0" smtClean="0"/>
          </a:p>
          <a:p>
            <a:endParaRPr lang="en-US" altLang="zh-CN" dirty="0" smtClean="0"/>
          </a:p>
          <a:p>
            <a:r>
              <a:rPr lang="en-US" altLang="zh-CN" dirty="0"/>
              <a:t>A giant step backward in the programming </a:t>
            </a:r>
            <a:r>
              <a:rPr lang="en-US" altLang="zh-CN" dirty="0" smtClean="0"/>
              <a:t>paradigm</a:t>
            </a:r>
          </a:p>
          <a:p>
            <a:pPr lvl="1"/>
            <a:r>
              <a:rPr lang="en-US" altLang="zh-CN" dirty="0" smtClean="0"/>
              <a:t>No</a:t>
            </a:r>
            <a:r>
              <a:rPr lang="zh-CN" altLang="en-US" dirty="0" smtClean="0"/>
              <a:t> </a:t>
            </a:r>
            <a:r>
              <a:rPr lang="en-US" altLang="zh-CN" dirty="0" smtClean="0"/>
              <a:t>Schema,</a:t>
            </a:r>
            <a:r>
              <a:rPr lang="zh-CN" altLang="en-US" dirty="0" smtClean="0"/>
              <a:t> </a:t>
            </a:r>
            <a:r>
              <a:rPr lang="en-US" altLang="zh-CN" dirty="0" smtClean="0"/>
              <a:t> No</a:t>
            </a:r>
            <a:r>
              <a:rPr lang="zh-CN" altLang="en-US" dirty="0" smtClean="0"/>
              <a:t> </a:t>
            </a:r>
            <a:r>
              <a:rPr lang="en-US" altLang="zh-CN" dirty="0" smtClean="0"/>
              <a:t>high</a:t>
            </a:r>
            <a:r>
              <a:rPr lang="zh-CN" altLang="en-US" dirty="0" smtClean="0"/>
              <a:t> </a:t>
            </a:r>
            <a:r>
              <a:rPr lang="en-US" altLang="zh-CN" dirty="0" smtClean="0"/>
              <a:t>level</a:t>
            </a:r>
            <a:r>
              <a:rPr lang="zh-CN" altLang="en-US" dirty="0" smtClean="0"/>
              <a:t> </a:t>
            </a:r>
            <a:r>
              <a:rPr lang="en-US" altLang="zh-CN" dirty="0" smtClean="0"/>
              <a:t>access</a:t>
            </a:r>
            <a:r>
              <a:rPr lang="zh-CN" altLang="en-US" dirty="0" smtClean="0"/>
              <a:t> </a:t>
            </a:r>
            <a:r>
              <a:rPr lang="en-US" altLang="zh-CN" dirty="0" smtClean="0"/>
              <a:t>language</a:t>
            </a:r>
          </a:p>
          <a:p>
            <a:r>
              <a:rPr lang="en-US" altLang="zh-CN" dirty="0" smtClean="0"/>
              <a:t>A </a:t>
            </a:r>
            <a:r>
              <a:rPr lang="en-US" altLang="zh-CN" dirty="0"/>
              <a:t>sub-optimal </a:t>
            </a:r>
            <a:r>
              <a:rPr lang="en-US" altLang="zh-CN" dirty="0" smtClean="0"/>
              <a:t>implementation</a:t>
            </a:r>
            <a:endParaRPr lang="en-US" altLang="zh-CN" dirty="0"/>
          </a:p>
          <a:p>
            <a:pPr lvl="1"/>
            <a:r>
              <a:rPr lang="en-US" altLang="zh-CN" dirty="0"/>
              <a:t>I</a:t>
            </a:r>
            <a:r>
              <a:rPr lang="en-US" altLang="zh-CN" dirty="0" smtClean="0"/>
              <a:t>t </a:t>
            </a:r>
            <a:r>
              <a:rPr lang="en-US" altLang="zh-CN" dirty="0"/>
              <a:t>uses brute force instead of indexing</a:t>
            </a:r>
          </a:p>
          <a:p>
            <a:r>
              <a:rPr lang="en-US" altLang="zh-CN" dirty="0"/>
              <a:t>Not novel at </a:t>
            </a:r>
            <a:r>
              <a:rPr lang="en-US" altLang="zh-CN" dirty="0" smtClean="0"/>
              <a:t>all</a:t>
            </a:r>
            <a:r>
              <a:rPr lang="zh-CN" altLang="en-US" dirty="0" smtClean="0"/>
              <a:t> </a:t>
            </a:r>
            <a:endParaRPr lang="en-US" altLang="zh-CN" dirty="0" smtClean="0"/>
          </a:p>
          <a:p>
            <a:pPr lvl="1"/>
            <a:r>
              <a:rPr lang="en-US" altLang="zh-CN" dirty="0" smtClean="0"/>
              <a:t>Techniques</a:t>
            </a:r>
            <a:r>
              <a:rPr lang="zh-CN" altLang="en-US" dirty="0" smtClean="0"/>
              <a:t> </a:t>
            </a:r>
            <a:r>
              <a:rPr lang="en-US" altLang="zh-CN" dirty="0" smtClean="0"/>
              <a:t>well </a:t>
            </a:r>
            <a:r>
              <a:rPr lang="en-US" altLang="zh-CN" dirty="0"/>
              <a:t>known techniques </a:t>
            </a:r>
            <a:r>
              <a:rPr lang="en-US" altLang="zh-CN" dirty="0" smtClean="0"/>
              <a:t>nearly </a:t>
            </a:r>
            <a:r>
              <a:rPr lang="en-US" altLang="zh-CN" dirty="0"/>
              <a:t>25 years ago</a:t>
            </a:r>
          </a:p>
          <a:p>
            <a:r>
              <a:rPr lang="en-US" altLang="zh-CN" dirty="0"/>
              <a:t>Missing most of the features that are routinely included in current </a:t>
            </a:r>
            <a:r>
              <a:rPr lang="en-US" altLang="zh-CN" dirty="0" smtClean="0"/>
              <a:t>DBMS</a:t>
            </a:r>
          </a:p>
          <a:p>
            <a:pPr lvl="1"/>
            <a:r>
              <a:rPr lang="en-US" altLang="zh-CN" dirty="0" smtClean="0"/>
              <a:t>Indexing,</a:t>
            </a:r>
            <a:r>
              <a:rPr lang="zh-CN" altLang="en-US" dirty="0" smtClean="0"/>
              <a:t> </a:t>
            </a:r>
            <a:r>
              <a:rPr lang="en-US" altLang="zh-CN" dirty="0" smtClean="0"/>
              <a:t>Updates,</a:t>
            </a:r>
            <a:r>
              <a:rPr lang="zh-CN" altLang="en-US" dirty="0" smtClean="0"/>
              <a:t> </a:t>
            </a:r>
            <a:r>
              <a:rPr lang="en-US" altLang="zh-CN" dirty="0" smtClean="0"/>
              <a:t>Transactions,</a:t>
            </a:r>
            <a:r>
              <a:rPr lang="zh-CN" altLang="en-US" dirty="0" smtClean="0"/>
              <a:t> </a:t>
            </a:r>
            <a:r>
              <a:rPr lang="en-US" altLang="zh-CN" dirty="0" smtClean="0"/>
              <a:t>Integrity</a:t>
            </a:r>
            <a:r>
              <a:rPr lang="zh-CN" altLang="en-US" dirty="0" smtClean="0"/>
              <a:t> </a:t>
            </a:r>
            <a:r>
              <a:rPr lang="en-US" altLang="zh-CN" dirty="0" smtClean="0"/>
              <a:t>Constraints</a:t>
            </a:r>
            <a:r>
              <a:rPr lang="zh-CN" altLang="en-US" dirty="0" smtClean="0"/>
              <a:t>, </a:t>
            </a:r>
            <a:r>
              <a:rPr lang="en-US" altLang="zh-CN" dirty="0" smtClean="0"/>
              <a:t>Logical</a:t>
            </a:r>
            <a:r>
              <a:rPr lang="zh-CN" altLang="en-US" dirty="0" smtClean="0"/>
              <a:t> </a:t>
            </a:r>
            <a:r>
              <a:rPr lang="en-US" altLang="zh-CN" dirty="0" smtClean="0"/>
              <a:t>Views</a:t>
            </a:r>
            <a:endParaRPr lang="en-US" altLang="zh-CN" dirty="0"/>
          </a:p>
        </p:txBody>
      </p:sp>
    </p:spTree>
    <p:extLst>
      <p:ext uri="{BB962C8B-B14F-4D97-AF65-F5344CB8AC3E}">
        <p14:creationId xmlns:p14="http://schemas.microsoft.com/office/powerpoint/2010/main" val="184866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169666" y="3520420"/>
            <a:ext cx="2997200" cy="19685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Word Frequency</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9</a:t>
            </a:fld>
            <a:endParaRPr lang="en-US"/>
          </a:p>
        </p:txBody>
      </p:sp>
      <p:sp>
        <p:nvSpPr>
          <p:cNvPr id="7" name="TextBox 6"/>
          <p:cNvSpPr txBox="1"/>
          <p:nvPr/>
        </p:nvSpPr>
        <p:spPr>
          <a:xfrm>
            <a:off x="941066" y="2529820"/>
            <a:ext cx="7899278" cy="523220"/>
          </a:xfrm>
          <a:prstGeom prst="rect">
            <a:avLst/>
          </a:prstGeom>
          <a:noFill/>
        </p:spPr>
        <p:txBody>
          <a:bodyPr wrap="none" rtlCol="0">
            <a:spAutoFit/>
          </a:bodyPr>
          <a:lstStyle/>
          <a:p>
            <a:r>
              <a:rPr lang="en-US" sz="2800" dirty="0" smtClean="0"/>
              <a:t>that that is is that that is not is not is that it </a:t>
            </a:r>
            <a:r>
              <a:rPr lang="en-US" sz="2800" dirty="0" err="1" smtClean="0"/>
              <a:t>it</a:t>
            </a:r>
            <a:r>
              <a:rPr lang="en-US" sz="2800" dirty="0" smtClean="0"/>
              <a:t> is  ……</a:t>
            </a:r>
            <a:endParaRPr lang="en-US" sz="2800" dirty="0"/>
          </a:p>
        </p:txBody>
      </p:sp>
      <p:sp>
        <p:nvSpPr>
          <p:cNvPr id="8" name="TextBox 7"/>
          <p:cNvSpPr txBox="1"/>
          <p:nvPr/>
        </p:nvSpPr>
        <p:spPr>
          <a:xfrm>
            <a:off x="1461766" y="3647420"/>
            <a:ext cx="782458" cy="2246769"/>
          </a:xfrm>
          <a:prstGeom prst="rect">
            <a:avLst/>
          </a:prstGeom>
          <a:noFill/>
        </p:spPr>
        <p:txBody>
          <a:bodyPr wrap="none" rtlCol="0">
            <a:spAutoFit/>
          </a:bodyPr>
          <a:lstStyle/>
          <a:p>
            <a:r>
              <a:rPr lang="en-US" sz="2800" dirty="0" smtClean="0"/>
              <a:t>that</a:t>
            </a:r>
          </a:p>
          <a:p>
            <a:r>
              <a:rPr lang="en-US" sz="2800" dirty="0" smtClean="0"/>
              <a:t>is</a:t>
            </a:r>
          </a:p>
          <a:p>
            <a:r>
              <a:rPr lang="en-US" sz="2800" dirty="0" smtClean="0"/>
              <a:t>not</a:t>
            </a:r>
          </a:p>
          <a:p>
            <a:endParaRPr lang="en-US" sz="2800" dirty="0" smtClean="0"/>
          </a:p>
          <a:p>
            <a:endParaRPr lang="en-US" sz="2800" dirty="0"/>
          </a:p>
        </p:txBody>
      </p:sp>
      <p:sp>
        <p:nvSpPr>
          <p:cNvPr id="10" name="Right Arrow 9"/>
          <p:cNvSpPr/>
          <p:nvPr/>
        </p:nvSpPr>
        <p:spPr>
          <a:xfrm>
            <a:off x="610866" y="2136120"/>
            <a:ext cx="1562100" cy="25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852166" y="2288520"/>
            <a:ext cx="602729" cy="369332"/>
          </a:xfrm>
          <a:prstGeom prst="rect">
            <a:avLst/>
          </a:prstGeom>
          <a:noFill/>
        </p:spPr>
        <p:txBody>
          <a:bodyPr wrap="none" rtlCol="0">
            <a:spAutoFit/>
          </a:bodyPr>
          <a:lstStyle/>
          <a:p>
            <a:r>
              <a:rPr lang="en-US" dirty="0" smtClean="0"/>
              <a:t>scan</a:t>
            </a:r>
            <a:endParaRPr lang="en-US" dirty="0"/>
          </a:p>
        </p:txBody>
      </p:sp>
      <p:sp>
        <p:nvSpPr>
          <p:cNvPr id="26" name="TextBox 25"/>
          <p:cNvSpPr txBox="1"/>
          <p:nvPr/>
        </p:nvSpPr>
        <p:spPr>
          <a:xfrm>
            <a:off x="1563366" y="5641320"/>
            <a:ext cx="2090316" cy="523220"/>
          </a:xfrm>
          <a:prstGeom prst="rect">
            <a:avLst/>
          </a:prstGeom>
          <a:noFill/>
        </p:spPr>
        <p:txBody>
          <a:bodyPr wrap="none" rtlCol="0">
            <a:spAutoFit/>
          </a:bodyPr>
          <a:lstStyle/>
          <a:p>
            <a:r>
              <a:rPr lang="en-US" sz="2800" dirty="0" smtClean="0"/>
              <a:t>Global States</a:t>
            </a:r>
            <a:endParaRPr lang="en-US" sz="2800" dirty="0"/>
          </a:p>
        </p:txBody>
      </p:sp>
      <p:sp>
        <p:nvSpPr>
          <p:cNvPr id="27" name="TextBox 26"/>
          <p:cNvSpPr txBox="1"/>
          <p:nvPr/>
        </p:nvSpPr>
        <p:spPr>
          <a:xfrm>
            <a:off x="5589266" y="3444220"/>
            <a:ext cx="1413528" cy="523220"/>
          </a:xfrm>
          <a:prstGeom prst="rect">
            <a:avLst/>
          </a:prstGeom>
          <a:noFill/>
        </p:spPr>
        <p:txBody>
          <a:bodyPr wrap="none" rtlCol="0">
            <a:spAutoFit/>
          </a:bodyPr>
          <a:lstStyle/>
          <a:p>
            <a:r>
              <a:rPr lang="en-US" sz="2800" dirty="0" smtClean="0"/>
              <a:t>Parallel?</a:t>
            </a:r>
            <a:endParaRPr lang="en-US" sz="2800" dirty="0"/>
          </a:p>
        </p:txBody>
      </p:sp>
      <p:sp>
        <p:nvSpPr>
          <p:cNvPr id="18" name="Right Arrow 17"/>
          <p:cNvSpPr/>
          <p:nvPr/>
        </p:nvSpPr>
        <p:spPr>
          <a:xfrm>
            <a:off x="3531866" y="2161520"/>
            <a:ext cx="1562100" cy="25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6275066" y="2161520"/>
            <a:ext cx="1562100" cy="254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1893566" y="2529820"/>
            <a:ext cx="889000" cy="9525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a:off x="3519166" y="2415520"/>
            <a:ext cx="1638300" cy="1041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4230366" y="2504420"/>
            <a:ext cx="2908300"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矩形 2"/>
          <p:cNvSpPr/>
          <p:nvPr/>
        </p:nvSpPr>
        <p:spPr>
          <a:xfrm>
            <a:off x="1399659" y="1647304"/>
            <a:ext cx="1278474" cy="388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a:t>
            </a:r>
            <a:r>
              <a:rPr kumimoji="1" lang="zh-CN" altLang="en-US" dirty="0" smtClean="0"/>
              <a:t> </a:t>
            </a:r>
            <a:r>
              <a:rPr kumimoji="1" lang="en-US" altLang="zh-CN" dirty="0" smtClean="0"/>
              <a:t>Count</a:t>
            </a:r>
            <a:r>
              <a:rPr kumimoji="1" lang="zh-CN" altLang="en-US" dirty="0" smtClean="0"/>
              <a:t> </a:t>
            </a:r>
            <a:endParaRPr kumimoji="1" lang="zh-CN" altLang="en-US" dirty="0"/>
          </a:p>
        </p:txBody>
      </p:sp>
      <p:sp>
        <p:nvSpPr>
          <p:cNvPr id="17" name="矩形 16"/>
          <p:cNvSpPr/>
          <p:nvPr/>
        </p:nvSpPr>
        <p:spPr>
          <a:xfrm>
            <a:off x="4310792" y="1658527"/>
            <a:ext cx="1278474" cy="388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a:t>
            </a:r>
            <a:r>
              <a:rPr kumimoji="1" lang="zh-CN" altLang="en-US" dirty="0" smtClean="0"/>
              <a:t> </a:t>
            </a:r>
            <a:r>
              <a:rPr kumimoji="1" lang="en-US" altLang="zh-CN" dirty="0" smtClean="0"/>
              <a:t>Count</a:t>
            </a:r>
            <a:r>
              <a:rPr kumimoji="1" lang="zh-CN" altLang="en-US" dirty="0" smtClean="0"/>
              <a:t> </a:t>
            </a:r>
            <a:endParaRPr kumimoji="1" lang="zh-CN" altLang="en-US" dirty="0"/>
          </a:p>
        </p:txBody>
      </p:sp>
      <p:sp>
        <p:nvSpPr>
          <p:cNvPr id="19" name="矩形 18"/>
          <p:cNvSpPr/>
          <p:nvPr/>
        </p:nvSpPr>
        <p:spPr>
          <a:xfrm>
            <a:off x="7197929" y="1658527"/>
            <a:ext cx="1278474" cy="38821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dirty="0" smtClean="0"/>
              <a:t>Local</a:t>
            </a:r>
            <a:r>
              <a:rPr kumimoji="1" lang="zh-CN" altLang="en-US" dirty="0" smtClean="0"/>
              <a:t> </a:t>
            </a:r>
            <a:r>
              <a:rPr kumimoji="1" lang="en-US" altLang="zh-CN" dirty="0" smtClean="0"/>
              <a:t>Count</a:t>
            </a:r>
            <a:r>
              <a:rPr kumimoji="1" lang="zh-CN" altLang="en-US" dirty="0" smtClean="0"/>
              <a:t> </a:t>
            </a:r>
            <a:endParaRPr kumimoji="1" lang="zh-CN" altLang="en-US" dirty="0"/>
          </a:p>
        </p:txBody>
      </p:sp>
    </p:spTree>
    <p:custDataLst>
      <p:tags r:id="rId1"/>
    </p:custDataLst>
    <p:extLst>
      <p:ext uri="{BB962C8B-B14F-4D97-AF65-F5344CB8AC3E}">
        <p14:creationId xmlns:p14="http://schemas.microsoft.com/office/powerpoint/2010/main" val="14621465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blinds(horizontal)">
                                      <p:cBhvr>
                                        <p:cTn id="34" dur="500"/>
                                        <p:tgtEl>
                                          <p:spTgt spid="34"/>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blinds(horizontal)">
                                      <p:cBhvr>
                                        <p:cTn id="37" dur="500"/>
                                        <p:tgtEl>
                                          <p:spTgt spid="32"/>
                                        </p:tgtEl>
                                      </p:cBhvr>
                                    </p:animEffect>
                                  </p:childTnLst>
                                </p:cTn>
                              </p:par>
                              <p:par>
                                <p:cTn id="38" presetID="3" presetClass="entr" presetSubtype="1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linds(horizontal)">
                                      <p:cBhvr>
                                        <p:cTn id="4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animBg="1"/>
      <p:bldP spid="11" grpId="0"/>
      <p:bldP spid="26" grpId="0"/>
      <p:bldP spid="27" grpId="0"/>
      <p:bldP spid="18" grpId="0" animBg="1"/>
      <p:bldP spid="2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4.3|44.2"/>
</p:tagLst>
</file>

<file path=ppt/tags/tag2.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3.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4.xml><?xml version="1.0" encoding="utf-8"?>
<p:tagLst xmlns:a="http://schemas.openxmlformats.org/drawingml/2006/main" xmlns:r="http://schemas.openxmlformats.org/officeDocument/2006/relationships" xmlns:p="http://schemas.openxmlformats.org/presentationml/2006/main">
  <p:tag name="TIMING" val="|31.8|2.1|1.4|3.1|2.6|3.2|3.4|31.8|43.6"/>
</p:tagLst>
</file>

<file path=ppt/tags/tag5.xml><?xml version="1.0" encoding="utf-8"?>
<p:tagLst xmlns:a="http://schemas.openxmlformats.org/drawingml/2006/main" xmlns:r="http://schemas.openxmlformats.org/officeDocument/2006/relationships" xmlns:p="http://schemas.openxmlformats.org/presentationml/2006/main">
  <p:tag name="TIMING" val="|118.7|8.6|4.4"/>
</p:tagLst>
</file>

<file path=ppt/tags/tag6.xml><?xml version="1.0" encoding="utf-8"?>
<p:tagLst xmlns:a="http://schemas.openxmlformats.org/drawingml/2006/main" xmlns:r="http://schemas.openxmlformats.org/officeDocument/2006/relationships" xmlns:p="http://schemas.openxmlformats.org/presentationml/2006/main">
  <p:tag name="TIMING" val="|5.9|2.8|0.6|0.6|1.1|2.1|6.8|5.6|20.6|6.3|5.1|15.9|5.1|37.3|8.4|1.3|37.2"/>
</p:tagLst>
</file>

<file path=ppt/tags/tag7.xml><?xml version="1.0" encoding="utf-8"?>
<p:tagLst xmlns:a="http://schemas.openxmlformats.org/drawingml/2006/main" xmlns:r="http://schemas.openxmlformats.org/officeDocument/2006/relationships" xmlns:p="http://schemas.openxmlformats.org/presentationml/2006/main">
  <p:tag name="TIMING" val="|116.7"/>
</p:tagLst>
</file>

<file path=ppt/tags/tag8.xml><?xml version="1.0" encoding="utf-8"?>
<p:tagLst xmlns:a="http://schemas.openxmlformats.org/drawingml/2006/main" xmlns:r="http://schemas.openxmlformats.org/officeDocument/2006/relationships" xmlns:p="http://schemas.openxmlformats.org/presentationml/2006/main">
  <p:tag name="TIMING" val="|4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2996</TotalTime>
  <Words>3915</Words>
  <Application>Microsoft Macintosh PowerPoint</Application>
  <PresentationFormat>On-screen Show (4:3)</PresentationFormat>
  <Paragraphs>832</Paragraphs>
  <Slides>85</Slides>
  <Notes>10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大数据的处理框架： Hadoop MapReduce与PigLatin</vt:lpstr>
      <vt:lpstr>本节课目标</vt:lpstr>
      <vt:lpstr>数据类型与分析工具</vt:lpstr>
      <vt:lpstr>数据并行</vt:lpstr>
      <vt:lpstr>复习：GFS里几个重要的观点</vt:lpstr>
      <vt:lpstr>Data-Level Parallelism (DLP)</vt:lpstr>
      <vt:lpstr>Example: Word Frequency</vt:lpstr>
      <vt:lpstr>问题？</vt:lpstr>
      <vt:lpstr>Example: Word Frequency</vt:lpstr>
      <vt:lpstr>问题</vt:lpstr>
      <vt:lpstr>Example: Word Frequency</vt:lpstr>
      <vt:lpstr>问题</vt:lpstr>
      <vt:lpstr>其他问题</vt:lpstr>
      <vt:lpstr>Map reduce 的编程模型</vt:lpstr>
      <vt:lpstr>Data-Parallel “Divide and Conquer” (MapReduce Processing)</vt:lpstr>
      <vt:lpstr>Map Reduce的基本编程模型</vt:lpstr>
      <vt:lpstr>Example: Word Frequency</vt:lpstr>
      <vt:lpstr>Example: Word Frequency</vt:lpstr>
      <vt:lpstr>Types</vt:lpstr>
      <vt:lpstr>Map reduce 执行过程</vt:lpstr>
      <vt:lpstr>Execution Setup</vt:lpstr>
      <vt:lpstr>MapReduce Execution</vt:lpstr>
      <vt:lpstr>The shuffle phase (group by key)</vt:lpstr>
      <vt:lpstr>MapReduce Processing</vt:lpstr>
      <vt:lpstr>MapReduce Processing</vt:lpstr>
      <vt:lpstr>MapReduce Processing</vt:lpstr>
      <vt:lpstr>MapReduce Processing</vt:lpstr>
      <vt:lpstr>MapReduce Processing</vt:lpstr>
      <vt:lpstr>MapReduce Processing</vt:lpstr>
      <vt:lpstr>MapReduce Processing</vt:lpstr>
      <vt:lpstr>Map reduce 执行过程演示</vt:lpstr>
      <vt:lpstr>（这段重新根据新版的hadoop截屏做一下）</vt:lpstr>
      <vt:lpstr>Show MapReduce Job Running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 reduce一些性能优化讨论</vt:lpstr>
      <vt:lpstr>MapReduce Redundant Execution</vt:lpstr>
      <vt:lpstr>MapReduce Failure Handling</vt:lpstr>
      <vt:lpstr>Impact on Execution of Restart, Failure for 10B record Sort using 1800 servers </vt:lpstr>
      <vt:lpstr>Hadoop:MapReduce的开源实现</vt:lpstr>
      <vt:lpstr>Hadoop Mapreduce的基本架构</vt:lpstr>
      <vt:lpstr>Hadoop MR程序执行过程1</vt:lpstr>
      <vt:lpstr>Hadoop程序执行过程2</vt:lpstr>
      <vt:lpstr>Hadoop 执行过程 3</vt:lpstr>
      <vt:lpstr>Map reduce 总结</vt:lpstr>
      <vt:lpstr>MapReduce Insights</vt:lpstr>
      <vt:lpstr>What is MapReduce Used For?</vt:lpstr>
      <vt:lpstr>MapReduce Pros</vt:lpstr>
      <vt:lpstr>MapReduce Cons</vt:lpstr>
      <vt:lpstr>Pig Latin 语言简介</vt:lpstr>
      <vt:lpstr>Example Data Analysis Task</vt:lpstr>
      <vt:lpstr>Data  Flow</vt:lpstr>
      <vt:lpstr>In MapReduce</vt:lpstr>
      <vt:lpstr>Apache Pig</vt:lpstr>
      <vt:lpstr>In Pig Latin</vt:lpstr>
      <vt:lpstr>Quick Start and Interoperability</vt:lpstr>
      <vt:lpstr>Quick Start and Interoperability</vt:lpstr>
      <vt:lpstr>User-Code as a First-Class Citizen</vt:lpstr>
      <vt:lpstr>嵌套的数据结构</vt:lpstr>
      <vt:lpstr>Nested Data Model</vt:lpstr>
      <vt:lpstr>Nested Data Model</vt:lpstr>
      <vt:lpstr>CoGroup</vt:lpstr>
      <vt:lpstr>Pig latin 的实现和优化</vt:lpstr>
      <vt:lpstr>Implementation</vt:lpstr>
      <vt:lpstr>Compilation into Map-Reduce</vt:lpstr>
      <vt:lpstr>抽象的优势</vt:lpstr>
      <vt:lpstr>Optimizations: Using the Combiner</vt:lpstr>
      <vt:lpstr>优化举例: Skew Join</vt:lpstr>
      <vt:lpstr>Optimizations: Fragment-Replicate Join</vt:lpstr>
      <vt:lpstr>Optimizations: Multiple Data Flows</vt:lpstr>
      <vt:lpstr>Optimizations: Multiple Data Flows</vt:lpstr>
      <vt:lpstr>其他类似框架</vt:lpstr>
      <vt:lpstr>总结与课程之后内容展望</vt:lpstr>
      <vt:lpstr>Hadoop与Pig</vt:lpstr>
      <vt:lpstr>Hadoop 生态系统</vt:lpstr>
      <vt:lpstr>另一面: “MapReduce: A major step backwards”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大数据的处理框架： MapReduce，PigLatin与</dc:title>
  <dc:creator>Wei Xu</dc:creator>
  <cp:lastModifiedBy>Wei Xu</cp:lastModifiedBy>
  <cp:revision>85</cp:revision>
  <dcterms:created xsi:type="dcterms:W3CDTF">2014-09-04T14:43:17Z</dcterms:created>
  <dcterms:modified xsi:type="dcterms:W3CDTF">2014-09-06T16:51:18Z</dcterms:modified>
</cp:coreProperties>
</file>