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9" r:id="rId4"/>
    <p:sldId id="268" r:id="rId5"/>
    <p:sldId id="270" r:id="rId6"/>
    <p:sldId id="258" r:id="rId7"/>
    <p:sldId id="260" r:id="rId8"/>
    <p:sldId id="261" r:id="rId9"/>
    <p:sldId id="262" r:id="rId10"/>
    <p:sldId id="263" r:id="rId11"/>
    <p:sldId id="264" r:id="rId12"/>
    <p:sldId id="267" r:id="rId13"/>
    <p:sldId id="271" r:id="rId14"/>
    <p:sldId id="266" r:id="rId15"/>
    <p:sldId id="265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7" r:id="rId38"/>
    <p:sldId id="293" r:id="rId39"/>
    <p:sldId id="298" r:id="rId40"/>
    <p:sldId id="299" r:id="rId41"/>
    <p:sldId id="301" r:id="rId42"/>
    <p:sldId id="302" r:id="rId43"/>
    <p:sldId id="300" r:id="rId44"/>
    <p:sldId id="304" r:id="rId45"/>
    <p:sldId id="305" r:id="rId46"/>
    <p:sldId id="306" r:id="rId47"/>
    <p:sldId id="303" r:id="rId48"/>
    <p:sldId id="307" r:id="rId49"/>
    <p:sldId id="308" r:id="rId50"/>
    <p:sldId id="309" r:id="rId51"/>
    <p:sldId id="310" r:id="rId52"/>
    <p:sldId id="31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73" autoAdjust="0"/>
    <p:restoredTop sz="71019" autoAdjust="0"/>
  </p:normalViewPr>
  <p:slideViewPr>
    <p:cSldViewPr snapToGrid="0" snapToObjects="1">
      <p:cViewPr varScale="1">
        <p:scale>
          <a:sx n="74" d="100"/>
          <a:sy n="74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508D6-1490-D64D-AFE5-EF277922633B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44E4B-ACBF-A64A-BDF2-B68816EB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2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Fast access</a:t>
            </a:r>
            <a:r>
              <a:rPr lang="zh-CN" altLang="en-US" dirty="0" smtClean="0"/>
              <a:t>: </a:t>
            </a:r>
            <a:r>
              <a:rPr lang="en-US" dirty="0" smtClean="0"/>
              <a:t>No bottleneck</a:t>
            </a:r>
          </a:p>
          <a:p>
            <a:r>
              <a:rPr lang="en-US" dirty="0" smtClean="0"/>
              <a:t>	reliable</a:t>
            </a:r>
            <a:r>
              <a:rPr lang="zh-CN" altLang="en-US" dirty="0" smtClean="0"/>
              <a:t>: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dirty="0" smtClean="0"/>
              <a:t>	cheap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>
                <a:latin typeface="Tahoma" charset="0"/>
                <a:cs typeface="Arial" charset="0"/>
              </a:rPr>
              <a:t>All replicas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acknowledge data write to client</a:t>
            </a:r>
          </a:p>
          <a:p>
            <a:pPr eaLnBrk="1" hangingPunct="1"/>
            <a:r>
              <a:rPr lang="en-US" sz="1200" dirty="0" smtClean="0">
                <a:latin typeface="Tahoma" charset="0"/>
                <a:cs typeface="Arial" charset="0"/>
              </a:rPr>
              <a:t>Client sends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write request to primary</a:t>
            </a:r>
          </a:p>
          <a:p>
            <a:pPr eaLnBrk="1" hangingPunct="1"/>
            <a:r>
              <a:rPr lang="en-US" sz="1200" dirty="0" smtClean="0">
                <a:latin typeface="Tahoma" charset="0"/>
                <a:cs typeface="Arial" charset="0"/>
              </a:rPr>
              <a:t>Primary assigns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serial number to write request,</a:t>
            </a:r>
            <a:r>
              <a:rPr lang="en-US" sz="1200" dirty="0" smtClean="0">
                <a:latin typeface="Tahoma" charset="0"/>
                <a:cs typeface="Arial" charset="0"/>
              </a:rPr>
              <a:t> providing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ordering</a:t>
            </a:r>
          </a:p>
          <a:p>
            <a:pPr eaLnBrk="1" hangingPunct="1"/>
            <a:r>
              <a:rPr lang="en-US" sz="1200" dirty="0" smtClean="0">
                <a:latin typeface="Tahoma" charset="0"/>
                <a:cs typeface="Arial" charset="0"/>
              </a:rPr>
              <a:t>Primary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forwards write request with same serial number to </a:t>
            </a:r>
            <a:r>
              <a:rPr lang="en-US" sz="1200" dirty="0" err="1" smtClean="0">
                <a:solidFill>
                  <a:srgbClr val="0000FF"/>
                </a:solidFill>
                <a:latin typeface="Tahoma" charset="0"/>
                <a:cs typeface="Arial" charset="0"/>
              </a:rPr>
              <a:t>secondaries</a:t>
            </a:r>
            <a:endParaRPr lang="en-US" sz="1200" dirty="0" smtClean="0">
              <a:solidFill>
                <a:srgbClr val="0000FF"/>
              </a:solidFill>
              <a:latin typeface="Tahoma" charset="0"/>
              <a:cs typeface="Arial" charset="0"/>
            </a:endParaRPr>
          </a:p>
          <a:p>
            <a:pPr eaLnBrk="1" hangingPunct="1"/>
            <a:r>
              <a:rPr lang="en-US" sz="1200" dirty="0" err="1" smtClean="0">
                <a:latin typeface="Tahoma" charset="0"/>
                <a:cs typeface="Arial" charset="0"/>
              </a:rPr>
              <a:t>Secondaries</a:t>
            </a:r>
            <a:r>
              <a:rPr lang="en-US" sz="1200" dirty="0" smtClean="0">
                <a:latin typeface="Tahoma" charset="0"/>
                <a:cs typeface="Arial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all reply to primary</a:t>
            </a:r>
            <a:r>
              <a:rPr lang="en-US" sz="1200" dirty="0" smtClean="0">
                <a:latin typeface="Tahoma" charset="0"/>
                <a:cs typeface="Arial" charset="0"/>
              </a:rPr>
              <a:t> after completing write</a:t>
            </a:r>
          </a:p>
          <a:p>
            <a:pPr eaLnBrk="1" hangingPunct="1"/>
            <a:r>
              <a:rPr lang="en-US" sz="1200" dirty="0" smtClean="0">
                <a:latin typeface="Tahoma" charset="0"/>
                <a:cs typeface="Arial" charset="0"/>
              </a:rPr>
              <a:t>Primary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replies to client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</a:t>
            </a:r>
            <a:r>
              <a:rPr lang="en-US" dirty="0" smtClean="0"/>
              <a:t>: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 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cheap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Satisfies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Doesn’t really work:</a:t>
            </a:r>
          </a:p>
          <a:p>
            <a:r>
              <a:rPr lang="en-US" dirty="0" smtClean="0"/>
              <a:t> - Not general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Eliminate deletion</a:t>
            </a:r>
            <a:r>
              <a:rPr lang="en-US" baseline="0" dirty="0" smtClean="0"/>
              <a:t>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0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9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5B42-88CD-1042-946E-849D5109B13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more nodes in the system</a:t>
            </a:r>
          </a:p>
          <a:p>
            <a:pPr lvl="1"/>
            <a:r>
              <a:rPr lang="en-US" dirty="0" smtClean="0"/>
              <a:t>Master</a:t>
            </a:r>
            <a:r>
              <a:rPr lang="en-US" altLang="zh-CN" dirty="0" smtClean="0"/>
              <a:t>/directory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</a:p>
          <a:p>
            <a:r>
              <a:rPr lang="en-US" altLang="zh-CN" dirty="0" smtClean="0"/>
              <a:t>Concurrent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(throughput)</a:t>
            </a:r>
          </a:p>
          <a:p>
            <a:pPr lvl="1"/>
            <a:r>
              <a:rPr lang="en-US" altLang="zh-CN" dirty="0" smtClean="0"/>
              <a:t>Serve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  <a:endParaRPr lang="en-US" altLang="zh-CN" dirty="0"/>
          </a:p>
          <a:p>
            <a:pPr lvl="1"/>
            <a:r>
              <a:rPr lang="en-US" altLang="zh-CN" dirty="0" smtClean="0"/>
              <a:t>Unit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serving?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value?</a:t>
            </a:r>
          </a:p>
          <a:p>
            <a:pPr lvl="1"/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and/or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</a:t>
            </a:r>
          </a:p>
          <a:p>
            <a:r>
              <a:rPr lang="en-US" altLang="zh-CN" dirty="0" smtClean="0"/>
              <a:t>Incremental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endParaRPr lang="en-US" altLang="zh-CN" dirty="0"/>
          </a:p>
          <a:p>
            <a:pPr lvl="1"/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remove</a:t>
            </a:r>
            <a:r>
              <a:rPr lang="en-US" altLang="zh-CN" dirty="0"/>
              <a:t> </a:t>
            </a:r>
            <a:r>
              <a:rPr lang="en-US" altLang="zh-CN" dirty="0" smtClean="0"/>
              <a:t>nodes (including failures)</a:t>
            </a:r>
          </a:p>
          <a:p>
            <a:pPr lvl="1"/>
            <a:r>
              <a:rPr lang="en-US" altLang="zh-CN" dirty="0" smtClean="0"/>
              <a:t>How do I know a node has failed?</a:t>
            </a:r>
          </a:p>
        </p:txBody>
      </p:sp>
    </p:spTree>
    <p:extLst>
      <p:ext uri="{BB962C8B-B14F-4D97-AF65-F5344CB8AC3E}">
        <p14:creationId xmlns:p14="http://schemas.microsoft.com/office/powerpoint/2010/main" val="226416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41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Necessary for fault tolerance + throughput</a:t>
            </a:r>
          </a:p>
          <a:p>
            <a:r>
              <a:rPr lang="en-US" dirty="0" smtClean="0"/>
              <a:t>Where to find all the replicas?	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Distributed Hash Tables (DHTs)</a:t>
            </a:r>
          </a:p>
          <a:p>
            <a:r>
              <a:rPr lang="en-US" dirty="0" smtClean="0"/>
              <a:t>Write </a:t>
            </a:r>
            <a:endParaRPr lang="en-US" dirty="0"/>
          </a:p>
          <a:p>
            <a:pPr lvl="1"/>
            <a:r>
              <a:rPr lang="en-US" dirty="0" smtClean="0"/>
              <a:t>Slow: need to wait for all replicas</a:t>
            </a:r>
          </a:p>
          <a:p>
            <a:pPr lvl="1"/>
            <a:r>
              <a:rPr lang="en-US" dirty="0" smtClean="0"/>
              <a:t>Failed / slow node during replication?</a:t>
            </a:r>
          </a:p>
          <a:p>
            <a:pPr lvl="1"/>
            <a:r>
              <a:rPr lang="en-US" dirty="0" smtClean="0"/>
              <a:t>Concurrent writes</a:t>
            </a:r>
          </a:p>
          <a:p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Consistency among replicas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9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without consistency</a:t>
            </a:r>
            <a:endParaRPr lang="en-US" dirty="0"/>
          </a:p>
        </p:txBody>
      </p:sp>
      <p:pic>
        <p:nvPicPr>
          <p:cNvPr id="4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" name="TextBox 92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</a:rPr>
              <a:t>…</a:t>
            </a:r>
          </a:p>
        </p:txBody>
      </p:sp>
      <p:pic>
        <p:nvPicPr>
          <p:cNvPr id="17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8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cxnSp>
          <p:nvCxnSpPr>
            <p:cNvPr id="20" name="Straight Connector 19"/>
            <p:cNvCxnSpPr>
              <a:stCxn id="19" idx="0"/>
              <a:endCxn id="19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6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27" name="Rectangle 26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4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cxnSp>
          <p:nvCxnSpPr>
            <p:cNvPr id="36" name="Straight Connector 35"/>
            <p:cNvCxnSpPr>
              <a:stCxn id="35" idx="0"/>
              <a:endCxn id="35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2" name="TextBox 11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N</a:t>
            </a:r>
            <a:r>
              <a:rPr lang="en-US" sz="1800" b="0" baseline="-25000">
                <a:latin typeface="Helvetica" charset="0"/>
              </a:rPr>
              <a:t>1</a:t>
            </a:r>
          </a:p>
        </p:txBody>
      </p:sp>
      <p:sp>
        <p:nvSpPr>
          <p:cNvPr id="43" name="TextBox 11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N</a:t>
            </a:r>
            <a:r>
              <a:rPr lang="en-US" sz="1800" b="0" baseline="-25000">
                <a:latin typeface="Helvetica" charset="0"/>
              </a:rPr>
              <a:t>2</a:t>
            </a:r>
          </a:p>
        </p:txBody>
      </p:sp>
      <p:sp>
        <p:nvSpPr>
          <p:cNvPr id="44" name="TextBox 12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N</a:t>
            </a:r>
            <a:r>
              <a:rPr lang="en-US" sz="1800" b="0" baseline="-25000">
                <a:latin typeface="Helvetica" charset="0"/>
              </a:rPr>
              <a:t>3</a:t>
            </a:r>
          </a:p>
        </p:txBody>
      </p:sp>
      <p:sp>
        <p:nvSpPr>
          <p:cNvPr id="45" name="TextBox 12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N</a:t>
            </a:r>
            <a:r>
              <a:rPr lang="en-US" sz="1800" b="0" baseline="-25000">
                <a:latin typeface="Helvetica" charset="0"/>
              </a:rPr>
              <a:t>50</a:t>
            </a:r>
          </a:p>
        </p:txBody>
      </p:sp>
      <p:sp>
        <p:nvSpPr>
          <p:cNvPr id="46" name="TextBox 12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K5</a:t>
            </a:r>
          </a:p>
        </p:txBody>
      </p:sp>
      <p:sp>
        <p:nvSpPr>
          <p:cNvPr id="47" name="TextBox 12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V5</a:t>
            </a:r>
          </a:p>
        </p:txBody>
      </p:sp>
      <p:grpSp>
        <p:nvGrpSpPr>
          <p:cNvPr id="48" name="Group 124"/>
          <p:cNvGrpSpPr>
            <a:grpSpLocks/>
          </p:cNvGrpSpPr>
          <p:nvPr/>
        </p:nvGrpSpPr>
        <p:grpSpPr bwMode="auto">
          <a:xfrm>
            <a:off x="4038600" y="4767263"/>
            <a:ext cx="1098550" cy="338137"/>
            <a:chOff x="4114800" y="4766846"/>
            <a:chExt cx="1099204" cy="338554"/>
          </a:xfrm>
        </p:grpSpPr>
        <p:sp>
          <p:nvSpPr>
            <p:cNvPr id="49" name="TextBox 125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</a:rPr>
                <a:t>K14</a:t>
              </a:r>
            </a:p>
          </p:txBody>
        </p:sp>
        <p:sp>
          <p:nvSpPr>
            <p:cNvPr id="50" name="TextBox 126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</a:rPr>
                <a:t>V14</a:t>
              </a:r>
            </a:p>
          </p:txBody>
        </p:sp>
      </p:grpSp>
      <p:sp>
        <p:nvSpPr>
          <p:cNvPr id="51" name="TextBox 127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K105</a:t>
            </a:r>
          </a:p>
        </p:txBody>
      </p:sp>
      <p:sp>
        <p:nvSpPr>
          <p:cNvPr id="52" name="TextBox 128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V105</a:t>
            </a:r>
          </a:p>
        </p:txBody>
      </p:sp>
      <p:grpSp>
        <p:nvGrpSpPr>
          <p:cNvPr id="53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1" name="TextBox 137"/>
          <p:cNvSpPr txBox="1">
            <a:spLocks noChangeArrowheads="1"/>
          </p:cNvSpPr>
          <p:nvPr/>
        </p:nvSpPr>
        <p:spPr bwMode="auto">
          <a:xfrm>
            <a:off x="3546475" y="22526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K5</a:t>
            </a:r>
          </a:p>
        </p:txBody>
      </p:sp>
      <p:sp>
        <p:nvSpPr>
          <p:cNvPr id="62" name="TextBox 138"/>
          <p:cNvSpPr txBox="1">
            <a:spLocks noChangeArrowheads="1"/>
          </p:cNvSpPr>
          <p:nvPr/>
        </p:nvSpPr>
        <p:spPr bwMode="auto">
          <a:xfrm>
            <a:off x="4095750" y="22526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N2</a:t>
            </a:r>
          </a:p>
        </p:txBody>
      </p:sp>
      <p:grpSp>
        <p:nvGrpSpPr>
          <p:cNvPr id="63" name="Group 139"/>
          <p:cNvGrpSpPr>
            <a:grpSpLocks/>
          </p:cNvGrpSpPr>
          <p:nvPr/>
        </p:nvGrpSpPr>
        <p:grpSpPr bwMode="auto">
          <a:xfrm>
            <a:off x="3546475" y="2438400"/>
            <a:ext cx="1300163" cy="338138"/>
            <a:chOff x="5486400" y="3048000"/>
            <a:chExt cx="1299655" cy="338554"/>
          </a:xfrm>
        </p:grpSpPr>
        <p:sp>
          <p:nvSpPr>
            <p:cNvPr id="64" name="TextBox 140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</a:rPr>
                <a:t>K14</a:t>
              </a:r>
            </a:p>
          </p:txBody>
        </p:sp>
        <p:sp>
          <p:nvSpPr>
            <p:cNvPr id="65" name="TextBox 141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</a:rPr>
                <a:t>N1,N3 </a:t>
              </a:r>
            </a:p>
          </p:txBody>
        </p:sp>
      </p:grpSp>
      <p:sp>
        <p:nvSpPr>
          <p:cNvPr id="66" name="TextBox 142"/>
          <p:cNvSpPr txBox="1">
            <a:spLocks noChangeArrowheads="1"/>
          </p:cNvSpPr>
          <p:nvPr/>
        </p:nvSpPr>
        <p:spPr bwMode="auto">
          <a:xfrm>
            <a:off x="3492500" y="27860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K105</a:t>
            </a:r>
          </a:p>
        </p:txBody>
      </p:sp>
      <p:sp>
        <p:nvSpPr>
          <p:cNvPr id="67" name="TextBox 143"/>
          <p:cNvSpPr txBox="1">
            <a:spLocks noChangeArrowheads="1"/>
          </p:cNvSpPr>
          <p:nvPr/>
        </p:nvSpPr>
        <p:spPr bwMode="auto">
          <a:xfrm>
            <a:off x="4052888" y="27860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N50</a:t>
            </a:r>
          </a:p>
        </p:txBody>
      </p:sp>
      <p:sp>
        <p:nvSpPr>
          <p:cNvPr id="68" name="TextBox 144"/>
          <p:cNvSpPr txBox="1">
            <a:spLocks noChangeArrowheads="1"/>
          </p:cNvSpPr>
          <p:nvPr/>
        </p:nvSpPr>
        <p:spPr bwMode="auto">
          <a:xfrm>
            <a:off x="2819400" y="17526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Master/Directory</a:t>
            </a:r>
          </a:p>
        </p:txBody>
      </p:sp>
      <p:grpSp>
        <p:nvGrpSpPr>
          <p:cNvPr id="69" name="Group 145"/>
          <p:cNvGrpSpPr>
            <a:grpSpLocks/>
          </p:cNvGrpSpPr>
          <p:nvPr/>
        </p:nvGrpSpPr>
        <p:grpSpPr bwMode="auto">
          <a:xfrm>
            <a:off x="762000" y="1981200"/>
            <a:ext cx="2209800" cy="533400"/>
            <a:chOff x="1292462" y="2667000"/>
            <a:chExt cx="2209800" cy="533400"/>
          </a:xfrm>
        </p:grpSpPr>
        <p:sp>
          <p:nvSpPr>
            <p:cNvPr id="70" name="TextBox 146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899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</a:rPr>
                <a:t>put(K14, V14’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</a:endParaRPr>
            </a:p>
          </p:txBody>
        </p:sp>
        <p:cxnSp>
          <p:nvCxnSpPr>
            <p:cNvPr id="71" name="Straight Arrow Connector 147"/>
            <p:cNvCxnSpPr>
              <a:cxnSpLocks noChangeShapeType="1"/>
              <a:stCxn id="70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Group 148"/>
          <p:cNvGrpSpPr>
            <a:grpSpLocks/>
          </p:cNvGrpSpPr>
          <p:nvPr/>
        </p:nvGrpSpPr>
        <p:grpSpPr bwMode="auto">
          <a:xfrm>
            <a:off x="4191000" y="2990850"/>
            <a:ext cx="596900" cy="1506538"/>
            <a:chOff x="4352708" y="2914029"/>
            <a:chExt cx="596455" cy="1507744"/>
          </a:xfrm>
        </p:grpSpPr>
        <p:cxnSp>
          <p:nvCxnSpPr>
            <p:cNvPr id="73" name="Straight Arrow Connector 149"/>
            <p:cNvCxnSpPr>
              <a:cxnSpLocks noChangeShapeType="1"/>
            </p:cNvCxnSpPr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TextBox 150"/>
            <p:cNvSpPr txBox="1">
              <a:spLocks noChangeArrowheads="1"/>
            </p:cNvSpPr>
            <p:nvPr/>
          </p:nvSpPr>
          <p:spPr bwMode="auto">
            <a:xfrm rot="4538305">
              <a:off x="4026014" y="3498624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</a:rPr>
                <a:t>put(K14, V14’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</a:endParaRPr>
            </a:p>
          </p:txBody>
        </p:sp>
      </p:grpSp>
      <p:grpSp>
        <p:nvGrpSpPr>
          <p:cNvPr id="75" name="Group 151"/>
          <p:cNvGrpSpPr>
            <a:grpSpLocks/>
          </p:cNvGrpSpPr>
          <p:nvPr/>
        </p:nvGrpSpPr>
        <p:grpSpPr bwMode="auto">
          <a:xfrm>
            <a:off x="1143000" y="4767263"/>
            <a:ext cx="1098550" cy="338137"/>
            <a:chOff x="4114800" y="4766846"/>
            <a:chExt cx="1099204" cy="338554"/>
          </a:xfrm>
        </p:grpSpPr>
        <p:sp>
          <p:nvSpPr>
            <p:cNvPr id="76" name="TextBox 152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</a:rPr>
                <a:t>K14</a:t>
              </a:r>
            </a:p>
          </p:txBody>
        </p:sp>
        <p:sp>
          <p:nvSpPr>
            <p:cNvPr id="77" name="TextBox 153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</a:rPr>
                <a:t>V14</a:t>
              </a:r>
            </a:p>
          </p:txBody>
        </p:sp>
      </p:grpSp>
      <p:grpSp>
        <p:nvGrpSpPr>
          <p:cNvPr id="78" name="Group 154"/>
          <p:cNvGrpSpPr>
            <a:grpSpLocks/>
          </p:cNvGrpSpPr>
          <p:nvPr/>
        </p:nvGrpSpPr>
        <p:grpSpPr bwMode="auto"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Box 156"/>
            <p:cNvSpPr txBox="1">
              <a:spLocks noChangeArrowheads="1"/>
            </p:cNvSpPr>
            <p:nvPr/>
          </p:nvSpPr>
          <p:spPr bwMode="auto">
            <a:xfrm rot="-1987352">
              <a:off x="1861184" y="3508633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000"/>
                  </a:solidFill>
                  <a:latin typeface="Helvetica" charset="0"/>
                </a:rPr>
                <a:t>put(K14, V14’’</a:t>
              </a:r>
              <a:r>
                <a:rPr lang="en-US" altLang="ja-JP" sz="1600" b="0">
                  <a:solidFill>
                    <a:srgbClr val="008000"/>
                  </a:solidFill>
                  <a:latin typeface="Helvetica" charset="0"/>
                </a:rPr>
                <a:t>)</a:t>
              </a:r>
              <a:endParaRPr lang="en-US" sz="1600" b="0">
                <a:solidFill>
                  <a:srgbClr val="008000"/>
                </a:solidFill>
                <a:latin typeface="Helvetica" charset="0"/>
              </a:endParaRPr>
            </a:p>
          </p:txBody>
        </p:sp>
      </p:grpSp>
      <p:grpSp>
        <p:nvGrpSpPr>
          <p:cNvPr id="81" name="Group 160"/>
          <p:cNvGrpSpPr>
            <a:grpSpLocks/>
          </p:cNvGrpSpPr>
          <p:nvPr/>
        </p:nvGrpSpPr>
        <p:grpSpPr bwMode="auto">
          <a:xfrm>
            <a:off x="762000" y="2438400"/>
            <a:ext cx="2209800" cy="338138"/>
            <a:chOff x="1292462" y="2667000"/>
            <a:chExt cx="2209800" cy="338554"/>
          </a:xfrm>
        </p:grpSpPr>
        <p:sp>
          <p:nvSpPr>
            <p:cNvPr id="82" name="TextBox 161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5351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</a:rPr>
                <a:t>put(K14, V14’’)</a:t>
              </a:r>
            </a:p>
          </p:txBody>
        </p:sp>
        <p:cxnSp>
          <p:nvCxnSpPr>
            <p:cNvPr id="83" name="Straight Arrow Connector 82"/>
            <p:cNvCxnSpPr>
              <a:stCxn id="82" idx="3"/>
            </p:cNvCxnSpPr>
            <p:nvPr/>
          </p:nvCxnSpPr>
          <p:spPr bwMode="auto">
            <a:xfrm>
              <a:off x="2827575" y="2837072"/>
              <a:ext cx="674687" cy="5880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4" name="Group 167"/>
          <p:cNvGrpSpPr>
            <a:grpSpLocks/>
          </p:cNvGrpSpPr>
          <p:nvPr/>
        </p:nvGrpSpPr>
        <p:grpSpPr bwMode="auto">
          <a:xfrm>
            <a:off x="1981200" y="3124200"/>
            <a:ext cx="2133600" cy="1295400"/>
            <a:chOff x="1752600" y="3352800"/>
            <a:chExt cx="2209800" cy="1066800"/>
          </a:xfrm>
        </p:grpSpPr>
        <p:cxnSp>
          <p:nvCxnSpPr>
            <p:cNvPr id="85" name="Straight Arrow Connector 168"/>
            <p:cNvCxnSpPr>
              <a:cxnSpLocks noChangeShapeType="1"/>
            </p:cNvCxnSpPr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TextBox 169"/>
            <p:cNvSpPr txBox="1">
              <a:spLocks noChangeArrowheads="1"/>
            </p:cNvSpPr>
            <p:nvPr/>
          </p:nvSpPr>
          <p:spPr bwMode="auto">
            <a:xfrm rot="-1954491">
              <a:off x="1952397" y="3684716"/>
              <a:ext cx="1549763" cy="27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</a:rPr>
                <a:t>put(K14, V14’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</a:endParaRPr>
            </a:p>
          </p:txBody>
        </p:sp>
      </p:grpSp>
      <p:grpSp>
        <p:nvGrpSpPr>
          <p:cNvPr id="87" name="Group 173"/>
          <p:cNvGrpSpPr>
            <a:grpSpLocks/>
          </p:cNvGrpSpPr>
          <p:nvPr/>
        </p:nvGrpSpPr>
        <p:grpSpPr bwMode="auto">
          <a:xfrm>
            <a:off x="4572000" y="2957513"/>
            <a:ext cx="609600" cy="1536700"/>
            <a:chOff x="4339563" y="2900755"/>
            <a:chExt cx="609602" cy="1534292"/>
          </a:xfrm>
        </p:grpSpPr>
        <p:cxnSp>
          <p:nvCxnSpPr>
            <p:cNvPr id="88" name="Straight Arrow Connector 174"/>
            <p:cNvCxnSpPr>
              <a:cxnSpLocks noChangeShapeType="1"/>
            </p:cNvCxnSpPr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noFill/>
            <a:ln w="12700">
              <a:solidFill>
                <a:srgbClr val="009D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Box 175"/>
            <p:cNvSpPr txBox="1">
              <a:spLocks noChangeArrowheads="1"/>
            </p:cNvSpPr>
            <p:nvPr/>
          </p:nvSpPr>
          <p:spPr bwMode="auto">
            <a:xfrm rot="4538305">
              <a:off x="4012742" y="3498624"/>
              <a:ext cx="1534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</a:rPr>
                <a:t>put(K14, V14’’</a:t>
              </a:r>
              <a:r>
                <a:rPr lang="en-US" altLang="ja-JP" sz="1600" b="0">
                  <a:solidFill>
                    <a:srgbClr val="008200"/>
                  </a:solidFill>
                  <a:latin typeface="Helvetica" charset="0"/>
                </a:rPr>
                <a:t>)</a:t>
              </a:r>
              <a:endParaRPr lang="en-US" sz="1600" b="0">
                <a:solidFill>
                  <a:srgbClr val="008200"/>
                </a:solidFill>
                <a:latin typeface="Helvetica" charset="0"/>
              </a:endParaRPr>
            </a:p>
          </p:txBody>
        </p:sp>
      </p:grpSp>
      <p:grpSp>
        <p:nvGrpSpPr>
          <p:cNvPr id="90" name="Group 179"/>
          <p:cNvGrpSpPr>
            <a:grpSpLocks/>
          </p:cNvGrpSpPr>
          <p:nvPr/>
        </p:nvGrpSpPr>
        <p:grpSpPr bwMode="auto">
          <a:xfrm>
            <a:off x="4038600" y="4767263"/>
            <a:ext cx="1190625" cy="338137"/>
            <a:chOff x="4114800" y="4766846"/>
            <a:chExt cx="1190241" cy="338972"/>
          </a:xfrm>
        </p:grpSpPr>
        <p:sp>
          <p:nvSpPr>
            <p:cNvPr id="91" name="TextBox 18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</a:rPr>
                <a:t>K14</a:t>
              </a:r>
            </a:p>
          </p:txBody>
        </p:sp>
        <p:sp>
          <p:nvSpPr>
            <p:cNvPr id="92" name="TextBox 18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64078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</a:rPr>
                <a:t>V14’’</a:t>
              </a:r>
            </a:p>
          </p:txBody>
        </p:sp>
      </p:grpSp>
      <p:grpSp>
        <p:nvGrpSpPr>
          <p:cNvPr id="93" name="Group 182"/>
          <p:cNvGrpSpPr>
            <a:grpSpLocks/>
          </p:cNvGrpSpPr>
          <p:nvPr/>
        </p:nvGrpSpPr>
        <p:grpSpPr bwMode="auto">
          <a:xfrm>
            <a:off x="1143000" y="4767263"/>
            <a:ext cx="1144588" cy="338137"/>
            <a:chOff x="4114800" y="4766846"/>
            <a:chExt cx="1144894" cy="338972"/>
          </a:xfrm>
        </p:grpSpPr>
        <p:sp>
          <p:nvSpPr>
            <p:cNvPr id="94" name="TextBox 183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</a:rPr>
                <a:t>K14</a:t>
              </a:r>
            </a:p>
          </p:txBody>
        </p:sp>
        <p:sp>
          <p:nvSpPr>
            <p:cNvPr id="95" name="TextBox 184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440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</a:rPr>
                <a:t>V14’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27939" y="6441342"/>
            <a:ext cx="52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Adapted from UC Berkeley CS 162 course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3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in Storage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store the data?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access the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to manage the metadata?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 (GFS)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1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Large Files (100MB – TBs) : </a:t>
            </a:r>
            <a:r>
              <a:rPr lang="en-US" dirty="0" smtClean="0">
                <a:solidFill>
                  <a:srgbClr val="FF0000"/>
                </a:solidFill>
              </a:rPr>
              <a:t>Crawled webpages, indices</a:t>
            </a:r>
          </a:p>
          <a:p>
            <a:pPr lvl="1"/>
            <a:r>
              <a:rPr lang="en-US" dirty="0" smtClean="0"/>
              <a:t>How much data? </a:t>
            </a:r>
            <a:r>
              <a:rPr lang="en-US" dirty="0" smtClean="0">
                <a:solidFill>
                  <a:srgbClr val="FF0000"/>
                </a:solidFill>
              </a:rPr>
              <a:t>1000+ nodes, 100s of TBs</a:t>
            </a:r>
          </a:p>
          <a:p>
            <a:r>
              <a:rPr lang="en-US" dirty="0" smtClean="0"/>
              <a:t>How the data are accessed?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Sequential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ead (streaming), large chunks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Sequential append, large chunks</a:t>
            </a:r>
          </a:p>
          <a:p>
            <a:pPr lvl="1"/>
            <a:r>
              <a:rPr lang="en-US" dirty="0" smtClean="0"/>
              <a:t>Parallel accesses?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Servers / networking: </a:t>
            </a:r>
            <a:r>
              <a:rPr lang="en-US" dirty="0" smtClean="0">
                <a:solidFill>
                  <a:srgbClr val="FF0000"/>
                </a:solidFill>
              </a:rPr>
              <a:t>relatively fast</a:t>
            </a:r>
          </a:p>
          <a:p>
            <a:pPr lvl="1"/>
            <a:r>
              <a:rPr lang="en-US" dirty="0" smtClean="0"/>
              <a:t>Reliability: </a:t>
            </a:r>
            <a:r>
              <a:rPr lang="en-US" dirty="0" smtClean="0">
                <a:solidFill>
                  <a:srgbClr val="FF0000"/>
                </a:solidFill>
              </a:rPr>
              <a:t>unreliable commodity servers</a:t>
            </a:r>
          </a:p>
        </p:txBody>
      </p:sp>
    </p:spTree>
    <p:extLst>
      <p:ext uri="{BB962C8B-B14F-4D97-AF65-F5344CB8AC3E}">
        <p14:creationId xmlns:p14="http://schemas.microsoft.com/office/powerpoint/2010/main" val="235081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Failure is normal </a:t>
            </a:r>
          </a:p>
          <a:p>
            <a:r>
              <a:rPr lang="en-US" dirty="0" smtClean="0"/>
              <a:t>Extreme </a:t>
            </a:r>
            <a:r>
              <a:rPr lang="en-US" dirty="0"/>
              <a:t>s</a:t>
            </a:r>
            <a:r>
              <a:rPr lang="en-US" dirty="0" smtClean="0"/>
              <a:t>cale</a:t>
            </a:r>
          </a:p>
          <a:p>
            <a:r>
              <a:rPr lang="en-US" dirty="0" smtClean="0"/>
              <a:t>Relaxed consistency</a:t>
            </a:r>
          </a:p>
          <a:p>
            <a:pPr lvl="1"/>
            <a:r>
              <a:rPr lang="en-US" dirty="0" smtClean="0"/>
              <a:t>Allows inconsistent data on concurrent updates / failures</a:t>
            </a:r>
          </a:p>
          <a:p>
            <a:pPr lvl="1"/>
            <a:r>
              <a:rPr lang="en-US" dirty="0" smtClean="0"/>
              <a:t>Metadata are guaranteed to consistent</a:t>
            </a:r>
          </a:p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Deep integration with </a:t>
            </a:r>
            <a:r>
              <a:rPr lang="en-US" dirty="0"/>
              <a:t>a</a:t>
            </a:r>
            <a:r>
              <a:rPr lang="en-US" dirty="0" smtClean="0"/>
              <a:t>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Architecture</a:t>
            </a:r>
            <a:endParaRPr lang="en-US" dirty="0"/>
          </a:p>
        </p:txBody>
      </p:sp>
      <p:pic>
        <p:nvPicPr>
          <p:cNvPr id="4" name="Picture 8" descr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23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Where to store the data?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64MB chunks on Chunk Servers (1000s)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 Replicas</a:t>
            </a:r>
            <a:endParaRPr lang="en-US" dirty="0" smtClean="0"/>
          </a:p>
          <a:p>
            <a:r>
              <a:rPr lang="en-US" dirty="0" smtClean="0"/>
              <a:t>How to access the data?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Client looks up directory on master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Access data directly from chunk servers</a:t>
            </a:r>
          </a:p>
          <a:p>
            <a:r>
              <a:rPr lang="en-US" dirty="0" smtClean="0"/>
              <a:t>How to manage the metadata?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Single GFS master (!)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Namespace + Location of chunks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Chubby of locks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7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95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Manages metadata</a:t>
            </a:r>
          </a:p>
          <a:p>
            <a:pPr lvl="1"/>
            <a:r>
              <a:rPr lang="en-US" dirty="0" smtClean="0"/>
              <a:t>Namespace (directory hierarchy)</a:t>
            </a:r>
          </a:p>
          <a:p>
            <a:pPr lvl="1"/>
            <a:r>
              <a:rPr lang="en-US" dirty="0" smtClean="0"/>
              <a:t>Permissions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iles -&gt; chunks mapping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ocations of replicas (</a:t>
            </a:r>
            <a:r>
              <a:rPr lang="en-US" dirty="0" err="1" smtClean="0"/>
              <a:t>chunkservers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Manages locking and concurrency</a:t>
            </a:r>
          </a:p>
          <a:p>
            <a:pPr lvl="1"/>
            <a:r>
              <a:rPr lang="en-US" dirty="0" smtClean="0"/>
              <a:t>Directory locks</a:t>
            </a:r>
          </a:p>
          <a:p>
            <a:pPr lvl="1"/>
            <a:r>
              <a:rPr lang="en-US" dirty="0" smtClean="0"/>
              <a:t>Leases to primary replicas</a:t>
            </a:r>
          </a:p>
          <a:p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Replica Placement</a:t>
            </a:r>
          </a:p>
          <a:p>
            <a:pPr lvl="1"/>
            <a:r>
              <a:rPr lang="en-US" dirty="0" smtClean="0"/>
              <a:t>Migrates chunks between </a:t>
            </a:r>
            <a:r>
              <a:rPr lang="en-US" dirty="0" err="1" smtClean="0"/>
              <a:t>chunkservers</a:t>
            </a:r>
            <a:endParaRPr lang="en-US" dirty="0" smtClean="0"/>
          </a:p>
          <a:p>
            <a:pPr lvl="1"/>
            <a:r>
              <a:rPr lang="en-US" dirty="0" smtClean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96859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5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New Challenges for Big Data Systems</a:t>
            </a:r>
          </a:p>
          <a:p>
            <a:pPr lvl="1"/>
            <a:r>
              <a:rPr lang="en-US" dirty="0" smtClean="0"/>
              <a:t>General Architecture for Big Data Systems</a:t>
            </a:r>
          </a:p>
          <a:p>
            <a:pPr lvl="1"/>
            <a:r>
              <a:rPr lang="en-US" dirty="0" smtClean="0"/>
              <a:t>Considerations in Big Data storage</a:t>
            </a:r>
          </a:p>
          <a:p>
            <a:r>
              <a:rPr lang="en-US" dirty="0" smtClean="0"/>
              <a:t>Distributed file systems</a:t>
            </a:r>
          </a:p>
          <a:p>
            <a:pPr lvl="1"/>
            <a:r>
              <a:rPr lang="en-US" dirty="0" smtClean="0"/>
              <a:t>Google File </a:t>
            </a:r>
            <a:r>
              <a:rPr lang="en-US" dirty="0"/>
              <a:t>S</a:t>
            </a:r>
            <a:r>
              <a:rPr lang="en-US" dirty="0" smtClean="0"/>
              <a:t>ystem</a:t>
            </a:r>
          </a:p>
          <a:p>
            <a:pPr lvl="1"/>
            <a:r>
              <a:rPr lang="en-US" dirty="0" smtClean="0"/>
              <a:t>Other file systems</a:t>
            </a:r>
          </a:p>
          <a:p>
            <a:r>
              <a:rPr lang="en-US" dirty="0" smtClean="0"/>
              <a:t>Key-value storage</a:t>
            </a:r>
          </a:p>
          <a:p>
            <a:pPr lvl="1"/>
            <a:r>
              <a:rPr lang="en-US" dirty="0" smtClean="0"/>
              <a:t>Google’s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Other key-value storage and their tradeoffs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77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Master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Node </a:t>
            </a:r>
          </a:p>
          <a:p>
            <a:pPr lvl="1"/>
            <a:r>
              <a:rPr lang="en-US" dirty="0" smtClean="0"/>
              <a:t>Bottleneck?</a:t>
            </a:r>
          </a:p>
          <a:p>
            <a:pPr lvl="1"/>
            <a:r>
              <a:rPr lang="en-US" dirty="0" smtClean="0"/>
              <a:t>Failures?</a:t>
            </a:r>
          </a:p>
          <a:p>
            <a:r>
              <a:rPr lang="en-US" dirty="0" smtClean="0"/>
              <a:t>Lots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6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Master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all metadata in RAM</a:t>
            </a:r>
          </a:p>
          <a:p>
            <a:pPr lvl="1"/>
            <a:r>
              <a:rPr lang="en-US" dirty="0" smtClean="0"/>
              <a:t>Ah?</a:t>
            </a:r>
          </a:p>
          <a:p>
            <a:r>
              <a:rPr lang="en-US" dirty="0" smtClean="0"/>
              <a:t>Logs all client requests to disk</a:t>
            </a:r>
          </a:p>
          <a:p>
            <a:pPr lvl="1"/>
            <a:r>
              <a:rPr lang="en-US" dirty="0" smtClean="0"/>
              <a:t>Replicate logs to backup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7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Chunk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64 MB file chunks on local disk </a:t>
            </a:r>
          </a:p>
          <a:p>
            <a:r>
              <a:rPr lang="en-US" dirty="0"/>
              <a:t>V</a:t>
            </a:r>
            <a:r>
              <a:rPr lang="en-US" dirty="0" smtClean="0"/>
              <a:t>ersion number and checksum</a:t>
            </a:r>
          </a:p>
          <a:p>
            <a:r>
              <a:rPr lang="en-US" dirty="0" smtClean="0"/>
              <a:t>No caching of file data (beyond Linux buffer cache)</a:t>
            </a:r>
          </a:p>
          <a:p>
            <a:r>
              <a:rPr lang="en-US" dirty="0" smtClean="0"/>
              <a:t>Read/write requests specify chunk handle and byte range</a:t>
            </a:r>
          </a:p>
          <a:p>
            <a:r>
              <a:rPr lang="en-US" dirty="0" smtClean="0"/>
              <a:t>Chunks replicated on configurable number of </a:t>
            </a:r>
            <a:r>
              <a:rPr lang="en-US" dirty="0" err="1" smtClean="0"/>
              <a:t>chunkservers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0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Send metadata requests to master server</a:t>
            </a:r>
          </a:p>
          <a:p>
            <a:r>
              <a:rPr lang="en-US" dirty="0" smtClean="0"/>
              <a:t>Send data requests directly to </a:t>
            </a:r>
            <a:r>
              <a:rPr lang="en-US" dirty="0" err="1" smtClean="0"/>
              <a:t>chunkservers</a:t>
            </a:r>
            <a:endParaRPr lang="en-US" dirty="0" smtClean="0"/>
          </a:p>
          <a:p>
            <a:r>
              <a:rPr lang="en-US" dirty="0" smtClean="0"/>
              <a:t>Caches metadata</a:t>
            </a:r>
          </a:p>
          <a:p>
            <a:r>
              <a:rPr lang="en-US" dirty="0" smtClean="0"/>
              <a:t>Does no caching of data</a:t>
            </a:r>
          </a:p>
          <a:p>
            <a:pPr lvl="1"/>
            <a:r>
              <a:rPr lang="en-US" dirty="0" smtClean="0"/>
              <a:t>Streaming reads and append writes</a:t>
            </a:r>
          </a:p>
          <a:p>
            <a:pPr lvl="1"/>
            <a:r>
              <a:rPr lang="en-US" dirty="0" smtClean="0"/>
              <a:t>No consistency difficulties among clients</a:t>
            </a:r>
          </a:p>
          <a:p>
            <a:r>
              <a:rPr lang="en-US" dirty="0" smtClean="0"/>
              <a:t>No POSIX, No VFS</a:t>
            </a:r>
          </a:p>
          <a:p>
            <a:pPr lvl="1"/>
            <a:r>
              <a:rPr lang="en-US" dirty="0" smtClean="0"/>
              <a:t>Open, delete, read, write</a:t>
            </a:r>
          </a:p>
          <a:p>
            <a:pPr lvl="1"/>
            <a:r>
              <a:rPr lang="en-US" dirty="0" smtClean="0"/>
              <a:t>Snapshot</a:t>
            </a:r>
          </a:p>
          <a:p>
            <a:pPr lvl="1"/>
            <a:r>
              <a:rPr lang="en-US" dirty="0" smtClean="0"/>
              <a:t>Append</a:t>
            </a:r>
          </a:p>
        </p:txBody>
      </p:sp>
    </p:spTree>
    <p:extLst>
      <p:ext uri="{BB962C8B-B14F-4D97-AF65-F5344CB8AC3E}">
        <p14:creationId xmlns:p14="http://schemas.microsoft.com/office/powerpoint/2010/main" val="156633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3542" y="1647464"/>
            <a:ext cx="2008161" cy="978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Client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747790" y="1647464"/>
            <a:ext cx="2008161" cy="978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Master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33542" y="3260607"/>
            <a:ext cx="2008161" cy="978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Chunk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Server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33542" y="4451253"/>
            <a:ext cx="2008161" cy="978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Chunk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Server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733542" y="5680320"/>
            <a:ext cx="2008161" cy="978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Chunk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Server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41703" y="1853398"/>
            <a:ext cx="2006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41704" y="2331858"/>
            <a:ext cx="20060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51437" y="2625646"/>
            <a:ext cx="0" cy="63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>
            <a:off x="2849186" y="2625646"/>
            <a:ext cx="463422" cy="63496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96178" y="1142324"/>
            <a:ext cx="4096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read(file name, chunk index)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41704" y="262564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4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chunk ID, chunk version number, locations of replicas</a:t>
            </a:r>
            <a:endParaRPr lang="en-US" sz="2400" dirty="0">
              <a:solidFill>
                <a:srgbClr val="0000FF"/>
              </a:solidFill>
              <a:latin typeface="Tahoma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451253"/>
            <a:ext cx="183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</a:t>
            </a:r>
            <a:r>
              <a:rPr lang="zh-CN" altLang="en-US" dirty="0" smtClean="0"/>
              <a:t> </a:t>
            </a:r>
            <a:r>
              <a:rPr lang="zh-CN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40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chunk: primary</a:t>
            </a:r>
          </a:p>
          <a:p>
            <a:r>
              <a:rPr lang="en-US" altLang="zh-CN" dirty="0" smtClean="0"/>
              <a:t>Sends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separate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</a:p>
          <a:p>
            <a:pPr lvl="1"/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zh-CN" altLang="zh-CN" dirty="0" smtClean="0"/>
              <a:t>(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“best”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route)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97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Write</a:t>
            </a:r>
            <a:endParaRPr lang="en-US" dirty="0"/>
          </a:p>
        </p:txBody>
      </p:sp>
      <p:pic>
        <p:nvPicPr>
          <p:cNvPr id="4" name="Picture 5" descr="fi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46200"/>
            <a:ext cx="581025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451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dirty="0" smtClean="0"/>
              <a:t>oncurrent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36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er-chunk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</a:p>
          <a:p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</a:p>
          <a:p>
            <a:pPr lvl="1"/>
            <a:r>
              <a:rPr lang="zh-CN" altLang="zh-CN" dirty="0"/>
              <a:t>6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renewable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heartbeat</a:t>
            </a:r>
          </a:p>
          <a:p>
            <a:pPr lvl="1"/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revoke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lease</a:t>
            </a:r>
          </a:p>
          <a:p>
            <a:r>
              <a:rPr lang="en-US" dirty="0" smtClean="0"/>
              <a:t>Chunks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versioned</a:t>
            </a:r>
          </a:p>
          <a:p>
            <a:pPr lvl="1"/>
            <a:r>
              <a:rPr lang="en-US" altLang="zh-CN" dirty="0" smtClean="0"/>
              <a:t>Anyone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wins</a:t>
            </a:r>
          </a:p>
          <a:p>
            <a:r>
              <a:rPr lang="en-US" altLang="zh-CN" dirty="0" smtClean="0"/>
              <a:t>Consistency</a:t>
            </a:r>
          </a:p>
          <a:p>
            <a:pPr lvl="1"/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identical</a:t>
            </a:r>
          </a:p>
          <a:p>
            <a:pPr lvl="2"/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</a:p>
          <a:p>
            <a:pPr lvl="1"/>
            <a:r>
              <a:rPr lang="en-US" altLang="zh-CN" dirty="0" smtClean="0"/>
              <a:t>No</a:t>
            </a:r>
            <a:r>
              <a:rPr lang="zh-CN" altLang="zh-CN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2"/>
            <a:r>
              <a:rPr lang="en-US" altLang="zh-CN" dirty="0" smtClean="0"/>
              <a:t>Chunk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290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Metadata</a:t>
            </a:r>
            <a:r>
              <a:rPr lang="zh-CN" altLang="en-US" dirty="0" smtClean="0"/>
              <a:t>: </a:t>
            </a:r>
            <a:r>
              <a:rPr lang="en-US" altLang="zh-CN" dirty="0" smtClean="0"/>
              <a:t>Atomic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</a:p>
          <a:p>
            <a:pPr lvl="1"/>
            <a:r>
              <a:rPr lang="en-US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</a:p>
          <a:p>
            <a:pPr lvl="1"/>
            <a:r>
              <a:rPr lang="en-US" dirty="0" smtClean="0"/>
              <a:t>Locking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consistency</a:t>
            </a:r>
          </a:p>
          <a:p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</a:p>
          <a:p>
            <a:pPr lvl="1"/>
            <a:r>
              <a:rPr lang="en-US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</a:p>
          <a:p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pPr lvl="1"/>
            <a:r>
              <a:rPr lang="en-US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</a:p>
          <a:p>
            <a:r>
              <a:rPr lang="en-US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failures?</a:t>
            </a:r>
          </a:p>
          <a:p>
            <a:pPr lvl="1"/>
            <a:r>
              <a:rPr lang="en-US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3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Master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Replays log from disk</a:t>
            </a:r>
          </a:p>
          <a:p>
            <a:pPr lvl="1"/>
            <a:r>
              <a:rPr lang="en-US" dirty="0" smtClean="0"/>
              <a:t>namespace (directory) information</a:t>
            </a:r>
          </a:p>
          <a:p>
            <a:pPr lvl="1"/>
            <a:r>
              <a:rPr lang="en-US" dirty="0" smtClean="0"/>
              <a:t>File -&gt; Chuck mapping</a:t>
            </a:r>
          </a:p>
          <a:p>
            <a:r>
              <a:rPr lang="en-US" dirty="0" smtClean="0"/>
              <a:t>Asks </a:t>
            </a:r>
            <a:r>
              <a:rPr lang="en-US" dirty="0" err="1" smtClean="0"/>
              <a:t>chunkservers</a:t>
            </a:r>
            <a:r>
              <a:rPr lang="en-US" dirty="0" smtClean="0"/>
              <a:t> which chunks they hold</a:t>
            </a:r>
          </a:p>
          <a:p>
            <a:pPr lvl="1"/>
            <a:r>
              <a:rPr lang="en-US" dirty="0" smtClean="0"/>
              <a:t>Chunk server locations</a:t>
            </a:r>
          </a:p>
        </p:txBody>
      </p:sp>
    </p:spTree>
    <p:extLst>
      <p:ext uri="{BB962C8B-B14F-4D97-AF65-F5344CB8AC3E}">
        <p14:creationId xmlns:p14="http://schemas.microsoft.com/office/powerpoint/2010/main" val="17058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3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Chunk Server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iscovery</a:t>
            </a:r>
            <a:endParaRPr lang="en-US" dirty="0" smtClean="0"/>
          </a:p>
          <a:p>
            <a:pPr lvl="1"/>
            <a:r>
              <a:rPr lang="en-US" dirty="0" smtClean="0"/>
              <a:t>Heartbeat</a:t>
            </a:r>
          </a:p>
          <a:p>
            <a:r>
              <a:rPr lang="en-US" dirty="0" smtClean="0"/>
              <a:t>Re</a:t>
            </a:r>
            <a:r>
              <a:rPr lang="zh-CN" altLang="zh-CN" dirty="0" smtClean="0"/>
              <a:t>-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</a:p>
          <a:p>
            <a:pPr lvl="1"/>
            <a:r>
              <a:rPr lang="en-US" dirty="0" smtClean="0"/>
              <a:t>Background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9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r>
              <a:rPr lang="en-US" dirty="0" smtClean="0"/>
              <a:t> about GFS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70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</a:t>
            </a:r>
            <a:r>
              <a:rPr lang="en-US" dirty="0" smtClean="0"/>
              <a:t>d Generation GFS - Colossus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Metadata management</a:t>
            </a:r>
          </a:p>
          <a:p>
            <a:pPr lvl="1"/>
            <a:r>
              <a:rPr lang="en-US" dirty="0" smtClean="0"/>
              <a:t>Master scaling</a:t>
            </a:r>
          </a:p>
          <a:p>
            <a:pPr lvl="1"/>
            <a:r>
              <a:rPr lang="en-US" dirty="0" smtClean="0"/>
              <a:t>Smaller chunks</a:t>
            </a:r>
          </a:p>
          <a:p>
            <a:pPr lvl="1"/>
            <a:r>
              <a:rPr lang="en-US" dirty="0" smtClean="0"/>
              <a:t>How? Use Big Table!</a:t>
            </a:r>
          </a:p>
          <a:p>
            <a:r>
              <a:rPr lang="en-US" dirty="0" smtClean="0"/>
              <a:t>Better data storage than replication</a:t>
            </a:r>
          </a:p>
          <a:p>
            <a:pPr lvl="1"/>
            <a:r>
              <a:rPr lang="en-US" dirty="0" smtClean="0"/>
              <a:t>Reed-</a:t>
            </a:r>
            <a:r>
              <a:rPr lang="en-US" dirty="0" err="1" smtClean="0"/>
              <a:t>solomon</a:t>
            </a:r>
            <a:r>
              <a:rPr lang="en-US" dirty="0" smtClean="0"/>
              <a:t>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68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dirty="0" smtClean="0"/>
              <a:t> Big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5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altLang="zh-CN" dirty="0" smtClean="0"/>
              <a:t>(semi-)</a:t>
            </a:r>
            <a:r>
              <a:rPr lang="zh-CN" altLang="en-US" dirty="0" smtClean="0"/>
              <a:t> </a:t>
            </a:r>
            <a:r>
              <a:rPr lang="en-US" dirty="0" smtClean="0"/>
              <a:t>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dirty="0" smtClean="0"/>
              <a:t>Large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the data are accessed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Sequential,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endParaRPr lang="en-US" dirty="0" smtClean="0"/>
          </a:p>
          <a:p>
            <a:pPr lvl="1"/>
            <a:r>
              <a:rPr lang="en-US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endParaRPr lang="en-US" dirty="0" smtClean="0"/>
          </a:p>
          <a:p>
            <a:r>
              <a:rPr lang="en-US" dirty="0" smtClean="0"/>
              <a:t>Infrastructure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GFS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Chubby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(distributed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locking)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Cluster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Scheduling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Parallel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Processing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MapReduce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High</a:t>
            </a:r>
            <a:r>
              <a:rPr lang="en-US" dirty="0" smtClean="0"/>
              <a:t> availability</a:t>
            </a:r>
            <a:endParaRPr lang="en-US" dirty="0" smtClean="0"/>
          </a:p>
          <a:p>
            <a:r>
              <a:rPr lang="en-US" dirty="0" smtClean="0"/>
              <a:t>Extreme </a:t>
            </a:r>
            <a:r>
              <a:rPr lang="en-US" dirty="0" smtClean="0"/>
              <a:t>scale</a:t>
            </a:r>
            <a:r>
              <a:rPr lang="en-US" dirty="0" smtClean="0"/>
              <a:t>, incrementally scalable</a:t>
            </a:r>
            <a:endParaRPr lang="en-US" dirty="0" smtClean="0"/>
          </a:p>
          <a:p>
            <a:r>
              <a:rPr lang="en-US" dirty="0" smtClean="0"/>
              <a:t>Relaxed consistency</a:t>
            </a:r>
          </a:p>
          <a:p>
            <a:pPr lvl="1"/>
            <a:r>
              <a:rPr lang="en-US" dirty="0" smtClean="0"/>
              <a:t>Allows inconsistent data on concurrent updates / failures</a:t>
            </a:r>
          </a:p>
          <a:p>
            <a:pPr lvl="1"/>
            <a:r>
              <a:rPr lang="en-US" dirty="0" smtClean="0"/>
              <a:t>Metadata are guaranteed to consistent</a:t>
            </a:r>
          </a:p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Deep integration with </a:t>
            </a:r>
            <a:r>
              <a:rPr lang="en-US" dirty="0"/>
              <a:t>a</a:t>
            </a:r>
            <a:r>
              <a:rPr lang="en-US" dirty="0" smtClean="0"/>
              <a:t>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32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</a:t>
            </a:r>
            <a:r>
              <a:rPr lang="en-US" dirty="0" smtClean="0"/>
              <a:t> Table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&lt;Row, Column, Timestamp&gt; triple for key</a:t>
            </a:r>
          </a:p>
          <a:p>
            <a:r>
              <a:rPr lang="en-US" dirty="0" smtClean="0"/>
              <a:t>Arbitrary </a:t>
            </a:r>
            <a:r>
              <a:rPr lang="en-US" dirty="0"/>
              <a:t>“columns” </a:t>
            </a:r>
            <a:r>
              <a:rPr lang="en-US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</a:t>
            </a:r>
            <a:endParaRPr lang="en-US" dirty="0"/>
          </a:p>
          <a:p>
            <a:r>
              <a:rPr lang="en-US" dirty="0" smtClean="0"/>
              <a:t>Column </a:t>
            </a:r>
            <a:r>
              <a:rPr lang="en-US" dirty="0" err="1" smtClean="0"/>
              <a:t>family:qualifier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Column</a:t>
            </a:r>
            <a:r>
              <a:rPr lang="en-US" dirty="0"/>
              <a:t>-oriented physical store- rows are sparse!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4212349"/>
            <a:ext cx="9067800" cy="240823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21226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Lookup, insert, </a:t>
            </a:r>
            <a:r>
              <a:rPr lang="en-US" dirty="0" smtClean="0"/>
              <a:t>delete</a:t>
            </a:r>
            <a:r>
              <a:rPr lang="zh-CN" altLang="en-US" dirty="0"/>
              <a:t> </a:t>
            </a:r>
            <a:r>
              <a:rPr lang="en-US" altLang="zh-CN" dirty="0" smtClean="0"/>
              <a:t>(C++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APIs)</a:t>
            </a:r>
            <a:endParaRPr lang="en-US" dirty="0"/>
          </a:p>
          <a:p>
            <a:r>
              <a:rPr lang="en-US" dirty="0"/>
              <a:t>Each read or write of data under a single row key is </a:t>
            </a:r>
            <a:r>
              <a:rPr lang="en-US" dirty="0" smtClean="0"/>
              <a:t>atomic</a:t>
            </a:r>
          </a:p>
          <a:p>
            <a:r>
              <a:rPr lang="en-US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transactions</a:t>
            </a:r>
          </a:p>
          <a:p>
            <a:r>
              <a:rPr lang="en-US" dirty="0" err="1" smtClean="0"/>
              <a:t>Uninterpreted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array)</a:t>
            </a:r>
          </a:p>
          <a:p>
            <a:r>
              <a:rPr lang="en-US" dirty="0" smtClean="0"/>
              <a:t>String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22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r>
              <a:rPr lang="zh-CN" alt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Content Placeholder 7" descr="im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7" t="2264" r="-4167"/>
          <a:stretch>
            <a:fillRect/>
          </a:stretch>
        </p:blipFill>
        <p:spPr>
          <a:xfrm>
            <a:off x="296503" y="1676400"/>
            <a:ext cx="8153400" cy="4419600"/>
          </a:xfrm>
        </p:spPr>
      </p:pic>
    </p:spTree>
    <p:extLst>
      <p:ext uri="{BB962C8B-B14F-4D97-AF65-F5344CB8AC3E}">
        <p14:creationId xmlns:p14="http://schemas.microsoft.com/office/powerpoint/2010/main" val="952607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Tablets</a:t>
            </a:r>
            <a:r>
              <a:rPr lang="en-US" dirty="0" smtClean="0"/>
              <a:t>-&gt;servers mapping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Health check on Tablet servers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family)</a:t>
            </a:r>
          </a:p>
          <a:p>
            <a:endParaRPr lang="en-US" dirty="0"/>
          </a:p>
          <a:p>
            <a:r>
              <a:rPr lang="en-US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</a:t>
            </a:r>
            <a:endParaRPr lang="en-US" altLang="zh-CN" dirty="0"/>
          </a:p>
          <a:p>
            <a:pPr lvl="1"/>
            <a:r>
              <a:rPr lang="en-US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4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storage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7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 (the real “master”)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Register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</a:p>
          <a:p>
            <a:r>
              <a:rPr lang="en-US" altLang="zh-CN" dirty="0" smtClean="0"/>
              <a:t>Manages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metadata</a:t>
            </a:r>
          </a:p>
          <a:p>
            <a:pPr lvl="1"/>
            <a:r>
              <a:rPr lang="en-US" altLang="zh-CN" dirty="0" smtClean="0"/>
              <a:t>Find the root tablet</a:t>
            </a:r>
          </a:p>
          <a:p>
            <a:pPr lvl="1"/>
            <a:r>
              <a:rPr lang="en-US" altLang="zh-CN" dirty="0" smtClean="0"/>
              <a:t>Find/add/remove servers</a:t>
            </a:r>
          </a:p>
          <a:p>
            <a:pPr lvl="1"/>
            <a:r>
              <a:rPr lang="en-US" altLang="zh-CN" dirty="0" smtClean="0"/>
              <a:t>ACL</a:t>
            </a:r>
          </a:p>
          <a:p>
            <a:r>
              <a:rPr lang="en-US" altLang="zh-CN" dirty="0" smtClean="0"/>
              <a:t>Implementation</a:t>
            </a:r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 + 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 </a:t>
            </a:r>
            <a:r>
              <a:rPr lang="en-US" altLang="zh-CN" dirty="0"/>
              <a:t>consensus</a:t>
            </a:r>
            <a:r>
              <a:rPr lang="zh-CN" altLang="en-US" dirty="0"/>
              <a:t> </a:t>
            </a:r>
            <a:r>
              <a:rPr lang="en-US" altLang="zh-CN" dirty="0" smtClean="0"/>
              <a:t>protocol</a:t>
            </a:r>
          </a:p>
          <a:p>
            <a:pPr lvl="1"/>
            <a:r>
              <a:rPr lang="en-US" altLang="zh-CN" dirty="0" smtClean="0"/>
              <a:t>“lease” locks</a:t>
            </a:r>
          </a:p>
          <a:p>
            <a:pPr lvl="2"/>
            <a:r>
              <a:rPr lang="en-US" altLang="zh-CN" dirty="0" smtClean="0"/>
              <a:t>acquire lock = register</a:t>
            </a:r>
          </a:p>
          <a:p>
            <a:pPr lvl="2"/>
            <a:r>
              <a:rPr lang="en-US" altLang="zh-CN" dirty="0" smtClean="0"/>
              <a:t>Disconnect = lose the lease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1475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Partition: Tablet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“Contiguous” range </a:t>
            </a:r>
            <a:r>
              <a:rPr lang="en-US" dirty="0"/>
              <a:t>of rows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Row key -&gt; locality</a:t>
            </a:r>
            <a:endParaRPr lang="en-US" dirty="0"/>
          </a:p>
          <a:p>
            <a:r>
              <a:rPr lang="en-US" dirty="0"/>
              <a:t>Unit of distribution &amp; load </a:t>
            </a:r>
            <a:r>
              <a:rPr lang="en-US" dirty="0" smtClean="0"/>
              <a:t>balance</a:t>
            </a:r>
          </a:p>
          <a:p>
            <a:r>
              <a:rPr lang="en-US" dirty="0" smtClean="0"/>
              <a:t>100MB ~ 200MB of data per tablet</a:t>
            </a:r>
            <a:endParaRPr lang="en-US" dirty="0"/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725326" y="4251495"/>
            <a:ext cx="7760099" cy="1930399"/>
            <a:chOff x="96" y="2183"/>
            <a:chExt cx="5520" cy="1369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240" y="2592"/>
              <a:ext cx="5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864" y="2592"/>
              <a:ext cx="5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488" y="2592"/>
              <a:ext cx="5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112" y="3120"/>
              <a:ext cx="48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112" y="3168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Index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2" y="2544"/>
              <a:ext cx="2544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240" y="2640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64K block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864" y="2640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64K block</a:t>
              </a: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488" y="2640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64K block</a:t>
              </a: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2102" y="2567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SSTable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976" y="2592"/>
              <a:ext cx="5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3600" y="2592"/>
              <a:ext cx="5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4224" y="2592"/>
              <a:ext cx="5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4848" y="3120"/>
              <a:ext cx="48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4848" y="3168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Index</a:t>
              </a:r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2928" y="2544"/>
              <a:ext cx="2544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976" y="2640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64K block</a:t>
              </a: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3600" y="2640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64K block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4224" y="2640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64K block</a:t>
              </a: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4838" y="2567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SSTable</a:t>
              </a: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96" y="2208"/>
              <a:ext cx="552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230" y="2231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Tablet</a:t>
              </a: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902" y="218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912" y="2208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Start:aardvark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2160" y="2208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End:apple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66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Tablet </a:t>
            </a:r>
            <a:r>
              <a:rPr lang="en-US" dirty="0"/>
              <a:t>server is responsible for ~100 </a:t>
            </a:r>
            <a:r>
              <a:rPr lang="en-US" dirty="0" smtClean="0"/>
              <a:t>tablets</a:t>
            </a:r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recovery</a:t>
            </a:r>
            <a:r>
              <a:rPr lang="en-US" dirty="0" smtClean="0"/>
              <a:t>: 100 </a:t>
            </a:r>
            <a:r>
              <a:rPr lang="en-US" dirty="0"/>
              <a:t>machines each pick up 1 tablet for failed machine</a:t>
            </a:r>
          </a:p>
          <a:p>
            <a:pPr lvl="1"/>
            <a:r>
              <a:rPr lang="en-US" dirty="0"/>
              <a:t>Fine-grained load </a:t>
            </a:r>
            <a:r>
              <a:rPr lang="en-US" dirty="0" smtClean="0"/>
              <a:t>balancing: Migrate </a:t>
            </a:r>
            <a:r>
              <a:rPr lang="en-US" dirty="0"/>
              <a:t>tablets away from overloaded machine</a:t>
            </a:r>
          </a:p>
          <a:p>
            <a:r>
              <a:rPr lang="en-US" dirty="0"/>
              <a:t>Master makes load-balancing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65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a tablet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885"/>
          </a:xfrm>
        </p:spPr>
        <p:txBody>
          <a:bodyPr/>
          <a:lstStyle/>
          <a:p>
            <a:r>
              <a:rPr lang="en-US" altLang="zh-CN" dirty="0" smtClean="0"/>
              <a:t>Where do we store tablet location data?</a:t>
            </a:r>
          </a:p>
          <a:p>
            <a:pPr lvl="1"/>
            <a:r>
              <a:rPr lang="en-US" altLang="zh-CN" dirty="0" smtClean="0"/>
              <a:t>Multi-level lookup starting at Chubby</a:t>
            </a:r>
          </a:p>
          <a:p>
            <a:pPr lvl="1"/>
            <a:r>
              <a:rPr lang="en-US" altLang="zh-CN" dirty="0" smtClean="0"/>
              <a:t>A big data table itself: METADATA</a:t>
            </a:r>
          </a:p>
          <a:p>
            <a:r>
              <a:rPr lang="en-US" altLang="zh-CN" dirty="0" smtClean="0"/>
              <a:t>Caching and Prefetching</a:t>
            </a:r>
          </a:p>
          <a:p>
            <a:pPr lvl="1"/>
            <a:endParaRPr lang="en-US" altLang="zh-CN" dirty="0"/>
          </a:p>
        </p:txBody>
      </p:sp>
      <p:pic>
        <p:nvPicPr>
          <p:cNvPr id="4" name="Picture 3" descr="locatio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8" b="1633"/>
          <a:stretch>
            <a:fillRect/>
          </a:stretch>
        </p:blipFill>
        <p:spPr bwMode="auto">
          <a:xfrm>
            <a:off x="1414795" y="3746447"/>
            <a:ext cx="6257411" cy="311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52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Server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storage: </a:t>
            </a:r>
            <a:r>
              <a:rPr lang="en-US" dirty="0" err="1" smtClean="0"/>
              <a:t>SSTable</a:t>
            </a:r>
            <a:endParaRPr lang="en-US" dirty="0" smtClean="0"/>
          </a:p>
          <a:p>
            <a:r>
              <a:rPr lang="en-US" dirty="0" smtClean="0"/>
              <a:t>Disk</a:t>
            </a:r>
            <a:r>
              <a:rPr lang="en-US" dirty="0" smtClean="0"/>
              <a:t> structure, 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in-memory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</a:p>
          <a:p>
            <a:r>
              <a:rPr lang="en-US" dirty="0"/>
              <a:t>O</a:t>
            </a:r>
            <a:r>
              <a:rPr lang="en-US" dirty="0" smtClean="0"/>
              <a:t>ptionally load into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Index</a:t>
            </a:r>
            <a:r>
              <a:rPr lang="en-US" dirty="0" err="1"/>
              <a:t>F</a:t>
            </a:r>
            <a:r>
              <a:rPr lang="en-US" altLang="zh-CN" dirty="0" err="1" smtClean="0"/>
              <a:t>ile</a:t>
            </a:r>
            <a:r>
              <a:rPr lang="en-US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Hadoop</a:t>
            </a:r>
            <a:endParaRPr lang="en-US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149475" y="3674649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140075" y="3674649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130675" y="3674649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5121275" y="4512849"/>
            <a:ext cx="7620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5121275" y="4589049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ea typeface="+mn-ea"/>
                <a:cs typeface="+mn-cs"/>
              </a:rPr>
              <a:t>Index</a:t>
            </a: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2073275" y="3598449"/>
            <a:ext cx="4038600" cy="144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2149475" y="3750849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ea typeface="+mn-ea"/>
                <a:cs typeface="+mn-cs"/>
              </a:rPr>
              <a:t>64K block</a:t>
            </a: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3140075" y="3750849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ea typeface="+mn-ea"/>
                <a:cs typeface="+mn-cs"/>
              </a:rPr>
              <a:t>64K block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4130675" y="3750849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ea typeface="+mn-ea"/>
                <a:cs typeface="+mn-cs"/>
              </a:rPr>
              <a:t>64K block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5105400" y="3634962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ea typeface="+mn-ea"/>
                <a:cs typeface="+mn-cs"/>
              </a:rPr>
              <a:t>SSTable</a:t>
            </a:r>
          </a:p>
        </p:txBody>
      </p:sp>
    </p:spTree>
    <p:extLst>
      <p:ext uri="{BB962C8B-B14F-4D97-AF65-F5344CB8AC3E}">
        <p14:creationId xmlns:p14="http://schemas.microsoft.com/office/powerpoint/2010/main" val="3620749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</a:t>
            </a:r>
            <a:r>
              <a:rPr lang="en-US" dirty="0" smtClean="0"/>
              <a:t> Server Implementation</a:t>
            </a:r>
            <a:endParaRPr lang="en-US" dirty="0"/>
          </a:p>
        </p:txBody>
      </p:sp>
      <p:pic>
        <p:nvPicPr>
          <p:cNvPr id="4" name="Picture 3" descr="Bigtable_TabletServ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7" y="1852111"/>
            <a:ext cx="70437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37310" y="6463371"/>
            <a:ext cx="4119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800" b="0" dirty="0">
                <a:latin typeface="+mn-lt"/>
              </a:rPr>
              <a:t>Image Source: Chang et al., OSDI 2006</a:t>
            </a:r>
          </a:p>
        </p:txBody>
      </p:sp>
      <p:sp>
        <p:nvSpPr>
          <p:cNvPr id="8" name="Right Arrow 7"/>
          <p:cNvSpPr/>
          <p:nvPr/>
        </p:nvSpPr>
        <p:spPr>
          <a:xfrm>
            <a:off x="966881" y="4238789"/>
            <a:ext cx="852478" cy="5148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310" y="4753622"/>
            <a:ext cx="175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tablet Server </a:t>
            </a:r>
          </a:p>
          <a:p>
            <a:r>
              <a:rPr lang="en-US" dirty="0" smtClean="0"/>
              <a:t>Commit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16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Tablet</a:t>
            </a:r>
            <a:r>
              <a:rPr lang="en-US" dirty="0" smtClean="0"/>
              <a:t> Server Implementation: Compactions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6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Minor compaction</a:t>
            </a:r>
          </a:p>
          <a:p>
            <a:pPr lvl="1"/>
            <a:r>
              <a:rPr lang="en-US" dirty="0"/>
              <a:t>Converts the </a:t>
            </a:r>
            <a:r>
              <a:rPr lang="en-US" dirty="0" err="1"/>
              <a:t>memtable</a:t>
            </a:r>
            <a:r>
              <a:rPr lang="en-US" dirty="0"/>
              <a:t> into an </a:t>
            </a:r>
            <a:r>
              <a:rPr lang="en-US" dirty="0" err="1"/>
              <a:t>SSTable</a:t>
            </a:r>
            <a:endParaRPr lang="en-US" dirty="0"/>
          </a:p>
          <a:p>
            <a:pPr lvl="1"/>
            <a:r>
              <a:rPr lang="en-US" dirty="0"/>
              <a:t>Reduces memory usage and log traffic on restart</a:t>
            </a:r>
          </a:p>
          <a:p>
            <a:r>
              <a:rPr lang="en-US" dirty="0"/>
              <a:t>Merging compaction</a:t>
            </a:r>
          </a:p>
          <a:p>
            <a:pPr lvl="1"/>
            <a:r>
              <a:rPr lang="en-US" dirty="0"/>
              <a:t>Reads the contents of a </a:t>
            </a:r>
            <a:r>
              <a:rPr lang="en-US" dirty="0" smtClean="0"/>
              <a:t>few</a:t>
            </a:r>
            <a:r>
              <a:rPr lang="zh-CN" altLang="en-US" dirty="0" smtClean="0"/>
              <a:t> </a:t>
            </a:r>
            <a:r>
              <a:rPr lang="en-US" dirty="0" err="1" smtClean="0"/>
              <a:t>SSTables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dirty="0" err="1"/>
              <a:t>memtable</a:t>
            </a:r>
            <a:r>
              <a:rPr lang="en-US" dirty="0"/>
              <a:t>, and writes out a new </a:t>
            </a:r>
            <a:r>
              <a:rPr lang="en-US" dirty="0" err="1"/>
              <a:t>SSTable</a:t>
            </a:r>
            <a:endParaRPr lang="en-US" dirty="0"/>
          </a:p>
          <a:p>
            <a:pPr lvl="1"/>
            <a:r>
              <a:rPr lang="en-US" dirty="0"/>
              <a:t>Reduces number of </a:t>
            </a:r>
            <a:r>
              <a:rPr lang="en-US" dirty="0" err="1"/>
              <a:t>SSTables</a:t>
            </a:r>
            <a:endParaRPr lang="en-US" dirty="0"/>
          </a:p>
          <a:p>
            <a:r>
              <a:rPr lang="en-US" dirty="0"/>
              <a:t>Major compaction</a:t>
            </a:r>
          </a:p>
          <a:p>
            <a:pPr lvl="1"/>
            <a:r>
              <a:rPr lang="en-US" dirty="0"/>
              <a:t>Merging compaction </a:t>
            </a:r>
            <a:r>
              <a:rPr lang="en-US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one </a:t>
            </a:r>
            <a:r>
              <a:rPr lang="en-US" dirty="0" err="1"/>
              <a:t>SSTable</a:t>
            </a:r>
            <a:endParaRPr lang="en-US" dirty="0"/>
          </a:p>
          <a:p>
            <a:pPr lvl="1"/>
            <a:r>
              <a:rPr lang="en-US" dirty="0" smtClean="0"/>
              <a:t>Why?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80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Storage (GFS)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GFS replicate the data (and the commit log)</a:t>
            </a:r>
          </a:p>
          <a:p>
            <a:r>
              <a:rPr lang="en-US" dirty="0" smtClean="0"/>
              <a:t>Prefers to start tablet server on the same machine as the data for locality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8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recovery</a:t>
            </a:r>
          </a:p>
          <a:p>
            <a:pPr lvl="1"/>
            <a:r>
              <a:rPr lang="en-US" dirty="0" smtClean="0"/>
              <a:t>Through Chubby: one master</a:t>
            </a:r>
          </a:p>
          <a:p>
            <a:r>
              <a:rPr lang="en-US" dirty="0" smtClean="0"/>
              <a:t>Chubby recovery</a:t>
            </a:r>
          </a:p>
          <a:p>
            <a:pPr lvl="1"/>
            <a:r>
              <a:rPr lang="en-US" dirty="0" smtClean="0"/>
              <a:t>Re-elect master from the remaining 5 nodes</a:t>
            </a:r>
          </a:p>
          <a:p>
            <a:r>
              <a:rPr lang="en-US" dirty="0" smtClean="0"/>
              <a:t>Tablet server recovery</a:t>
            </a:r>
          </a:p>
          <a:p>
            <a:pPr lvl="1"/>
            <a:r>
              <a:rPr lang="en-US" dirty="0" smtClean="0"/>
              <a:t>Discover: using Chubby</a:t>
            </a:r>
          </a:p>
          <a:p>
            <a:pPr lvl="1"/>
            <a:r>
              <a:rPr lang="en-US" dirty="0" smtClean="0"/>
              <a:t>Master reassign Tablets to many different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85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Tolerance: Tablet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u="sng" dirty="0" smtClean="0"/>
              <a:t>tablet server </a:t>
            </a:r>
            <a:r>
              <a:rPr lang="en-US" dirty="0" smtClean="0"/>
              <a:t>commit log (all tablet)</a:t>
            </a:r>
          </a:p>
          <a:p>
            <a:r>
              <a:rPr lang="en-US" dirty="0" smtClean="0"/>
              <a:t>&lt;table, row,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#&gt;</a:t>
            </a:r>
          </a:p>
          <a:p>
            <a:r>
              <a:rPr lang="en-US" dirty="0" smtClean="0"/>
              <a:t>First sort the logs (</a:t>
            </a:r>
            <a:r>
              <a:rPr lang="en-US" dirty="0" err="1" smtClean="0"/>
              <a:t>MapReduce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distribute to each Tablet Server</a:t>
            </a:r>
          </a:p>
          <a:p>
            <a:endParaRPr lang="en-US" dirty="0"/>
          </a:p>
        </p:txBody>
      </p:sp>
      <p:pic>
        <p:nvPicPr>
          <p:cNvPr id="4" name="Picture 3" descr="Bigtable_TabletServ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234" y="3878407"/>
            <a:ext cx="4261566" cy="250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ultiply 4"/>
          <p:cNvSpPr/>
          <p:nvPr/>
        </p:nvSpPr>
        <p:spPr>
          <a:xfrm>
            <a:off x="5346367" y="4034142"/>
            <a:ext cx="1149973" cy="6178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6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in Storage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41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What kind of data?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much data?</a:t>
            </a:r>
          </a:p>
          <a:p>
            <a:r>
              <a:rPr lang="en-US" dirty="0" smtClean="0"/>
              <a:t>How the data are accessed?</a:t>
            </a:r>
          </a:p>
          <a:p>
            <a:pPr lvl="1"/>
            <a:r>
              <a:rPr lang="en-US" dirty="0" smtClean="0"/>
              <a:t>Read / write / append </a:t>
            </a:r>
          </a:p>
          <a:p>
            <a:pPr lvl="1"/>
            <a:r>
              <a:rPr lang="en-US" dirty="0" smtClean="0"/>
              <a:t>Sequential / random</a:t>
            </a:r>
          </a:p>
          <a:p>
            <a:pPr lvl="1"/>
            <a:r>
              <a:rPr lang="en-US" dirty="0" smtClean="0"/>
              <a:t>Parallel accesses?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Servers / networking </a:t>
            </a:r>
          </a:p>
          <a:p>
            <a:pPr lvl="1"/>
            <a:r>
              <a:rPr lang="en-US" dirty="0" smtClean="0"/>
              <a:t>Reliability</a:t>
            </a:r>
          </a:p>
          <a:p>
            <a:r>
              <a:rPr lang="en-US" dirty="0" smtClean="0"/>
              <a:t>More detailed requirements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76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Tolerance: GFS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threads to write logs</a:t>
            </a:r>
          </a:p>
          <a:p>
            <a:r>
              <a:rPr lang="en-US" dirty="0" smtClean="0"/>
              <a:t>One slow -&gt; use the other</a:t>
            </a:r>
          </a:p>
          <a:p>
            <a:r>
              <a:rPr lang="en-US" dirty="0" smtClean="0"/>
              <a:t>Sequence number to sort / </a:t>
            </a:r>
            <a:r>
              <a:rPr lang="en-US" dirty="0" err="1" smtClean="0"/>
              <a:t>deduplicate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6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synchronization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</a:p>
          <a:p>
            <a:pPr lvl="1"/>
            <a:r>
              <a:rPr lang="en-US" dirty="0" err="1" smtClean="0"/>
              <a:t>SSTable</a:t>
            </a:r>
            <a:endParaRPr lang="en-US" dirty="0" smtClean="0"/>
          </a:p>
          <a:p>
            <a:pPr lvl="1"/>
            <a:r>
              <a:rPr lang="en-US" dirty="0" err="1" smtClean="0"/>
              <a:t>Memtable</a:t>
            </a:r>
            <a:r>
              <a:rPr lang="en-US" dirty="0" smtClean="0"/>
              <a:t> -&gt; copy on write</a:t>
            </a:r>
          </a:p>
          <a:p>
            <a:r>
              <a:rPr lang="en-US" dirty="0" smtClean="0"/>
              <a:t>Delete / update left to GC</a:t>
            </a:r>
          </a:p>
          <a:p>
            <a:r>
              <a:rPr lang="en-US" dirty="0" smtClean="0"/>
              <a:t>Cons: impossible to do multiple-row-transactions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09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Locality groups: </a:t>
            </a:r>
            <a:r>
              <a:rPr lang="en-US" dirty="0" smtClean="0"/>
              <a:t>separate</a:t>
            </a:r>
            <a:r>
              <a:rPr lang="zh-CN" altLang="en-US" dirty="0" smtClean="0"/>
              <a:t> </a:t>
            </a:r>
            <a:r>
              <a:rPr lang="en-US" dirty="0" err="1" smtClean="0"/>
              <a:t>SSTables</a:t>
            </a:r>
            <a:r>
              <a:rPr lang="en-US" dirty="0" smtClean="0"/>
              <a:t> </a:t>
            </a:r>
            <a:r>
              <a:rPr lang="en-US" dirty="0"/>
              <a:t>are created for each locality group </a:t>
            </a:r>
            <a:endParaRPr lang="en-US" dirty="0" smtClean="0"/>
          </a:p>
          <a:p>
            <a:r>
              <a:rPr lang="en-US" dirty="0" smtClean="0"/>
              <a:t>Lightweight compression: columns are easy to compress</a:t>
            </a:r>
          </a:p>
          <a:p>
            <a:r>
              <a:rPr lang="en-US" dirty="0" smtClean="0"/>
              <a:t>Tablet </a:t>
            </a:r>
            <a:r>
              <a:rPr lang="en-US" dirty="0"/>
              <a:t>servers use two levels of caching</a:t>
            </a:r>
          </a:p>
          <a:p>
            <a:r>
              <a:rPr lang="en-US" dirty="0"/>
              <a:t>Bloom </a:t>
            </a:r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in Storage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200"/>
          </a:xfrm>
        </p:spPr>
        <p:txBody>
          <a:bodyPr>
            <a:normAutofit/>
          </a:bodyPr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Absolute scale + incremental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</a:t>
            </a:r>
            <a:endParaRPr lang="en-US" dirty="0" smtClean="0"/>
          </a:p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Without losing data + Without losing availability</a:t>
            </a:r>
          </a:p>
          <a:p>
            <a:r>
              <a:rPr lang="en-US" dirty="0" smtClean="0"/>
              <a:t>Performance: Throughput and Latency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Features and workload</a:t>
            </a:r>
          </a:p>
          <a:p>
            <a:pPr lvl="1"/>
            <a:r>
              <a:rPr lang="en-US" dirty="0" smtClean="0"/>
              <a:t>Versioned storage</a:t>
            </a:r>
          </a:p>
        </p:txBody>
      </p:sp>
    </p:spTree>
    <p:extLst>
      <p:ext uri="{BB962C8B-B14F-4D97-AF65-F5344CB8AC3E}">
        <p14:creationId xmlns:p14="http://schemas.microsoft.com/office/powerpoint/2010/main" val="78571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  <a:r>
              <a:rPr lang="zh-CN" altLang="en-US" dirty="0" smtClean="0"/>
              <a:t>-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“ACID”</a:t>
            </a:r>
          </a:p>
          <a:p>
            <a:pPr lvl="1"/>
            <a:r>
              <a:rPr lang="en-US" b="1" dirty="0" smtClean="0"/>
              <a:t>Atomicity</a:t>
            </a:r>
            <a:r>
              <a:rPr lang="en-US" dirty="0" smtClean="0"/>
              <a:t>: Update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“all or nothing”</a:t>
            </a:r>
          </a:p>
          <a:p>
            <a:pPr lvl="1"/>
            <a:r>
              <a:rPr lang="en-US" b="1" dirty="0" smtClean="0"/>
              <a:t>Consistency</a:t>
            </a:r>
            <a:r>
              <a:rPr lang="en-US" dirty="0" smtClean="0"/>
              <a:t>: State of tables must always</a:t>
            </a:r>
            <a:r>
              <a:rPr lang="zh-CN" altLang="en-US" dirty="0" smtClean="0"/>
              <a:t> </a:t>
            </a:r>
            <a:r>
              <a:rPr lang="en-US" dirty="0" smtClean="0"/>
              <a:t>be consistent</a:t>
            </a:r>
          </a:p>
          <a:p>
            <a:pPr lvl="1"/>
            <a:r>
              <a:rPr lang="en-US" b="1" dirty="0" smtClean="0"/>
              <a:t>Isolation</a:t>
            </a:r>
            <a:r>
              <a:rPr lang="en-US" dirty="0" smtClean="0"/>
              <a:t>: Concurrent transactions produces the same result as if they occurred sequentially. </a:t>
            </a:r>
          </a:p>
          <a:p>
            <a:pPr lvl="1"/>
            <a:r>
              <a:rPr lang="en-US" b="1" dirty="0" smtClean="0"/>
              <a:t>Durability</a:t>
            </a:r>
            <a:r>
              <a:rPr lang="en-US" dirty="0" smtClean="0"/>
              <a:t>: Once committed, the results of a transaction persist against various problems like power failure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  <a:ea typeface="MS PGothic" charset="0"/>
              </a:rPr>
              <a:t>Consistency: </a:t>
            </a:r>
            <a:r>
              <a:rPr lang="en-US" dirty="0" smtClean="0">
                <a:latin typeface="+mj-lt"/>
                <a:ea typeface="MS PGothic" charset="0"/>
              </a:rPr>
              <a:t>All nodes have the same view of the data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  <a:ea typeface="MS PGothic" charset="0"/>
              </a:rPr>
              <a:t>Availability: </a:t>
            </a:r>
            <a:r>
              <a:rPr lang="en-US" dirty="0" smtClean="0">
                <a:latin typeface="+mj-lt"/>
                <a:ea typeface="MS PGothic" charset="0"/>
              </a:rPr>
              <a:t>Every request receives a response of success or failure.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  <a:ea typeface="MS PGothic" charset="0"/>
              </a:rPr>
              <a:t>Partition Tolerance: </a:t>
            </a:r>
            <a:r>
              <a:rPr lang="en-US" dirty="0" smtClean="0">
                <a:latin typeface="+mj-lt"/>
                <a:ea typeface="MS PGothic" charset="0"/>
              </a:rPr>
              <a:t>System continues even with loss of messages or part of the data nodes. </a:t>
            </a:r>
          </a:p>
          <a:p>
            <a:endParaRPr lang="en-US" dirty="0" smtClean="0">
              <a:latin typeface="+mj-lt"/>
              <a:ea typeface="MS PGothic" charset="0"/>
            </a:endParaRPr>
          </a:p>
          <a:p>
            <a:r>
              <a:rPr lang="en-US" dirty="0" smtClean="0">
                <a:latin typeface="+mj-lt"/>
                <a:ea typeface="MS PGothic" charset="0"/>
              </a:rPr>
              <a:t>CAP</a:t>
            </a:r>
            <a:r>
              <a:rPr lang="zh-CN" altLang="en-US" dirty="0" smtClean="0">
                <a:latin typeface="+mj-lt"/>
                <a:ea typeface="MS PGothic" charset="0"/>
              </a:rPr>
              <a:t> </a:t>
            </a:r>
            <a:r>
              <a:rPr lang="en-US" dirty="0" smtClean="0">
                <a:latin typeface="+mj-lt"/>
                <a:ea typeface="MS PGothic" charset="0"/>
              </a:rPr>
              <a:t>theorem states that </a:t>
            </a:r>
            <a:r>
              <a:rPr lang="en-US" dirty="0" smtClean="0">
                <a:solidFill>
                  <a:srgbClr val="C00000"/>
                </a:solidFill>
                <a:latin typeface="+mj-lt"/>
                <a:ea typeface="MS PGothic" charset="0"/>
              </a:rPr>
              <a:t>you cannot achieve all three at once</a:t>
            </a:r>
            <a:r>
              <a:rPr lang="en-US" dirty="0" smtClean="0">
                <a:latin typeface="+mj-lt"/>
                <a:ea typeface="MS PGothic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variety of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6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Atomic consistency (</a:t>
            </a:r>
            <a:r>
              <a:rPr lang="en-US" dirty="0" err="1" smtClean="0"/>
              <a:t>linearizability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reads/writes (gets/puts) to replicas appear as if there was a single underlying replica (single system image)</a:t>
            </a:r>
          </a:p>
          <a:p>
            <a:r>
              <a:rPr lang="en-US" dirty="0" smtClean="0"/>
              <a:t>Eventual consistency</a:t>
            </a:r>
          </a:p>
          <a:p>
            <a:pPr lvl="1"/>
            <a:r>
              <a:rPr lang="en-US" dirty="0" smtClean="0"/>
              <a:t>given enough time all updates will propagate through the system</a:t>
            </a:r>
          </a:p>
          <a:p>
            <a:pPr lvl="1"/>
            <a:r>
              <a:rPr lang="en-US" dirty="0" smtClean="0"/>
              <a:t>One of the weakest forms of consistency; used by many systems in practice</a:t>
            </a:r>
          </a:p>
          <a:p>
            <a:r>
              <a:rPr lang="en-US" dirty="0"/>
              <a:t>C</a:t>
            </a:r>
            <a:r>
              <a:rPr lang="en-US" dirty="0" smtClean="0"/>
              <a:t>ausal consistency, sequential consistency, strong consistency, 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12085</TotalTime>
  <Words>1774</Words>
  <Application>Microsoft Macintosh PowerPoint</Application>
  <PresentationFormat>On-screen Show (4:3)</PresentationFormat>
  <Paragraphs>413</Paragraphs>
  <Slides>52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Outline</vt:lpstr>
      <vt:lpstr>Big data systems overview</vt:lpstr>
      <vt:lpstr>Challenges in storage systems</vt:lpstr>
      <vt:lpstr>Requirements in Storage Systems</vt:lpstr>
      <vt:lpstr>Challenges in Storage System Design</vt:lpstr>
      <vt:lpstr>Consistency</vt:lpstr>
      <vt:lpstr>CAP Theorem</vt:lpstr>
      <vt:lpstr>Large variety of consistency models</vt:lpstr>
      <vt:lpstr>Scalability</vt:lpstr>
      <vt:lpstr>Replication</vt:lpstr>
      <vt:lpstr>Replication without consistency</vt:lpstr>
      <vt:lpstr>Questions in Storage System Design</vt:lpstr>
      <vt:lpstr>Google File System (GFS)</vt:lpstr>
      <vt:lpstr>Requirements</vt:lpstr>
      <vt:lpstr>Other Requirements</vt:lpstr>
      <vt:lpstr>GFS Architecture</vt:lpstr>
      <vt:lpstr>GFS Architecture</vt:lpstr>
      <vt:lpstr>GFS Master</vt:lpstr>
      <vt:lpstr>GFS Master Challenges</vt:lpstr>
      <vt:lpstr>GFS Master Implementation</vt:lpstr>
      <vt:lpstr>GFS Chunk Servers</vt:lpstr>
      <vt:lpstr>GFS Client</vt:lpstr>
      <vt:lpstr>GFS Read</vt:lpstr>
      <vt:lpstr>GFS Write</vt:lpstr>
      <vt:lpstr>GFS Write</vt:lpstr>
      <vt:lpstr>Handling concurrent update in a chunk</vt:lpstr>
      <vt:lpstr>Consistency Model Summary</vt:lpstr>
      <vt:lpstr>GFS Master Recovery</vt:lpstr>
      <vt:lpstr>GFS Chunk Server Recovery</vt:lpstr>
      <vt:lpstr>Discussion about GFS</vt:lpstr>
      <vt:lpstr>Second Generation GFS - Colossus</vt:lpstr>
      <vt:lpstr>Google Big Table</vt:lpstr>
      <vt:lpstr>Requirements</vt:lpstr>
      <vt:lpstr>Other Requirements</vt:lpstr>
      <vt:lpstr>Big Table Data Model</vt:lpstr>
      <vt:lpstr>Data Access</vt:lpstr>
      <vt:lpstr>Big Table Architecture</vt:lpstr>
      <vt:lpstr>Master</vt:lpstr>
      <vt:lpstr>Chubby (the real “master”)</vt:lpstr>
      <vt:lpstr>Data Partition: Tablet</vt:lpstr>
      <vt:lpstr>Tablet Server</vt:lpstr>
      <vt:lpstr>Locating a tablet</vt:lpstr>
      <vt:lpstr>Tablet Server Implementation</vt:lpstr>
      <vt:lpstr>Tablet Server Implementation</vt:lpstr>
      <vt:lpstr>Tablet Server Implementation: Compactions</vt:lpstr>
      <vt:lpstr>Physical Storage (GFS)</vt:lpstr>
      <vt:lpstr>Fault Tolerance</vt:lpstr>
      <vt:lpstr>Fault Tolerance: Tablet Recovery</vt:lpstr>
      <vt:lpstr>Fault Tolerance: GFS Slow?</vt:lpstr>
      <vt:lpstr>Reduce synchronization cost</vt:lpstr>
      <vt:lpstr>Other Optimizations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Xu</dc:creator>
  <cp:lastModifiedBy>Wei Xu</cp:lastModifiedBy>
  <cp:revision>225</cp:revision>
  <dcterms:created xsi:type="dcterms:W3CDTF">2014-09-27T07:41:46Z</dcterms:created>
  <dcterms:modified xsi:type="dcterms:W3CDTF">2014-10-05T17:08:47Z</dcterms:modified>
</cp:coreProperties>
</file>