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69" r:id="rId4"/>
    <p:sldId id="268" r:id="rId5"/>
    <p:sldId id="270" r:id="rId6"/>
    <p:sldId id="258" r:id="rId7"/>
    <p:sldId id="260" r:id="rId8"/>
    <p:sldId id="261" r:id="rId9"/>
    <p:sldId id="262" r:id="rId10"/>
    <p:sldId id="263" r:id="rId11"/>
    <p:sldId id="264" r:id="rId12"/>
    <p:sldId id="267" r:id="rId13"/>
    <p:sldId id="271" r:id="rId14"/>
    <p:sldId id="266" r:id="rId15"/>
    <p:sldId id="265" r:id="rId16"/>
    <p:sldId id="272" r:id="rId17"/>
    <p:sldId id="273" r:id="rId18"/>
    <p:sldId id="274" r:id="rId19"/>
    <p:sldId id="275" r:id="rId20"/>
    <p:sldId id="277" r:id="rId21"/>
    <p:sldId id="276" r:id="rId22"/>
    <p:sldId id="279" r:id="rId23"/>
    <p:sldId id="280" r:id="rId24"/>
    <p:sldId id="281" r:id="rId25"/>
    <p:sldId id="283" r:id="rId26"/>
    <p:sldId id="282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6" r:id="rId37"/>
    <p:sldId id="297" r:id="rId38"/>
    <p:sldId id="293" r:id="rId39"/>
    <p:sldId id="298" r:id="rId40"/>
    <p:sldId id="299" r:id="rId41"/>
    <p:sldId id="301" r:id="rId42"/>
    <p:sldId id="302" r:id="rId43"/>
    <p:sldId id="300" r:id="rId44"/>
    <p:sldId id="304" r:id="rId45"/>
    <p:sldId id="305" r:id="rId46"/>
    <p:sldId id="306" r:id="rId47"/>
    <p:sldId id="303" r:id="rId48"/>
    <p:sldId id="307" r:id="rId49"/>
    <p:sldId id="308" r:id="rId50"/>
    <p:sldId id="309" r:id="rId51"/>
    <p:sldId id="310" r:id="rId52"/>
    <p:sldId id="311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273" autoAdjust="0"/>
    <p:restoredTop sz="83563" autoAdjust="0"/>
  </p:normalViewPr>
  <p:slideViewPr>
    <p:cSldViewPr snapToGrid="0" snapToObjects="1">
      <p:cViewPr varScale="1">
        <p:scale>
          <a:sx n="130" d="100"/>
          <a:sy n="130" d="100"/>
        </p:scale>
        <p:origin x="-17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1508D6-1490-D64D-AFE5-EF277922633B}" type="datetimeFigureOut">
              <a:rPr lang="en-US" smtClean="0"/>
              <a:t>14-10-6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144E4B-ACBF-A64A-BDF2-B68816EB2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22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Fast access</a:t>
            </a:r>
            <a:r>
              <a:rPr lang="zh-CN" altLang="en-US" dirty="0" smtClean="0"/>
              <a:t>: </a:t>
            </a:r>
            <a:r>
              <a:rPr lang="en-US" dirty="0" smtClean="0"/>
              <a:t>No bottleneck</a:t>
            </a:r>
          </a:p>
          <a:p>
            <a:r>
              <a:rPr lang="en-US" dirty="0" smtClean="0"/>
              <a:t>	reliable</a:t>
            </a:r>
            <a:r>
              <a:rPr lang="zh-CN" altLang="en-US" dirty="0" smtClean="0"/>
              <a:t>: </a:t>
            </a:r>
            <a:r>
              <a:rPr lang="en-US" altLang="zh-CN" dirty="0" smtClean="0"/>
              <a:t>do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lose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</a:p>
          <a:p>
            <a:r>
              <a:rPr lang="en-US" dirty="0" smtClean="0"/>
              <a:t>	cheap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44E4B-ACBF-A64A-BDF2-B68816EB29C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57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pic5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44E4B-ACBF-A64A-BDF2-B68816EB29C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78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pic8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44E4B-ACBF-A64A-BDF2-B68816EB29C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4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Eliminate deletion</a:t>
            </a:r>
            <a:r>
              <a:rPr lang="en-US" baseline="0" dirty="0" smtClean="0"/>
              <a:t> records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44E4B-ACBF-A64A-BDF2-B68816EB29C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99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pic8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44E4B-ACBF-A64A-BDF2-B68816EB29C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67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pic1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44E4B-ACBF-A64A-BDF2-B68816EB29C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51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1200" dirty="0" smtClean="0">
                <a:latin typeface="Tahoma" charset="0"/>
                <a:cs typeface="Arial" charset="0"/>
              </a:rPr>
              <a:t>All replicas </a:t>
            </a:r>
            <a:r>
              <a:rPr lang="en-US" sz="1200" dirty="0" smtClean="0">
                <a:solidFill>
                  <a:srgbClr val="0000FF"/>
                </a:solidFill>
                <a:latin typeface="Tahoma" charset="0"/>
                <a:cs typeface="Arial" charset="0"/>
              </a:rPr>
              <a:t>acknowledge data write to client</a:t>
            </a:r>
          </a:p>
          <a:p>
            <a:pPr eaLnBrk="1" hangingPunct="1"/>
            <a:r>
              <a:rPr lang="en-US" sz="1200" dirty="0" smtClean="0">
                <a:latin typeface="Tahoma" charset="0"/>
                <a:cs typeface="Arial" charset="0"/>
              </a:rPr>
              <a:t>Client sends </a:t>
            </a:r>
            <a:r>
              <a:rPr lang="en-US" sz="1200" dirty="0" smtClean="0">
                <a:solidFill>
                  <a:srgbClr val="0000FF"/>
                </a:solidFill>
                <a:latin typeface="Tahoma" charset="0"/>
                <a:cs typeface="Arial" charset="0"/>
              </a:rPr>
              <a:t>write request to primary</a:t>
            </a:r>
          </a:p>
          <a:p>
            <a:pPr eaLnBrk="1" hangingPunct="1"/>
            <a:r>
              <a:rPr lang="en-US" sz="1200" dirty="0" smtClean="0">
                <a:latin typeface="Tahoma" charset="0"/>
                <a:cs typeface="Arial" charset="0"/>
              </a:rPr>
              <a:t>Primary assigns </a:t>
            </a:r>
            <a:r>
              <a:rPr lang="en-US" sz="1200" dirty="0" smtClean="0">
                <a:solidFill>
                  <a:srgbClr val="0000FF"/>
                </a:solidFill>
                <a:latin typeface="Tahoma" charset="0"/>
                <a:cs typeface="Arial" charset="0"/>
              </a:rPr>
              <a:t>serial number to write request,</a:t>
            </a:r>
            <a:r>
              <a:rPr lang="en-US" sz="1200" dirty="0" smtClean="0">
                <a:latin typeface="Tahoma" charset="0"/>
                <a:cs typeface="Arial" charset="0"/>
              </a:rPr>
              <a:t> providing </a:t>
            </a:r>
            <a:r>
              <a:rPr lang="en-US" sz="1200" dirty="0" smtClean="0">
                <a:solidFill>
                  <a:srgbClr val="0000FF"/>
                </a:solidFill>
                <a:latin typeface="Tahoma" charset="0"/>
                <a:cs typeface="Arial" charset="0"/>
              </a:rPr>
              <a:t>ordering</a:t>
            </a:r>
          </a:p>
          <a:p>
            <a:pPr eaLnBrk="1" hangingPunct="1"/>
            <a:r>
              <a:rPr lang="en-US" sz="1200" dirty="0" smtClean="0">
                <a:latin typeface="Tahoma" charset="0"/>
                <a:cs typeface="Arial" charset="0"/>
              </a:rPr>
              <a:t>Primary </a:t>
            </a:r>
            <a:r>
              <a:rPr lang="en-US" sz="1200" dirty="0" smtClean="0">
                <a:solidFill>
                  <a:srgbClr val="0000FF"/>
                </a:solidFill>
                <a:latin typeface="Tahoma" charset="0"/>
                <a:cs typeface="Arial" charset="0"/>
              </a:rPr>
              <a:t>forwards write request with same serial number to </a:t>
            </a:r>
            <a:r>
              <a:rPr lang="en-US" sz="1200" dirty="0" err="1" smtClean="0">
                <a:solidFill>
                  <a:srgbClr val="0000FF"/>
                </a:solidFill>
                <a:latin typeface="Tahoma" charset="0"/>
                <a:cs typeface="Arial" charset="0"/>
              </a:rPr>
              <a:t>secondaries</a:t>
            </a:r>
            <a:endParaRPr lang="en-US" sz="1200" dirty="0" smtClean="0">
              <a:solidFill>
                <a:srgbClr val="0000FF"/>
              </a:solidFill>
              <a:latin typeface="Tahoma" charset="0"/>
              <a:cs typeface="Arial" charset="0"/>
            </a:endParaRPr>
          </a:p>
          <a:p>
            <a:pPr eaLnBrk="1" hangingPunct="1"/>
            <a:r>
              <a:rPr lang="en-US" sz="1200" dirty="0" err="1" smtClean="0">
                <a:latin typeface="Tahoma" charset="0"/>
                <a:cs typeface="Arial" charset="0"/>
              </a:rPr>
              <a:t>Secondaries</a:t>
            </a:r>
            <a:r>
              <a:rPr lang="en-US" sz="1200" dirty="0" smtClean="0">
                <a:latin typeface="Tahoma" charset="0"/>
                <a:cs typeface="Arial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Tahoma" charset="0"/>
                <a:cs typeface="Arial" charset="0"/>
              </a:rPr>
              <a:t>all reply to primary</a:t>
            </a:r>
            <a:r>
              <a:rPr lang="en-US" sz="1200" dirty="0" smtClean="0">
                <a:latin typeface="Tahoma" charset="0"/>
                <a:cs typeface="Arial" charset="0"/>
              </a:rPr>
              <a:t> after completing write</a:t>
            </a:r>
          </a:p>
          <a:p>
            <a:pPr eaLnBrk="1" hangingPunct="1"/>
            <a:r>
              <a:rPr lang="en-US" sz="1200" dirty="0" smtClean="0">
                <a:latin typeface="Tahoma" charset="0"/>
                <a:cs typeface="Arial" charset="0"/>
              </a:rPr>
              <a:t>Primary </a:t>
            </a:r>
            <a:r>
              <a:rPr lang="en-US" sz="1200" dirty="0" smtClean="0">
                <a:solidFill>
                  <a:srgbClr val="0000FF"/>
                </a:solidFill>
                <a:latin typeface="Tahoma" charset="0"/>
                <a:cs typeface="Arial" charset="0"/>
              </a:rPr>
              <a:t>replies to client</a:t>
            </a:r>
          </a:p>
          <a:p>
            <a:r>
              <a:rPr lang="en-US" dirty="0" smtClean="0"/>
              <a:t>pic2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44E4B-ACBF-A64A-BDF2-B68816EB29C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00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44E4B-ACBF-A64A-BDF2-B68816EB29C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67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Works:</a:t>
            </a:r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zh-CN" altLang="en-US" dirty="0" smtClean="0"/>
              <a:t>  </a:t>
            </a:r>
            <a:r>
              <a:rPr lang="en-US" altLang="zh-CN" dirty="0" smtClean="0"/>
              <a:t>simple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cheap</a:t>
            </a:r>
          </a:p>
          <a:p>
            <a:pPr marL="171450" indent="-171450">
              <a:buFontTx/>
              <a:buChar char="-"/>
            </a:pPr>
            <a:r>
              <a:rPr lang="en-US" altLang="zh-CN" dirty="0" smtClean="0"/>
              <a:t>Satisfies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particular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application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Doesn’t really work:</a:t>
            </a:r>
          </a:p>
          <a:p>
            <a:r>
              <a:rPr lang="en-US" dirty="0" smtClean="0"/>
              <a:t> - Not general</a:t>
            </a:r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does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scale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44E4B-ACBF-A64A-BDF2-B68816EB29C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49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pic3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44E4B-ACBF-A64A-BDF2-B68816EB29C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09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pic4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44E4B-ACBF-A64A-BDF2-B68816EB29C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08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pic6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44E4B-ACBF-A64A-BDF2-B68816EB29C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42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pic7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44E4B-ACBF-A64A-BDF2-B68816EB29C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63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5B42-88CD-1042-946E-849D5109B132}" type="datetimeFigureOut">
              <a:rPr lang="en-US" smtClean="0"/>
              <a:t>14-10-6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0E372-0DEF-AB4D-8032-A323D0834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83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5B42-88CD-1042-946E-849D5109B132}" type="datetimeFigureOut">
              <a:rPr lang="en-US" smtClean="0"/>
              <a:t>14-10-6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0E372-0DEF-AB4D-8032-A323D0834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39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5B42-88CD-1042-946E-849D5109B132}" type="datetimeFigureOut">
              <a:rPr lang="en-US" smtClean="0"/>
              <a:t>14-10-6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0E372-0DEF-AB4D-8032-A323D0834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81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5B42-88CD-1042-946E-849D5109B132}" type="datetimeFigureOut">
              <a:rPr lang="en-US" smtClean="0"/>
              <a:t>14-10-6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0E372-0DEF-AB4D-8032-A323D0834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01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5B42-88CD-1042-946E-849D5109B132}" type="datetimeFigureOut">
              <a:rPr lang="en-US" smtClean="0"/>
              <a:t>14-10-6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0E372-0DEF-AB4D-8032-A323D0834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23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5B42-88CD-1042-946E-849D5109B132}" type="datetimeFigureOut">
              <a:rPr lang="en-US" smtClean="0"/>
              <a:t>14-10-6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0E372-0DEF-AB4D-8032-A323D0834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1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5B42-88CD-1042-946E-849D5109B132}" type="datetimeFigureOut">
              <a:rPr lang="en-US" smtClean="0"/>
              <a:t>14-10-6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0E372-0DEF-AB4D-8032-A323D0834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39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5B42-88CD-1042-946E-849D5109B132}" type="datetimeFigureOut">
              <a:rPr lang="en-US" smtClean="0"/>
              <a:t>14-10-6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0E372-0DEF-AB4D-8032-A323D0834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44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5B42-88CD-1042-946E-849D5109B132}" type="datetimeFigureOut">
              <a:rPr lang="en-US" smtClean="0"/>
              <a:t>14-10-6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0E372-0DEF-AB4D-8032-A323D0834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91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5B42-88CD-1042-946E-849D5109B132}" type="datetimeFigureOut">
              <a:rPr lang="en-US" smtClean="0"/>
              <a:t>14-10-6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0E372-0DEF-AB4D-8032-A323D0834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65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5B42-88CD-1042-946E-849D5109B132}" type="datetimeFigureOut">
              <a:rPr lang="en-US" smtClean="0"/>
              <a:t>14-10-6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0E372-0DEF-AB4D-8032-A323D0834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48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85B42-88CD-1042-946E-849D5109B132}" type="datetimeFigureOut">
              <a:rPr lang="en-US" smtClean="0"/>
              <a:t>14-10-6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0E372-0DEF-AB4D-8032-A323D0834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77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4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Support more nodes in the system</a:t>
            </a:r>
          </a:p>
          <a:p>
            <a:pPr lvl="1"/>
            <a:r>
              <a:rPr lang="en-US" dirty="0" smtClean="0"/>
              <a:t>Master</a:t>
            </a:r>
            <a:r>
              <a:rPr lang="en-US" altLang="zh-CN" dirty="0" smtClean="0"/>
              <a:t>/directory</a:t>
            </a:r>
            <a:r>
              <a:rPr lang="zh-CN" altLang="en-US" dirty="0" smtClean="0"/>
              <a:t> </a:t>
            </a:r>
            <a:r>
              <a:rPr lang="en-US" altLang="zh-CN" dirty="0" smtClean="0"/>
              <a:t>must</a:t>
            </a:r>
            <a:r>
              <a:rPr lang="zh-CN" altLang="en-US" dirty="0" smtClean="0"/>
              <a:t> </a:t>
            </a:r>
            <a:r>
              <a:rPr lang="en-US" altLang="zh-CN" dirty="0" smtClean="0"/>
              <a:t>scale</a:t>
            </a:r>
          </a:p>
          <a:p>
            <a:r>
              <a:rPr lang="en-US" altLang="zh-CN" dirty="0" smtClean="0"/>
              <a:t>Concurrent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accesses</a:t>
            </a:r>
            <a:r>
              <a:rPr lang="zh-CN" altLang="en-US" dirty="0" smtClean="0"/>
              <a:t> </a:t>
            </a:r>
            <a:r>
              <a:rPr lang="en-US" altLang="zh-CN" dirty="0" smtClean="0"/>
              <a:t>(throughput)</a:t>
            </a:r>
          </a:p>
          <a:p>
            <a:pPr lvl="1"/>
            <a:r>
              <a:rPr lang="en-US" altLang="zh-CN" dirty="0" smtClean="0"/>
              <a:t>Serve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requests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nodes</a:t>
            </a:r>
            <a:endParaRPr lang="en-US" altLang="zh-CN" dirty="0"/>
          </a:p>
          <a:p>
            <a:pPr lvl="1"/>
            <a:r>
              <a:rPr lang="en-US" altLang="zh-CN" dirty="0" smtClean="0"/>
              <a:t>Unit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serving?</a:t>
            </a:r>
            <a:r>
              <a:rPr lang="zh-CN" altLang="en-US" dirty="0" smtClean="0"/>
              <a:t> </a:t>
            </a:r>
            <a:r>
              <a:rPr lang="en-US" altLang="zh-CN" dirty="0"/>
              <a:t>b</a:t>
            </a:r>
            <a:r>
              <a:rPr lang="en-US" altLang="zh-CN" dirty="0" smtClean="0"/>
              <a:t>lock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file</a:t>
            </a:r>
            <a:r>
              <a:rPr lang="zh-CN" altLang="en-US" dirty="0"/>
              <a:t> 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value?</a:t>
            </a:r>
          </a:p>
          <a:p>
            <a:pPr lvl="1"/>
            <a:r>
              <a:rPr lang="en-US" altLang="zh-CN" dirty="0" smtClean="0"/>
              <a:t>Replication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and/or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partition</a:t>
            </a:r>
          </a:p>
          <a:p>
            <a:r>
              <a:rPr lang="en-US" altLang="zh-CN" dirty="0" smtClean="0"/>
              <a:t>Incremental</a:t>
            </a:r>
            <a:r>
              <a:rPr lang="zh-CN" altLang="en-US" dirty="0" smtClean="0"/>
              <a:t> </a:t>
            </a:r>
            <a:r>
              <a:rPr lang="en-US" altLang="zh-CN" dirty="0" smtClean="0"/>
              <a:t>changes</a:t>
            </a:r>
            <a:endParaRPr lang="en-US" altLang="zh-CN" dirty="0"/>
          </a:p>
          <a:p>
            <a:pPr lvl="1"/>
            <a:r>
              <a:rPr lang="en-US" altLang="zh-CN" dirty="0" smtClean="0"/>
              <a:t>Add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altLang="zh-CN" dirty="0" smtClean="0"/>
              <a:t>remove</a:t>
            </a:r>
            <a:r>
              <a:rPr lang="en-US" altLang="zh-CN" dirty="0"/>
              <a:t> </a:t>
            </a:r>
            <a:r>
              <a:rPr lang="en-US" altLang="zh-CN" dirty="0" smtClean="0"/>
              <a:t>nodes (including failures)</a:t>
            </a:r>
          </a:p>
          <a:p>
            <a:pPr lvl="1"/>
            <a:r>
              <a:rPr lang="en-US" altLang="zh-CN" dirty="0" smtClean="0"/>
              <a:t>How do I know a node has failed?</a:t>
            </a:r>
          </a:p>
        </p:txBody>
      </p:sp>
    </p:spTree>
    <p:extLst>
      <p:ext uri="{BB962C8B-B14F-4D97-AF65-F5344CB8AC3E}">
        <p14:creationId xmlns:p14="http://schemas.microsoft.com/office/powerpoint/2010/main" val="2264162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416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Necessary for fault tolerance + throughput</a:t>
            </a:r>
          </a:p>
          <a:p>
            <a:r>
              <a:rPr lang="en-US" dirty="0" smtClean="0"/>
              <a:t>Where to find all the replicas?	</a:t>
            </a:r>
          </a:p>
          <a:p>
            <a:pPr lvl="1"/>
            <a:r>
              <a:rPr lang="en-US" dirty="0" smtClean="0"/>
              <a:t>Master</a:t>
            </a:r>
          </a:p>
          <a:p>
            <a:pPr lvl="1"/>
            <a:r>
              <a:rPr lang="en-US" dirty="0" smtClean="0"/>
              <a:t>Distributed Hash Tables (DHTs)</a:t>
            </a:r>
          </a:p>
          <a:p>
            <a:r>
              <a:rPr lang="en-US" dirty="0" smtClean="0"/>
              <a:t>Write </a:t>
            </a:r>
            <a:endParaRPr lang="en-US" dirty="0"/>
          </a:p>
          <a:p>
            <a:pPr lvl="1"/>
            <a:r>
              <a:rPr lang="en-US" dirty="0" smtClean="0"/>
              <a:t>Slow: need to wait for all replicas</a:t>
            </a:r>
          </a:p>
          <a:p>
            <a:pPr lvl="1"/>
            <a:r>
              <a:rPr lang="en-US" dirty="0" smtClean="0"/>
              <a:t>Failed / slow node during replication?</a:t>
            </a:r>
          </a:p>
          <a:p>
            <a:pPr lvl="1"/>
            <a:r>
              <a:rPr lang="en-US" dirty="0" smtClean="0"/>
              <a:t>Concurrent writes</a:t>
            </a:r>
          </a:p>
          <a:p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Consistency among replicas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598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 without consistency</a:t>
            </a:r>
            <a:endParaRPr lang="en-US" dirty="0"/>
          </a:p>
        </p:txBody>
      </p:sp>
      <p:pic>
        <p:nvPicPr>
          <p:cNvPr id="4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334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334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5334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332413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84"/>
          <p:cNvGrpSpPr/>
          <p:nvPr/>
        </p:nvGrpSpPr>
        <p:grpSpPr>
          <a:xfrm>
            <a:off x="12192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9" name="Rectangle 8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ea typeface="ＭＳ Ｐゴシック" charset="0"/>
                <a:cs typeface="Helvetica"/>
              </a:endParaRPr>
            </a:p>
          </p:txBody>
        </p:sp>
        <p:cxnSp>
          <p:nvCxnSpPr>
            <p:cNvPr id="10" name="Straight Connector 9"/>
            <p:cNvCxnSpPr>
              <a:stCxn id="9" idx="0"/>
              <a:endCxn id="9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16" name="TextBox 92"/>
          <p:cNvSpPr txBox="1">
            <a:spLocks noChangeArrowheads="1"/>
          </p:cNvSpPr>
          <p:nvPr/>
        </p:nvSpPr>
        <p:spPr bwMode="auto">
          <a:xfrm>
            <a:off x="5715000" y="5256213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>
                <a:latin typeface="Helvetica" charset="0"/>
              </a:rPr>
              <a:t>…</a:t>
            </a:r>
          </a:p>
        </p:txBody>
      </p:sp>
      <p:pic>
        <p:nvPicPr>
          <p:cNvPr id="17" name="Picture 9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675" y="22860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94"/>
          <p:cNvGrpSpPr/>
          <p:nvPr/>
        </p:nvGrpSpPr>
        <p:grpSpPr>
          <a:xfrm>
            <a:off x="2667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9" name="Rectangle 18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ea typeface="ＭＳ Ｐゴシック" charset="0"/>
                <a:cs typeface="Helvetica"/>
              </a:endParaRPr>
            </a:p>
          </p:txBody>
        </p:sp>
        <p:cxnSp>
          <p:nvCxnSpPr>
            <p:cNvPr id="20" name="Straight Connector 19"/>
            <p:cNvCxnSpPr>
              <a:stCxn id="19" idx="0"/>
              <a:endCxn id="19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26" name="Group 102"/>
          <p:cNvGrpSpPr/>
          <p:nvPr/>
        </p:nvGrpSpPr>
        <p:grpSpPr>
          <a:xfrm>
            <a:off x="41148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27" name="Rectangle 26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ea typeface="ＭＳ Ｐゴシック" charset="0"/>
                <a:cs typeface="Helvetica"/>
              </a:endParaRPr>
            </a:p>
          </p:txBody>
        </p:sp>
        <p:cxnSp>
          <p:nvCxnSpPr>
            <p:cNvPr id="28" name="Straight Connector 27"/>
            <p:cNvCxnSpPr>
              <a:stCxn id="27" idx="0"/>
              <a:endCxn id="27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34" name="Group 110"/>
          <p:cNvGrpSpPr/>
          <p:nvPr/>
        </p:nvGrpSpPr>
        <p:grpSpPr>
          <a:xfrm>
            <a:off x="6096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35" name="Rectangle 34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ea typeface="ＭＳ Ｐゴシック" charset="0"/>
                <a:cs typeface="Helvetica"/>
              </a:endParaRPr>
            </a:p>
          </p:txBody>
        </p:sp>
        <p:cxnSp>
          <p:nvCxnSpPr>
            <p:cNvPr id="36" name="Straight Connector 35"/>
            <p:cNvCxnSpPr>
              <a:stCxn id="35" idx="0"/>
              <a:endCxn id="35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7" name="Straight Connector 36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8" name="Straight Connector 37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42" name="TextBox 118"/>
          <p:cNvSpPr txBox="1">
            <a:spLocks noChangeArrowheads="1"/>
          </p:cNvSpPr>
          <p:nvPr/>
        </p:nvSpPr>
        <p:spPr bwMode="auto">
          <a:xfrm>
            <a:off x="2162175" y="5954713"/>
            <a:ext cx="436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</a:rPr>
              <a:t>N</a:t>
            </a:r>
            <a:r>
              <a:rPr lang="en-US" sz="1800" b="0" baseline="-25000">
                <a:latin typeface="Helvetica" charset="0"/>
              </a:rPr>
              <a:t>1</a:t>
            </a:r>
          </a:p>
        </p:txBody>
      </p:sp>
      <p:sp>
        <p:nvSpPr>
          <p:cNvPr id="43" name="TextBox 119"/>
          <p:cNvSpPr txBox="1">
            <a:spLocks noChangeArrowheads="1"/>
          </p:cNvSpPr>
          <p:nvPr/>
        </p:nvSpPr>
        <p:spPr bwMode="auto">
          <a:xfrm>
            <a:off x="3581400" y="5943600"/>
            <a:ext cx="436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</a:rPr>
              <a:t>N</a:t>
            </a:r>
            <a:r>
              <a:rPr lang="en-US" sz="1800" b="0" baseline="-25000">
                <a:latin typeface="Helvetica" charset="0"/>
              </a:rPr>
              <a:t>2</a:t>
            </a:r>
          </a:p>
        </p:txBody>
      </p:sp>
      <p:sp>
        <p:nvSpPr>
          <p:cNvPr id="44" name="TextBox 120"/>
          <p:cNvSpPr txBox="1">
            <a:spLocks noChangeArrowheads="1"/>
          </p:cNvSpPr>
          <p:nvPr/>
        </p:nvSpPr>
        <p:spPr bwMode="auto">
          <a:xfrm>
            <a:off x="4905375" y="5943600"/>
            <a:ext cx="436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</a:rPr>
              <a:t>N</a:t>
            </a:r>
            <a:r>
              <a:rPr lang="en-US" sz="1800" b="0" baseline="-25000">
                <a:latin typeface="Helvetica" charset="0"/>
              </a:rPr>
              <a:t>3</a:t>
            </a:r>
          </a:p>
        </p:txBody>
      </p:sp>
      <p:sp>
        <p:nvSpPr>
          <p:cNvPr id="45" name="TextBox 121"/>
          <p:cNvSpPr txBox="1">
            <a:spLocks noChangeArrowheads="1"/>
          </p:cNvSpPr>
          <p:nvPr/>
        </p:nvSpPr>
        <p:spPr bwMode="auto">
          <a:xfrm>
            <a:off x="6810375" y="5943600"/>
            <a:ext cx="522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</a:rPr>
              <a:t>N</a:t>
            </a:r>
            <a:r>
              <a:rPr lang="en-US" sz="1800" b="0" baseline="-25000">
                <a:latin typeface="Helvetica" charset="0"/>
              </a:rPr>
              <a:t>50</a:t>
            </a:r>
          </a:p>
        </p:txBody>
      </p:sp>
      <p:sp>
        <p:nvSpPr>
          <p:cNvPr id="46" name="TextBox 122"/>
          <p:cNvSpPr txBox="1">
            <a:spLocks noChangeArrowheads="1"/>
          </p:cNvSpPr>
          <p:nvPr/>
        </p:nvSpPr>
        <p:spPr bwMode="auto">
          <a:xfrm>
            <a:off x="2667000" y="4767263"/>
            <a:ext cx="441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</a:rPr>
              <a:t>K5</a:t>
            </a:r>
          </a:p>
        </p:txBody>
      </p:sp>
      <p:sp>
        <p:nvSpPr>
          <p:cNvPr id="47" name="TextBox 123"/>
          <p:cNvSpPr txBox="1">
            <a:spLocks noChangeArrowheads="1"/>
          </p:cNvSpPr>
          <p:nvPr/>
        </p:nvSpPr>
        <p:spPr bwMode="auto">
          <a:xfrm>
            <a:off x="3216275" y="4767263"/>
            <a:ext cx="441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</a:rPr>
              <a:t>V5</a:t>
            </a:r>
          </a:p>
        </p:txBody>
      </p:sp>
      <p:grpSp>
        <p:nvGrpSpPr>
          <p:cNvPr id="48" name="Group 124"/>
          <p:cNvGrpSpPr>
            <a:grpSpLocks/>
          </p:cNvGrpSpPr>
          <p:nvPr/>
        </p:nvGrpSpPr>
        <p:grpSpPr bwMode="auto">
          <a:xfrm>
            <a:off x="4038600" y="4767263"/>
            <a:ext cx="1098550" cy="338137"/>
            <a:chOff x="4114800" y="4766846"/>
            <a:chExt cx="1099204" cy="338554"/>
          </a:xfrm>
        </p:grpSpPr>
        <p:sp>
          <p:nvSpPr>
            <p:cNvPr id="49" name="TextBox 125"/>
            <p:cNvSpPr txBox="1">
              <a:spLocks noChangeArrowheads="1"/>
            </p:cNvSpPr>
            <p:nvPr/>
          </p:nvSpPr>
          <p:spPr bwMode="auto">
            <a:xfrm>
              <a:off x="4114800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0000"/>
                  </a:solidFill>
                  <a:latin typeface="Helvetica" charset="0"/>
                </a:rPr>
                <a:t>K14</a:t>
              </a:r>
            </a:p>
          </p:txBody>
        </p:sp>
        <p:sp>
          <p:nvSpPr>
            <p:cNvPr id="50" name="TextBox 126"/>
            <p:cNvSpPr txBox="1">
              <a:spLocks noChangeArrowheads="1"/>
            </p:cNvSpPr>
            <p:nvPr/>
          </p:nvSpPr>
          <p:spPr bwMode="auto">
            <a:xfrm>
              <a:off x="4664254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0000"/>
                  </a:solidFill>
                  <a:latin typeface="Helvetica" charset="0"/>
                </a:rPr>
                <a:t>V14</a:t>
              </a:r>
            </a:p>
          </p:txBody>
        </p:sp>
      </p:grpSp>
      <p:sp>
        <p:nvSpPr>
          <p:cNvPr id="51" name="TextBox 127"/>
          <p:cNvSpPr txBox="1">
            <a:spLocks noChangeArrowheads="1"/>
          </p:cNvSpPr>
          <p:nvPr/>
        </p:nvSpPr>
        <p:spPr bwMode="auto">
          <a:xfrm>
            <a:off x="6019800" y="4767263"/>
            <a:ext cx="663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</a:rPr>
              <a:t>K105</a:t>
            </a:r>
          </a:p>
        </p:txBody>
      </p:sp>
      <p:sp>
        <p:nvSpPr>
          <p:cNvPr id="52" name="TextBox 128"/>
          <p:cNvSpPr txBox="1">
            <a:spLocks noChangeArrowheads="1"/>
          </p:cNvSpPr>
          <p:nvPr/>
        </p:nvSpPr>
        <p:spPr bwMode="auto">
          <a:xfrm>
            <a:off x="6575425" y="4767263"/>
            <a:ext cx="663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</a:rPr>
              <a:t>V105</a:t>
            </a:r>
          </a:p>
        </p:txBody>
      </p:sp>
      <p:grpSp>
        <p:nvGrpSpPr>
          <p:cNvPr id="53" name="Group 129"/>
          <p:cNvGrpSpPr/>
          <p:nvPr/>
        </p:nvGrpSpPr>
        <p:grpSpPr>
          <a:xfrm>
            <a:off x="3546508" y="2133600"/>
            <a:ext cx="1295400" cy="913606"/>
            <a:chOff x="1752600" y="3656806"/>
            <a:chExt cx="533400" cy="381794"/>
          </a:xfrm>
          <a:solidFill>
            <a:schemeClr val="bg1"/>
          </a:solidFill>
        </p:grpSpPr>
        <p:sp>
          <p:nvSpPr>
            <p:cNvPr id="54" name="Rectangle 53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ea typeface="ＭＳ Ｐゴシック" charset="0"/>
                <a:cs typeface="Helvetica"/>
              </a:endParaRPr>
            </a:p>
          </p:txBody>
        </p:sp>
        <p:cxnSp>
          <p:nvCxnSpPr>
            <p:cNvPr id="55" name="Straight Connector 54"/>
            <p:cNvCxnSpPr/>
            <p:nvPr/>
          </p:nvCxnSpPr>
          <p:spPr bwMode="auto">
            <a:xfrm rot="16200000" flipH="1">
              <a:off x="1780941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61" name="TextBox 137"/>
          <p:cNvSpPr txBox="1">
            <a:spLocks noChangeArrowheads="1"/>
          </p:cNvSpPr>
          <p:nvPr/>
        </p:nvSpPr>
        <p:spPr bwMode="auto">
          <a:xfrm>
            <a:off x="3546475" y="2252663"/>
            <a:ext cx="441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</a:rPr>
              <a:t>K5</a:t>
            </a:r>
          </a:p>
        </p:txBody>
      </p:sp>
      <p:sp>
        <p:nvSpPr>
          <p:cNvPr id="62" name="TextBox 138"/>
          <p:cNvSpPr txBox="1">
            <a:spLocks noChangeArrowheads="1"/>
          </p:cNvSpPr>
          <p:nvPr/>
        </p:nvSpPr>
        <p:spPr bwMode="auto">
          <a:xfrm>
            <a:off x="4095750" y="2252663"/>
            <a:ext cx="4540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</a:rPr>
              <a:t>N2</a:t>
            </a:r>
          </a:p>
        </p:txBody>
      </p:sp>
      <p:grpSp>
        <p:nvGrpSpPr>
          <p:cNvPr id="63" name="Group 139"/>
          <p:cNvGrpSpPr>
            <a:grpSpLocks/>
          </p:cNvGrpSpPr>
          <p:nvPr/>
        </p:nvGrpSpPr>
        <p:grpSpPr bwMode="auto">
          <a:xfrm>
            <a:off x="3546475" y="2438400"/>
            <a:ext cx="1300163" cy="338138"/>
            <a:chOff x="5486400" y="3048000"/>
            <a:chExt cx="1299655" cy="338554"/>
          </a:xfrm>
        </p:grpSpPr>
        <p:sp>
          <p:nvSpPr>
            <p:cNvPr id="64" name="TextBox 140"/>
            <p:cNvSpPr txBox="1">
              <a:spLocks noChangeArrowheads="1"/>
            </p:cNvSpPr>
            <p:nvPr/>
          </p:nvSpPr>
          <p:spPr bwMode="auto">
            <a:xfrm>
              <a:off x="5486400" y="3048000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sz="1600" b="0" dirty="0">
                  <a:solidFill>
                    <a:srgbClr val="000000"/>
                  </a:solidFill>
                  <a:latin typeface="Helvetica" charset="0"/>
                </a:rPr>
                <a:t>K14</a:t>
              </a:r>
            </a:p>
          </p:txBody>
        </p:sp>
        <p:sp>
          <p:nvSpPr>
            <p:cNvPr id="65" name="TextBox 141"/>
            <p:cNvSpPr txBox="1">
              <a:spLocks noChangeArrowheads="1"/>
            </p:cNvSpPr>
            <p:nvPr/>
          </p:nvSpPr>
          <p:spPr bwMode="auto">
            <a:xfrm>
              <a:off x="6019800" y="3048000"/>
              <a:ext cx="76625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0000"/>
                  </a:solidFill>
                  <a:latin typeface="Helvetica" charset="0"/>
                </a:rPr>
                <a:t>N1,N3 </a:t>
              </a:r>
            </a:p>
          </p:txBody>
        </p:sp>
      </p:grpSp>
      <p:sp>
        <p:nvSpPr>
          <p:cNvPr id="66" name="TextBox 142"/>
          <p:cNvSpPr txBox="1">
            <a:spLocks noChangeArrowheads="1"/>
          </p:cNvSpPr>
          <p:nvPr/>
        </p:nvSpPr>
        <p:spPr bwMode="auto">
          <a:xfrm>
            <a:off x="3492500" y="2786063"/>
            <a:ext cx="663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</a:rPr>
              <a:t>K105</a:t>
            </a:r>
          </a:p>
        </p:txBody>
      </p:sp>
      <p:sp>
        <p:nvSpPr>
          <p:cNvPr id="67" name="TextBox 143"/>
          <p:cNvSpPr txBox="1">
            <a:spLocks noChangeArrowheads="1"/>
          </p:cNvSpPr>
          <p:nvPr/>
        </p:nvSpPr>
        <p:spPr bwMode="auto">
          <a:xfrm>
            <a:off x="4052888" y="2786063"/>
            <a:ext cx="5603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</a:rPr>
              <a:t>N50</a:t>
            </a:r>
          </a:p>
        </p:txBody>
      </p:sp>
      <p:sp>
        <p:nvSpPr>
          <p:cNvPr id="68" name="TextBox 144"/>
          <p:cNvSpPr txBox="1">
            <a:spLocks noChangeArrowheads="1"/>
          </p:cNvSpPr>
          <p:nvPr/>
        </p:nvSpPr>
        <p:spPr bwMode="auto">
          <a:xfrm>
            <a:off x="2819400" y="1752600"/>
            <a:ext cx="187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800" b="0" dirty="0">
                <a:latin typeface="Helvetica" charset="0"/>
              </a:rPr>
              <a:t>Master/Directory</a:t>
            </a:r>
          </a:p>
        </p:txBody>
      </p:sp>
      <p:grpSp>
        <p:nvGrpSpPr>
          <p:cNvPr id="69" name="Group 145"/>
          <p:cNvGrpSpPr>
            <a:grpSpLocks/>
          </p:cNvGrpSpPr>
          <p:nvPr/>
        </p:nvGrpSpPr>
        <p:grpSpPr bwMode="auto">
          <a:xfrm>
            <a:off x="762000" y="1981200"/>
            <a:ext cx="2209800" cy="533400"/>
            <a:chOff x="1292462" y="2667000"/>
            <a:chExt cx="2209800" cy="533400"/>
          </a:xfrm>
        </p:grpSpPr>
        <p:sp>
          <p:nvSpPr>
            <p:cNvPr id="70" name="TextBox 146"/>
            <p:cNvSpPr txBox="1">
              <a:spLocks noChangeArrowheads="1"/>
            </p:cNvSpPr>
            <p:nvPr/>
          </p:nvSpPr>
          <p:spPr bwMode="auto">
            <a:xfrm>
              <a:off x="1292462" y="2667000"/>
              <a:ext cx="148991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</a:rPr>
                <a:t>put(K14, V14’</a:t>
              </a:r>
              <a:r>
                <a:rPr lang="en-US" altLang="ja-JP" sz="1600" b="0">
                  <a:solidFill>
                    <a:srgbClr val="FF0000"/>
                  </a:solidFill>
                  <a:latin typeface="Helvetica" charset="0"/>
                </a:rPr>
                <a:t>)</a:t>
              </a:r>
              <a:endParaRPr lang="en-US" sz="1600" b="0">
                <a:solidFill>
                  <a:srgbClr val="FF0000"/>
                </a:solidFill>
                <a:latin typeface="Helvetica" charset="0"/>
              </a:endParaRPr>
            </a:p>
          </p:txBody>
        </p:sp>
        <p:cxnSp>
          <p:nvCxnSpPr>
            <p:cNvPr id="71" name="Straight Arrow Connector 147"/>
            <p:cNvCxnSpPr>
              <a:cxnSpLocks noChangeShapeType="1"/>
              <a:stCxn id="70" idx="3"/>
            </p:cNvCxnSpPr>
            <p:nvPr/>
          </p:nvCxnSpPr>
          <p:spPr bwMode="auto">
            <a:xfrm>
              <a:off x="2782373" y="2836277"/>
              <a:ext cx="719889" cy="364123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2" name="Group 148"/>
          <p:cNvGrpSpPr>
            <a:grpSpLocks/>
          </p:cNvGrpSpPr>
          <p:nvPr/>
        </p:nvGrpSpPr>
        <p:grpSpPr bwMode="auto">
          <a:xfrm>
            <a:off x="4191000" y="2990850"/>
            <a:ext cx="596900" cy="1506538"/>
            <a:chOff x="4352708" y="2914029"/>
            <a:chExt cx="596455" cy="1507744"/>
          </a:xfrm>
        </p:grpSpPr>
        <p:cxnSp>
          <p:nvCxnSpPr>
            <p:cNvPr id="73" name="Straight Arrow Connector 149"/>
            <p:cNvCxnSpPr>
              <a:cxnSpLocks noChangeShapeType="1"/>
            </p:cNvCxnSpPr>
            <p:nvPr/>
          </p:nvCxnSpPr>
          <p:spPr bwMode="auto">
            <a:xfrm>
              <a:off x="4352708" y="3048000"/>
              <a:ext cx="364067" cy="1261533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4" name="TextBox 150"/>
            <p:cNvSpPr txBox="1">
              <a:spLocks noChangeArrowheads="1"/>
            </p:cNvSpPr>
            <p:nvPr/>
          </p:nvSpPr>
          <p:spPr bwMode="auto">
            <a:xfrm rot="4538305">
              <a:off x="4026014" y="3498624"/>
              <a:ext cx="150774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</a:rPr>
                <a:t>put(K14, V14’</a:t>
              </a:r>
              <a:r>
                <a:rPr lang="en-US" altLang="ja-JP" sz="1600" b="0">
                  <a:solidFill>
                    <a:srgbClr val="FF0000"/>
                  </a:solidFill>
                  <a:latin typeface="Helvetica" charset="0"/>
                </a:rPr>
                <a:t>)</a:t>
              </a:r>
              <a:endParaRPr lang="en-US" sz="1600" b="0">
                <a:solidFill>
                  <a:srgbClr val="FF0000"/>
                </a:solidFill>
                <a:latin typeface="Helvetica" charset="0"/>
              </a:endParaRPr>
            </a:p>
          </p:txBody>
        </p:sp>
      </p:grpSp>
      <p:grpSp>
        <p:nvGrpSpPr>
          <p:cNvPr id="75" name="Group 151"/>
          <p:cNvGrpSpPr>
            <a:grpSpLocks/>
          </p:cNvGrpSpPr>
          <p:nvPr/>
        </p:nvGrpSpPr>
        <p:grpSpPr bwMode="auto">
          <a:xfrm>
            <a:off x="1143000" y="4767263"/>
            <a:ext cx="1098550" cy="338137"/>
            <a:chOff x="4114800" y="4766846"/>
            <a:chExt cx="1099204" cy="338554"/>
          </a:xfrm>
        </p:grpSpPr>
        <p:sp>
          <p:nvSpPr>
            <p:cNvPr id="76" name="TextBox 152"/>
            <p:cNvSpPr txBox="1">
              <a:spLocks noChangeArrowheads="1"/>
            </p:cNvSpPr>
            <p:nvPr/>
          </p:nvSpPr>
          <p:spPr bwMode="auto">
            <a:xfrm>
              <a:off x="4114800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0000"/>
                  </a:solidFill>
                  <a:latin typeface="Helvetica" charset="0"/>
                </a:rPr>
                <a:t>K14</a:t>
              </a:r>
            </a:p>
          </p:txBody>
        </p:sp>
        <p:sp>
          <p:nvSpPr>
            <p:cNvPr id="77" name="TextBox 153"/>
            <p:cNvSpPr txBox="1">
              <a:spLocks noChangeArrowheads="1"/>
            </p:cNvSpPr>
            <p:nvPr/>
          </p:nvSpPr>
          <p:spPr bwMode="auto">
            <a:xfrm>
              <a:off x="4664254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0000"/>
                  </a:solidFill>
                  <a:latin typeface="Helvetica" charset="0"/>
                </a:rPr>
                <a:t>V14</a:t>
              </a:r>
            </a:p>
          </p:txBody>
        </p:sp>
      </p:grpSp>
      <p:grpSp>
        <p:nvGrpSpPr>
          <p:cNvPr id="78" name="Group 154"/>
          <p:cNvGrpSpPr>
            <a:grpSpLocks/>
          </p:cNvGrpSpPr>
          <p:nvPr/>
        </p:nvGrpSpPr>
        <p:grpSpPr bwMode="auto">
          <a:xfrm>
            <a:off x="1371600" y="3124200"/>
            <a:ext cx="2133600" cy="1295400"/>
            <a:chOff x="1752600" y="3124200"/>
            <a:chExt cx="2133600" cy="1295400"/>
          </a:xfrm>
        </p:grpSpPr>
        <p:cxnSp>
          <p:nvCxnSpPr>
            <p:cNvPr id="79" name="Straight Arrow Connector 78"/>
            <p:cNvCxnSpPr/>
            <p:nvPr/>
          </p:nvCxnSpPr>
          <p:spPr bwMode="auto">
            <a:xfrm flipH="1">
              <a:off x="1752600" y="3124200"/>
              <a:ext cx="2133600" cy="12954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80" name="TextBox 156"/>
            <p:cNvSpPr txBox="1">
              <a:spLocks noChangeArrowheads="1"/>
            </p:cNvSpPr>
            <p:nvPr/>
          </p:nvSpPr>
          <p:spPr bwMode="auto">
            <a:xfrm rot="-1987352">
              <a:off x="1861184" y="3508633"/>
              <a:ext cx="153549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8000"/>
                  </a:solidFill>
                  <a:latin typeface="Helvetica" charset="0"/>
                </a:rPr>
                <a:t>put(K14, V14’’</a:t>
              </a:r>
              <a:r>
                <a:rPr lang="en-US" altLang="ja-JP" sz="1600" b="0">
                  <a:solidFill>
                    <a:srgbClr val="008000"/>
                  </a:solidFill>
                  <a:latin typeface="Helvetica" charset="0"/>
                </a:rPr>
                <a:t>)</a:t>
              </a:r>
              <a:endParaRPr lang="en-US" sz="1600" b="0">
                <a:solidFill>
                  <a:srgbClr val="008000"/>
                </a:solidFill>
                <a:latin typeface="Helvetica" charset="0"/>
              </a:endParaRPr>
            </a:p>
          </p:txBody>
        </p:sp>
      </p:grpSp>
      <p:grpSp>
        <p:nvGrpSpPr>
          <p:cNvPr id="81" name="Group 160"/>
          <p:cNvGrpSpPr>
            <a:grpSpLocks/>
          </p:cNvGrpSpPr>
          <p:nvPr/>
        </p:nvGrpSpPr>
        <p:grpSpPr bwMode="auto">
          <a:xfrm>
            <a:off x="762000" y="2438400"/>
            <a:ext cx="2209800" cy="338138"/>
            <a:chOff x="1292462" y="2667000"/>
            <a:chExt cx="2209800" cy="338554"/>
          </a:xfrm>
        </p:grpSpPr>
        <p:sp>
          <p:nvSpPr>
            <p:cNvPr id="82" name="TextBox 161"/>
            <p:cNvSpPr txBox="1">
              <a:spLocks noChangeArrowheads="1"/>
            </p:cNvSpPr>
            <p:nvPr/>
          </p:nvSpPr>
          <p:spPr bwMode="auto">
            <a:xfrm>
              <a:off x="1292462" y="2667000"/>
              <a:ext cx="153511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8200"/>
                  </a:solidFill>
                  <a:latin typeface="Helvetica" charset="0"/>
                </a:rPr>
                <a:t>put(K14, V14’’)</a:t>
              </a:r>
            </a:p>
          </p:txBody>
        </p:sp>
        <p:cxnSp>
          <p:nvCxnSpPr>
            <p:cNvPr id="83" name="Straight Arrow Connector 82"/>
            <p:cNvCxnSpPr>
              <a:stCxn id="82" idx="3"/>
            </p:cNvCxnSpPr>
            <p:nvPr/>
          </p:nvCxnSpPr>
          <p:spPr bwMode="auto">
            <a:xfrm>
              <a:off x="2827575" y="2837072"/>
              <a:ext cx="674687" cy="58809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84" name="Group 167"/>
          <p:cNvGrpSpPr>
            <a:grpSpLocks/>
          </p:cNvGrpSpPr>
          <p:nvPr/>
        </p:nvGrpSpPr>
        <p:grpSpPr bwMode="auto">
          <a:xfrm>
            <a:off x="1981200" y="3124200"/>
            <a:ext cx="2133600" cy="1295400"/>
            <a:chOff x="1752600" y="3352800"/>
            <a:chExt cx="2209800" cy="1066800"/>
          </a:xfrm>
        </p:grpSpPr>
        <p:cxnSp>
          <p:nvCxnSpPr>
            <p:cNvPr id="85" name="Straight Arrow Connector 168"/>
            <p:cNvCxnSpPr>
              <a:cxnSpLocks noChangeShapeType="1"/>
            </p:cNvCxnSpPr>
            <p:nvPr/>
          </p:nvCxnSpPr>
          <p:spPr bwMode="auto">
            <a:xfrm flipH="1">
              <a:off x="1752600" y="3352800"/>
              <a:ext cx="2209800" cy="1066800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6" name="TextBox 169"/>
            <p:cNvSpPr txBox="1">
              <a:spLocks noChangeArrowheads="1"/>
            </p:cNvSpPr>
            <p:nvPr/>
          </p:nvSpPr>
          <p:spPr bwMode="auto">
            <a:xfrm rot="-1954491">
              <a:off x="1952397" y="3684716"/>
              <a:ext cx="1549763" cy="278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sz="1600" b="0" dirty="0">
                  <a:solidFill>
                    <a:srgbClr val="FF0000"/>
                  </a:solidFill>
                  <a:latin typeface="Helvetica" charset="0"/>
                </a:rPr>
                <a:t>put(K14, V14’</a:t>
              </a:r>
              <a:r>
                <a:rPr lang="en-US" altLang="ja-JP" sz="1600" b="0" dirty="0">
                  <a:solidFill>
                    <a:srgbClr val="FF0000"/>
                  </a:solidFill>
                  <a:latin typeface="Helvetica" charset="0"/>
                </a:rPr>
                <a:t>)</a:t>
              </a:r>
              <a:endParaRPr lang="en-US" sz="1600" b="0" dirty="0">
                <a:solidFill>
                  <a:srgbClr val="FF0000"/>
                </a:solidFill>
                <a:latin typeface="Helvetica" charset="0"/>
              </a:endParaRPr>
            </a:p>
          </p:txBody>
        </p:sp>
      </p:grpSp>
      <p:grpSp>
        <p:nvGrpSpPr>
          <p:cNvPr id="87" name="Group 173"/>
          <p:cNvGrpSpPr>
            <a:grpSpLocks/>
          </p:cNvGrpSpPr>
          <p:nvPr/>
        </p:nvGrpSpPr>
        <p:grpSpPr bwMode="auto">
          <a:xfrm>
            <a:off x="4572000" y="2957513"/>
            <a:ext cx="609600" cy="1536700"/>
            <a:chOff x="4339563" y="2900755"/>
            <a:chExt cx="609602" cy="1534292"/>
          </a:xfrm>
        </p:grpSpPr>
        <p:cxnSp>
          <p:nvCxnSpPr>
            <p:cNvPr id="88" name="Straight Arrow Connector 174"/>
            <p:cNvCxnSpPr>
              <a:cxnSpLocks noChangeShapeType="1"/>
            </p:cNvCxnSpPr>
            <p:nvPr/>
          </p:nvCxnSpPr>
          <p:spPr bwMode="auto">
            <a:xfrm>
              <a:off x="4339563" y="2990229"/>
              <a:ext cx="377212" cy="1319304"/>
            </a:xfrm>
            <a:prstGeom prst="straightConnector1">
              <a:avLst/>
            </a:prstGeom>
            <a:noFill/>
            <a:ln w="12700">
              <a:solidFill>
                <a:srgbClr val="009D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9" name="TextBox 175"/>
            <p:cNvSpPr txBox="1">
              <a:spLocks noChangeArrowheads="1"/>
            </p:cNvSpPr>
            <p:nvPr/>
          </p:nvSpPr>
          <p:spPr bwMode="auto">
            <a:xfrm rot="4538305">
              <a:off x="4012742" y="3498624"/>
              <a:ext cx="1534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8200"/>
                  </a:solidFill>
                  <a:latin typeface="Helvetica" charset="0"/>
                </a:rPr>
                <a:t>put(K14, V14’’</a:t>
              </a:r>
              <a:r>
                <a:rPr lang="en-US" altLang="ja-JP" sz="1600" b="0">
                  <a:solidFill>
                    <a:srgbClr val="008200"/>
                  </a:solidFill>
                  <a:latin typeface="Helvetica" charset="0"/>
                </a:rPr>
                <a:t>)</a:t>
              </a:r>
              <a:endParaRPr lang="en-US" sz="1600" b="0">
                <a:solidFill>
                  <a:srgbClr val="008200"/>
                </a:solidFill>
                <a:latin typeface="Helvetica" charset="0"/>
              </a:endParaRPr>
            </a:p>
          </p:txBody>
        </p:sp>
      </p:grpSp>
      <p:grpSp>
        <p:nvGrpSpPr>
          <p:cNvPr id="90" name="Group 179"/>
          <p:cNvGrpSpPr>
            <a:grpSpLocks/>
          </p:cNvGrpSpPr>
          <p:nvPr/>
        </p:nvGrpSpPr>
        <p:grpSpPr bwMode="auto">
          <a:xfrm>
            <a:off x="4038600" y="4767263"/>
            <a:ext cx="1190625" cy="338137"/>
            <a:chOff x="4114800" y="4766846"/>
            <a:chExt cx="1190241" cy="338972"/>
          </a:xfrm>
        </p:grpSpPr>
        <p:sp>
          <p:nvSpPr>
            <p:cNvPr id="91" name="TextBox 180"/>
            <p:cNvSpPr txBox="1">
              <a:spLocks noChangeArrowheads="1"/>
            </p:cNvSpPr>
            <p:nvPr/>
          </p:nvSpPr>
          <p:spPr bwMode="auto">
            <a:xfrm>
              <a:off x="4114800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8200"/>
                  </a:solidFill>
                  <a:latin typeface="Helvetica" charset="0"/>
                </a:rPr>
                <a:t>K14</a:t>
              </a:r>
            </a:p>
          </p:txBody>
        </p:sp>
        <p:sp>
          <p:nvSpPr>
            <p:cNvPr id="92" name="TextBox 181"/>
            <p:cNvSpPr txBox="1">
              <a:spLocks noChangeArrowheads="1"/>
            </p:cNvSpPr>
            <p:nvPr/>
          </p:nvSpPr>
          <p:spPr bwMode="auto">
            <a:xfrm>
              <a:off x="4664254" y="4766846"/>
              <a:ext cx="640787" cy="338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008200"/>
                  </a:solidFill>
                  <a:latin typeface="Helvetica" charset="0"/>
                </a:rPr>
                <a:t>V14’’</a:t>
              </a:r>
            </a:p>
          </p:txBody>
        </p:sp>
      </p:grpSp>
      <p:grpSp>
        <p:nvGrpSpPr>
          <p:cNvPr id="93" name="Group 182"/>
          <p:cNvGrpSpPr>
            <a:grpSpLocks/>
          </p:cNvGrpSpPr>
          <p:nvPr/>
        </p:nvGrpSpPr>
        <p:grpSpPr bwMode="auto">
          <a:xfrm>
            <a:off x="1143000" y="4767263"/>
            <a:ext cx="1144588" cy="338137"/>
            <a:chOff x="4114800" y="4766846"/>
            <a:chExt cx="1144894" cy="338972"/>
          </a:xfrm>
        </p:grpSpPr>
        <p:sp>
          <p:nvSpPr>
            <p:cNvPr id="94" name="TextBox 183"/>
            <p:cNvSpPr txBox="1">
              <a:spLocks noChangeArrowheads="1"/>
            </p:cNvSpPr>
            <p:nvPr/>
          </p:nvSpPr>
          <p:spPr bwMode="auto">
            <a:xfrm>
              <a:off x="4114800" y="4766846"/>
              <a:ext cx="5497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</a:rPr>
                <a:t>K14</a:t>
              </a:r>
            </a:p>
          </p:txBody>
        </p:sp>
        <p:sp>
          <p:nvSpPr>
            <p:cNvPr id="95" name="TextBox 184"/>
            <p:cNvSpPr txBox="1">
              <a:spLocks noChangeArrowheads="1"/>
            </p:cNvSpPr>
            <p:nvPr/>
          </p:nvSpPr>
          <p:spPr bwMode="auto">
            <a:xfrm>
              <a:off x="4664254" y="4766846"/>
              <a:ext cx="595440" cy="338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sz="1600" b="0">
                  <a:solidFill>
                    <a:srgbClr val="FF0000"/>
                  </a:solidFill>
                  <a:latin typeface="Helvetica" charset="0"/>
                </a:rPr>
                <a:t>V14’</a:t>
              </a: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227939" y="6441342"/>
            <a:ext cx="5256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Adapted from UC Berkeley CS 162 course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439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Questions in Storage 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to store the data?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 to access the data?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How to manage the metadata?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145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File System (GFS)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314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Large Files (100MB – TBs) : </a:t>
            </a:r>
            <a:r>
              <a:rPr lang="en-US" dirty="0" smtClean="0">
                <a:solidFill>
                  <a:srgbClr val="FF0000"/>
                </a:solidFill>
              </a:rPr>
              <a:t>Crawled webpages, indices</a:t>
            </a:r>
          </a:p>
          <a:p>
            <a:pPr lvl="1"/>
            <a:r>
              <a:rPr lang="en-US" dirty="0" smtClean="0"/>
              <a:t>How much data? </a:t>
            </a:r>
            <a:r>
              <a:rPr lang="en-US" dirty="0" smtClean="0">
                <a:solidFill>
                  <a:srgbClr val="FF0000"/>
                </a:solidFill>
              </a:rPr>
              <a:t>1000+ nodes, 100s of TBs</a:t>
            </a:r>
          </a:p>
          <a:p>
            <a:r>
              <a:rPr lang="en-US" dirty="0" smtClean="0"/>
              <a:t>How the data are accessed?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Sequential 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FF0000"/>
                </a:solidFill>
              </a:rPr>
              <a:t>ead (streaming), large chunks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Sequential append, large chunks</a:t>
            </a:r>
          </a:p>
          <a:p>
            <a:pPr lvl="1"/>
            <a:r>
              <a:rPr lang="en-US" dirty="0" smtClean="0"/>
              <a:t>Parallel accesses?</a:t>
            </a:r>
          </a:p>
          <a:p>
            <a:r>
              <a:rPr lang="en-US" dirty="0" smtClean="0"/>
              <a:t>Infrastructure</a:t>
            </a:r>
          </a:p>
          <a:p>
            <a:pPr lvl="1"/>
            <a:r>
              <a:rPr lang="en-US" dirty="0" smtClean="0"/>
              <a:t>Servers / networking: </a:t>
            </a:r>
            <a:r>
              <a:rPr lang="en-US" dirty="0" smtClean="0">
                <a:solidFill>
                  <a:srgbClr val="FF0000"/>
                </a:solidFill>
              </a:rPr>
              <a:t>relatively fast</a:t>
            </a:r>
          </a:p>
          <a:p>
            <a:pPr lvl="1"/>
            <a:r>
              <a:rPr lang="en-US" dirty="0" smtClean="0"/>
              <a:t>Reliability: </a:t>
            </a:r>
            <a:r>
              <a:rPr lang="en-US" dirty="0" smtClean="0">
                <a:solidFill>
                  <a:srgbClr val="FF0000"/>
                </a:solidFill>
              </a:rPr>
              <a:t>unreliable commodity servers</a:t>
            </a:r>
          </a:p>
        </p:txBody>
      </p:sp>
    </p:spTree>
    <p:extLst>
      <p:ext uri="{BB962C8B-B14F-4D97-AF65-F5344CB8AC3E}">
        <p14:creationId xmlns:p14="http://schemas.microsoft.com/office/powerpoint/2010/main" val="2350815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Fault tolerance</a:t>
            </a:r>
          </a:p>
          <a:p>
            <a:pPr lvl="1"/>
            <a:r>
              <a:rPr lang="en-US" dirty="0" smtClean="0"/>
              <a:t>Failure is normal </a:t>
            </a:r>
          </a:p>
          <a:p>
            <a:r>
              <a:rPr lang="en-US" dirty="0" smtClean="0"/>
              <a:t>Extreme </a:t>
            </a:r>
            <a:r>
              <a:rPr lang="en-US" dirty="0"/>
              <a:t>s</a:t>
            </a:r>
            <a:r>
              <a:rPr lang="en-US" dirty="0" smtClean="0"/>
              <a:t>cale</a:t>
            </a:r>
          </a:p>
          <a:p>
            <a:r>
              <a:rPr lang="en-US" dirty="0" smtClean="0"/>
              <a:t>Relaxed consistency</a:t>
            </a:r>
          </a:p>
          <a:p>
            <a:pPr lvl="1"/>
            <a:r>
              <a:rPr lang="en-US" dirty="0" smtClean="0"/>
              <a:t>Allows inconsistent data on concurrent updates / failures</a:t>
            </a:r>
          </a:p>
          <a:p>
            <a:pPr lvl="1"/>
            <a:r>
              <a:rPr lang="en-US" dirty="0" smtClean="0"/>
              <a:t>Metadata are guaranteed to consistent</a:t>
            </a:r>
          </a:p>
          <a:p>
            <a:r>
              <a:rPr lang="en-US" dirty="0" smtClean="0"/>
              <a:t>Simple design</a:t>
            </a:r>
          </a:p>
          <a:p>
            <a:r>
              <a:rPr lang="en-US" dirty="0" smtClean="0"/>
              <a:t>Deep integration with </a:t>
            </a:r>
            <a:r>
              <a:rPr lang="en-US" dirty="0"/>
              <a:t>a</a:t>
            </a:r>
            <a:r>
              <a:rPr lang="en-US" dirty="0" smtClean="0"/>
              <a:t>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53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GFS Architecture</a:t>
            </a:r>
            <a:endParaRPr lang="en-US" dirty="0"/>
          </a:p>
        </p:txBody>
      </p:sp>
      <p:pic>
        <p:nvPicPr>
          <p:cNvPr id="3" name="图片 2" descr="pic1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7406"/>
            <a:ext cx="9144000" cy="432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232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GFS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Where to store the data?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64MB chunks on Chunk Servers (1000s)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3 Replicas</a:t>
            </a:r>
            <a:endParaRPr lang="en-US" dirty="0" smtClean="0"/>
          </a:p>
          <a:p>
            <a:r>
              <a:rPr lang="en-US" dirty="0" smtClean="0"/>
              <a:t>How to access the data?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Client looks up directory on master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Access data directly from chunk servers</a:t>
            </a:r>
          </a:p>
          <a:p>
            <a:r>
              <a:rPr lang="en-US" dirty="0" smtClean="0"/>
              <a:t>How to manage the metadata?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Single GFS master (!)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Namespace + Location of chunks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Use Chubby of locks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372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GFS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952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Manages metadata</a:t>
            </a:r>
          </a:p>
          <a:p>
            <a:pPr lvl="1"/>
            <a:r>
              <a:rPr lang="en-US" dirty="0" smtClean="0"/>
              <a:t>Namespace (directory hierarchy)</a:t>
            </a:r>
          </a:p>
          <a:p>
            <a:pPr lvl="1"/>
            <a:r>
              <a:rPr lang="en-US" dirty="0" smtClean="0"/>
              <a:t>Permissions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iles -&gt; chunks mapping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ocations of replicas (</a:t>
            </a:r>
            <a:r>
              <a:rPr lang="en-US" dirty="0" err="1" smtClean="0"/>
              <a:t>chunkservers</a:t>
            </a:r>
            <a:r>
              <a:rPr lang="en-US" dirty="0" smtClean="0"/>
              <a:t>)</a:t>
            </a:r>
          </a:p>
          <a:p>
            <a:r>
              <a:rPr lang="en-US" dirty="0" smtClean="0"/>
              <a:t>Manages locking and concurrency</a:t>
            </a:r>
          </a:p>
          <a:p>
            <a:pPr lvl="1"/>
            <a:r>
              <a:rPr lang="en-US" dirty="0" smtClean="0"/>
              <a:t>Directory locks</a:t>
            </a:r>
          </a:p>
          <a:p>
            <a:pPr lvl="1"/>
            <a:r>
              <a:rPr lang="en-US" dirty="0" smtClean="0"/>
              <a:t>Leases to primary replicas</a:t>
            </a:r>
          </a:p>
          <a:p>
            <a:r>
              <a:rPr lang="en-US" dirty="0" smtClean="0"/>
              <a:t>Resource Management</a:t>
            </a:r>
          </a:p>
          <a:p>
            <a:pPr lvl="1"/>
            <a:r>
              <a:rPr lang="en-US" dirty="0" smtClean="0"/>
              <a:t>Replica Placement</a:t>
            </a:r>
          </a:p>
          <a:p>
            <a:pPr lvl="1"/>
            <a:r>
              <a:rPr lang="en-US" dirty="0" smtClean="0"/>
              <a:t>Migrates chunks between </a:t>
            </a:r>
            <a:r>
              <a:rPr lang="en-US" dirty="0" err="1" smtClean="0"/>
              <a:t>chunkservers</a:t>
            </a:r>
            <a:endParaRPr lang="en-US" dirty="0" smtClean="0"/>
          </a:p>
          <a:p>
            <a:pPr lvl="1"/>
            <a:r>
              <a:rPr lang="en-US" dirty="0" smtClean="0"/>
              <a:t>Garbage collection</a:t>
            </a:r>
          </a:p>
        </p:txBody>
      </p:sp>
    </p:spTree>
    <p:extLst>
      <p:ext uri="{BB962C8B-B14F-4D97-AF65-F5344CB8AC3E}">
        <p14:creationId xmlns:p14="http://schemas.microsoft.com/office/powerpoint/2010/main" val="968596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75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New Challenges for Big Data Systems</a:t>
            </a:r>
          </a:p>
          <a:p>
            <a:pPr lvl="1"/>
            <a:r>
              <a:rPr lang="en-US" dirty="0" smtClean="0"/>
              <a:t>General Architecture for Big Data Systems</a:t>
            </a:r>
          </a:p>
          <a:p>
            <a:pPr lvl="1"/>
            <a:r>
              <a:rPr lang="en-US" dirty="0" smtClean="0"/>
              <a:t>Considerations in Big Data storage</a:t>
            </a:r>
          </a:p>
          <a:p>
            <a:r>
              <a:rPr lang="en-US" dirty="0" smtClean="0"/>
              <a:t>Distributed file systems</a:t>
            </a:r>
          </a:p>
          <a:p>
            <a:pPr lvl="1"/>
            <a:r>
              <a:rPr lang="en-US" dirty="0" smtClean="0"/>
              <a:t>Google File </a:t>
            </a:r>
            <a:r>
              <a:rPr lang="en-US" dirty="0"/>
              <a:t>S</a:t>
            </a:r>
            <a:r>
              <a:rPr lang="en-US" dirty="0" smtClean="0"/>
              <a:t>ystem</a:t>
            </a:r>
          </a:p>
          <a:p>
            <a:pPr lvl="1"/>
            <a:r>
              <a:rPr lang="en-US" dirty="0" smtClean="0"/>
              <a:t>Other file systems</a:t>
            </a:r>
          </a:p>
          <a:p>
            <a:r>
              <a:rPr lang="en-US" dirty="0" smtClean="0"/>
              <a:t>Key-value storage</a:t>
            </a:r>
          </a:p>
          <a:p>
            <a:pPr lvl="1"/>
            <a:r>
              <a:rPr lang="en-US" dirty="0" smtClean="0"/>
              <a:t>Google’s </a:t>
            </a:r>
            <a:r>
              <a:rPr lang="en-US" dirty="0" err="1" smtClean="0"/>
              <a:t>Bigtable</a:t>
            </a:r>
            <a:endParaRPr lang="en-US" dirty="0" smtClean="0"/>
          </a:p>
          <a:p>
            <a:pPr lvl="1"/>
            <a:r>
              <a:rPr lang="en-US" dirty="0" smtClean="0"/>
              <a:t>Other key-value storage and their tradeoffs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877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GFS Master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Node </a:t>
            </a:r>
          </a:p>
          <a:p>
            <a:pPr lvl="1"/>
            <a:r>
              <a:rPr lang="en-US" dirty="0" smtClean="0"/>
              <a:t>Bottleneck?</a:t>
            </a:r>
          </a:p>
          <a:p>
            <a:pPr lvl="1"/>
            <a:r>
              <a:rPr lang="en-US" dirty="0" smtClean="0"/>
              <a:t>Failures?</a:t>
            </a:r>
          </a:p>
          <a:p>
            <a:r>
              <a:rPr lang="en-US" dirty="0" smtClean="0"/>
              <a:t>Lots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optimizations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make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single</a:t>
            </a:r>
            <a:r>
              <a:rPr lang="zh-CN" altLang="en-US" dirty="0" smtClean="0"/>
              <a:t> 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handling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many</a:t>
            </a:r>
            <a:r>
              <a:rPr lang="zh-CN" altLang="en-US" dirty="0" smtClean="0"/>
              <a:t> </a:t>
            </a:r>
            <a:r>
              <a:rPr lang="en-US" altLang="zh-CN" dirty="0" smtClean="0"/>
              <a:t>chunk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867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GFS Master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Holds all metadata in RAM</a:t>
            </a:r>
          </a:p>
          <a:p>
            <a:pPr lvl="1"/>
            <a:r>
              <a:rPr lang="en-US" dirty="0" smtClean="0"/>
              <a:t>Ah?</a:t>
            </a:r>
          </a:p>
          <a:p>
            <a:r>
              <a:rPr lang="en-US" dirty="0" smtClean="0"/>
              <a:t>Logs all client requests to disk</a:t>
            </a:r>
          </a:p>
          <a:p>
            <a:pPr lvl="1"/>
            <a:r>
              <a:rPr lang="en-US" dirty="0" smtClean="0"/>
              <a:t>Replicate logs to backup servers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579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GFS Chunk 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64 MB file chunks on local disk </a:t>
            </a:r>
          </a:p>
          <a:p>
            <a:r>
              <a:rPr lang="en-US" dirty="0"/>
              <a:t>V</a:t>
            </a:r>
            <a:r>
              <a:rPr lang="en-US" dirty="0" smtClean="0"/>
              <a:t>ersion number and checksum</a:t>
            </a:r>
          </a:p>
          <a:p>
            <a:r>
              <a:rPr lang="en-US" dirty="0" smtClean="0"/>
              <a:t>No caching of file data (beyond Linux buffer cache)</a:t>
            </a:r>
          </a:p>
          <a:p>
            <a:r>
              <a:rPr lang="en-US" dirty="0" smtClean="0"/>
              <a:t>Read/write requests specify chunk handle and byte range</a:t>
            </a:r>
          </a:p>
          <a:p>
            <a:r>
              <a:rPr lang="en-US" dirty="0" smtClean="0"/>
              <a:t>Chunks replicated on configurable number of </a:t>
            </a:r>
            <a:r>
              <a:rPr lang="en-US" dirty="0" err="1" smtClean="0"/>
              <a:t>chunkservers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306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GFS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Send metadata requests to master server</a:t>
            </a:r>
          </a:p>
          <a:p>
            <a:r>
              <a:rPr lang="en-US" dirty="0" smtClean="0"/>
              <a:t>Send data requests directly to </a:t>
            </a:r>
            <a:r>
              <a:rPr lang="en-US" dirty="0" err="1" smtClean="0"/>
              <a:t>chunkservers</a:t>
            </a:r>
            <a:endParaRPr lang="en-US" dirty="0" smtClean="0"/>
          </a:p>
          <a:p>
            <a:r>
              <a:rPr lang="en-US" dirty="0" smtClean="0"/>
              <a:t>Caches metadata</a:t>
            </a:r>
          </a:p>
          <a:p>
            <a:r>
              <a:rPr lang="en-US" dirty="0" smtClean="0"/>
              <a:t>Does no caching of data</a:t>
            </a:r>
          </a:p>
          <a:p>
            <a:pPr lvl="1"/>
            <a:r>
              <a:rPr lang="en-US" dirty="0" smtClean="0"/>
              <a:t>Streaming reads and append writes</a:t>
            </a:r>
          </a:p>
          <a:p>
            <a:pPr lvl="1"/>
            <a:r>
              <a:rPr lang="en-US" dirty="0" smtClean="0"/>
              <a:t>No consistency difficulties among clients</a:t>
            </a:r>
          </a:p>
          <a:p>
            <a:r>
              <a:rPr lang="en-US" dirty="0" smtClean="0"/>
              <a:t>No POSIX, No VFS</a:t>
            </a:r>
          </a:p>
          <a:p>
            <a:pPr lvl="1"/>
            <a:r>
              <a:rPr lang="en-US" dirty="0" smtClean="0"/>
              <a:t>Open, delete, read, write</a:t>
            </a:r>
          </a:p>
          <a:p>
            <a:pPr lvl="1"/>
            <a:r>
              <a:rPr lang="en-US" dirty="0" smtClean="0"/>
              <a:t>Snapshot</a:t>
            </a:r>
          </a:p>
          <a:p>
            <a:pPr lvl="1"/>
            <a:r>
              <a:rPr lang="en-US" dirty="0" smtClean="0"/>
              <a:t>Append</a:t>
            </a:r>
          </a:p>
        </p:txBody>
      </p:sp>
    </p:spTree>
    <p:extLst>
      <p:ext uri="{BB962C8B-B14F-4D97-AF65-F5344CB8AC3E}">
        <p14:creationId xmlns:p14="http://schemas.microsoft.com/office/powerpoint/2010/main" val="1566330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GFS Read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33542" y="1647464"/>
            <a:ext cx="2008161" cy="9781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Client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5747790" y="1647464"/>
            <a:ext cx="2008161" cy="9781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Master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733542" y="3260607"/>
            <a:ext cx="2008161" cy="9781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Chunk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Server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733542" y="4451253"/>
            <a:ext cx="2008161" cy="9781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Chunk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Server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1733542" y="5680320"/>
            <a:ext cx="2008161" cy="9781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Chunk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Server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741703" y="1853398"/>
            <a:ext cx="200608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741704" y="2331858"/>
            <a:ext cx="200608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351437" y="2625646"/>
            <a:ext cx="0" cy="6349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Up Arrow 16"/>
          <p:cNvSpPr/>
          <p:nvPr/>
        </p:nvSpPr>
        <p:spPr>
          <a:xfrm>
            <a:off x="2849186" y="2625646"/>
            <a:ext cx="463422" cy="634961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896178" y="1142324"/>
            <a:ext cx="40963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400" dirty="0" smtClean="0">
                <a:solidFill>
                  <a:srgbClr val="0000FF"/>
                </a:solidFill>
                <a:latin typeface="Tahoma" charset="0"/>
                <a:cs typeface="Arial" charset="0"/>
              </a:rPr>
              <a:t>read(file name, chunk index)</a:t>
            </a:r>
          </a:p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741704" y="2625646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sz="2400" dirty="0" smtClean="0">
                <a:solidFill>
                  <a:srgbClr val="0000FF"/>
                </a:solidFill>
                <a:latin typeface="Tahoma" charset="0"/>
                <a:cs typeface="Arial" charset="0"/>
              </a:rPr>
              <a:t>chunk ID, chunk version number, locations of replicas</a:t>
            </a:r>
            <a:endParaRPr lang="en-US" sz="2400" dirty="0">
              <a:solidFill>
                <a:srgbClr val="0000FF"/>
              </a:solidFill>
              <a:latin typeface="Tahoma" charset="0"/>
              <a:cs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0" y="4451253"/>
            <a:ext cx="1836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Choose</a:t>
            </a:r>
            <a:r>
              <a:rPr lang="zh-CN" altLang="en-US" dirty="0" smtClean="0"/>
              <a:t> </a:t>
            </a:r>
            <a:r>
              <a:rPr lang="zh-CN" altLang="zh-CN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Replica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7405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GFS Write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single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replica</a:t>
            </a:r>
            <a:r>
              <a:rPr lang="zh-CN" altLang="en-US" dirty="0" smtClean="0"/>
              <a:t> </a:t>
            </a:r>
            <a:r>
              <a:rPr lang="en-US" altLang="zh-CN" dirty="0" smtClean="0"/>
              <a:t>decides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order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changes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chunk: primary</a:t>
            </a:r>
          </a:p>
          <a:p>
            <a:r>
              <a:rPr lang="en-US" altLang="zh-CN" dirty="0" smtClean="0"/>
              <a:t>Sends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control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separate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messages</a:t>
            </a:r>
          </a:p>
          <a:p>
            <a:pPr lvl="1"/>
            <a:r>
              <a:rPr lang="en-US" altLang="zh-CN" dirty="0" smtClean="0"/>
              <a:t>Send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first</a:t>
            </a:r>
            <a:r>
              <a:rPr lang="zh-CN" altLang="en-US" dirty="0" smtClean="0"/>
              <a:t> </a:t>
            </a:r>
            <a:r>
              <a:rPr lang="zh-CN" altLang="zh-CN" dirty="0" smtClean="0"/>
              <a:t>(</a:t>
            </a:r>
            <a:r>
              <a:rPr lang="en-US" altLang="zh-CN" dirty="0" smtClean="0"/>
              <a:t>through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“best”</a:t>
            </a:r>
            <a:r>
              <a:rPr lang="zh-CN" altLang="en-US" dirty="0" smtClean="0"/>
              <a:t> </a:t>
            </a:r>
            <a:r>
              <a:rPr lang="en-US" altLang="zh-CN" dirty="0" smtClean="0"/>
              <a:t>route)</a:t>
            </a:r>
            <a:r>
              <a:rPr lang="zh-CN" alt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3979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GFS Write</a:t>
            </a:r>
            <a:endParaRPr lang="en-US" dirty="0"/>
          </a:p>
        </p:txBody>
      </p:sp>
      <p:pic>
        <p:nvPicPr>
          <p:cNvPr id="3" name="图片 2" descr="pic2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525" y="1115881"/>
            <a:ext cx="6604001" cy="571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4519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Handling</a:t>
            </a:r>
            <a:r>
              <a:rPr lang="zh-CN" altLang="en-US" dirty="0" smtClean="0"/>
              <a:t> </a:t>
            </a:r>
            <a:r>
              <a:rPr lang="en-US" altLang="zh-CN" dirty="0"/>
              <a:t>c</a:t>
            </a:r>
            <a:r>
              <a:rPr lang="en-US" dirty="0" smtClean="0"/>
              <a:t>oncurrent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chunk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2369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er-chunk</a:t>
            </a:r>
            <a:r>
              <a:rPr lang="zh-CN" altLang="en-US" dirty="0" smtClean="0"/>
              <a:t> </a:t>
            </a:r>
            <a:r>
              <a:rPr lang="en-US" altLang="zh-CN" dirty="0" smtClean="0"/>
              <a:t>primary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determines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order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changes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chunk</a:t>
            </a:r>
          </a:p>
          <a:p>
            <a:r>
              <a:rPr lang="en-US" altLang="zh-CN" dirty="0" smtClean="0"/>
              <a:t>Primary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master</a:t>
            </a:r>
          </a:p>
          <a:p>
            <a:pPr lvl="1"/>
            <a:r>
              <a:rPr lang="zh-CN" altLang="zh-CN" dirty="0"/>
              <a:t>6</a:t>
            </a:r>
            <a:r>
              <a:rPr lang="en-US" altLang="zh-CN" dirty="0" smtClean="0"/>
              <a:t>0</a:t>
            </a:r>
            <a:r>
              <a:rPr lang="zh-CN" altLang="en-US" dirty="0" smtClean="0"/>
              <a:t> </a:t>
            </a:r>
            <a:r>
              <a:rPr lang="en-US" altLang="zh-CN" dirty="0" smtClean="0"/>
              <a:t>seconds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lease,</a:t>
            </a:r>
            <a:r>
              <a:rPr lang="zh-CN" altLang="en-US" dirty="0" smtClean="0"/>
              <a:t> </a:t>
            </a:r>
            <a:r>
              <a:rPr lang="en-US" altLang="zh-CN" dirty="0" smtClean="0"/>
              <a:t>renewable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heartbeat</a:t>
            </a:r>
          </a:p>
          <a:p>
            <a:pPr lvl="1"/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revoke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lease</a:t>
            </a:r>
          </a:p>
          <a:p>
            <a:r>
              <a:rPr lang="en-US" dirty="0" smtClean="0"/>
              <a:t>Chunks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versioned</a:t>
            </a:r>
          </a:p>
          <a:p>
            <a:pPr lvl="1"/>
            <a:r>
              <a:rPr lang="en-US" altLang="zh-CN" dirty="0" smtClean="0"/>
              <a:t>Anyone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write,</a:t>
            </a:r>
            <a:r>
              <a:rPr lang="zh-CN" altLang="en-US" dirty="0" smtClean="0"/>
              <a:t> </a:t>
            </a:r>
            <a:r>
              <a:rPr lang="en-US" altLang="zh-CN" dirty="0" smtClean="0"/>
              <a:t>but</a:t>
            </a:r>
            <a:r>
              <a:rPr lang="zh-CN" altLang="en-US" dirty="0" smtClean="0"/>
              <a:t> </a:t>
            </a:r>
            <a:r>
              <a:rPr lang="en-US" altLang="zh-CN" dirty="0" smtClean="0"/>
              <a:t>only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wins</a:t>
            </a:r>
          </a:p>
          <a:p>
            <a:r>
              <a:rPr lang="en-US" altLang="zh-CN" dirty="0" smtClean="0"/>
              <a:t>Consistency</a:t>
            </a:r>
          </a:p>
          <a:p>
            <a:pPr lvl="1"/>
            <a:r>
              <a:rPr lang="en-US" altLang="zh-CN" dirty="0" smtClean="0"/>
              <a:t>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replica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identical</a:t>
            </a:r>
          </a:p>
          <a:p>
            <a:pPr lvl="2"/>
            <a:r>
              <a:rPr lang="en-US" altLang="zh-CN" dirty="0" smtClean="0"/>
              <a:t>order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determined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primary</a:t>
            </a:r>
          </a:p>
          <a:p>
            <a:pPr lvl="1"/>
            <a:r>
              <a:rPr lang="en-US" altLang="zh-CN" dirty="0" smtClean="0"/>
              <a:t>No</a:t>
            </a:r>
            <a:r>
              <a:rPr lang="zh-CN" altLang="zh-CN" dirty="0" smtClean="0"/>
              <a:t> 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 </a:t>
            </a:r>
            <a:r>
              <a:rPr lang="en-US" altLang="zh-CN" dirty="0" smtClean="0"/>
              <a:t>level</a:t>
            </a:r>
            <a:r>
              <a:rPr lang="zh-CN" altLang="en-US" dirty="0" smtClean="0"/>
              <a:t> </a:t>
            </a:r>
            <a:r>
              <a:rPr lang="en-US" altLang="zh-CN" dirty="0" smtClean="0"/>
              <a:t>guarantee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pPr lvl="2"/>
            <a:r>
              <a:rPr lang="en-US" altLang="zh-CN" dirty="0" smtClean="0"/>
              <a:t>Chunk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A,</a:t>
            </a:r>
            <a:r>
              <a:rPr lang="zh-CN" altLang="en-US" dirty="0" smtClean="0"/>
              <a:t> </a:t>
            </a:r>
            <a:r>
              <a:rPr lang="en-US" altLang="zh-CN" dirty="0" smtClean="0"/>
              <a:t>Chunk</a:t>
            </a:r>
            <a:r>
              <a:rPr lang="zh-CN" altLang="en-US" dirty="0" smtClean="0"/>
              <a:t> </a:t>
            </a:r>
            <a:r>
              <a:rPr lang="en-US" altLang="zh-CN" dirty="0" smtClean="0"/>
              <a:t>B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B</a:t>
            </a:r>
            <a:r>
              <a:rPr lang="zh-CN" altLang="en-US" dirty="0" smtClean="0"/>
              <a:t> </a:t>
            </a:r>
            <a:r>
              <a:rPr lang="en-US" altLang="zh-CN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829074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 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Metadata</a:t>
            </a:r>
            <a:r>
              <a:rPr lang="zh-CN" altLang="en-US" dirty="0" smtClean="0"/>
              <a:t>: </a:t>
            </a:r>
            <a:r>
              <a:rPr lang="en-US" altLang="zh-CN" dirty="0" smtClean="0"/>
              <a:t>Atomic</a:t>
            </a:r>
            <a:r>
              <a:rPr lang="zh-CN" altLang="en-US" dirty="0" smtClean="0"/>
              <a:t> </a:t>
            </a:r>
            <a:r>
              <a:rPr lang="en-US" altLang="zh-CN" dirty="0" smtClean="0"/>
              <a:t>Changes</a:t>
            </a:r>
          </a:p>
          <a:p>
            <a:pPr lvl="1"/>
            <a:r>
              <a:rPr lang="en-US" dirty="0" smtClean="0"/>
              <a:t>Single</a:t>
            </a:r>
            <a:r>
              <a:rPr lang="zh-CN" altLang="en-US" dirty="0" smtClean="0"/>
              <a:t> </a:t>
            </a:r>
            <a:r>
              <a:rPr lang="en-US" altLang="zh-CN" dirty="0" smtClean="0"/>
              <a:t>master</a:t>
            </a:r>
          </a:p>
          <a:p>
            <a:pPr lvl="1"/>
            <a:r>
              <a:rPr lang="en-US" dirty="0" smtClean="0"/>
              <a:t>Locking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guarantee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consistency</a:t>
            </a:r>
          </a:p>
          <a:p>
            <a:r>
              <a:rPr lang="en-US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Chunk</a:t>
            </a:r>
          </a:p>
          <a:p>
            <a:pPr lvl="1"/>
            <a:r>
              <a:rPr lang="en-US" dirty="0" smtClean="0"/>
              <a:t>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replicas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consistent</a:t>
            </a:r>
          </a:p>
          <a:p>
            <a:r>
              <a:rPr lang="en-US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File</a:t>
            </a:r>
          </a:p>
          <a:p>
            <a:pPr lvl="1"/>
            <a:r>
              <a:rPr lang="en-US" dirty="0" smtClean="0"/>
              <a:t>Consistent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but</a:t>
            </a:r>
            <a:r>
              <a:rPr lang="zh-CN" altLang="en-US" dirty="0" smtClean="0"/>
              <a:t> </a:t>
            </a:r>
            <a:r>
              <a:rPr lang="en-US" altLang="zh-CN" dirty="0" smtClean="0"/>
              <a:t>undefined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concurrent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write</a:t>
            </a:r>
          </a:p>
          <a:p>
            <a:r>
              <a:rPr lang="en-US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failures?</a:t>
            </a:r>
          </a:p>
          <a:p>
            <a:pPr lvl="1"/>
            <a:r>
              <a:rPr lang="en-US" dirty="0" smtClean="0"/>
              <a:t>No</a:t>
            </a:r>
            <a:r>
              <a:rPr lang="zh-CN" altLang="en-US" dirty="0" smtClean="0"/>
              <a:t> </a:t>
            </a:r>
            <a:r>
              <a:rPr lang="en-US" altLang="zh-CN" dirty="0" smtClean="0"/>
              <a:t>guarantee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6307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GFS Master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Replays log from disk</a:t>
            </a:r>
          </a:p>
          <a:p>
            <a:pPr lvl="1"/>
            <a:r>
              <a:rPr lang="en-US" dirty="0" smtClean="0"/>
              <a:t>namespace (directory) information</a:t>
            </a:r>
          </a:p>
          <a:p>
            <a:pPr lvl="1"/>
            <a:r>
              <a:rPr lang="en-US" dirty="0" smtClean="0"/>
              <a:t>File -&gt; Chuck mapping</a:t>
            </a:r>
          </a:p>
          <a:p>
            <a:r>
              <a:rPr lang="en-US" dirty="0" smtClean="0"/>
              <a:t>Asks </a:t>
            </a:r>
            <a:r>
              <a:rPr lang="en-US" dirty="0" err="1" smtClean="0"/>
              <a:t>chunkservers</a:t>
            </a:r>
            <a:r>
              <a:rPr lang="en-US" dirty="0" smtClean="0"/>
              <a:t> which chunks they hold</a:t>
            </a:r>
          </a:p>
          <a:p>
            <a:pPr lvl="1"/>
            <a:r>
              <a:rPr lang="en-US" dirty="0" smtClean="0"/>
              <a:t>Chunk server locations</a:t>
            </a:r>
          </a:p>
        </p:txBody>
      </p:sp>
    </p:spTree>
    <p:extLst>
      <p:ext uri="{BB962C8B-B14F-4D97-AF65-F5344CB8AC3E}">
        <p14:creationId xmlns:p14="http://schemas.microsoft.com/office/powerpoint/2010/main" val="1705870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systems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326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GFS Chunk Server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Failure </a:t>
            </a:r>
            <a:r>
              <a:rPr lang="en-US" dirty="0"/>
              <a:t>d</a:t>
            </a:r>
            <a:r>
              <a:rPr lang="en-US" dirty="0" smtClean="0"/>
              <a:t>iscovery</a:t>
            </a:r>
          </a:p>
          <a:p>
            <a:pPr lvl="1"/>
            <a:r>
              <a:rPr lang="en-US" dirty="0" smtClean="0"/>
              <a:t>Heartbeat</a:t>
            </a:r>
          </a:p>
          <a:p>
            <a:r>
              <a:rPr lang="en-US" dirty="0" smtClean="0"/>
              <a:t>Re</a:t>
            </a:r>
            <a:r>
              <a:rPr lang="zh-CN" altLang="zh-CN" dirty="0" smtClean="0"/>
              <a:t>-</a:t>
            </a:r>
            <a:r>
              <a:rPr lang="en-US" altLang="zh-CN" dirty="0" smtClean="0"/>
              <a:t>schedule</a:t>
            </a:r>
            <a:r>
              <a:rPr lang="zh-CN" altLang="en-US" dirty="0" smtClean="0"/>
              <a:t> </a:t>
            </a:r>
            <a:r>
              <a:rPr lang="en-US" altLang="zh-CN" dirty="0" smtClean="0"/>
              <a:t>chunk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placement</a:t>
            </a:r>
          </a:p>
          <a:p>
            <a:pPr lvl="1"/>
            <a:r>
              <a:rPr lang="en-US" dirty="0" smtClean="0"/>
              <a:t>Background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7934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about GFS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Doesn’t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4703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Generation GFS - Colossus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Better Metadata management</a:t>
            </a:r>
          </a:p>
          <a:p>
            <a:pPr lvl="1"/>
            <a:r>
              <a:rPr lang="en-US" dirty="0" smtClean="0"/>
              <a:t>Master scaling</a:t>
            </a:r>
          </a:p>
          <a:p>
            <a:pPr lvl="1"/>
            <a:r>
              <a:rPr lang="en-US" dirty="0" smtClean="0"/>
              <a:t>Smaller chunks</a:t>
            </a:r>
          </a:p>
          <a:p>
            <a:pPr lvl="1"/>
            <a:r>
              <a:rPr lang="en-US" dirty="0" smtClean="0"/>
              <a:t>How? Use Big Table!</a:t>
            </a:r>
          </a:p>
          <a:p>
            <a:r>
              <a:rPr lang="en-US" dirty="0" smtClean="0"/>
              <a:t>Better data storage than replication</a:t>
            </a:r>
          </a:p>
          <a:p>
            <a:pPr lvl="1"/>
            <a:r>
              <a:rPr lang="en-US" dirty="0" smtClean="0"/>
              <a:t>Reed-</a:t>
            </a:r>
            <a:r>
              <a:rPr lang="en-US" dirty="0" err="1" smtClean="0"/>
              <a:t>solomon</a:t>
            </a:r>
            <a:r>
              <a:rPr lang="en-US" dirty="0" smtClean="0"/>
              <a:t>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1680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Big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959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Data</a:t>
            </a:r>
          </a:p>
          <a:p>
            <a:pPr lvl="1"/>
            <a:r>
              <a:rPr lang="en-US" altLang="zh-CN" dirty="0" smtClean="0"/>
              <a:t>(semi-)</a:t>
            </a:r>
            <a:r>
              <a:rPr lang="zh-CN" altLang="en-US" dirty="0" smtClean="0"/>
              <a:t> </a:t>
            </a:r>
            <a:r>
              <a:rPr lang="en-US" dirty="0" smtClean="0"/>
              <a:t>Structured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</a:p>
          <a:p>
            <a:pPr lvl="1"/>
            <a:r>
              <a:rPr lang="en-US" dirty="0" smtClean="0"/>
              <a:t>Large</a:t>
            </a:r>
          </a:p>
          <a:p>
            <a:r>
              <a:rPr lang="en-US" dirty="0" smtClean="0"/>
              <a:t>How the data are accessed?</a:t>
            </a:r>
          </a:p>
          <a:p>
            <a:pPr lvl="1"/>
            <a:r>
              <a:rPr lang="en-US" dirty="0" smtClean="0"/>
              <a:t>Random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altLang="zh-CN" dirty="0" smtClean="0"/>
              <a:t>Sequential,</a:t>
            </a:r>
            <a:r>
              <a:rPr lang="zh-CN" altLang="en-US" dirty="0" smtClean="0"/>
              <a:t> </a:t>
            </a:r>
            <a:r>
              <a:rPr lang="en-US" altLang="zh-CN" dirty="0" smtClean="0"/>
              <a:t>Read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altLang="zh-CN" dirty="0" smtClean="0"/>
              <a:t>Write</a:t>
            </a:r>
            <a:endParaRPr lang="en-US" dirty="0" smtClean="0"/>
          </a:p>
          <a:p>
            <a:pPr lvl="1"/>
            <a:r>
              <a:rPr lang="en-US" dirty="0" smtClean="0"/>
              <a:t>Both</a:t>
            </a:r>
            <a:r>
              <a:rPr lang="zh-CN" altLang="en-US" dirty="0" smtClean="0"/>
              <a:t> </a:t>
            </a:r>
            <a:r>
              <a:rPr lang="en-US" altLang="zh-CN" dirty="0" smtClean="0"/>
              <a:t>batch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interactive</a:t>
            </a:r>
            <a:endParaRPr lang="en-US" dirty="0" smtClean="0"/>
          </a:p>
          <a:p>
            <a:r>
              <a:rPr lang="en-US" dirty="0" smtClean="0"/>
              <a:t>Infrastructure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GFS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Chubby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(distributed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locking)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Cluster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Scheduling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Parallel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Processing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MapReduce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79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Fault tolerance</a:t>
            </a:r>
          </a:p>
          <a:p>
            <a:pPr lvl="1"/>
            <a:r>
              <a:rPr lang="en-US" dirty="0" smtClean="0"/>
              <a:t>High availability</a:t>
            </a:r>
          </a:p>
          <a:p>
            <a:r>
              <a:rPr lang="en-US" dirty="0" smtClean="0"/>
              <a:t>Extreme scale, incrementally scalable</a:t>
            </a:r>
          </a:p>
          <a:p>
            <a:r>
              <a:rPr lang="en-US" dirty="0" smtClean="0"/>
              <a:t>Relaxed consistency</a:t>
            </a:r>
          </a:p>
          <a:p>
            <a:pPr lvl="1"/>
            <a:r>
              <a:rPr lang="en-US" dirty="0" smtClean="0"/>
              <a:t>Allows inconsistent data on concurrent updates / failures</a:t>
            </a:r>
          </a:p>
          <a:p>
            <a:pPr lvl="1"/>
            <a:r>
              <a:rPr lang="en-US" dirty="0" smtClean="0"/>
              <a:t>Metadata are guaranteed to consistent</a:t>
            </a:r>
          </a:p>
          <a:p>
            <a:r>
              <a:rPr lang="en-US" dirty="0" smtClean="0"/>
              <a:t>Simple design</a:t>
            </a:r>
          </a:p>
          <a:p>
            <a:r>
              <a:rPr lang="en-US" dirty="0" smtClean="0"/>
              <a:t>Deep integration with </a:t>
            </a:r>
            <a:r>
              <a:rPr lang="en-US" dirty="0"/>
              <a:t>a</a:t>
            </a:r>
            <a:r>
              <a:rPr lang="en-US" dirty="0" smtClean="0"/>
              <a:t>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6321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Table 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&lt;Row, Column, Timestamp&gt; triple for key</a:t>
            </a:r>
          </a:p>
          <a:p>
            <a:r>
              <a:rPr lang="en-US" dirty="0" smtClean="0"/>
              <a:t>Arbitrary </a:t>
            </a:r>
            <a:r>
              <a:rPr lang="en-US" dirty="0"/>
              <a:t>“columns” </a:t>
            </a:r>
            <a:r>
              <a:rPr lang="en-US" dirty="0" smtClean="0"/>
              <a:t>per</a:t>
            </a:r>
            <a:r>
              <a:rPr lang="zh-CN" altLang="en-US" dirty="0" smtClean="0"/>
              <a:t> </a:t>
            </a:r>
            <a:r>
              <a:rPr lang="en-US" altLang="zh-CN" dirty="0" smtClean="0"/>
              <a:t>row</a:t>
            </a:r>
            <a:endParaRPr lang="en-US" dirty="0"/>
          </a:p>
          <a:p>
            <a:r>
              <a:rPr lang="en-US" dirty="0" smtClean="0"/>
              <a:t>Column </a:t>
            </a:r>
            <a:r>
              <a:rPr lang="en-US" dirty="0" err="1" smtClean="0"/>
              <a:t>family:qualifier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Column</a:t>
            </a:r>
            <a:r>
              <a:rPr lang="en-US" dirty="0"/>
              <a:t>-oriented physical store- rows are sparse!</a:t>
            </a:r>
          </a:p>
          <a:p>
            <a:endParaRPr lang="en-US" dirty="0"/>
          </a:p>
        </p:txBody>
      </p:sp>
      <p:pic>
        <p:nvPicPr>
          <p:cNvPr id="5" name="图片 4" descr="pic3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994355"/>
            <a:ext cx="8382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268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Lookup, insert, </a:t>
            </a:r>
            <a:r>
              <a:rPr lang="en-US" dirty="0" smtClean="0"/>
              <a:t>delete</a:t>
            </a:r>
            <a:r>
              <a:rPr lang="zh-CN" altLang="en-US" dirty="0"/>
              <a:t> </a:t>
            </a:r>
            <a:r>
              <a:rPr lang="en-US" altLang="zh-CN" dirty="0" smtClean="0"/>
              <a:t>(C++</a:t>
            </a:r>
            <a:r>
              <a:rPr lang="zh-CN" altLang="en-US" dirty="0" smtClean="0"/>
              <a:t> </a:t>
            </a:r>
            <a:r>
              <a:rPr lang="en-US" altLang="zh-CN" dirty="0" smtClean="0"/>
              <a:t>APIs)</a:t>
            </a:r>
            <a:endParaRPr lang="en-US" dirty="0"/>
          </a:p>
          <a:p>
            <a:r>
              <a:rPr lang="en-US" dirty="0"/>
              <a:t>Each read or write of data under a single row key is </a:t>
            </a:r>
            <a:r>
              <a:rPr lang="en-US" dirty="0" smtClean="0"/>
              <a:t>atomic</a:t>
            </a:r>
          </a:p>
          <a:p>
            <a:r>
              <a:rPr lang="en-US" dirty="0" smtClean="0"/>
              <a:t>No</a:t>
            </a:r>
            <a:r>
              <a:rPr lang="zh-CN" altLang="en-US" dirty="0" smtClean="0"/>
              <a:t> </a:t>
            </a:r>
            <a:r>
              <a:rPr lang="en-US" altLang="zh-CN" dirty="0" smtClean="0"/>
              <a:t>multi-row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transactions</a:t>
            </a:r>
          </a:p>
          <a:p>
            <a:r>
              <a:rPr lang="en-US" dirty="0" err="1" smtClean="0"/>
              <a:t>Uninterpreted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values</a:t>
            </a:r>
            <a:r>
              <a:rPr lang="zh-CN" altLang="en-US" dirty="0" smtClean="0"/>
              <a:t> </a:t>
            </a:r>
            <a:r>
              <a:rPr lang="en-US" altLang="zh-CN" dirty="0" smtClean="0"/>
              <a:t>(raw</a:t>
            </a:r>
            <a:r>
              <a:rPr lang="zh-CN" altLang="en-US" dirty="0" smtClean="0"/>
              <a:t> 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 </a:t>
            </a:r>
            <a:r>
              <a:rPr lang="en-US" altLang="zh-CN" dirty="0" smtClean="0"/>
              <a:t>array)</a:t>
            </a:r>
          </a:p>
          <a:p>
            <a:r>
              <a:rPr lang="en-US" dirty="0" smtClean="0"/>
              <a:t>String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keys,</a:t>
            </a:r>
            <a:r>
              <a:rPr lang="zh-CN" altLang="en-US" dirty="0" smtClean="0"/>
              <a:t> </a:t>
            </a:r>
            <a:r>
              <a:rPr lang="en-US" altLang="zh-CN" dirty="0" smtClean="0"/>
              <a:t>sorted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8224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Table</a:t>
            </a:r>
            <a:r>
              <a:rPr lang="zh-CN" altLang="en-US" dirty="0" smtClean="0"/>
              <a:t> </a:t>
            </a:r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图片 3" descr="pic4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87" y="1156895"/>
            <a:ext cx="7736349" cy="570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6078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Tablets-&gt;servers mapping</a:t>
            </a:r>
          </a:p>
          <a:p>
            <a:r>
              <a:rPr lang="en-US" dirty="0" smtClean="0"/>
              <a:t>Load balancing</a:t>
            </a:r>
          </a:p>
          <a:p>
            <a:r>
              <a:rPr lang="en-US" dirty="0" smtClean="0"/>
              <a:t>Health check on Tablet servers</a:t>
            </a:r>
          </a:p>
          <a:p>
            <a:r>
              <a:rPr lang="en-US" dirty="0" smtClean="0"/>
              <a:t>Garbage collection</a:t>
            </a:r>
          </a:p>
          <a:p>
            <a:r>
              <a:rPr lang="en-US" dirty="0" smtClean="0"/>
              <a:t>Schema</a:t>
            </a:r>
            <a:r>
              <a:rPr lang="zh-CN" altLang="en-US" dirty="0" smtClean="0"/>
              <a:t> </a:t>
            </a:r>
            <a:r>
              <a:rPr lang="en-US" altLang="zh-CN" dirty="0" smtClean="0"/>
              <a:t>changes</a:t>
            </a:r>
            <a:r>
              <a:rPr lang="zh-CN" altLang="en-US" dirty="0" smtClean="0"/>
              <a:t> </a:t>
            </a:r>
            <a:r>
              <a:rPr lang="en-US" altLang="zh-CN" dirty="0" smtClean="0"/>
              <a:t>(new</a:t>
            </a:r>
            <a:r>
              <a:rPr lang="zh-CN" altLang="en-US" dirty="0" smtClean="0"/>
              <a:t> 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altLang="zh-CN" dirty="0" smtClean="0"/>
              <a:t>column</a:t>
            </a:r>
            <a:r>
              <a:rPr lang="zh-CN" altLang="en-US" dirty="0" smtClean="0"/>
              <a:t> </a:t>
            </a:r>
            <a:r>
              <a:rPr lang="en-US" altLang="zh-CN" dirty="0" smtClean="0"/>
              <a:t>family)</a:t>
            </a:r>
          </a:p>
          <a:p>
            <a:endParaRPr lang="en-US" dirty="0"/>
          </a:p>
          <a:p>
            <a:r>
              <a:rPr lang="en-US" dirty="0" smtClean="0"/>
              <a:t>DOES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handle</a:t>
            </a:r>
            <a:endParaRPr lang="en-US" altLang="zh-CN" dirty="0"/>
          </a:p>
          <a:p>
            <a:pPr lvl="1"/>
            <a:r>
              <a:rPr lang="en-US" dirty="0" smtClean="0"/>
              <a:t>Name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745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in storage systems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479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Chubby (the real “master”)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Register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master</a:t>
            </a:r>
          </a:p>
          <a:p>
            <a:r>
              <a:rPr lang="en-US" altLang="zh-CN" dirty="0" smtClean="0"/>
              <a:t>Manages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metadata</a:t>
            </a:r>
          </a:p>
          <a:p>
            <a:pPr lvl="1"/>
            <a:r>
              <a:rPr lang="en-US" altLang="zh-CN" dirty="0" smtClean="0"/>
              <a:t>Find the root tablet</a:t>
            </a:r>
          </a:p>
          <a:p>
            <a:pPr lvl="1"/>
            <a:r>
              <a:rPr lang="en-US" altLang="zh-CN" dirty="0" smtClean="0"/>
              <a:t>Find/add/remove servers</a:t>
            </a:r>
          </a:p>
          <a:p>
            <a:pPr lvl="1"/>
            <a:r>
              <a:rPr lang="en-US" altLang="zh-CN" dirty="0" smtClean="0"/>
              <a:t>ACL</a:t>
            </a:r>
          </a:p>
          <a:p>
            <a:r>
              <a:rPr lang="en-US" altLang="zh-CN" dirty="0" smtClean="0"/>
              <a:t>Implementation</a:t>
            </a:r>
          </a:p>
          <a:p>
            <a:pPr lvl="1"/>
            <a:r>
              <a:rPr lang="en-US" altLang="zh-CN" dirty="0" smtClean="0"/>
              <a:t>5</a:t>
            </a:r>
            <a:r>
              <a:rPr lang="zh-CN" altLang="en-US" dirty="0" smtClean="0"/>
              <a:t> </a:t>
            </a:r>
            <a:r>
              <a:rPr lang="en-US" altLang="zh-CN" dirty="0" smtClean="0"/>
              <a:t>nodes + </a:t>
            </a:r>
            <a:r>
              <a:rPr lang="en-US" altLang="zh-CN" dirty="0" err="1" smtClean="0"/>
              <a:t>Paxos</a:t>
            </a:r>
            <a:r>
              <a:rPr lang="zh-CN" altLang="en-US" dirty="0" smtClean="0"/>
              <a:t> </a:t>
            </a:r>
            <a:r>
              <a:rPr lang="en-US" altLang="zh-CN" dirty="0"/>
              <a:t>consensus</a:t>
            </a:r>
            <a:r>
              <a:rPr lang="zh-CN" altLang="en-US" dirty="0"/>
              <a:t> </a:t>
            </a:r>
            <a:r>
              <a:rPr lang="en-US" altLang="zh-CN" dirty="0" smtClean="0"/>
              <a:t>protocol</a:t>
            </a:r>
          </a:p>
          <a:p>
            <a:pPr lvl="1"/>
            <a:r>
              <a:rPr lang="en-US" altLang="zh-CN" dirty="0" smtClean="0"/>
              <a:t>“lease” locks</a:t>
            </a:r>
          </a:p>
          <a:p>
            <a:pPr lvl="2"/>
            <a:r>
              <a:rPr lang="en-US" altLang="zh-CN" dirty="0" smtClean="0"/>
              <a:t>acquire lock = register</a:t>
            </a:r>
          </a:p>
          <a:p>
            <a:pPr lvl="2"/>
            <a:r>
              <a:rPr lang="en-US" altLang="zh-CN" dirty="0" smtClean="0"/>
              <a:t>Disconnect = lose the lease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614750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Partition: Tablet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“Contiguous” range </a:t>
            </a:r>
            <a:r>
              <a:rPr lang="en-US" dirty="0"/>
              <a:t>of rows of the </a:t>
            </a:r>
            <a:r>
              <a:rPr lang="en-US" dirty="0" smtClean="0"/>
              <a:t>table</a:t>
            </a:r>
          </a:p>
          <a:p>
            <a:pPr lvl="1"/>
            <a:r>
              <a:rPr lang="en-US" dirty="0" smtClean="0"/>
              <a:t>Row key -&gt; locality</a:t>
            </a:r>
            <a:endParaRPr lang="en-US" dirty="0"/>
          </a:p>
          <a:p>
            <a:r>
              <a:rPr lang="en-US" dirty="0"/>
              <a:t>Unit of distribution &amp; load </a:t>
            </a:r>
            <a:r>
              <a:rPr lang="en-US" dirty="0" smtClean="0"/>
              <a:t>balance</a:t>
            </a:r>
          </a:p>
          <a:p>
            <a:r>
              <a:rPr lang="en-US" dirty="0" smtClean="0"/>
              <a:t>100MB ~ 200MB of data per tablet</a:t>
            </a:r>
            <a:endParaRPr lang="en-US" dirty="0"/>
          </a:p>
        </p:txBody>
      </p:sp>
      <p:pic>
        <p:nvPicPr>
          <p:cNvPr id="4" name="图片 3" descr="pic6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47242"/>
            <a:ext cx="9144000" cy="264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9669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Tablet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Tablet </a:t>
            </a:r>
            <a:r>
              <a:rPr lang="en-US" dirty="0"/>
              <a:t>server is responsible for ~100 </a:t>
            </a:r>
            <a:r>
              <a:rPr lang="en-US" dirty="0" smtClean="0"/>
              <a:t>tablets</a:t>
            </a:r>
            <a:endParaRPr lang="en-US" dirty="0"/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Fast </a:t>
            </a:r>
            <a:r>
              <a:rPr lang="en-US" dirty="0"/>
              <a:t>recovery</a:t>
            </a:r>
            <a:r>
              <a:rPr lang="en-US" dirty="0" smtClean="0"/>
              <a:t>: 100 </a:t>
            </a:r>
            <a:r>
              <a:rPr lang="en-US" dirty="0"/>
              <a:t>machines each pick up 1 tablet for failed machine</a:t>
            </a:r>
          </a:p>
          <a:p>
            <a:pPr lvl="1"/>
            <a:r>
              <a:rPr lang="en-US" dirty="0"/>
              <a:t>Fine-grained load </a:t>
            </a:r>
            <a:r>
              <a:rPr lang="en-US" dirty="0" smtClean="0"/>
              <a:t>balancing: Migrate </a:t>
            </a:r>
            <a:r>
              <a:rPr lang="en-US" dirty="0"/>
              <a:t>tablets away from overloaded machine</a:t>
            </a:r>
          </a:p>
          <a:p>
            <a:r>
              <a:rPr lang="en-US" dirty="0"/>
              <a:t>Master makes load-balancing decisions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0658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Locating a tablet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885"/>
          </a:xfrm>
        </p:spPr>
        <p:txBody>
          <a:bodyPr/>
          <a:lstStyle/>
          <a:p>
            <a:r>
              <a:rPr lang="en-US" altLang="zh-CN" dirty="0" smtClean="0"/>
              <a:t>Where do we store tablet location data?</a:t>
            </a:r>
          </a:p>
          <a:p>
            <a:pPr lvl="1"/>
            <a:r>
              <a:rPr lang="en-US" altLang="zh-CN" dirty="0" smtClean="0"/>
              <a:t>Multi-level lookup starting at Chubby</a:t>
            </a:r>
          </a:p>
          <a:p>
            <a:pPr lvl="1"/>
            <a:r>
              <a:rPr lang="en-US" altLang="zh-CN" dirty="0" smtClean="0"/>
              <a:t>A big data table itself: METADATA</a:t>
            </a:r>
          </a:p>
          <a:p>
            <a:r>
              <a:rPr lang="en-US" altLang="zh-CN" dirty="0" smtClean="0"/>
              <a:t>Caching and Prefetching</a:t>
            </a:r>
          </a:p>
          <a:p>
            <a:pPr lvl="1"/>
            <a:endParaRPr lang="en-US" altLang="zh-CN" dirty="0"/>
          </a:p>
        </p:txBody>
      </p:sp>
      <p:pic>
        <p:nvPicPr>
          <p:cNvPr id="5" name="图片 4" descr="pic7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872" y="3720538"/>
            <a:ext cx="5547032" cy="313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525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Tablet Server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66187"/>
          </a:xfrm>
        </p:spPr>
        <p:txBody>
          <a:bodyPr>
            <a:normAutofit/>
          </a:bodyPr>
          <a:lstStyle/>
          <a:p>
            <a:r>
              <a:rPr lang="en-US" dirty="0" smtClean="0"/>
              <a:t>Basic storage: </a:t>
            </a:r>
            <a:r>
              <a:rPr lang="en-US" dirty="0" err="1" smtClean="0"/>
              <a:t>SSTable</a:t>
            </a:r>
            <a:endParaRPr lang="en-US" dirty="0" smtClean="0"/>
          </a:p>
          <a:p>
            <a:r>
              <a:rPr lang="en-US" dirty="0" smtClean="0"/>
              <a:t>Disk structure, 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in-memory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index</a:t>
            </a:r>
          </a:p>
          <a:p>
            <a:r>
              <a:rPr lang="en-US" dirty="0"/>
              <a:t>O</a:t>
            </a:r>
            <a:r>
              <a:rPr lang="en-US" dirty="0" smtClean="0"/>
              <a:t>ptionally load into memory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err="1" smtClean="0"/>
              <a:t>Index</a:t>
            </a:r>
            <a:r>
              <a:rPr lang="en-US" dirty="0" err="1"/>
              <a:t>F</a:t>
            </a:r>
            <a:r>
              <a:rPr lang="en-US" altLang="zh-CN" dirty="0" err="1" smtClean="0"/>
              <a:t>ile</a:t>
            </a:r>
            <a:r>
              <a:rPr lang="en-US" dirty="0" smtClean="0"/>
              <a:t>”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Hadoop</a:t>
            </a:r>
            <a:endParaRPr lang="en-US" dirty="0"/>
          </a:p>
        </p:txBody>
      </p:sp>
      <p:pic>
        <p:nvPicPr>
          <p:cNvPr id="4" name="图片 3" descr="pic5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861" y="3425313"/>
            <a:ext cx="5378655" cy="222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7493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Tablet Server Implementation</a:t>
            </a:r>
            <a:endParaRPr lang="en-US" dirty="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137310" y="6463371"/>
            <a:ext cx="41193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sz="1800" b="0" dirty="0">
                <a:latin typeface="+mn-lt"/>
              </a:rPr>
              <a:t>Image Source: Chang et al., OSDI 2006</a:t>
            </a:r>
          </a:p>
        </p:txBody>
      </p:sp>
      <p:pic>
        <p:nvPicPr>
          <p:cNvPr id="3" name="图片 2" descr="pic8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74" y="1544971"/>
            <a:ext cx="7890387" cy="4707964"/>
          </a:xfrm>
          <a:prstGeom prst="rect">
            <a:avLst/>
          </a:prstGeom>
        </p:spPr>
      </p:pic>
      <p:sp>
        <p:nvSpPr>
          <p:cNvPr id="10" name="Right Arrow 7"/>
          <p:cNvSpPr/>
          <p:nvPr/>
        </p:nvSpPr>
        <p:spPr>
          <a:xfrm>
            <a:off x="606365" y="4148660"/>
            <a:ext cx="852478" cy="51483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8"/>
          <p:cNvSpPr txBox="1"/>
          <p:nvPr/>
        </p:nvSpPr>
        <p:spPr>
          <a:xfrm>
            <a:off x="137310" y="4753622"/>
            <a:ext cx="1758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 tablet Server </a:t>
            </a:r>
          </a:p>
          <a:p>
            <a:r>
              <a:rPr lang="en-US" dirty="0" smtClean="0"/>
              <a:t>Commit 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8161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Tablet Server Implementation: Compactions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6656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Minor compaction</a:t>
            </a:r>
          </a:p>
          <a:p>
            <a:pPr lvl="1"/>
            <a:r>
              <a:rPr lang="en-US" dirty="0"/>
              <a:t>Converts the </a:t>
            </a:r>
            <a:r>
              <a:rPr lang="en-US" dirty="0" err="1"/>
              <a:t>memtable</a:t>
            </a:r>
            <a:r>
              <a:rPr lang="en-US" dirty="0"/>
              <a:t> into an </a:t>
            </a:r>
            <a:r>
              <a:rPr lang="en-US" dirty="0" err="1"/>
              <a:t>SSTable</a:t>
            </a:r>
            <a:endParaRPr lang="en-US" dirty="0"/>
          </a:p>
          <a:p>
            <a:pPr lvl="1"/>
            <a:r>
              <a:rPr lang="en-US" dirty="0"/>
              <a:t>Reduces memory usage and log traffic on restart</a:t>
            </a:r>
          </a:p>
          <a:p>
            <a:r>
              <a:rPr lang="en-US" dirty="0"/>
              <a:t>Merging compaction</a:t>
            </a:r>
          </a:p>
          <a:p>
            <a:pPr lvl="1"/>
            <a:r>
              <a:rPr lang="en-US" dirty="0"/>
              <a:t>Reads the contents of a </a:t>
            </a:r>
            <a:r>
              <a:rPr lang="en-US" dirty="0" smtClean="0"/>
              <a:t>few</a:t>
            </a:r>
            <a:r>
              <a:rPr lang="zh-CN" altLang="en-US" dirty="0" smtClean="0"/>
              <a:t> </a:t>
            </a:r>
            <a:r>
              <a:rPr lang="en-US" dirty="0" err="1" smtClean="0"/>
              <a:t>SSTables</a:t>
            </a:r>
            <a:r>
              <a:rPr lang="en-US" dirty="0" smtClean="0"/>
              <a:t> </a:t>
            </a:r>
            <a:r>
              <a:rPr lang="en-US" dirty="0"/>
              <a:t>and the </a:t>
            </a:r>
            <a:r>
              <a:rPr lang="en-US" dirty="0" err="1"/>
              <a:t>memtable</a:t>
            </a:r>
            <a:r>
              <a:rPr lang="en-US" dirty="0"/>
              <a:t>, and writes out a new </a:t>
            </a:r>
            <a:r>
              <a:rPr lang="en-US" dirty="0" err="1"/>
              <a:t>SSTable</a:t>
            </a:r>
            <a:endParaRPr lang="en-US" dirty="0"/>
          </a:p>
          <a:p>
            <a:pPr lvl="1"/>
            <a:r>
              <a:rPr lang="en-US" dirty="0"/>
              <a:t>Reduces number of </a:t>
            </a:r>
            <a:r>
              <a:rPr lang="en-US" dirty="0" err="1"/>
              <a:t>SSTables</a:t>
            </a:r>
            <a:endParaRPr lang="en-US" dirty="0"/>
          </a:p>
          <a:p>
            <a:r>
              <a:rPr lang="en-US" dirty="0"/>
              <a:t>Major compaction</a:t>
            </a:r>
          </a:p>
          <a:p>
            <a:pPr lvl="1"/>
            <a:r>
              <a:rPr lang="en-US" dirty="0"/>
              <a:t>Merging compaction </a:t>
            </a:r>
            <a:r>
              <a:rPr lang="en-US" dirty="0" smtClean="0"/>
              <a:t>ALL</a:t>
            </a:r>
            <a:r>
              <a:rPr lang="zh-CN" altLang="en-US" dirty="0" smtClean="0"/>
              <a:t> </a:t>
            </a:r>
            <a:r>
              <a:rPr lang="en-US" altLang="zh-CN" dirty="0"/>
              <a:t>-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 </a:t>
            </a:r>
            <a:r>
              <a:rPr lang="en-US" dirty="0" smtClean="0"/>
              <a:t>only </a:t>
            </a:r>
            <a:r>
              <a:rPr lang="en-US" dirty="0"/>
              <a:t>one </a:t>
            </a:r>
            <a:r>
              <a:rPr lang="en-US" dirty="0" err="1"/>
              <a:t>SSTable</a:t>
            </a:r>
            <a:endParaRPr lang="en-US" dirty="0"/>
          </a:p>
          <a:p>
            <a:pPr lvl="1"/>
            <a:r>
              <a:rPr lang="en-US" dirty="0" smtClean="0"/>
              <a:t>Why? 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9800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Storage (GFS)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GFS replicate the data (and the commit log)</a:t>
            </a:r>
          </a:p>
          <a:p>
            <a:r>
              <a:rPr lang="en-US" dirty="0" smtClean="0"/>
              <a:t>Prefers to start tablet server on the same machine as the data for locality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8898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Master recovery</a:t>
            </a:r>
          </a:p>
          <a:p>
            <a:pPr lvl="1"/>
            <a:r>
              <a:rPr lang="en-US" dirty="0" smtClean="0"/>
              <a:t>Through Chubby: one master</a:t>
            </a:r>
          </a:p>
          <a:p>
            <a:r>
              <a:rPr lang="en-US" dirty="0" smtClean="0"/>
              <a:t>Chubby recovery</a:t>
            </a:r>
          </a:p>
          <a:p>
            <a:pPr lvl="1"/>
            <a:r>
              <a:rPr lang="en-US" dirty="0" smtClean="0"/>
              <a:t>Re-elect master from the remaining 5 nodes</a:t>
            </a:r>
          </a:p>
          <a:p>
            <a:r>
              <a:rPr lang="en-US" dirty="0" smtClean="0"/>
              <a:t>Tablet server recovery</a:t>
            </a:r>
          </a:p>
          <a:p>
            <a:pPr lvl="1"/>
            <a:r>
              <a:rPr lang="en-US" dirty="0" smtClean="0"/>
              <a:t>Discover: using Chubby</a:t>
            </a:r>
          </a:p>
          <a:p>
            <a:pPr lvl="1"/>
            <a:r>
              <a:rPr lang="en-US" dirty="0" smtClean="0"/>
              <a:t>Master reassign Tablets to many different servers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8857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Tolerance: Tablet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 </a:t>
            </a:r>
            <a:r>
              <a:rPr lang="en-US" u="sng" dirty="0" smtClean="0"/>
              <a:t>tablet server </a:t>
            </a:r>
            <a:r>
              <a:rPr lang="en-US" dirty="0" smtClean="0"/>
              <a:t>commit log (all tablet)</a:t>
            </a:r>
          </a:p>
          <a:p>
            <a:r>
              <a:rPr lang="en-US" dirty="0" smtClean="0"/>
              <a:t>&lt;table, row, </a:t>
            </a:r>
            <a:r>
              <a:rPr lang="en-US" dirty="0" err="1" smtClean="0"/>
              <a:t>seq</a:t>
            </a:r>
            <a:r>
              <a:rPr lang="en-US" dirty="0"/>
              <a:t> </a:t>
            </a:r>
            <a:r>
              <a:rPr lang="en-US" dirty="0" smtClean="0"/>
              <a:t>#&gt;</a:t>
            </a:r>
          </a:p>
          <a:p>
            <a:r>
              <a:rPr lang="en-US" dirty="0" smtClean="0"/>
              <a:t>First sort the logs (</a:t>
            </a:r>
            <a:r>
              <a:rPr lang="en-US" dirty="0" err="1" smtClean="0"/>
              <a:t>MapReduce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Then distribute to each Tablet Server</a:t>
            </a:r>
          </a:p>
          <a:p>
            <a:endParaRPr lang="en-US" dirty="0"/>
          </a:p>
        </p:txBody>
      </p:sp>
      <p:pic>
        <p:nvPicPr>
          <p:cNvPr id="6" name="图片 5" descr="pic8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727" y="3916045"/>
            <a:ext cx="4832586" cy="2883463"/>
          </a:xfrm>
          <a:prstGeom prst="rect">
            <a:avLst/>
          </a:prstGeom>
        </p:spPr>
      </p:pic>
      <p:sp>
        <p:nvSpPr>
          <p:cNvPr id="7" name="Multiply 4"/>
          <p:cNvSpPr/>
          <p:nvPr/>
        </p:nvSpPr>
        <p:spPr>
          <a:xfrm>
            <a:off x="5162547" y="4042498"/>
            <a:ext cx="1149973" cy="617800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68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 in Storage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416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What kind of data?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ow much data?</a:t>
            </a:r>
          </a:p>
          <a:p>
            <a:r>
              <a:rPr lang="en-US" dirty="0" smtClean="0"/>
              <a:t>How the data are accessed?</a:t>
            </a:r>
          </a:p>
          <a:p>
            <a:pPr lvl="1"/>
            <a:r>
              <a:rPr lang="en-US" dirty="0" smtClean="0"/>
              <a:t>Read / write / append </a:t>
            </a:r>
          </a:p>
          <a:p>
            <a:pPr lvl="1"/>
            <a:r>
              <a:rPr lang="en-US" dirty="0" smtClean="0"/>
              <a:t>Sequential / random</a:t>
            </a:r>
          </a:p>
          <a:p>
            <a:pPr lvl="1"/>
            <a:r>
              <a:rPr lang="en-US" dirty="0" smtClean="0"/>
              <a:t>Parallel accesses?</a:t>
            </a:r>
          </a:p>
          <a:p>
            <a:r>
              <a:rPr lang="en-US" dirty="0" smtClean="0"/>
              <a:t>Infrastructure</a:t>
            </a:r>
          </a:p>
          <a:p>
            <a:pPr lvl="1"/>
            <a:r>
              <a:rPr lang="en-US" dirty="0" smtClean="0"/>
              <a:t>Servers / networking </a:t>
            </a:r>
          </a:p>
          <a:p>
            <a:pPr lvl="1"/>
            <a:r>
              <a:rPr lang="en-US" dirty="0" smtClean="0"/>
              <a:t>Reliability</a:t>
            </a:r>
          </a:p>
          <a:p>
            <a:r>
              <a:rPr lang="en-US" dirty="0" smtClean="0"/>
              <a:t>More detailed requirements 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6762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Tolerance: GFS Slow?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threads to write logs</a:t>
            </a:r>
          </a:p>
          <a:p>
            <a:r>
              <a:rPr lang="en-US" dirty="0" smtClean="0"/>
              <a:t>One slow -&gt; use the other</a:t>
            </a:r>
          </a:p>
          <a:p>
            <a:r>
              <a:rPr lang="en-US" dirty="0" smtClean="0"/>
              <a:t>Sequence number to sort / </a:t>
            </a:r>
            <a:r>
              <a:rPr lang="en-US" dirty="0" err="1" smtClean="0"/>
              <a:t>deduplicate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665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 synchronization 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Immutable Data Structures</a:t>
            </a:r>
          </a:p>
          <a:p>
            <a:pPr lvl="1"/>
            <a:r>
              <a:rPr lang="en-US" dirty="0" err="1" smtClean="0"/>
              <a:t>SSTable</a:t>
            </a:r>
            <a:endParaRPr lang="en-US" dirty="0" smtClean="0"/>
          </a:p>
          <a:p>
            <a:pPr lvl="1"/>
            <a:r>
              <a:rPr lang="en-US" dirty="0" err="1" smtClean="0"/>
              <a:t>Memtable</a:t>
            </a:r>
            <a:r>
              <a:rPr lang="en-US" dirty="0" smtClean="0"/>
              <a:t> -&gt; copy on write</a:t>
            </a:r>
          </a:p>
          <a:p>
            <a:r>
              <a:rPr lang="en-US" dirty="0" smtClean="0"/>
              <a:t>Delete / update left to GC</a:t>
            </a:r>
          </a:p>
          <a:p>
            <a:r>
              <a:rPr lang="en-US" dirty="0" smtClean="0"/>
              <a:t>Cons: impossible to do multiple-row-transactions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3095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Optimizations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Locality groups: </a:t>
            </a:r>
            <a:r>
              <a:rPr lang="en-US" dirty="0" smtClean="0"/>
              <a:t>separate</a:t>
            </a:r>
            <a:r>
              <a:rPr lang="zh-CN" altLang="en-US" dirty="0" smtClean="0"/>
              <a:t> </a:t>
            </a:r>
            <a:r>
              <a:rPr lang="en-US" dirty="0" err="1" smtClean="0"/>
              <a:t>SSTables</a:t>
            </a:r>
            <a:r>
              <a:rPr lang="en-US" dirty="0" smtClean="0"/>
              <a:t> </a:t>
            </a:r>
            <a:r>
              <a:rPr lang="en-US" dirty="0"/>
              <a:t>are created for each locality group </a:t>
            </a:r>
            <a:endParaRPr lang="en-US" dirty="0" smtClean="0"/>
          </a:p>
          <a:p>
            <a:r>
              <a:rPr lang="en-US" dirty="0" smtClean="0"/>
              <a:t>Lightweight compression: columns are easy to compress</a:t>
            </a:r>
          </a:p>
          <a:p>
            <a:r>
              <a:rPr lang="en-US" dirty="0" smtClean="0"/>
              <a:t>Tablet </a:t>
            </a:r>
            <a:r>
              <a:rPr lang="en-US" dirty="0"/>
              <a:t>servers use two levels of caching</a:t>
            </a:r>
          </a:p>
          <a:p>
            <a:r>
              <a:rPr lang="en-US" dirty="0"/>
              <a:t>Bloom </a:t>
            </a:r>
            <a:r>
              <a:rPr lang="en-US" dirty="0" smtClean="0"/>
              <a:t>filters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049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Challenges in Storage 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2200"/>
          </a:xfrm>
        </p:spPr>
        <p:txBody>
          <a:bodyPr>
            <a:normAutofit/>
          </a:bodyPr>
          <a:lstStyle/>
          <a:p>
            <a:r>
              <a:rPr lang="en-US" dirty="0" smtClean="0"/>
              <a:t>Scalability</a:t>
            </a:r>
          </a:p>
          <a:p>
            <a:pPr lvl="1"/>
            <a:r>
              <a:rPr lang="en-US" dirty="0" smtClean="0"/>
              <a:t>Absolute scale + incremental</a:t>
            </a:r>
            <a:r>
              <a:rPr lang="zh-CN" altLang="en-US" dirty="0" smtClean="0"/>
              <a:t> </a:t>
            </a:r>
            <a:r>
              <a:rPr lang="en-US" altLang="zh-CN" dirty="0" smtClean="0"/>
              <a:t>adding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storage</a:t>
            </a:r>
            <a:endParaRPr lang="en-US" dirty="0" smtClean="0"/>
          </a:p>
          <a:p>
            <a:r>
              <a:rPr lang="en-US" dirty="0" smtClean="0"/>
              <a:t>Fault Tolerance</a:t>
            </a:r>
          </a:p>
          <a:p>
            <a:pPr lvl="1"/>
            <a:r>
              <a:rPr lang="en-US" dirty="0" smtClean="0"/>
              <a:t>Without losing data + Without losing availability</a:t>
            </a:r>
          </a:p>
          <a:p>
            <a:r>
              <a:rPr lang="en-US" dirty="0" smtClean="0"/>
              <a:t>Performance: Throughput and Latency</a:t>
            </a:r>
          </a:p>
          <a:p>
            <a:r>
              <a:rPr lang="en-US" dirty="0" smtClean="0"/>
              <a:t>Consistency</a:t>
            </a:r>
          </a:p>
          <a:p>
            <a:r>
              <a:rPr lang="en-US" dirty="0" smtClean="0"/>
              <a:t>Features and workload</a:t>
            </a:r>
          </a:p>
          <a:p>
            <a:pPr lvl="1"/>
            <a:r>
              <a:rPr lang="en-US" dirty="0" smtClean="0"/>
              <a:t>Versioned storage</a:t>
            </a:r>
          </a:p>
        </p:txBody>
      </p:sp>
    </p:spTree>
    <p:extLst>
      <p:ext uri="{BB962C8B-B14F-4D97-AF65-F5344CB8AC3E}">
        <p14:creationId xmlns:p14="http://schemas.microsoft.com/office/powerpoint/2010/main" val="785712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Database</a:t>
            </a:r>
            <a:r>
              <a:rPr lang="zh-CN" altLang="en-US" dirty="0" smtClean="0"/>
              <a:t>-</a:t>
            </a:r>
            <a:r>
              <a:rPr lang="en-US" altLang="zh-CN" dirty="0" smtClean="0"/>
              <a:t>style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transaction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“ACID”</a:t>
            </a:r>
          </a:p>
          <a:p>
            <a:pPr lvl="1"/>
            <a:r>
              <a:rPr lang="en-US" b="1" dirty="0" smtClean="0"/>
              <a:t>Atomicity</a:t>
            </a:r>
            <a:r>
              <a:rPr lang="en-US" dirty="0" smtClean="0"/>
              <a:t>: Update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dirty="0" smtClean="0"/>
              <a:t>“all or nothing”</a:t>
            </a:r>
          </a:p>
          <a:p>
            <a:pPr lvl="1"/>
            <a:r>
              <a:rPr lang="en-US" b="1" dirty="0" smtClean="0"/>
              <a:t>Consistency</a:t>
            </a:r>
            <a:r>
              <a:rPr lang="en-US" dirty="0" smtClean="0"/>
              <a:t>: State of tables must always</a:t>
            </a:r>
            <a:r>
              <a:rPr lang="zh-CN" altLang="en-US" dirty="0" smtClean="0"/>
              <a:t> </a:t>
            </a:r>
            <a:r>
              <a:rPr lang="en-US" dirty="0" smtClean="0"/>
              <a:t>be consistent</a:t>
            </a:r>
          </a:p>
          <a:p>
            <a:pPr lvl="1"/>
            <a:r>
              <a:rPr lang="en-US" b="1" dirty="0" smtClean="0"/>
              <a:t>Isolation</a:t>
            </a:r>
            <a:r>
              <a:rPr lang="en-US" dirty="0" smtClean="0"/>
              <a:t>: Concurrent transactions produces the same result as if they occurred sequentially. </a:t>
            </a:r>
          </a:p>
          <a:p>
            <a:pPr lvl="1"/>
            <a:r>
              <a:rPr lang="en-US" b="1" dirty="0" smtClean="0"/>
              <a:t>Durability</a:t>
            </a:r>
            <a:r>
              <a:rPr lang="en-US" dirty="0" smtClean="0"/>
              <a:t>: Once committed, the results of a transaction persist against various problems like power failure etc.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213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+mj-lt"/>
                <a:ea typeface="MS PGothic" charset="0"/>
              </a:rPr>
              <a:t>Consistency: </a:t>
            </a:r>
            <a:r>
              <a:rPr lang="en-US" dirty="0" smtClean="0">
                <a:latin typeface="+mj-lt"/>
                <a:ea typeface="MS PGothic" charset="0"/>
              </a:rPr>
              <a:t>All nodes have the same view of the data</a:t>
            </a:r>
          </a:p>
          <a:p>
            <a:r>
              <a:rPr lang="en-US" dirty="0" smtClean="0">
                <a:solidFill>
                  <a:srgbClr val="C00000"/>
                </a:solidFill>
                <a:latin typeface="+mj-lt"/>
                <a:ea typeface="MS PGothic" charset="0"/>
              </a:rPr>
              <a:t>Availability: </a:t>
            </a:r>
            <a:r>
              <a:rPr lang="en-US" dirty="0" smtClean="0">
                <a:latin typeface="+mj-lt"/>
                <a:ea typeface="MS PGothic" charset="0"/>
              </a:rPr>
              <a:t>Every request receives a response of success or failure.</a:t>
            </a:r>
          </a:p>
          <a:p>
            <a:r>
              <a:rPr lang="en-US" dirty="0" smtClean="0">
                <a:solidFill>
                  <a:srgbClr val="C00000"/>
                </a:solidFill>
                <a:latin typeface="+mj-lt"/>
                <a:ea typeface="MS PGothic" charset="0"/>
              </a:rPr>
              <a:t>Partition Tolerance: </a:t>
            </a:r>
            <a:r>
              <a:rPr lang="en-US" dirty="0" smtClean="0">
                <a:latin typeface="+mj-lt"/>
                <a:ea typeface="MS PGothic" charset="0"/>
              </a:rPr>
              <a:t>System continues even with loss of messages or part of the data nodes. </a:t>
            </a:r>
          </a:p>
          <a:p>
            <a:endParaRPr lang="en-US" dirty="0" smtClean="0">
              <a:latin typeface="+mj-lt"/>
              <a:ea typeface="MS PGothic" charset="0"/>
            </a:endParaRPr>
          </a:p>
          <a:p>
            <a:r>
              <a:rPr lang="en-US" dirty="0" smtClean="0">
                <a:latin typeface="+mj-lt"/>
                <a:ea typeface="MS PGothic" charset="0"/>
              </a:rPr>
              <a:t>CAP</a:t>
            </a:r>
            <a:r>
              <a:rPr lang="zh-CN" altLang="en-US" dirty="0" smtClean="0">
                <a:latin typeface="+mj-lt"/>
                <a:ea typeface="MS PGothic" charset="0"/>
              </a:rPr>
              <a:t> </a:t>
            </a:r>
            <a:r>
              <a:rPr lang="en-US" dirty="0" smtClean="0">
                <a:latin typeface="+mj-lt"/>
                <a:ea typeface="MS PGothic" charset="0"/>
              </a:rPr>
              <a:t>theorem states that </a:t>
            </a:r>
            <a:r>
              <a:rPr lang="en-US" dirty="0" smtClean="0">
                <a:solidFill>
                  <a:srgbClr val="C00000"/>
                </a:solidFill>
                <a:latin typeface="+mj-lt"/>
                <a:ea typeface="MS PGothic" charset="0"/>
              </a:rPr>
              <a:t>you cannot achieve all three at once</a:t>
            </a:r>
            <a:r>
              <a:rPr lang="en-US" dirty="0" smtClean="0">
                <a:latin typeface="+mj-lt"/>
                <a:ea typeface="MS PGothic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21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Large variety of consistency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0637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Atomic consistency (</a:t>
            </a:r>
            <a:r>
              <a:rPr lang="en-US" dirty="0" err="1" smtClean="0"/>
              <a:t>linearizability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reads/writes (gets/puts) to replicas appear as if there was a single underlying replica (single system image)</a:t>
            </a:r>
          </a:p>
          <a:p>
            <a:r>
              <a:rPr lang="en-US" dirty="0" smtClean="0"/>
              <a:t>Eventual consistency</a:t>
            </a:r>
          </a:p>
          <a:p>
            <a:pPr lvl="1"/>
            <a:r>
              <a:rPr lang="en-US" dirty="0" smtClean="0"/>
              <a:t>given enough time all updates will propagate through the system</a:t>
            </a:r>
          </a:p>
          <a:p>
            <a:pPr lvl="1"/>
            <a:r>
              <a:rPr lang="en-US" dirty="0" smtClean="0"/>
              <a:t>One of the weakest forms of consistency; used by many systems in practice</a:t>
            </a:r>
          </a:p>
          <a:p>
            <a:r>
              <a:rPr lang="en-US" dirty="0"/>
              <a:t>C</a:t>
            </a:r>
            <a:r>
              <a:rPr lang="en-US" dirty="0" smtClean="0"/>
              <a:t>ausal consistency, sequential consistency, strong consistency, …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813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12193</TotalTime>
  <Words>1764</Words>
  <Application>Microsoft Macintosh PowerPoint</Application>
  <PresentationFormat>全屏显示(4:3)</PresentationFormat>
  <Paragraphs>412</Paragraphs>
  <Slides>52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3" baseType="lpstr">
      <vt:lpstr>Office Theme</vt:lpstr>
      <vt:lpstr>PowerPoint 演示文稿</vt:lpstr>
      <vt:lpstr>Outline</vt:lpstr>
      <vt:lpstr>Big data systems overview</vt:lpstr>
      <vt:lpstr>Challenges in storage systems</vt:lpstr>
      <vt:lpstr>Requirements in Storage Systems</vt:lpstr>
      <vt:lpstr>Challenges in Storage System Design</vt:lpstr>
      <vt:lpstr>Consistency</vt:lpstr>
      <vt:lpstr>CAP Theorem</vt:lpstr>
      <vt:lpstr>Large variety of consistency models</vt:lpstr>
      <vt:lpstr>Scalability</vt:lpstr>
      <vt:lpstr>Replication</vt:lpstr>
      <vt:lpstr>Replication without consistency</vt:lpstr>
      <vt:lpstr>Questions in Storage System Design</vt:lpstr>
      <vt:lpstr>Google File System (GFS)</vt:lpstr>
      <vt:lpstr>Requirements</vt:lpstr>
      <vt:lpstr>Other Requirements</vt:lpstr>
      <vt:lpstr>GFS Architecture</vt:lpstr>
      <vt:lpstr>GFS Architecture</vt:lpstr>
      <vt:lpstr>GFS Master</vt:lpstr>
      <vt:lpstr>GFS Master Challenges</vt:lpstr>
      <vt:lpstr>GFS Master Implementation</vt:lpstr>
      <vt:lpstr>GFS Chunk Servers</vt:lpstr>
      <vt:lpstr>GFS Client</vt:lpstr>
      <vt:lpstr>GFS Read</vt:lpstr>
      <vt:lpstr>GFS Write</vt:lpstr>
      <vt:lpstr>GFS Write</vt:lpstr>
      <vt:lpstr>Handling concurrent update in a chunk</vt:lpstr>
      <vt:lpstr>Consistency Model Summary</vt:lpstr>
      <vt:lpstr>GFS Master Recovery</vt:lpstr>
      <vt:lpstr>GFS Chunk Server Recovery</vt:lpstr>
      <vt:lpstr>Discussion about GFS</vt:lpstr>
      <vt:lpstr>Second Generation GFS - Colossus</vt:lpstr>
      <vt:lpstr>Google Big Table</vt:lpstr>
      <vt:lpstr>Requirements</vt:lpstr>
      <vt:lpstr>Other Requirements</vt:lpstr>
      <vt:lpstr>Big Table Data Model</vt:lpstr>
      <vt:lpstr>Data Access</vt:lpstr>
      <vt:lpstr>Big Table Architecture</vt:lpstr>
      <vt:lpstr>Master</vt:lpstr>
      <vt:lpstr>Chubby (the real “master”)</vt:lpstr>
      <vt:lpstr>Data Partition: Tablet</vt:lpstr>
      <vt:lpstr>Tablet Server</vt:lpstr>
      <vt:lpstr>Locating a tablet</vt:lpstr>
      <vt:lpstr>Tablet Server Implementation</vt:lpstr>
      <vt:lpstr>Tablet Server Implementation</vt:lpstr>
      <vt:lpstr>Tablet Server Implementation: Compactions</vt:lpstr>
      <vt:lpstr>Physical Storage (GFS)</vt:lpstr>
      <vt:lpstr>Fault Tolerance</vt:lpstr>
      <vt:lpstr>Fault Tolerance: Tablet Recovery</vt:lpstr>
      <vt:lpstr>Fault Tolerance: GFS Slow?</vt:lpstr>
      <vt:lpstr>Reduce synchronization cost</vt:lpstr>
      <vt:lpstr>Other Optimizations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Xu</dc:creator>
  <cp:lastModifiedBy>炀 张</cp:lastModifiedBy>
  <cp:revision>236</cp:revision>
  <dcterms:created xsi:type="dcterms:W3CDTF">2014-09-27T07:41:46Z</dcterms:created>
  <dcterms:modified xsi:type="dcterms:W3CDTF">2014-10-06T09:33:03Z</dcterms:modified>
</cp:coreProperties>
</file>