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8"/>
  </p:notesMasterIdLst>
  <p:sldIdLst>
    <p:sldId id="256" r:id="rId2"/>
    <p:sldId id="392" r:id="rId3"/>
    <p:sldId id="373" r:id="rId4"/>
    <p:sldId id="357" r:id="rId5"/>
    <p:sldId id="358" r:id="rId6"/>
    <p:sldId id="272" r:id="rId7"/>
    <p:sldId id="274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275" r:id="rId16"/>
    <p:sldId id="276" r:id="rId17"/>
    <p:sldId id="277" r:id="rId18"/>
    <p:sldId id="278" r:id="rId19"/>
    <p:sldId id="279" r:id="rId20"/>
    <p:sldId id="366" r:id="rId21"/>
    <p:sldId id="280" r:id="rId22"/>
    <p:sldId id="393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367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69" r:id="rId46"/>
    <p:sldId id="303" r:id="rId47"/>
    <p:sldId id="304" r:id="rId48"/>
    <p:sldId id="371" r:id="rId49"/>
    <p:sldId id="374" r:id="rId50"/>
    <p:sldId id="375" r:id="rId51"/>
    <p:sldId id="376" r:id="rId52"/>
    <p:sldId id="377" r:id="rId53"/>
    <p:sldId id="378" r:id="rId54"/>
    <p:sldId id="261" r:id="rId55"/>
    <p:sldId id="262" r:id="rId56"/>
    <p:sldId id="263" r:id="rId57"/>
    <p:sldId id="380" r:id="rId58"/>
    <p:sldId id="271" r:id="rId59"/>
    <p:sldId id="381" r:id="rId60"/>
    <p:sldId id="382" r:id="rId61"/>
    <p:sldId id="267" r:id="rId62"/>
    <p:sldId id="265" r:id="rId63"/>
    <p:sldId id="394" r:id="rId64"/>
    <p:sldId id="395" r:id="rId65"/>
    <p:sldId id="383" r:id="rId66"/>
    <p:sldId id="327" r:id="rId67"/>
    <p:sldId id="328" r:id="rId68"/>
    <p:sldId id="329" r:id="rId69"/>
    <p:sldId id="384" r:id="rId70"/>
    <p:sldId id="330" r:id="rId71"/>
    <p:sldId id="331" r:id="rId72"/>
    <p:sldId id="332" r:id="rId73"/>
    <p:sldId id="385" r:id="rId74"/>
    <p:sldId id="334" r:id="rId75"/>
    <p:sldId id="335" r:id="rId76"/>
    <p:sldId id="387" r:id="rId77"/>
    <p:sldId id="336" r:id="rId78"/>
    <p:sldId id="337" r:id="rId79"/>
    <p:sldId id="338" r:id="rId80"/>
    <p:sldId id="340" r:id="rId81"/>
    <p:sldId id="341" r:id="rId82"/>
    <p:sldId id="355" r:id="rId83"/>
    <p:sldId id="388" r:id="rId84"/>
    <p:sldId id="372" r:id="rId85"/>
    <p:sldId id="389" r:id="rId86"/>
    <p:sldId id="391" r:id="rId8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92" autoAdjust="0"/>
  </p:normalViewPr>
  <p:slideViewPr>
    <p:cSldViewPr snapToGrid="0" snapToObjects="1">
      <p:cViewPr varScale="1">
        <p:scale>
          <a:sx n="111" d="100"/>
          <a:sy n="111" d="100"/>
        </p:scale>
        <p:origin x="-19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D4738-2883-2247-9E9F-1DECDE73BF62}" type="datetimeFigureOut">
              <a:rPr lang="en-US" smtClean="0"/>
              <a:t>9/25/14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274E8-2131-404B-AC0C-4E91E786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1. MR 1st splits the input files into </a:t>
            </a:r>
            <a:r>
              <a:rPr lang="en-US" sz="1200" i="1" dirty="0" smtClean="0"/>
              <a:t>M </a:t>
            </a:r>
            <a:r>
              <a:rPr lang="en-US" sz="1200" dirty="0" smtClean="0"/>
              <a:t>“splits” then starts many copies of </a:t>
            </a:r>
          </a:p>
          <a:p>
            <a:r>
              <a:rPr lang="en-US" sz="1200" dirty="0" smtClean="0"/>
              <a:t>program on servers</a:t>
            </a:r>
          </a:p>
          <a:p>
            <a:r>
              <a:rPr lang="en-US" dirty="0" smtClean="0"/>
              <a:t>pic3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pic6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9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pic7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7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 smtClean="0">
                <a:latin typeface="Comic Sans MS" pitchFamily="66" charset="0"/>
              </a:rPr>
              <a:t>Transparent: not a single line of code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36D4185-F244-4B02-A31D-5123353270C4}" type="slidenum">
              <a:rPr lang="en-US" altLang="zh-CN"/>
              <a:pPr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235B746-9AA4-4758-9598-F0C53D76DD83}" type="slidenum">
              <a:rPr lang="en-US" altLang="zh-CN" sz="1200">
                <a:latin typeface="Arial" pitchFamily="34" charset="0"/>
              </a:rPr>
              <a:pPr/>
              <a:t>61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My point in putting in the java code isn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>
                <a:latin typeface="Arial" pitchFamily="34" charset="0"/>
              </a:rPr>
              <a:t>t too actually walk through it.  It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>
                <a:latin typeface="Arial" pitchFamily="34" charset="0"/>
              </a:rPr>
              <a:t>s just to show that you have to hand code a fair amount of java</a:t>
            </a:r>
            <a:r>
              <a:rPr lang="en-US" altLang="ja-JP" smtClean="0">
                <a:latin typeface="ヒラギノ角ゴ Pro W3" pitchFamily="2" charset="-128"/>
              </a:rPr>
              <a:t>.  </a:t>
            </a:r>
            <a:r>
              <a:rPr lang="en-US" altLang="ja-JP" smtClean="0">
                <a:latin typeface="Arial" pitchFamily="34" charset="0"/>
              </a:rPr>
              <a:t>That way I can just point and say </a:t>
            </a:r>
            <a:r>
              <a:rPr lang="ja-JP" altLang="en-US" smtClean="0">
                <a:latin typeface="Arial" pitchFamily="34" charset="0"/>
              </a:rPr>
              <a:t>“</a:t>
            </a:r>
            <a:r>
              <a:rPr lang="en-US" altLang="ja-JP" smtClean="0">
                <a:latin typeface="Arial" pitchFamily="34" charset="0"/>
              </a:rPr>
              <a:t>look how much java you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>
                <a:latin typeface="Arial" pitchFamily="34" charset="0"/>
              </a:rPr>
              <a:t>d have to write to accomplish this</a:t>
            </a:r>
            <a:r>
              <a:rPr lang="ja-JP" altLang="en-US" smtClean="0">
                <a:latin typeface="Arial" pitchFamily="34" charset="0"/>
              </a:rPr>
              <a:t>”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dirty="0" smtClean="0"/>
              <a:t>2. One copy—the master— is special. The rest</a:t>
            </a:r>
          </a:p>
          <a:p>
            <a:r>
              <a:rPr lang="en-US" sz="1200" dirty="0" smtClean="0"/>
              <a:t>are workers. The master picks idle workers and</a:t>
            </a:r>
          </a:p>
          <a:p>
            <a:r>
              <a:rPr lang="en-US" sz="1200" dirty="0" smtClean="0"/>
              <a:t>assigns each 1 of M map tasks or 1 of R reduce tasks.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subdivide the map phase into M pieces and the reduce phase into R pieces as described previously. Ideally, M and R should be much larger than the number of worker machines. Having each worker perform many different tasks improves dynamic load balancing and also speeds up recovery when a worker fails: the many map tasks it has completed can be spread out across all the other worker machines. There are practical bounds on how large M and R can be in our implementation since the master must make O(M+R) scheduling decisions and keep O(M*R) state in memory as described. (The constant factors for memory usage are small, however. The O(M*R) piece of the state consists of approximately one byte of data per map task/reduce task pair.) Furthermore, R is often constrained by users because the output of each reduce task ends up in a separate output file. In practice, we tend to choose M so that each individual task is roughly 16MB to 64MB of input data (so that the locality optimization described previously is most effective), and we make R a small multiple of the number of worker machines we expect to use. We often perform MapReduce computations with M=200,000 and R=5,000, using 2,000 worker machines.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3. A map worker reads the input split. It parses key/value pairs of the input data and passes each pair to the user-defined map function. </a:t>
            </a:r>
          </a:p>
          <a:p>
            <a:endParaRPr lang="en-US" dirty="0" smtClean="0"/>
          </a:p>
          <a:p>
            <a:r>
              <a:rPr lang="en-US" sz="1200" dirty="0" smtClean="0"/>
              <a:t>(The intermediate</a:t>
            </a:r>
          </a:p>
          <a:p>
            <a:r>
              <a:rPr lang="en-US" sz="1200" dirty="0" smtClean="0"/>
              <a:t>key/value pairs produced by the map function are buffered in memory.)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4. Periodically, the buffered pairs are written to local disk, partitioned</a:t>
            </a:r>
          </a:p>
          <a:p>
            <a:r>
              <a:rPr lang="en-US" sz="1200" dirty="0" smtClean="0"/>
              <a:t>into </a:t>
            </a:r>
            <a:r>
              <a:rPr lang="en-US" sz="1200" i="1" dirty="0" smtClean="0"/>
              <a:t>R </a:t>
            </a:r>
            <a:r>
              <a:rPr lang="en-US" sz="1200" dirty="0" smtClean="0"/>
              <a:t>regions by the partitioning function.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The locations of these</a:t>
            </a:r>
            <a:r>
              <a:rPr lang="en-US" sz="1200" baseline="0" dirty="0" smtClean="0"/>
              <a:t> </a:t>
            </a:r>
            <a:r>
              <a:rPr lang="en-US" sz="1200" dirty="0" smtClean="0"/>
              <a:t>buffered pairs on the local disk are passed back to the master who is responsible for forwarding these locations to the reduce workers.</a:t>
            </a:r>
          </a:p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5. When a reduce worker has read all intermediate data for its partition, it bucket sorts using inter-mediate keys so that occur-</a:t>
            </a:r>
            <a:r>
              <a:rPr lang="en-US" sz="1200" dirty="0" err="1" smtClean="0"/>
              <a:t>rences</a:t>
            </a:r>
            <a:r>
              <a:rPr lang="en-US" sz="1200" dirty="0" smtClean="0"/>
              <a:t> of same keys are grouped together</a:t>
            </a:r>
          </a:p>
          <a:p>
            <a:endParaRPr lang="en-US" dirty="0" smtClean="0"/>
          </a:p>
          <a:p>
            <a:r>
              <a:rPr lang="en-US" sz="1200" dirty="0" smtClean="0"/>
              <a:t>(The sorting is needed because typically many different keys map to</a:t>
            </a:r>
          </a:p>
          <a:p>
            <a:r>
              <a:rPr lang="en-US" sz="1200" dirty="0" smtClean="0"/>
              <a:t>the same reduce task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6. Reduce worker iterates over sorted intermediate data and for each unique intermediate key, it passes key and corresponding set of values to the user’s reduce function.</a:t>
            </a:r>
          </a:p>
          <a:p>
            <a:endParaRPr lang="en-US" dirty="0" smtClean="0"/>
          </a:p>
          <a:p>
            <a:r>
              <a:rPr lang="en-US" sz="1200" dirty="0" smtClean="0"/>
              <a:t>The output of the reduce function is appended to a final output file for this reduce partition.</a:t>
            </a:r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7. When all map tasks and reduce tasks have been completed, the master</a:t>
            </a:r>
          </a:p>
          <a:p>
            <a:r>
              <a:rPr lang="en-US" sz="1200" dirty="0" smtClean="0"/>
              <a:t>wakes up the user program. The </a:t>
            </a:r>
            <a:r>
              <a:rPr lang="en-US" sz="1200" dirty="0" err="1" smtClean="0"/>
              <a:t>MapReduce</a:t>
            </a:r>
            <a:r>
              <a:rPr lang="en-US" sz="1200" dirty="0" smtClean="0"/>
              <a:t> call</a:t>
            </a:r>
          </a:p>
          <a:p>
            <a:r>
              <a:rPr lang="en-US" sz="1200" dirty="0" smtClean="0"/>
              <a:t>in user program returns back to user code. 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Output of MR is in </a:t>
            </a:r>
            <a:r>
              <a:rPr lang="en-US" sz="1200" i="1" dirty="0" smtClean="0"/>
              <a:t>R </a:t>
            </a:r>
            <a:r>
              <a:rPr lang="en-US" sz="1200" dirty="0" smtClean="0"/>
              <a:t>output files (1 per reduce task, with file names specified by user); often passed into </a:t>
            </a:r>
            <a:r>
              <a:rPr lang="en-US" sz="1200" dirty="0" err="1" smtClean="0"/>
              <a:t>acather</a:t>
            </a:r>
            <a:r>
              <a:rPr lang="en-US" sz="1200" dirty="0" smtClean="0"/>
              <a:t> </a:t>
            </a:r>
            <a:r>
              <a:rPr lang="en-US" sz="1200" dirty="0" smtClean="0"/>
              <a:t>MR job so don’t combine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pic4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8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pic5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C6D6540-3822-5546-927A-F892CD8B4F34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B73CF9-E6E9-FF45-A561-C7DF250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2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2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4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66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8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8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103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390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s://pig.apache.org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7517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大数据系统基础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大数据的处理框架</a:t>
            </a:r>
            <a:r>
              <a:rPr lang="en-US" altLang="zh-CN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CN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zh-CN" sz="3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Hadoop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sz="3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MapReduce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与</a:t>
            </a:r>
            <a:r>
              <a:rPr lang="en-US" altLang="zh-CN" sz="3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PigLatin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074" y="3152879"/>
            <a:ext cx="6400800" cy="861446"/>
          </a:xfrm>
        </p:spPr>
        <p:txBody>
          <a:bodyPr/>
          <a:lstStyle/>
          <a:p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清华大学</a:t>
            </a:r>
            <a:r>
              <a:rPr lang="zh-CN" altLang="zh-CN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徐葳</a:t>
            </a:r>
            <a:endParaRPr kumimoji="1" lang="zh-CN" altLang="en-US" sz="2400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2743" y="3965917"/>
            <a:ext cx="851125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本节部分内容翻译自 </a:t>
            </a:r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UC Berkeley “Great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Ideas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in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Computer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Architecture”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 讲义，</a:t>
            </a:r>
            <a:endParaRPr kumimoji="1" lang="en-US" altLang="zh-CN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Jeff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Dean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等人在</a:t>
            </a:r>
            <a:r>
              <a:rPr kumimoji="1" lang="en-US" altLang="en-US" dirty="0" smtClean="0">
                <a:latin typeface="Adobe 宋体 Std L"/>
                <a:ea typeface="Adobe 宋体 Std L"/>
                <a:cs typeface="Adobe 宋体 Std L"/>
              </a:rPr>
              <a:t>SOSP 2004 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关于</a:t>
            </a:r>
            <a:r>
              <a:rPr kumimoji="1" lang="en-US" altLang="zh-CN" dirty="0" err="1" smtClean="0">
                <a:latin typeface="Adobe 宋体 Std L"/>
                <a:ea typeface="Adobe 宋体 Std L"/>
                <a:cs typeface="Adobe 宋体 Std L"/>
              </a:rPr>
              <a:t>MapReduce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的</a:t>
            </a:r>
            <a:r>
              <a:rPr kumimoji="1" lang="en-US" altLang="en-US" dirty="0" smtClean="0">
                <a:latin typeface="Adobe 宋体 Std L"/>
                <a:ea typeface="Adobe 宋体 Std L"/>
                <a:cs typeface="Adobe 宋体 Std L"/>
              </a:rPr>
              <a:t>讲稿，</a:t>
            </a:r>
          </a:p>
          <a:p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Yahoo 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研究院</a:t>
            </a:r>
            <a:r>
              <a:rPr kumimoji="1" lang="en-US" altLang="zh-CN" dirty="0" err="1" smtClean="0">
                <a:latin typeface="Adobe 宋体 Std L"/>
                <a:ea typeface="Adobe 宋体 Std L"/>
                <a:cs typeface="Adobe 宋体 Std L"/>
              </a:rPr>
              <a:t>vChris</a:t>
            </a:r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kumimoji="1" lang="en-US" altLang="zh-CN" dirty="0" err="1" smtClean="0">
                <a:latin typeface="Adobe 宋体 Std L"/>
                <a:ea typeface="Adobe 宋体 Std L"/>
                <a:cs typeface="Adobe 宋体 Std L"/>
              </a:rPr>
              <a:t>Olston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等人在</a:t>
            </a:r>
            <a:r>
              <a:rPr kumimoji="1" lang="en-US" altLang="zh-CN" dirty="0" err="1" smtClean="0">
                <a:latin typeface="Adobe 宋体 Std L"/>
                <a:ea typeface="Adobe 宋体 Std L"/>
                <a:cs typeface="Adobe 宋体 Std L"/>
              </a:rPr>
              <a:t>SigMod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2008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上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的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讲稿</a:t>
            </a:r>
            <a:r>
              <a:rPr kumimoji="1" lang="en-US" altLang="zh-CN" dirty="0">
                <a:latin typeface="Adobe 宋体 Std L"/>
                <a:ea typeface="Adobe 宋体 Std L"/>
                <a:cs typeface="Adobe 宋体 Std L"/>
              </a:rPr>
              <a:t>Pig Latin: A Not-So-Foreign Language for Data Processing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0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Adobe 宋体 Std L"/>
                <a:ea typeface="Adobe 宋体 Std L"/>
                <a:cs typeface="Adobe 宋体 Std L"/>
              </a:rPr>
              <a:t>问题</a:t>
            </a:r>
            <a:endParaRPr kumimoji="1" lang="zh-CN" altLang="en-US" sz="3200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6976288" cy="2690545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en-US" dirty="0">
                <a:latin typeface="Adobe 宋体 Std L"/>
                <a:ea typeface="Adobe 宋体 Std L"/>
                <a:cs typeface="Adobe 宋体 Std L"/>
              </a:rPr>
              <a:t>共享的状态</a:t>
            </a:r>
          </a:p>
          <a:p>
            <a:pPr lvl="1"/>
            <a:r>
              <a:rPr kumimoji="1" lang="en-US" altLang="en-US" dirty="0">
                <a:latin typeface="Adobe 宋体 Std L"/>
                <a:ea typeface="Adobe 宋体 Std L"/>
                <a:cs typeface="Adobe 宋体 Std L"/>
              </a:rPr>
              <a:t>吞吐量（多个进程同时改变）</a:t>
            </a:r>
          </a:p>
          <a:p>
            <a:pPr lvl="1"/>
            <a:r>
              <a:rPr kumimoji="1" lang="zh-CN" altLang="en-US" dirty="0">
                <a:latin typeface="Adobe 宋体 Std L"/>
                <a:ea typeface="Adobe 宋体 Std L"/>
                <a:cs typeface="Adobe 宋体 Std L"/>
              </a:rPr>
              <a:t>同步（同时修改需要锁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）</a:t>
            </a:r>
            <a:endParaRPr kumimoji="1" lang="en-US" altLang="zh-CN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小粒度的通信让元数据管理变得更复杂</a:t>
            </a:r>
            <a:endParaRPr kumimoji="1" lang="en-US" altLang="zh-CN" dirty="0">
              <a:latin typeface="Adobe 宋体 Std L"/>
              <a:ea typeface="Adobe 宋体 Std L"/>
              <a:cs typeface="Adobe 宋体 Std L"/>
            </a:endParaRPr>
          </a:p>
          <a:p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失败</a:t>
            </a:r>
            <a:r>
              <a:rPr kumimoji="1" lang="zh-CN" altLang="en-US" dirty="0">
                <a:latin typeface="Adobe 宋体 Std L"/>
                <a:ea typeface="Adobe 宋体 Std L"/>
                <a:cs typeface="Adobe 宋体 Std L"/>
              </a:rPr>
              <a:t>的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机器</a:t>
            </a:r>
            <a:endParaRPr kumimoji="1" lang="en-US" altLang="zh-CN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共享的状态太大？</a:t>
            </a:r>
            <a:endParaRPr kumimoji="1" lang="zh-CN" altLang="en-US" dirty="0"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295773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69667" y="2640315"/>
            <a:ext cx="1508467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例子：词频统计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1066" y="1897365"/>
            <a:ext cx="7399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dog dog is is dog dog is </a:t>
            </a:r>
            <a:r>
              <a:rPr lang="en-US" sz="2800" dirty="0" smtClean="0"/>
              <a:t>cat </a:t>
            </a:r>
            <a:r>
              <a:rPr lang="en-US" sz="2800" dirty="0" smtClean="0"/>
              <a:t>is </a:t>
            </a:r>
            <a:r>
              <a:rPr lang="en-US" sz="2800" dirty="0" smtClean="0"/>
              <a:t>cat </a:t>
            </a:r>
            <a:r>
              <a:rPr lang="en-US" sz="2800" dirty="0" smtClean="0"/>
              <a:t>is dog it it is  ……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461767" y="2735565"/>
            <a:ext cx="73169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dog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610866" y="1602090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2167" y="1716390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78134" y="423314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分布式状态</a:t>
            </a:r>
            <a:endParaRPr lang="en-US" sz="2800" dirty="0"/>
          </a:p>
        </p:txBody>
      </p:sp>
      <p:sp>
        <p:nvSpPr>
          <p:cNvPr id="18" name="Right Arrow 17"/>
          <p:cNvSpPr/>
          <p:nvPr/>
        </p:nvSpPr>
        <p:spPr>
          <a:xfrm>
            <a:off x="3531866" y="1621140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275066" y="1621140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3" idx="2"/>
            <a:endCxn id="25" idx="0"/>
          </p:cNvCxnSpPr>
          <p:nvPr/>
        </p:nvCxnSpPr>
        <p:spPr>
          <a:xfrm flipH="1">
            <a:off x="1923900" y="1526641"/>
            <a:ext cx="114996" cy="1113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146563" y="1602090"/>
            <a:ext cx="3184557" cy="1037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27252" y="1602090"/>
            <a:ext cx="5557440" cy="1019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399659" y="1235478"/>
            <a:ext cx="1278474" cy="291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局部个数 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10792" y="1243895"/>
            <a:ext cx="1278474" cy="291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局部个数 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97929" y="1243895"/>
            <a:ext cx="1278474" cy="291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局部个数 </a:t>
            </a:r>
            <a:endParaRPr kumimoji="1" lang="zh-CN" altLang="en-US" dirty="0"/>
          </a:p>
        </p:txBody>
      </p:sp>
      <p:sp>
        <p:nvSpPr>
          <p:cNvPr id="21" name="Rectangle 24"/>
          <p:cNvSpPr/>
          <p:nvPr/>
        </p:nvSpPr>
        <p:spPr>
          <a:xfrm>
            <a:off x="3476133" y="2640315"/>
            <a:ext cx="1508467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4"/>
          <p:cNvSpPr/>
          <p:nvPr/>
        </p:nvSpPr>
        <p:spPr>
          <a:xfrm>
            <a:off x="5686246" y="2640315"/>
            <a:ext cx="1508467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7"/>
          <p:cNvSpPr txBox="1"/>
          <p:nvPr/>
        </p:nvSpPr>
        <p:spPr>
          <a:xfrm>
            <a:off x="3839137" y="2735565"/>
            <a:ext cx="4075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is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4" name="TextBox 7"/>
          <p:cNvSpPr txBox="1"/>
          <p:nvPr/>
        </p:nvSpPr>
        <p:spPr>
          <a:xfrm>
            <a:off x="6066666" y="2735566"/>
            <a:ext cx="6287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cat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cxnSp>
        <p:nvCxnSpPr>
          <p:cNvPr id="28" name="Straight Arrow Connector 29"/>
          <p:cNvCxnSpPr>
            <a:stCxn id="10" idx="0"/>
          </p:cNvCxnSpPr>
          <p:nvPr/>
        </p:nvCxnSpPr>
        <p:spPr>
          <a:xfrm>
            <a:off x="2045966" y="1602090"/>
            <a:ext cx="2184400" cy="1019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9"/>
          <p:cNvCxnSpPr>
            <a:endCxn id="22" idx="0"/>
          </p:cNvCxnSpPr>
          <p:nvPr/>
        </p:nvCxnSpPr>
        <p:spPr>
          <a:xfrm>
            <a:off x="2153893" y="1535059"/>
            <a:ext cx="4286587" cy="1105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9"/>
          <p:cNvCxnSpPr>
            <a:endCxn id="21" idx="0"/>
          </p:cNvCxnSpPr>
          <p:nvPr/>
        </p:nvCxnSpPr>
        <p:spPr>
          <a:xfrm flipH="1">
            <a:off x="4230367" y="1535059"/>
            <a:ext cx="754233" cy="1105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9"/>
          <p:cNvCxnSpPr>
            <a:endCxn id="21" idx="0"/>
          </p:cNvCxnSpPr>
          <p:nvPr/>
        </p:nvCxnSpPr>
        <p:spPr>
          <a:xfrm flipH="1">
            <a:off x="4230367" y="1535059"/>
            <a:ext cx="3606801" cy="1105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9"/>
          <p:cNvCxnSpPr>
            <a:stCxn id="17" idx="2"/>
            <a:endCxn id="22" idx="0"/>
          </p:cNvCxnSpPr>
          <p:nvPr/>
        </p:nvCxnSpPr>
        <p:spPr>
          <a:xfrm>
            <a:off x="4950029" y="1535059"/>
            <a:ext cx="1490450" cy="1105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9"/>
          <p:cNvCxnSpPr>
            <a:endCxn id="22" idx="0"/>
          </p:cNvCxnSpPr>
          <p:nvPr/>
        </p:nvCxnSpPr>
        <p:spPr>
          <a:xfrm flipH="1">
            <a:off x="6440479" y="1516009"/>
            <a:ext cx="1349296" cy="1124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3953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1" grpId="0"/>
      <p:bldP spid="26" grpId="0"/>
      <p:bldP spid="18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问题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en-US" dirty="0">
                <a:latin typeface="+mn-ea"/>
              </a:rPr>
              <a:t>共享的状态</a:t>
            </a:r>
          </a:p>
          <a:p>
            <a:pPr lvl="1"/>
            <a:r>
              <a:rPr kumimoji="1" lang="en-US" altLang="en-US" dirty="0">
                <a:latin typeface="+mn-ea"/>
              </a:rPr>
              <a:t>吞吐量（多个进程同时改变）</a:t>
            </a:r>
          </a:p>
          <a:p>
            <a:pPr lvl="1"/>
            <a:r>
              <a:rPr kumimoji="1" lang="zh-CN" altLang="en-US" dirty="0">
                <a:latin typeface="+mn-ea"/>
              </a:rPr>
              <a:t>同步（同时修改需要锁）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小粒度的通信让元数据管理变得更复杂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失败的</a:t>
            </a:r>
            <a:r>
              <a:rPr kumimoji="1" lang="zh-CN" altLang="en-US" dirty="0" smtClean="0">
                <a:latin typeface="+mn-ea"/>
              </a:rPr>
              <a:t>机器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共享的状态太大？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如果最终结果失败，重算？</a:t>
            </a:r>
            <a:endParaRPr kumimoji="1" lang="en-US" altLang="zh-CN" dirty="0" smtClean="0">
              <a:latin typeface="+mn-ea"/>
            </a:endParaRPr>
          </a:p>
          <a:p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128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其他问题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易用性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en-US" dirty="0">
                <a:latin typeface="Adobe 宋体 Std L"/>
                <a:ea typeface="Adobe 宋体 Std L"/>
                <a:cs typeface="Adobe 宋体 Std L"/>
              </a:rPr>
              <a:t>应该用什么样</a:t>
            </a:r>
            <a:r>
              <a:rPr kumimoji="1" lang="zh-CN" altLang="en-US" dirty="0">
                <a:latin typeface="Adobe 宋体 Std L"/>
                <a:ea typeface="Adobe 宋体 Std L"/>
                <a:cs typeface="Adobe 宋体 Std L"/>
              </a:rPr>
              <a:t>的抽象层次？</a:t>
            </a:r>
            <a:endParaRPr kumimoji="1" lang="zh-CN" altLang="en-US" dirty="0"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582172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宋体 Std L"/>
                <a:ea typeface="Adobe 宋体 Std L"/>
                <a:cs typeface="Adobe 宋体 Std L"/>
              </a:rPr>
              <a:t>Map Reduce 的编程模型</a:t>
            </a:r>
            <a:endParaRPr kumimoji="1" lang="zh-CN" altLang="en-US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6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zh-CN" altLang="en-US" sz="3200" dirty="0" smtClean="0"/>
              <a:t>数据并行的分治策略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sz="3200" dirty="0" smtClean="0"/>
              <a:t> (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 Processing)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600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Map</a:t>
            </a:r>
          </a:p>
          <a:p>
            <a:pPr lvl="1"/>
            <a:r>
              <a:rPr lang="zh-CN" altLang="en-US" dirty="0"/>
              <a:t>将数据分割为 </a:t>
            </a:r>
            <a:r>
              <a:rPr lang="en-US" altLang="zh-CN" dirty="0"/>
              <a:t>shards</a:t>
            </a:r>
            <a:r>
              <a:rPr lang="zh-CN" altLang="en-US" dirty="0"/>
              <a:t> 或者 </a:t>
            </a:r>
            <a:r>
              <a:rPr lang="en-US" altLang="zh-CN" dirty="0"/>
              <a:t>splits</a:t>
            </a:r>
            <a:r>
              <a:rPr lang="zh-CN" altLang="en-US" dirty="0"/>
              <a:t> ，将它们分配给工作节点，工作节点来计算子问题的解。</a:t>
            </a:r>
            <a:endParaRPr lang="en-US" dirty="0"/>
          </a:p>
          <a:p>
            <a:r>
              <a:rPr lang="en-US" dirty="0"/>
              <a:t>Reduce</a:t>
            </a:r>
          </a:p>
          <a:p>
            <a:pPr lvl="1"/>
            <a:r>
              <a:rPr lang="zh-CN" altLang="en-US" dirty="0"/>
              <a:t>收集，合并子问题的解</a:t>
            </a:r>
            <a:endParaRPr lang="en-US" altLang="zh-CN" dirty="0"/>
          </a:p>
          <a:p>
            <a:pPr lvl="1"/>
            <a:endParaRPr lang="en-US" sz="3176" dirty="0"/>
          </a:p>
          <a:p>
            <a:r>
              <a:rPr lang="zh-CN" altLang="en-US" sz="3176" dirty="0"/>
              <a:t>易于使用</a:t>
            </a:r>
            <a:r>
              <a:rPr lang="en-US" sz="3176" dirty="0"/>
              <a:t> </a:t>
            </a:r>
          </a:p>
          <a:p>
            <a:pPr lvl="1"/>
            <a:r>
              <a:rPr lang="zh-CN" altLang="en-US" sz="2776" dirty="0"/>
              <a:t>开发者可以集中解决数据处理的问题</a:t>
            </a:r>
            <a:endParaRPr lang="en-US" altLang="zh-CN" sz="2776" dirty="0"/>
          </a:p>
          <a:p>
            <a:pPr lvl="1"/>
            <a:r>
              <a:rPr lang="en-US" altLang="zh-CN" sz="2776" dirty="0" err="1"/>
              <a:t>MapReduce</a:t>
            </a:r>
            <a:r>
              <a:rPr lang="zh-CN" altLang="en-US" sz="2776" dirty="0"/>
              <a:t>系统负责解决</a:t>
            </a:r>
            <a:r>
              <a:rPr lang="zh-CN" altLang="en-US" sz="2776" dirty="0" smtClean="0"/>
              <a:t>其他</a:t>
            </a:r>
            <a:r>
              <a:rPr lang="zh-CN" altLang="en-US" sz="2776" dirty="0" smtClean="0"/>
              <a:t>细节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11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Map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Reduce</a:t>
            </a:r>
            <a:r>
              <a:rPr lang="zh-CN" altLang="en-US" sz="3200" dirty="0" smtClean="0"/>
              <a:t>的基本编程模型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Map:</a:t>
            </a:r>
          </a:p>
          <a:p>
            <a:pPr lvl="1"/>
            <a:r>
              <a:rPr lang="en-US" sz="1800" dirty="0" smtClean="0">
                <a:latin typeface="Courier"/>
              </a:rPr>
              <a:t>map(</a:t>
            </a:r>
            <a:r>
              <a:rPr lang="en-US" sz="1800" dirty="0" err="1" smtClean="0">
                <a:latin typeface="Courier"/>
              </a:rPr>
              <a:t>in_key,in_value</a:t>
            </a:r>
            <a:r>
              <a:rPr lang="en-US" sz="1800" dirty="0" smtClean="0">
                <a:latin typeface="Courier"/>
              </a:rPr>
              <a:t>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/>
              </a:rPr>
              <a:t>			-&gt;list(</a:t>
            </a:r>
            <a:r>
              <a:rPr lang="en-US" sz="1800" dirty="0" err="1" smtClean="0">
                <a:latin typeface="Courier"/>
              </a:rPr>
              <a:t>out_key,intermediate</a:t>
            </a:r>
            <a:r>
              <a:rPr lang="en-US" sz="1800" dirty="0" smtClean="0">
                <a:latin typeface="Courier"/>
              </a:rPr>
              <a:t> value)</a:t>
            </a:r>
          </a:p>
          <a:p>
            <a:pPr lvl="2"/>
            <a:r>
              <a:rPr lang="zh-CN" altLang="en-US" dirty="0" smtClean="0"/>
              <a:t>处理输入的键值对</a:t>
            </a:r>
            <a:endParaRPr lang="en-US" dirty="0" smtClean="0"/>
          </a:p>
          <a:p>
            <a:pPr lvl="2"/>
            <a:r>
              <a:rPr lang="zh-CN" altLang="en-US" dirty="0" smtClean="0"/>
              <a:t>生成中间结果集</a:t>
            </a:r>
            <a:endParaRPr lang="en-US" dirty="0" smtClean="0"/>
          </a:p>
          <a:p>
            <a:r>
              <a:rPr lang="en-US" dirty="0" smtClean="0"/>
              <a:t>Reduce:</a:t>
            </a:r>
          </a:p>
          <a:p>
            <a:pPr lvl="1"/>
            <a:r>
              <a:rPr lang="en-US" sz="1800" dirty="0" smtClean="0">
                <a:latin typeface="Courier"/>
              </a:rPr>
              <a:t>reduce(</a:t>
            </a:r>
            <a:r>
              <a:rPr lang="en-US" sz="1800" dirty="0" err="1" smtClean="0">
                <a:latin typeface="Courier"/>
              </a:rPr>
              <a:t>out_key,list</a:t>
            </a:r>
            <a:r>
              <a:rPr lang="en-US" sz="1800" dirty="0" smtClean="0">
                <a:latin typeface="Courier"/>
              </a:rPr>
              <a:t>(</a:t>
            </a:r>
            <a:r>
              <a:rPr lang="en-US" sz="1800" dirty="0" err="1" smtClean="0">
                <a:latin typeface="Courier"/>
              </a:rPr>
              <a:t>intermediate_value</a:t>
            </a:r>
            <a:r>
              <a:rPr lang="en-US" sz="1800" dirty="0" smtClean="0">
                <a:latin typeface="Courier"/>
              </a:rPr>
              <a:t>))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</a:rPr>
              <a:t>	</a:t>
            </a:r>
            <a:r>
              <a:rPr lang="en-US" sz="1800" dirty="0" smtClean="0">
                <a:latin typeface="Courier"/>
              </a:rPr>
              <a:t>		-&gt;list(</a:t>
            </a:r>
            <a:r>
              <a:rPr lang="en-US" sz="1800" dirty="0" err="1" smtClean="0">
                <a:latin typeface="Courier"/>
              </a:rPr>
              <a:t>out_value</a:t>
            </a:r>
            <a:r>
              <a:rPr lang="en-US" sz="1800" dirty="0" smtClean="0">
                <a:latin typeface="Courier"/>
              </a:rPr>
              <a:t>)</a:t>
            </a:r>
          </a:p>
          <a:p>
            <a:pPr lvl="2"/>
            <a:r>
              <a:rPr lang="zh-CN" altLang="en-US" dirty="0" smtClean="0"/>
              <a:t>对于某个键，合并它所有的值</a:t>
            </a:r>
            <a:endParaRPr lang="en-US" dirty="0" smtClean="0"/>
          </a:p>
          <a:p>
            <a:pPr lvl="2"/>
            <a:r>
              <a:rPr lang="zh-CN" altLang="en-US" dirty="0" smtClean="0"/>
              <a:t>生成合并后的结果值集合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2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 smtClean="0"/>
              <a:t>例子：词频统计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7FBE0D7-5D2F-B141-999E-3C8C9E9A7917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8700" y="1466850"/>
            <a:ext cx="6795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dog dog is is dog dog is </a:t>
            </a:r>
            <a:r>
              <a:rPr lang="en-US" sz="2800" dirty="0" smtClean="0"/>
              <a:t>cat </a:t>
            </a:r>
            <a:r>
              <a:rPr lang="en-US" sz="2800" dirty="0" smtClean="0"/>
              <a:t>is </a:t>
            </a:r>
            <a:r>
              <a:rPr lang="en-US" sz="2800" dirty="0" smtClean="0"/>
              <a:t>cat </a:t>
            </a:r>
            <a:r>
              <a:rPr lang="en-US" sz="2800" dirty="0" smtClean="0"/>
              <a:t>is dog it it is</a:t>
            </a:r>
            <a:endParaRPr lang="en-US" sz="2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270000" y="2111377"/>
            <a:ext cx="6645061" cy="377514"/>
            <a:chOff x="1270000" y="2535767"/>
            <a:chExt cx="6645061" cy="503352"/>
          </a:xfrm>
        </p:grpSpPr>
        <p:sp>
          <p:nvSpPr>
            <p:cNvPr id="12" name="TextBox 11"/>
            <p:cNvSpPr txBox="1"/>
            <p:nvPr/>
          </p:nvSpPr>
          <p:spPr>
            <a:xfrm>
              <a:off x="1270000" y="2548471"/>
              <a:ext cx="1274708" cy="48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dog 2, is 1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1005" y="2556936"/>
              <a:ext cx="1271201" cy="48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is 1, dog 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56665" y="2544232"/>
              <a:ext cx="1197689" cy="48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is 2, </a:t>
              </a:r>
              <a:r>
                <a:rPr lang="en-US" sz="2000" dirty="0" smtClean="0">
                  <a:solidFill>
                    <a:srgbClr val="FF0000"/>
                  </a:solidFill>
                </a:rPr>
                <a:t>cat </a:t>
              </a:r>
              <a:r>
                <a:rPr lang="en-US" sz="2000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89133" y="2535767"/>
              <a:ext cx="1725928" cy="48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is 2, it 2, dog 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54100" y="1476375"/>
            <a:ext cx="1663700" cy="923925"/>
            <a:chOff x="1054100" y="1689100"/>
            <a:chExt cx="1663700" cy="1231900"/>
          </a:xfrm>
        </p:grpSpPr>
        <p:sp>
          <p:nvSpPr>
            <p:cNvPr id="8" name="Rectangle 7"/>
            <p:cNvSpPr/>
            <p:nvPr/>
          </p:nvSpPr>
          <p:spPr>
            <a:xfrm>
              <a:off x="1054100" y="1689100"/>
              <a:ext cx="1663700" cy="1231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33500" y="2142071"/>
              <a:ext cx="1115485" cy="625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dirty="0" smtClean="0">
                  <a:solidFill>
                    <a:srgbClr val="FF0000"/>
                  </a:solidFill>
                </a:rPr>
                <a:t>Map 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17800" y="1476375"/>
            <a:ext cx="1663700" cy="923925"/>
            <a:chOff x="2717800" y="1689100"/>
            <a:chExt cx="1663700" cy="1231900"/>
          </a:xfrm>
        </p:grpSpPr>
        <p:sp>
          <p:nvSpPr>
            <p:cNvPr id="9" name="Rectangle 8"/>
            <p:cNvSpPr/>
            <p:nvPr/>
          </p:nvSpPr>
          <p:spPr>
            <a:xfrm>
              <a:off x="2717800" y="1689100"/>
              <a:ext cx="1663700" cy="1231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22600" y="2142071"/>
              <a:ext cx="1115485" cy="625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dirty="0" smtClean="0">
                  <a:solidFill>
                    <a:srgbClr val="FF0000"/>
                  </a:solidFill>
                </a:rPr>
                <a:t>Map 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81500" y="1476375"/>
            <a:ext cx="1739900" cy="923925"/>
            <a:chOff x="4381500" y="1689100"/>
            <a:chExt cx="1739900" cy="1231900"/>
          </a:xfrm>
        </p:grpSpPr>
        <p:sp>
          <p:nvSpPr>
            <p:cNvPr id="10" name="Rectangle 9"/>
            <p:cNvSpPr/>
            <p:nvPr/>
          </p:nvSpPr>
          <p:spPr>
            <a:xfrm>
              <a:off x="4381500" y="1689100"/>
              <a:ext cx="1739900" cy="1231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11700" y="2142071"/>
              <a:ext cx="1115485" cy="625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dirty="0" smtClean="0">
                  <a:solidFill>
                    <a:srgbClr val="FF0000"/>
                  </a:solidFill>
                </a:rPr>
                <a:t>Map 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21400" y="1476375"/>
            <a:ext cx="1816100" cy="923925"/>
            <a:chOff x="6121400" y="1689100"/>
            <a:chExt cx="1816100" cy="1231900"/>
          </a:xfrm>
        </p:grpSpPr>
        <p:sp>
          <p:nvSpPr>
            <p:cNvPr id="11" name="Rectangle 10"/>
            <p:cNvSpPr/>
            <p:nvPr/>
          </p:nvSpPr>
          <p:spPr>
            <a:xfrm>
              <a:off x="6121400" y="1689100"/>
              <a:ext cx="1816100" cy="1231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89700" y="2142071"/>
              <a:ext cx="1115485" cy="625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dirty="0" smtClean="0">
                  <a:solidFill>
                    <a:srgbClr val="FF0000"/>
                  </a:solidFill>
                </a:rPr>
                <a:t>Map 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06600" y="3057525"/>
            <a:ext cx="4965700" cy="923925"/>
            <a:chOff x="2006600" y="3797300"/>
            <a:chExt cx="4965700" cy="1231900"/>
          </a:xfrm>
        </p:grpSpPr>
        <p:grpSp>
          <p:nvGrpSpPr>
            <p:cNvPr id="25" name="Group 24"/>
            <p:cNvGrpSpPr/>
            <p:nvPr/>
          </p:nvGrpSpPr>
          <p:grpSpPr>
            <a:xfrm>
              <a:off x="2006600" y="3797300"/>
              <a:ext cx="1663700" cy="1231900"/>
              <a:chOff x="1054100" y="1689100"/>
              <a:chExt cx="1663700" cy="12319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054100" y="1689100"/>
                <a:ext cx="1663700" cy="1231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30300" y="2142071"/>
                <a:ext cx="1529260" cy="62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Reduce 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308600" y="3797300"/>
              <a:ext cx="1663700" cy="1231900"/>
              <a:chOff x="1054100" y="1689100"/>
              <a:chExt cx="1663700" cy="12319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54100" y="1689100"/>
                <a:ext cx="1663700" cy="1231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130300" y="2142071"/>
                <a:ext cx="1529260" cy="62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Reduce 2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885950" y="2419351"/>
            <a:ext cx="4254500" cy="1015691"/>
            <a:chOff x="1885950" y="2946400"/>
            <a:chExt cx="4254500" cy="1354254"/>
          </a:xfrm>
        </p:grpSpPr>
        <p:cxnSp>
          <p:nvCxnSpPr>
            <p:cNvPr id="32" name="Straight Arrow Connector 31"/>
            <p:cNvCxnSpPr>
              <a:stCxn id="8" idx="2"/>
              <a:endCxn id="26" idx="0"/>
            </p:cNvCxnSpPr>
            <p:nvPr/>
          </p:nvCxnSpPr>
          <p:spPr>
            <a:xfrm rot="16200000" flipH="1">
              <a:off x="1924050" y="2908300"/>
              <a:ext cx="876300" cy="9525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2"/>
              <a:endCxn id="29" idx="0"/>
            </p:cNvCxnSpPr>
            <p:nvPr/>
          </p:nvCxnSpPr>
          <p:spPr>
            <a:xfrm rot="16200000" flipH="1">
              <a:off x="3575050" y="1257300"/>
              <a:ext cx="876300" cy="42545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044700" y="3818471"/>
              <a:ext cx="531816" cy="48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is 1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34000" y="3818472"/>
              <a:ext cx="763375" cy="482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dog 2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44701" y="2609851"/>
            <a:ext cx="4246663" cy="825191"/>
            <a:chOff x="2044700" y="3200400"/>
            <a:chExt cx="4246663" cy="1100254"/>
          </a:xfrm>
        </p:grpSpPr>
        <p:cxnSp>
          <p:nvCxnSpPr>
            <p:cNvPr id="40" name="Straight Arrow Connector 39"/>
            <p:cNvCxnSpPr>
              <a:endCxn id="26" idx="0"/>
            </p:cNvCxnSpPr>
            <p:nvPr/>
          </p:nvCxnSpPr>
          <p:spPr>
            <a:xfrm rot="5400000">
              <a:off x="2762250" y="3289300"/>
              <a:ext cx="863600" cy="71120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9" idx="2"/>
            </p:cNvCxnSpPr>
            <p:nvPr/>
          </p:nvCxnSpPr>
          <p:spPr>
            <a:xfrm rot="16200000" flipH="1">
              <a:off x="4384675" y="2365375"/>
              <a:ext cx="850900" cy="252095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044700" y="3818471"/>
              <a:ext cx="725805" cy="48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is 1,1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34000" y="3818472"/>
              <a:ext cx="957363" cy="482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dog 2,2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44700" y="2390776"/>
            <a:ext cx="5054600" cy="1287190"/>
            <a:chOff x="2044700" y="2908300"/>
            <a:chExt cx="5054600" cy="1716252"/>
          </a:xfrm>
        </p:grpSpPr>
        <p:cxnSp>
          <p:nvCxnSpPr>
            <p:cNvPr id="49" name="Straight Arrow Connector 48"/>
            <p:cNvCxnSpPr/>
            <p:nvPr/>
          </p:nvCxnSpPr>
          <p:spPr>
            <a:xfrm rot="5400000">
              <a:off x="3663950" y="2152650"/>
              <a:ext cx="876300" cy="2413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6200000" flipH="1">
              <a:off x="5302250" y="2927350"/>
              <a:ext cx="876300" cy="889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0800000" flipV="1">
              <a:off x="2870200" y="2908300"/>
              <a:ext cx="4229100" cy="889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6134100" y="2946400"/>
              <a:ext cx="939800" cy="86360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044700" y="3831172"/>
              <a:ext cx="1113781" cy="793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is 1,1,2,2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it 2 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34000" y="3831171"/>
              <a:ext cx="1190049" cy="79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dog 2,2,1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cat </a:t>
              </a:r>
              <a:r>
                <a:rPr lang="en-US" sz="2000" dirty="0" smtClean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362201" y="3711576"/>
            <a:ext cx="4455884" cy="348813"/>
            <a:chOff x="2362200" y="4669371"/>
            <a:chExt cx="4455884" cy="465084"/>
          </a:xfrm>
        </p:grpSpPr>
        <p:sp>
          <p:nvSpPr>
            <p:cNvPr id="64" name="TextBox 63"/>
            <p:cNvSpPr txBox="1"/>
            <p:nvPr/>
          </p:nvSpPr>
          <p:spPr>
            <a:xfrm>
              <a:off x="2362200" y="4669371"/>
              <a:ext cx="991177" cy="465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is 6; it 2 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22900" y="4669371"/>
              <a:ext cx="1395184" cy="465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cat </a:t>
              </a:r>
              <a:r>
                <a:rPr lang="en-US" sz="2000" dirty="0" smtClean="0">
                  <a:solidFill>
                    <a:srgbClr val="FF0000"/>
                  </a:solidFill>
                </a:rPr>
                <a:t>2; dog 5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31801" y="2609850"/>
            <a:ext cx="119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Shuffle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431801" y="3990975"/>
            <a:ext cx="1181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Collect</a:t>
            </a:r>
            <a:endParaRPr lang="en-US" sz="28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2940050" y="3971924"/>
            <a:ext cx="3238500" cy="983817"/>
            <a:chOff x="2940050" y="5016499"/>
            <a:chExt cx="3238500" cy="1311756"/>
          </a:xfrm>
        </p:grpSpPr>
        <p:sp>
          <p:nvSpPr>
            <p:cNvPr id="69" name="TextBox 68"/>
            <p:cNvSpPr txBox="1"/>
            <p:nvPr/>
          </p:nvSpPr>
          <p:spPr>
            <a:xfrm>
              <a:off x="3403600" y="5863171"/>
              <a:ext cx="2405702" cy="465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is 6; it 2; </a:t>
              </a:r>
              <a:r>
                <a:rPr lang="en-US" sz="2000" dirty="0" smtClean="0">
                  <a:solidFill>
                    <a:srgbClr val="FF0000"/>
                  </a:solidFill>
                </a:rPr>
                <a:t>cat </a:t>
              </a:r>
              <a:r>
                <a:rPr lang="en-US" sz="2000" dirty="0" smtClean="0">
                  <a:solidFill>
                    <a:srgbClr val="FF0000"/>
                  </a:solidFill>
                </a:rPr>
                <a:t>2; dog 5 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rot="16200000" flipH="1">
              <a:off x="2978150" y="4978400"/>
              <a:ext cx="876300" cy="9525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>
              <a:off x="5330825" y="5032374"/>
              <a:ext cx="863600" cy="8318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431801" y="1038225"/>
            <a:ext cx="163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Distribute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02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6" grpId="0"/>
      <p:bldP spid="7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 err="1" smtClean="0">
                <a:latin typeface="Adobe 宋体 Std L"/>
                <a:ea typeface="Adobe 宋体 Std L"/>
                <a:cs typeface="Adobe 宋体 Std L"/>
              </a:rPr>
              <a:t>例子:词频统计</a:t>
            </a:r>
            <a:endParaRPr lang="en-US" sz="3200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04901"/>
            <a:ext cx="8229600" cy="339447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dirty="0" smtClean="0"/>
          </a:p>
          <a:p>
            <a:r>
              <a:rPr lang="en-US" altLang="zh-CN" sz="1600" dirty="0" smtClean="0"/>
              <a:t>Reduce</a:t>
            </a:r>
            <a:r>
              <a:rPr lang="zh-CN" altLang="en-US" sz="1600" dirty="0" smtClean="0"/>
              <a:t>过程对于某个单词对应的所有次数进行求和</a:t>
            </a:r>
            <a:endParaRPr lang="en-US" altLang="zh-CN" sz="1600" dirty="0" smtClean="0"/>
          </a:p>
          <a:p>
            <a:endParaRPr lang="en-US" sz="1200" dirty="0" smtClean="0"/>
          </a:p>
          <a:p>
            <a:pPr>
              <a:buNone/>
            </a:pPr>
            <a:r>
              <a:rPr lang="en-US" sz="1200" dirty="0" smtClean="0">
                <a:latin typeface="Courier"/>
              </a:rPr>
              <a:t>  </a:t>
            </a:r>
            <a:r>
              <a:rPr lang="en-US" sz="1200" dirty="0" err="1" smtClean="0">
                <a:latin typeface="Courier"/>
              </a:rPr>
              <a:t>map(String</a:t>
            </a:r>
            <a:r>
              <a:rPr lang="en-US" sz="1200" dirty="0" smtClean="0">
                <a:latin typeface="Courier"/>
              </a:rPr>
              <a:t> </a:t>
            </a:r>
            <a:r>
              <a:rPr lang="en-US" sz="1200" dirty="0" err="1" smtClean="0">
                <a:latin typeface="Courier"/>
              </a:rPr>
              <a:t>input_key</a:t>
            </a:r>
            <a:r>
              <a:rPr lang="en-US" sz="1200" dirty="0" smtClean="0">
                <a:latin typeface="Courier"/>
              </a:rPr>
              <a:t>, String </a:t>
            </a:r>
            <a:r>
              <a:rPr lang="en-US" sz="1200" dirty="0" err="1" smtClean="0">
                <a:latin typeface="Courier"/>
              </a:rPr>
              <a:t>input_value</a:t>
            </a:r>
            <a:r>
              <a:rPr lang="en-US" sz="1200" dirty="0" smtClean="0">
                <a:latin typeface="Courier"/>
              </a:rPr>
              <a:t>):</a:t>
            </a:r>
          </a:p>
          <a:p>
            <a:pPr>
              <a:buNone/>
            </a:pPr>
            <a:r>
              <a:rPr lang="en-US" sz="1200" i="1" dirty="0" smtClean="0">
                <a:latin typeface="Courier"/>
              </a:rPr>
              <a:t>    // </a:t>
            </a:r>
            <a:r>
              <a:rPr lang="en-US" sz="1200" i="1" dirty="0" err="1" smtClean="0">
                <a:latin typeface="Courier"/>
              </a:rPr>
              <a:t>input_key</a:t>
            </a:r>
            <a:r>
              <a:rPr lang="en-US" sz="1200" i="1" dirty="0" smtClean="0">
                <a:latin typeface="Courier"/>
              </a:rPr>
              <a:t>: document name</a:t>
            </a:r>
          </a:p>
          <a:p>
            <a:pPr>
              <a:buNone/>
            </a:pPr>
            <a:r>
              <a:rPr lang="en-US" sz="1200" i="1" dirty="0" smtClean="0">
                <a:latin typeface="Courier"/>
              </a:rPr>
              <a:t>    // </a:t>
            </a:r>
            <a:r>
              <a:rPr lang="en-US" sz="1200" i="1" dirty="0" err="1" smtClean="0">
                <a:latin typeface="Courier"/>
              </a:rPr>
              <a:t>input_value</a:t>
            </a:r>
            <a:r>
              <a:rPr lang="en-US" sz="1200" i="1" dirty="0" smtClean="0">
                <a:latin typeface="Courier"/>
              </a:rPr>
              <a:t>: document contents</a:t>
            </a:r>
          </a:p>
          <a:p>
            <a:pPr>
              <a:buNone/>
            </a:pPr>
            <a:r>
              <a:rPr lang="en-US" sz="1200" i="1" dirty="0" smtClean="0">
                <a:latin typeface="Courier"/>
              </a:rPr>
              <a:t>    </a:t>
            </a:r>
            <a:r>
              <a:rPr lang="en-US" sz="1200" dirty="0" err="1" smtClean="0">
                <a:latin typeface="Courier"/>
              </a:rPr>
              <a:t>localCount</a:t>
            </a:r>
            <a:r>
              <a:rPr lang="en-US" sz="1200" dirty="0" smtClean="0">
                <a:latin typeface="Courier"/>
              </a:rPr>
              <a:t> = </a:t>
            </a:r>
            <a:r>
              <a:rPr lang="en-US" sz="1200" dirty="0" err="1" smtClean="0">
                <a:latin typeface="Courier"/>
              </a:rPr>
              <a:t>CountLocally</a:t>
            </a:r>
            <a:r>
              <a:rPr lang="en-US" sz="1200" dirty="0" smtClean="0">
                <a:latin typeface="Courier"/>
              </a:rPr>
              <a:t>(</a:t>
            </a:r>
            <a:r>
              <a:rPr lang="en-US" sz="1200" dirty="0" err="1" smtClean="0">
                <a:latin typeface="Courier"/>
              </a:rPr>
              <a:t>input_value</a:t>
            </a:r>
            <a:r>
              <a:rPr lang="en-US" sz="1200" dirty="0" smtClean="0">
                <a:latin typeface="Courier"/>
              </a:rPr>
              <a:t>);</a:t>
            </a:r>
            <a:endParaRPr lang="en-US" sz="1200" i="1" dirty="0" smtClean="0">
              <a:latin typeface="Courier"/>
            </a:endParaRPr>
          </a:p>
          <a:p>
            <a:pPr>
              <a:buNone/>
            </a:pPr>
            <a:r>
              <a:rPr lang="en-US" sz="1200" dirty="0" smtClean="0">
                <a:latin typeface="Courier"/>
              </a:rPr>
              <a:t>    for each count:</a:t>
            </a:r>
          </a:p>
          <a:p>
            <a:pPr>
              <a:buNone/>
            </a:pPr>
            <a:r>
              <a:rPr lang="en-US" sz="1200" dirty="0" smtClean="0">
                <a:latin typeface="Courier"/>
              </a:rPr>
              <a:t>      Emit (word, count); </a:t>
            </a:r>
            <a:r>
              <a:rPr lang="en-US" sz="1200" i="1" dirty="0" smtClean="0">
                <a:latin typeface="Courier"/>
              </a:rPr>
              <a:t>// Produce count of words</a:t>
            </a:r>
          </a:p>
          <a:p>
            <a:pPr>
              <a:buNone/>
            </a:pPr>
            <a:endParaRPr lang="en-US" sz="1200" dirty="0" smtClean="0">
              <a:latin typeface="Courier"/>
            </a:endParaRPr>
          </a:p>
          <a:p>
            <a:pPr>
              <a:buNone/>
            </a:pPr>
            <a:r>
              <a:rPr lang="en-US" sz="1200" dirty="0" smtClean="0">
                <a:latin typeface="Courier"/>
              </a:rPr>
              <a:t>  reduce(String word, </a:t>
            </a:r>
            <a:r>
              <a:rPr lang="en-US" sz="1200" dirty="0" err="1" smtClean="0">
                <a:latin typeface="Courier"/>
              </a:rPr>
              <a:t>Iterator</a:t>
            </a:r>
            <a:r>
              <a:rPr lang="en-US" sz="1200" dirty="0" smtClean="0">
                <a:latin typeface="Courier"/>
              </a:rPr>
              <a:t> </a:t>
            </a:r>
            <a:r>
              <a:rPr lang="en-US" sz="1200" dirty="0" err="1" smtClean="0">
                <a:latin typeface="Courier"/>
              </a:rPr>
              <a:t>intermediate_values</a:t>
            </a:r>
            <a:r>
              <a:rPr lang="en-US" sz="1200" dirty="0" smtClean="0">
                <a:latin typeface="Courier"/>
              </a:rPr>
              <a:t>):</a:t>
            </a:r>
          </a:p>
          <a:p>
            <a:pPr>
              <a:buNone/>
            </a:pPr>
            <a:r>
              <a:rPr lang="en-US" sz="1200" i="1" dirty="0" smtClean="0">
                <a:latin typeface="Courier"/>
              </a:rPr>
              <a:t>    // word:  the word (in the intermediate key);</a:t>
            </a:r>
          </a:p>
          <a:p>
            <a:pPr>
              <a:buNone/>
            </a:pPr>
            <a:r>
              <a:rPr lang="en-US" sz="1200" i="1" dirty="0" smtClean="0">
                <a:latin typeface="Courier"/>
              </a:rPr>
              <a:t>    // </a:t>
            </a:r>
            <a:r>
              <a:rPr lang="en-US" sz="1200" dirty="0" err="1" smtClean="0">
                <a:latin typeface="Courier"/>
              </a:rPr>
              <a:t>intermediate_values</a:t>
            </a:r>
            <a:r>
              <a:rPr lang="en-US" sz="1200" i="1" dirty="0" smtClean="0">
                <a:latin typeface="Courier"/>
              </a:rPr>
              <a:t>: a list of counts</a:t>
            </a:r>
          </a:p>
          <a:p>
            <a:pPr>
              <a:buNone/>
            </a:pPr>
            <a:r>
              <a:rPr lang="en-US" sz="1200" dirty="0" smtClean="0">
                <a:latin typeface="Courier"/>
              </a:rPr>
              <a:t>    </a:t>
            </a:r>
            <a:r>
              <a:rPr lang="en-US" sz="1200" dirty="0" err="1" smtClean="0">
                <a:latin typeface="Courier"/>
              </a:rPr>
              <a:t>int</a:t>
            </a:r>
            <a:r>
              <a:rPr lang="en-US" sz="1200" dirty="0" smtClean="0">
                <a:latin typeface="Courier"/>
              </a:rPr>
              <a:t> result = 0;</a:t>
            </a:r>
          </a:p>
          <a:p>
            <a:pPr>
              <a:buNone/>
            </a:pPr>
            <a:r>
              <a:rPr lang="en-US" sz="1200" dirty="0" smtClean="0">
                <a:latin typeface="Courier"/>
              </a:rPr>
              <a:t>    for each </a:t>
            </a:r>
            <a:r>
              <a:rPr lang="en-US" sz="1200" dirty="0" err="1" smtClean="0">
                <a:latin typeface="Courier"/>
              </a:rPr>
              <a:t>v</a:t>
            </a:r>
            <a:r>
              <a:rPr lang="en-US" sz="1200" dirty="0" smtClean="0">
                <a:latin typeface="Courier"/>
              </a:rPr>
              <a:t> in </a:t>
            </a:r>
            <a:r>
              <a:rPr lang="en-US" sz="1200" dirty="0" err="1" smtClean="0">
                <a:latin typeface="Courier"/>
              </a:rPr>
              <a:t>intermediate_values</a:t>
            </a:r>
            <a:r>
              <a:rPr lang="en-US" sz="1200" dirty="0" smtClean="0">
                <a:latin typeface="Courier"/>
              </a:rPr>
              <a:t>:</a:t>
            </a:r>
          </a:p>
          <a:p>
            <a:pPr>
              <a:buNone/>
            </a:pPr>
            <a:r>
              <a:rPr lang="en-US" sz="1200" dirty="0" smtClean="0">
                <a:latin typeface="Courier"/>
              </a:rPr>
              <a:t>      result += v; </a:t>
            </a:r>
            <a:endParaRPr lang="en-US" sz="1200" i="1" dirty="0" smtClean="0">
              <a:latin typeface="Courier"/>
            </a:endParaRPr>
          </a:p>
          <a:p>
            <a:pPr>
              <a:buNone/>
            </a:pPr>
            <a:r>
              <a:rPr lang="en-US" sz="1200" dirty="0" smtClean="0">
                <a:latin typeface="Courier"/>
              </a:rPr>
              <a:t>    Emit(word, result);</a:t>
            </a:r>
            <a:endParaRPr lang="en-US" sz="1200" dirty="0">
              <a:latin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0CCF90D-6D61-154C-9C1C-CA9079BBC248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360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dobe 宋体 Std L"/>
                <a:ea typeface="Adobe 宋体 Std L"/>
                <a:cs typeface="Adobe 宋体 Std L"/>
              </a:rPr>
              <a:t>键、值的类型比较</a:t>
            </a:r>
            <a:endParaRPr lang="en-US" sz="3200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		(k1,v1) 	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		</a:t>
            </a:r>
            <a:r>
              <a:rPr lang="en-US" dirty="0" smtClean="0"/>
              <a:t>list(k2,v2) </a:t>
            </a:r>
          </a:p>
          <a:p>
            <a:r>
              <a:rPr lang="en-US" dirty="0" smtClean="0"/>
              <a:t>reduce	(k2,list(v2)) 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		</a:t>
            </a:r>
            <a:r>
              <a:rPr lang="en-US" dirty="0" smtClean="0"/>
              <a:t>list(v2) </a:t>
            </a:r>
          </a:p>
          <a:p>
            <a:r>
              <a:rPr lang="zh-CN" altLang="en-US" dirty="0"/>
              <a:t>输入的键和值与输出的键和值类型不同</a:t>
            </a:r>
            <a:endParaRPr lang="en-US" altLang="zh-CN" dirty="0"/>
          </a:p>
          <a:p>
            <a:r>
              <a:rPr lang="en-US" altLang="zh-CN" dirty="0"/>
              <a:t>map</a:t>
            </a:r>
            <a:r>
              <a:rPr lang="zh-CN" altLang="en-US" dirty="0"/>
              <a:t>结果中的键和值与</a:t>
            </a:r>
            <a:r>
              <a:rPr lang="en-US" altLang="zh-CN" dirty="0"/>
              <a:t>reduce</a:t>
            </a:r>
            <a:r>
              <a:rPr lang="zh-CN" altLang="en-US" dirty="0"/>
              <a:t>输入的键和值类型相同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FC5C507-5FDF-0648-9A3C-8BCF18B39ECE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03900" y="1142072"/>
            <a:ext cx="1003300" cy="6477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9000" y="1752600"/>
            <a:ext cx="1003300" cy="6477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909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宋体 Std L"/>
                <a:ea typeface="Adobe 宋体 Std L"/>
                <a:cs typeface="Adobe 宋体 Std L"/>
              </a:rPr>
              <a:t>本节</a:t>
            </a:r>
            <a:r>
              <a:rPr lang="en-US" dirty="0" smtClean="0">
                <a:latin typeface="Adobe 宋体 Std L"/>
                <a:ea typeface="Adobe 宋体 Std L"/>
                <a:cs typeface="Adobe 宋体 Std L"/>
              </a:rPr>
              <a:t>课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内容</a:t>
            </a:r>
            <a:endParaRPr lang="en-US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数据并行</a:t>
            </a:r>
            <a:endParaRPr lang="en-US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lang="en-US" dirty="0" err="1" smtClean="0">
                <a:latin typeface="Adobe 宋体 Std L"/>
                <a:ea typeface="Adobe 宋体 Std L"/>
                <a:cs typeface="Adobe 宋体 Std L"/>
              </a:rPr>
              <a:t>MapReduce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编程模型</a:t>
            </a:r>
            <a:endParaRPr lang="en-US" altLang="zh-CN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lang="en-US" altLang="zh-CN" dirty="0" err="1" smtClean="0">
                <a:latin typeface="Adobe 宋体 Std L"/>
                <a:ea typeface="Adobe 宋体 Std L"/>
                <a:cs typeface="Adobe 宋体 Std L"/>
              </a:rPr>
              <a:t>MapReduce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的系统架构</a:t>
            </a:r>
            <a:endParaRPr lang="en-US" altLang="zh-CN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lang="en-US" dirty="0" err="1" smtClean="0">
                <a:latin typeface="Adobe 宋体 Std L"/>
                <a:ea typeface="Adobe 宋体 Std L"/>
                <a:cs typeface="Adobe 宋体 Std L"/>
              </a:rPr>
              <a:t>MapReduce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性能讨论</a:t>
            </a:r>
            <a:endParaRPr lang="en-US" altLang="zh-CN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更高层的编程框架 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–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Pig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Latin</a:t>
            </a:r>
          </a:p>
          <a:p>
            <a:r>
              <a:rPr lang="en-US" dirty="0" smtClean="0">
                <a:latin typeface="Adobe 宋体 Std L"/>
                <a:ea typeface="Adobe 宋体 Std L"/>
                <a:cs typeface="Adobe 宋体 Std L"/>
              </a:rPr>
              <a:t>Pig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Latin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语言</a:t>
            </a:r>
            <a:endParaRPr lang="en-US" altLang="zh-CN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Pig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Latin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在</a:t>
            </a:r>
            <a:r>
              <a:rPr lang="en-US" altLang="zh-CN" dirty="0" err="1" smtClean="0">
                <a:latin typeface="Adobe 宋体 Std L"/>
                <a:ea typeface="Adobe 宋体 Std L"/>
                <a:cs typeface="Adobe 宋体 Std L"/>
              </a:rPr>
              <a:t>Hadoop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上的实现</a:t>
            </a:r>
            <a:r>
              <a:rPr lang="en-US" dirty="0">
                <a:latin typeface="Adobe 宋体 Std L"/>
                <a:ea typeface="Adobe 宋体 Std L"/>
                <a:cs typeface="Adobe 宋体 Std L"/>
              </a:rPr>
              <a:t/>
            </a:r>
            <a:br>
              <a:rPr lang="en-US" dirty="0">
                <a:latin typeface="Adobe 宋体 Std L"/>
                <a:ea typeface="Adobe 宋体 Std L"/>
                <a:cs typeface="Adobe 宋体 Std L"/>
              </a:rPr>
            </a:br>
            <a:endParaRPr lang="en-US" dirty="0"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522711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MAP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reduce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执行过程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96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执行步骤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将输入数据分割成</a:t>
            </a:r>
            <a:r>
              <a:rPr lang="en-US" altLang="zh-CN" dirty="0">
                <a:latin typeface="Adobe 宋体 Std L"/>
                <a:ea typeface="Adobe 宋体 Std L"/>
                <a:cs typeface="Adobe 宋体 Std L"/>
              </a:rPr>
              <a:t>M</a:t>
            </a:r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块，在每块上分布式地调用</a:t>
            </a:r>
            <a:r>
              <a:rPr lang="en-US" altLang="zh-CN" dirty="0">
                <a:latin typeface="Adobe 宋体 Std L"/>
                <a:ea typeface="Adobe 宋体 Std L"/>
                <a:cs typeface="Adobe 宋体 Std L"/>
              </a:rPr>
              <a:t>map()</a:t>
            </a:r>
            <a:endParaRPr lang="en-US" i="1" dirty="0">
              <a:latin typeface="Adobe 宋体 Std L"/>
              <a:ea typeface="Adobe 宋体 Std L"/>
              <a:cs typeface="Adobe 宋体 Std L"/>
            </a:endParaRPr>
          </a:p>
          <a:p>
            <a:pPr lvl="1"/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通常每个数据块</a:t>
            </a:r>
            <a:r>
              <a:rPr lang="en-US" altLang="zh-CN" dirty="0">
                <a:latin typeface="Adobe 宋体 Std L"/>
                <a:ea typeface="Adobe 宋体 Std L"/>
                <a:cs typeface="Adobe 宋体 Std L"/>
              </a:rPr>
              <a:t>16MB</a:t>
            </a:r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或者</a:t>
            </a:r>
            <a:r>
              <a:rPr lang="en-US" altLang="zh-CN" dirty="0">
                <a:latin typeface="Adobe 宋体 Std L"/>
                <a:ea typeface="Adobe 宋体 Std L"/>
                <a:cs typeface="Adobe 宋体 Std L"/>
              </a:rPr>
              <a:t>64MB</a:t>
            </a:r>
            <a:endParaRPr lang="en-US" dirty="0">
              <a:latin typeface="Adobe 宋体 Std L"/>
              <a:ea typeface="Adobe 宋体 Std L"/>
              <a:cs typeface="Adobe 宋体 Std L"/>
            </a:endParaRPr>
          </a:p>
          <a:p>
            <a:pPr lvl="1"/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取决于</a:t>
            </a:r>
            <a:r>
              <a:rPr lang="en-US" altLang="zh-CN" dirty="0">
                <a:latin typeface="Adobe 宋体 Std L"/>
                <a:ea typeface="Adobe 宋体 Std L"/>
                <a:cs typeface="Adobe 宋体 Std L"/>
              </a:rPr>
              <a:t>GFS</a:t>
            </a:r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的数据块大小</a:t>
            </a:r>
            <a:endParaRPr lang="en-US" dirty="0">
              <a:latin typeface="Adobe 宋体 Std L"/>
              <a:ea typeface="Adobe 宋体 Std L"/>
              <a:cs typeface="Adobe 宋体 Std L"/>
            </a:endParaRPr>
          </a:p>
          <a:p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输入数据由不同的服务器并行处理</a:t>
            </a:r>
            <a:endParaRPr lang="en-US" altLang="zh-CN" dirty="0">
              <a:latin typeface="Adobe 宋体 Std L"/>
              <a:ea typeface="Adobe 宋体 Std L"/>
              <a:cs typeface="Adobe 宋体 Std L"/>
            </a:endParaRPr>
          </a:p>
          <a:p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通过将中间结果分割成</a:t>
            </a:r>
            <a:r>
              <a:rPr lang="en-US" altLang="zh-CN" dirty="0">
                <a:latin typeface="Adobe 宋体 Std L"/>
                <a:ea typeface="Adobe 宋体 Std L"/>
                <a:cs typeface="Adobe 宋体 Std L"/>
              </a:rPr>
              <a:t>R</a:t>
            </a:r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块，对每块分布式调用</a:t>
            </a:r>
            <a:r>
              <a:rPr lang="en-US" altLang="zh-CN" dirty="0">
                <a:latin typeface="Adobe 宋体 Std L"/>
                <a:ea typeface="Adobe 宋体 Std L"/>
                <a:cs typeface="Adobe 宋体 Std L"/>
              </a:rPr>
              <a:t>Reduce(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)</a:t>
            </a:r>
            <a:endParaRPr lang="en-US" dirty="0"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257954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选择</a:t>
            </a:r>
            <a:r>
              <a:rPr lang="en-US" altLang="zh-CN" sz="3200" dirty="0" smtClean="0"/>
              <a:t>Map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Reduce</a:t>
            </a:r>
            <a:r>
              <a:rPr lang="zh-CN" altLang="en-US" sz="3200" dirty="0" smtClean="0"/>
              <a:t>的分块数量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948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M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和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R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的数量由用户指定</a:t>
            </a:r>
            <a:endParaRPr lang="en-US" altLang="zh-CN" dirty="0">
              <a:latin typeface="Adobe 宋体 Std L"/>
              <a:ea typeface="Adobe 宋体 Std L"/>
              <a:cs typeface="Adobe 宋体 Std L"/>
            </a:endParaRPr>
          </a:p>
          <a:p>
            <a:pPr lvl="1"/>
            <a:r>
              <a:rPr lang="en-US" b="1" dirty="0" smtClean="0">
                <a:latin typeface="Adobe 宋体 Std L"/>
                <a:ea typeface="Adobe 宋体 Std L"/>
                <a:cs typeface="Adobe 宋体 Std L"/>
              </a:rPr>
              <a:t>M</a:t>
            </a:r>
            <a:r>
              <a:rPr lang="en-US" dirty="0" smtClean="0">
                <a:latin typeface="Adobe 宋体 Std L"/>
                <a:ea typeface="Adobe 宋体 Std L"/>
                <a:cs typeface="Adobe 宋体 Std L"/>
              </a:rPr>
              <a:t> &gt;&gt; # servers, </a:t>
            </a:r>
            <a:r>
              <a:rPr lang="en-US" b="1" dirty="0" smtClean="0">
                <a:latin typeface="Adobe 宋体 Std L"/>
                <a:ea typeface="Adobe 宋体 Std L"/>
                <a:cs typeface="Adobe 宋体 Std L"/>
              </a:rPr>
              <a:t>R</a:t>
            </a:r>
            <a:r>
              <a:rPr lang="en-US" dirty="0" smtClean="0">
                <a:latin typeface="Adobe 宋体 Std L"/>
                <a:ea typeface="Adobe 宋体 Std L"/>
                <a:cs typeface="Adobe 宋体 Std L"/>
              </a:rPr>
              <a:t> &gt; # servers</a:t>
            </a:r>
          </a:p>
          <a:p>
            <a:pPr lvl="1"/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很大的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M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值有助于负载均衡，以及快速恢复</a:t>
            </a:r>
            <a:endParaRPr lang="en-US" altLang="zh-CN" dirty="0" smtClean="0">
              <a:latin typeface="Adobe 宋体 Std L"/>
              <a:ea typeface="Adobe 宋体 Std L"/>
              <a:cs typeface="Adobe 宋体 Std L"/>
            </a:endParaRPr>
          </a:p>
          <a:p>
            <a:pPr lvl="1"/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每个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Reduce()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调用，对应一个单独的输出文件，所以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R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值不应该太大</a:t>
            </a:r>
            <a:endParaRPr lang="en-US" dirty="0"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292876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816" y="989254"/>
            <a:ext cx="6378058" cy="405185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71962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MapReduce</a:t>
            </a:r>
            <a:r>
              <a:rPr lang="en-US" sz="3200" dirty="0" smtClean="0"/>
              <a:t> </a:t>
            </a:r>
            <a:r>
              <a:rPr lang="zh-CN" altLang="en-US" sz="3200" dirty="0" smtClean="0"/>
              <a:t>执行过程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9383" y="1180644"/>
            <a:ext cx="218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细粒度任务：</a:t>
            </a:r>
            <a:r>
              <a:rPr lang="en-US" altLang="zh-CN" sz="1600" dirty="0" smtClean="0"/>
              <a:t>map</a:t>
            </a:r>
            <a:r>
              <a:rPr lang="zh-CN" altLang="en-US" sz="1600" dirty="0" smtClean="0"/>
              <a:t>任务的个数远大于机器个数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9383" y="3632328"/>
            <a:ext cx="2963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2000 </a:t>
            </a:r>
            <a:r>
              <a:rPr lang="zh-CN" altLang="en-US" sz="1600" dirty="0" smtClean="0"/>
              <a:t>服务器</a:t>
            </a:r>
            <a:r>
              <a:rPr lang="en-US" sz="1600" dirty="0" smtClean="0"/>
              <a:t>=&gt; </a:t>
            </a:r>
            <a:br>
              <a:rPr lang="en-US" sz="1600" dirty="0" smtClean="0"/>
            </a:br>
            <a:r>
              <a:rPr lang="en-US" sz="1600" dirty="0" smtClean="0"/>
              <a:t>≈ 200,000 Map</a:t>
            </a:r>
            <a:r>
              <a:rPr lang="zh-CN" altLang="en-US" sz="1600" dirty="0" smtClean="0"/>
              <a:t>任务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 ≈ 5,000 Reduce</a:t>
            </a:r>
            <a:r>
              <a:rPr lang="zh-CN" altLang="en-US" sz="1600" dirty="0" smtClean="0"/>
              <a:t>任务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585898"/>
            <a:ext cx="29633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桶排序，使得同样的键对放在一起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2696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洗牌过程</a:t>
            </a:r>
            <a:r>
              <a:rPr lang="en-US" sz="3200" dirty="0" smtClean="0"/>
              <a:t> (</a:t>
            </a:r>
            <a:r>
              <a:rPr lang="zh-CN" altLang="en-US" sz="3200" dirty="0" smtClean="0"/>
              <a:t>通过</a:t>
            </a:r>
            <a:r>
              <a:rPr lang="en-US" sz="3200" dirty="0" smtClean="0"/>
              <a:t>key</a:t>
            </a:r>
            <a:r>
              <a:rPr lang="zh-CN" altLang="en-US" sz="3200" dirty="0" smtClean="0"/>
              <a:t>来分组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1092204"/>
            <a:ext cx="1115485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Map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19100" y="1066800"/>
            <a:ext cx="4038600" cy="18097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49800" y="1082679"/>
            <a:ext cx="1115485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Map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11700" y="1057275"/>
            <a:ext cx="4038600" cy="18097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82700" y="1562100"/>
            <a:ext cx="254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shard_id</a:t>
            </a:r>
            <a:r>
              <a:rPr lang="en-US" dirty="0" smtClean="0"/>
              <a:t> =  partition(key)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49901" y="1571625"/>
            <a:ext cx="249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shard_id</a:t>
            </a:r>
            <a:r>
              <a:rPr lang="en-US" dirty="0" smtClean="0"/>
              <a:t> = partition(key)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28801" y="1133475"/>
            <a:ext cx="1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emit(key, value)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32501" y="1114425"/>
            <a:ext cx="1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emit(key, value)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552700" y="1362075"/>
            <a:ext cx="12700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43700" y="1362075"/>
            <a:ext cx="12700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419101" y="1800225"/>
            <a:ext cx="4003385" cy="1036082"/>
            <a:chOff x="419100" y="2400300"/>
            <a:chExt cx="4003385" cy="1381443"/>
          </a:xfrm>
        </p:grpSpPr>
        <p:sp>
          <p:nvSpPr>
            <p:cNvPr id="16" name="TextBox 15"/>
            <p:cNvSpPr txBox="1"/>
            <p:nvPr/>
          </p:nvSpPr>
          <p:spPr>
            <a:xfrm>
              <a:off x="2832100" y="2590800"/>
              <a:ext cx="8935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Shard 3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60800" y="2590800"/>
              <a:ext cx="56168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36900" y="3035300"/>
              <a:ext cx="1028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: 2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1155700" y="2400300"/>
              <a:ext cx="78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2387600" y="2464832"/>
              <a:ext cx="18177" cy="2656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743201" y="2425700"/>
              <a:ext cx="850899" cy="215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419100" y="2565400"/>
              <a:ext cx="1206500" cy="1216343"/>
              <a:chOff x="419100" y="2565400"/>
              <a:chExt cx="1206500" cy="121634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84200" y="3009900"/>
                <a:ext cx="10287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dog : 2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9100" y="2565400"/>
                <a:ext cx="89350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Shard 1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96900" y="3289300"/>
                <a:ext cx="10287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 : 1</a:t>
                </a:r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57200" y="2565400"/>
                <a:ext cx="1092200" cy="11303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587500" y="2590800"/>
              <a:ext cx="1320800" cy="1143000"/>
              <a:chOff x="1587500" y="2590800"/>
              <a:chExt cx="1320800" cy="114300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587500" y="2590800"/>
                <a:ext cx="89350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Shard 2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879600" y="3035300"/>
                <a:ext cx="10287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this : 2</a:t>
                </a:r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612900" y="2603500"/>
                <a:ext cx="1092200" cy="11303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2870200" y="2603500"/>
              <a:ext cx="1092200" cy="1130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762501" y="1762125"/>
            <a:ext cx="4041485" cy="1151156"/>
            <a:chOff x="4762500" y="2349500"/>
            <a:chExt cx="4041485" cy="1534875"/>
          </a:xfrm>
        </p:grpSpPr>
        <p:sp>
          <p:nvSpPr>
            <p:cNvPr id="20" name="TextBox 19"/>
            <p:cNvSpPr txBox="1"/>
            <p:nvPr/>
          </p:nvSpPr>
          <p:spPr>
            <a:xfrm>
              <a:off x="7213600" y="2565400"/>
              <a:ext cx="8935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Shard 3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42300" y="2565400"/>
              <a:ext cx="56168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80300" y="3022600"/>
              <a:ext cx="1028700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: 33</a:t>
              </a:r>
            </a:p>
            <a:p>
              <a:r>
                <a:rPr lang="en-US" dirty="0" smtClean="0"/>
                <a:t>me : 2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5397500" y="2349500"/>
              <a:ext cx="78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6629400" y="2414032"/>
              <a:ext cx="18177" cy="2656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985001" y="2374900"/>
              <a:ext cx="850899" cy="215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4762500" y="2578100"/>
              <a:ext cx="1257300" cy="1155700"/>
              <a:chOff x="4762500" y="2578100"/>
              <a:chExt cx="1257300" cy="115570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62500" y="2578100"/>
                <a:ext cx="89350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Shard 1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91100" y="3238500"/>
                <a:ext cx="10287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dog : 4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78400" y="2946400"/>
                <a:ext cx="10287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 : 66</a:t>
                </a:r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775200" y="2603500"/>
                <a:ext cx="1092200" cy="11303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969000" y="2565400"/>
              <a:ext cx="1333500" cy="1181100"/>
              <a:chOff x="5969000" y="2565400"/>
              <a:chExt cx="1333500" cy="11811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969000" y="2565400"/>
                <a:ext cx="89350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Shard 2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273800" y="3009900"/>
                <a:ext cx="10287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this : 11</a:t>
                </a:r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057900" y="2616200"/>
                <a:ext cx="1092200" cy="11303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7251700" y="2603500"/>
              <a:ext cx="1092200" cy="1130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1206500" y="3124200"/>
            <a:ext cx="2197100" cy="20193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695700" y="3114675"/>
            <a:ext cx="2197100" cy="20288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210300" y="3124200"/>
            <a:ext cx="2197100" cy="20193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70001" y="3149604"/>
            <a:ext cx="1529260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Reduce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71901" y="3159129"/>
            <a:ext cx="1529260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Reduce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99201" y="3178179"/>
            <a:ext cx="1529260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Reduce 3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65200" y="2667000"/>
            <a:ext cx="622300" cy="923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993900" y="2676525"/>
            <a:ext cx="2971800" cy="885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244600" y="3476624"/>
            <a:ext cx="1206500" cy="912257"/>
            <a:chOff x="419100" y="2565400"/>
            <a:chExt cx="1206500" cy="1216343"/>
          </a:xfrm>
        </p:grpSpPr>
        <p:sp>
          <p:nvSpPr>
            <p:cNvPr id="68" name="TextBox 67"/>
            <p:cNvSpPr txBox="1"/>
            <p:nvPr/>
          </p:nvSpPr>
          <p:spPr>
            <a:xfrm>
              <a:off x="584200" y="3009900"/>
              <a:ext cx="1028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dog : 2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9100" y="2565400"/>
              <a:ext cx="8935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Shard 1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96900" y="3289300"/>
              <a:ext cx="1028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he : 1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7200" y="2565400"/>
              <a:ext cx="1092200" cy="1130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387600" y="3448050"/>
            <a:ext cx="1257300" cy="866775"/>
            <a:chOff x="4762500" y="2578100"/>
            <a:chExt cx="1257300" cy="1155700"/>
          </a:xfrm>
        </p:grpSpPr>
        <p:sp>
          <p:nvSpPr>
            <p:cNvPr id="73" name="TextBox 72"/>
            <p:cNvSpPr txBox="1"/>
            <p:nvPr/>
          </p:nvSpPr>
          <p:spPr>
            <a:xfrm>
              <a:off x="4762500" y="2578100"/>
              <a:ext cx="8935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Shard 1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91100" y="3238500"/>
              <a:ext cx="1028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dog : 4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78400" y="2946400"/>
              <a:ext cx="1028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he : 66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775200" y="2603500"/>
              <a:ext cx="1092200" cy="1130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8" name="Straight Arrow Connector 77"/>
          <p:cNvCxnSpPr/>
          <p:nvPr/>
        </p:nvCxnSpPr>
        <p:spPr>
          <a:xfrm>
            <a:off x="2171700" y="2552700"/>
            <a:ext cx="2133600" cy="1000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372100" y="2514600"/>
            <a:ext cx="12065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746500" y="3409950"/>
            <a:ext cx="1320800" cy="857250"/>
            <a:chOff x="1587500" y="2590800"/>
            <a:chExt cx="1320800" cy="1143000"/>
          </a:xfrm>
        </p:grpSpPr>
        <p:sp>
          <p:nvSpPr>
            <p:cNvPr id="85" name="TextBox 84"/>
            <p:cNvSpPr txBox="1"/>
            <p:nvPr/>
          </p:nvSpPr>
          <p:spPr>
            <a:xfrm>
              <a:off x="1587500" y="2590800"/>
              <a:ext cx="8935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Shard 2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79600" y="3035300"/>
              <a:ext cx="1028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: 2</a:t>
              </a: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12900" y="2603500"/>
              <a:ext cx="1092200" cy="1130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826000" y="3400425"/>
            <a:ext cx="1333500" cy="885825"/>
            <a:chOff x="5969000" y="2565400"/>
            <a:chExt cx="1333500" cy="1181100"/>
          </a:xfrm>
        </p:grpSpPr>
        <p:sp>
          <p:nvSpPr>
            <p:cNvPr id="89" name="TextBox 88"/>
            <p:cNvSpPr txBox="1"/>
            <p:nvPr/>
          </p:nvSpPr>
          <p:spPr>
            <a:xfrm>
              <a:off x="5969000" y="2565400"/>
              <a:ext cx="8935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Shard 2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273800" y="3009900"/>
              <a:ext cx="1028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: 11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057900" y="2616200"/>
              <a:ext cx="1092200" cy="1130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536701" y="4467226"/>
            <a:ext cx="135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 : 2, 4 ….</a:t>
            </a:r>
          </a:p>
          <a:p>
            <a:r>
              <a:rPr lang="en-US" dirty="0" smtClean="0"/>
              <a:t>he: 1, 66 ….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324100" y="4276725"/>
            <a:ext cx="12700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813300" y="4257675"/>
            <a:ext cx="12700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14800" y="4533900"/>
            <a:ext cx="142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: 2, 11 ….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454400" y="2457450"/>
            <a:ext cx="3505200" cy="1162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531100" y="2543175"/>
            <a:ext cx="4064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422900" y="4333875"/>
            <a:ext cx="3251200" cy="285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07" name="Rounded Rectangle 106"/>
          <p:cNvSpPr/>
          <p:nvPr/>
        </p:nvSpPr>
        <p:spPr>
          <a:xfrm>
            <a:off x="2628900" y="1295400"/>
            <a:ext cx="3873500" cy="4095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function</a:t>
            </a:r>
          </a:p>
          <a:p>
            <a:pPr algn="ctr"/>
            <a:r>
              <a:rPr lang="en-US" dirty="0" smtClean="0"/>
              <a:t># of Shards = # of reduce</a:t>
            </a:r>
            <a:endParaRPr lang="en-US" dirty="0"/>
          </a:p>
        </p:txBody>
      </p:sp>
      <p:sp>
        <p:nvSpPr>
          <p:cNvPr id="108" name="Rounded Rectangle 107"/>
          <p:cNvSpPr/>
          <p:nvPr/>
        </p:nvSpPr>
        <p:spPr>
          <a:xfrm>
            <a:off x="5384800" y="2867025"/>
            <a:ext cx="3276600" cy="285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7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8" grpId="0"/>
      <p:bldP spid="106" grpId="0" animBg="1"/>
      <p:bldP spid="107" grpId="0" animBg="1"/>
      <p:bldP spid="10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MapReduce Processing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smtClean="0"/>
              <a:t>Spring 2012 -- Lecture #2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7601" y="4686300"/>
            <a:ext cx="17667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Shuffle phase</a:t>
            </a:r>
            <a:endParaRPr lang="en-US" dirty="0"/>
          </a:p>
        </p:txBody>
      </p:sp>
      <p:pic>
        <p:nvPicPr>
          <p:cNvPr id="12" name="图片 11" descr="pic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50" y="588355"/>
            <a:ext cx="5958407" cy="4178908"/>
          </a:xfrm>
          <a:prstGeom prst="rect">
            <a:avLst/>
          </a:prstGeom>
        </p:spPr>
      </p:pic>
      <p:sp>
        <p:nvSpPr>
          <p:cNvPr id="13" name="Rounded Rectangle 8"/>
          <p:cNvSpPr/>
          <p:nvPr/>
        </p:nvSpPr>
        <p:spPr>
          <a:xfrm>
            <a:off x="3535835" y="555486"/>
            <a:ext cx="2580180" cy="1041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MapReduce Processing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smtClean="0"/>
              <a:t>Spring 2012 -- Lecture #2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7601" y="4686300"/>
            <a:ext cx="17667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Shuffle phase</a:t>
            </a:r>
            <a:endParaRPr lang="en-US" dirty="0"/>
          </a:p>
        </p:txBody>
      </p:sp>
      <p:pic>
        <p:nvPicPr>
          <p:cNvPr id="11" name="图片 10" descr="pic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28" y="588355"/>
            <a:ext cx="5958407" cy="4178908"/>
          </a:xfrm>
          <a:prstGeom prst="rect">
            <a:avLst/>
          </a:prstGeom>
        </p:spPr>
      </p:pic>
      <p:sp>
        <p:nvSpPr>
          <p:cNvPr id="12" name="Rounded Rectangle 8"/>
          <p:cNvSpPr/>
          <p:nvPr/>
        </p:nvSpPr>
        <p:spPr>
          <a:xfrm>
            <a:off x="3352801" y="1524000"/>
            <a:ext cx="2692400" cy="8128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4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MapReduce Processing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smtClean="0"/>
              <a:t>Spring 2012 -- Lecture #2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1" y="4686300"/>
            <a:ext cx="17667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Shuffle phase</a:t>
            </a:r>
            <a:endParaRPr lang="en-US" dirty="0"/>
          </a:p>
        </p:txBody>
      </p:sp>
      <p:pic>
        <p:nvPicPr>
          <p:cNvPr id="12" name="图片 11" descr="pic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28" y="588355"/>
            <a:ext cx="5958407" cy="4178908"/>
          </a:xfrm>
          <a:prstGeom prst="rect">
            <a:avLst/>
          </a:prstGeom>
        </p:spPr>
      </p:pic>
      <p:sp>
        <p:nvSpPr>
          <p:cNvPr id="13" name="Rounded Rectangle 9"/>
          <p:cNvSpPr/>
          <p:nvPr/>
        </p:nvSpPr>
        <p:spPr>
          <a:xfrm>
            <a:off x="1532469" y="2336800"/>
            <a:ext cx="1498294" cy="1739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MapReduce Processing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smtClean="0"/>
              <a:t>Spring 2012 -- Lecture #2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1" y="4686300"/>
            <a:ext cx="17667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Shuffle phase</a:t>
            </a:r>
            <a:endParaRPr lang="en-US" dirty="0"/>
          </a:p>
        </p:txBody>
      </p:sp>
      <p:pic>
        <p:nvPicPr>
          <p:cNvPr id="12" name="图片 11" descr="pic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51" y="588355"/>
            <a:ext cx="5958407" cy="4178908"/>
          </a:xfrm>
          <a:prstGeom prst="rect">
            <a:avLst/>
          </a:prstGeom>
        </p:spPr>
      </p:pic>
      <p:sp>
        <p:nvSpPr>
          <p:cNvPr id="13" name="Rounded Rectangle 9"/>
          <p:cNvSpPr/>
          <p:nvPr/>
        </p:nvSpPr>
        <p:spPr>
          <a:xfrm>
            <a:off x="3305854" y="2201066"/>
            <a:ext cx="1625600" cy="1981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1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MapReduce Processing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smtClean="0"/>
              <a:t>Spring 2012 -- Lecture #2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1" y="4686300"/>
            <a:ext cx="17667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Shuffle phase</a:t>
            </a:r>
            <a:endParaRPr lang="en-US" dirty="0"/>
          </a:p>
        </p:txBody>
      </p:sp>
      <p:pic>
        <p:nvPicPr>
          <p:cNvPr id="12" name="图片 11" descr="pic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15" y="588355"/>
            <a:ext cx="5958407" cy="4178908"/>
          </a:xfrm>
          <a:prstGeom prst="rect">
            <a:avLst/>
          </a:prstGeom>
        </p:spPr>
      </p:pic>
      <p:sp>
        <p:nvSpPr>
          <p:cNvPr id="13" name="Rounded Rectangle 9"/>
          <p:cNvSpPr/>
          <p:nvPr/>
        </p:nvSpPr>
        <p:spPr>
          <a:xfrm>
            <a:off x="4550953" y="2280121"/>
            <a:ext cx="1468847" cy="172211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5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数据类型与分析工具</a:t>
            </a:r>
            <a:endParaRPr kumimoji="1" lang="zh-CN" altLang="en-US" dirty="0"/>
          </a:p>
        </p:txBody>
      </p:sp>
      <p:pic>
        <p:nvPicPr>
          <p:cNvPr id="3" name="图片 2" descr="pic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95" y="944035"/>
            <a:ext cx="8079405" cy="419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9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MapReduce Processing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smtClean="0"/>
              <a:t>Spring 2012 -- Lecture #2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1" y="4686300"/>
            <a:ext cx="17667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Shuffle phase</a:t>
            </a:r>
            <a:endParaRPr lang="en-US" dirty="0"/>
          </a:p>
        </p:txBody>
      </p:sp>
      <p:pic>
        <p:nvPicPr>
          <p:cNvPr id="9" name="图片 8" descr="pic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15" y="588355"/>
            <a:ext cx="5958407" cy="4178908"/>
          </a:xfrm>
          <a:prstGeom prst="rect">
            <a:avLst/>
          </a:prstGeom>
        </p:spPr>
      </p:pic>
      <p:sp>
        <p:nvSpPr>
          <p:cNvPr id="12" name="Rounded Rectangle 9"/>
          <p:cNvSpPr/>
          <p:nvPr/>
        </p:nvSpPr>
        <p:spPr>
          <a:xfrm>
            <a:off x="5283200" y="2274848"/>
            <a:ext cx="2540000" cy="17271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MapReduce Processing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smtClean="0"/>
              <a:t>Spring 2012 -- Lecture #2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7601" y="4686300"/>
            <a:ext cx="17667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Shuffle phase</a:t>
            </a:r>
            <a:endParaRPr lang="en-US" dirty="0"/>
          </a:p>
        </p:txBody>
      </p:sp>
      <p:pic>
        <p:nvPicPr>
          <p:cNvPr id="8" name="图片 7" descr="pic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15" y="588355"/>
            <a:ext cx="5958407" cy="41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0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Map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reduce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执行过程演示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45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展示</a:t>
            </a:r>
            <a:r>
              <a:rPr lang="en-US" sz="3200" dirty="0" err="1" smtClean="0"/>
              <a:t>MapReduce</a:t>
            </a:r>
            <a:r>
              <a:rPr lang="zh-CN" altLang="en-US" sz="3200" dirty="0" smtClean="0"/>
              <a:t>任务运行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>
            <a:normAutofit fontScale="92500" lnSpcReduction="10000"/>
          </a:bodyPr>
          <a:lstStyle/>
          <a:p>
            <a:pPr defTabSz="914400">
              <a:tabLst>
                <a:tab pos="3657600" algn="l"/>
              </a:tabLst>
            </a:pPr>
            <a:r>
              <a:rPr lang="zh-CN" altLang="en-US" dirty="0" smtClean="0"/>
              <a:t>一共</a:t>
            </a:r>
            <a:r>
              <a:rPr lang="en-US" dirty="0" smtClean="0"/>
              <a:t>41</a:t>
            </a:r>
            <a:r>
              <a:rPr lang="zh-CN" altLang="en-US" dirty="0" smtClean="0"/>
              <a:t>分钟</a:t>
            </a:r>
            <a:endParaRPr lang="en-US" dirty="0" smtClean="0"/>
          </a:p>
          <a:p>
            <a:pPr lvl="1" defTabSz="914400">
              <a:tabLst>
                <a:tab pos="3657600" algn="l"/>
              </a:tabLst>
            </a:pPr>
            <a:r>
              <a:rPr lang="en-US" dirty="0" smtClean="0"/>
              <a:t>29</a:t>
            </a:r>
            <a:r>
              <a:rPr lang="zh-CN" altLang="en-US" dirty="0" smtClean="0"/>
              <a:t>分钟用于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任务以及洗牌任务</a:t>
            </a:r>
            <a:endParaRPr lang="en-US" dirty="0" smtClean="0"/>
          </a:p>
          <a:p>
            <a:pPr lvl="1" defTabSz="914400">
              <a:tabLst>
                <a:tab pos="3657600" algn="l"/>
              </a:tabLst>
            </a:pPr>
            <a:r>
              <a:rPr lang="en-US" dirty="0" smtClean="0"/>
              <a:t>12</a:t>
            </a:r>
            <a:r>
              <a:rPr lang="zh-CN" altLang="en-US" dirty="0" smtClean="0"/>
              <a:t>分钟用于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任务</a:t>
            </a:r>
            <a:endParaRPr lang="en-US" dirty="0" smtClean="0"/>
          </a:p>
          <a:p>
            <a:pPr lvl="1" defTabSz="914400">
              <a:tabLst>
                <a:tab pos="3657600" algn="l"/>
              </a:tabLst>
            </a:pPr>
            <a:r>
              <a:rPr lang="zh-CN" altLang="en-US" dirty="0" smtClean="0"/>
              <a:t>一共使用了</a:t>
            </a:r>
            <a:r>
              <a:rPr lang="en-US" dirty="0" smtClean="0"/>
              <a:t>1707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处理器</a:t>
            </a:r>
            <a:endParaRPr lang="en-US" dirty="0" smtClean="0"/>
          </a:p>
          <a:p>
            <a:pPr defTabSz="914400">
              <a:tabLst>
                <a:tab pos="3657600" algn="l"/>
              </a:tabLst>
            </a:pPr>
            <a:r>
              <a:rPr lang="en-US" dirty="0" smtClean="0">
                <a:solidFill>
                  <a:srgbClr val="44BF00"/>
                </a:solidFill>
              </a:rPr>
              <a:t>Map </a:t>
            </a:r>
            <a:r>
              <a:rPr lang="en-US" dirty="0" smtClean="0"/>
              <a:t>(</a:t>
            </a:r>
            <a:r>
              <a:rPr lang="zh-CN" altLang="en-US" dirty="0" smtClean="0"/>
              <a:t>绿色</a:t>
            </a:r>
            <a:r>
              <a:rPr lang="en-US" dirty="0" smtClean="0"/>
              <a:t>) </a:t>
            </a:r>
            <a:r>
              <a:rPr lang="zh-CN" altLang="en-US" dirty="0" smtClean="0"/>
              <a:t>任务</a:t>
            </a:r>
            <a:r>
              <a:rPr lang="en-US" dirty="0" smtClean="0"/>
              <a:t> 	</a:t>
            </a:r>
            <a:r>
              <a:rPr lang="zh-CN" altLang="en-US" dirty="0" smtClean="0"/>
              <a:t>读</a:t>
            </a:r>
            <a:r>
              <a:rPr lang="en-US" dirty="0" smtClean="0"/>
              <a:t>0.8 TB, </a:t>
            </a:r>
            <a:r>
              <a:rPr lang="zh-CN" altLang="en-US" dirty="0" smtClean="0"/>
              <a:t>写</a:t>
            </a:r>
            <a:r>
              <a:rPr lang="en-US" dirty="0" smtClean="0"/>
              <a:t>0.5 TB</a:t>
            </a:r>
          </a:p>
          <a:p>
            <a:pPr defTabSz="914400">
              <a:tabLst>
                <a:tab pos="36576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Shuffle </a:t>
            </a:r>
            <a:r>
              <a:rPr lang="en-US" dirty="0" smtClean="0"/>
              <a:t>(</a:t>
            </a:r>
            <a:r>
              <a:rPr lang="zh-CN" altLang="en-US" dirty="0" smtClean="0"/>
              <a:t>红色</a:t>
            </a:r>
            <a:r>
              <a:rPr lang="en-US" dirty="0" smtClean="0"/>
              <a:t>) </a:t>
            </a:r>
            <a:r>
              <a:rPr lang="zh-CN" altLang="en-US" dirty="0" smtClean="0"/>
              <a:t>任务</a:t>
            </a:r>
            <a:r>
              <a:rPr lang="en-US" dirty="0" smtClean="0"/>
              <a:t> 	</a:t>
            </a:r>
            <a:r>
              <a:rPr lang="zh-CN" altLang="en-US" dirty="0" smtClean="0"/>
              <a:t>读</a:t>
            </a:r>
            <a:r>
              <a:rPr lang="en-US" dirty="0" smtClean="0"/>
              <a:t>0.5 TB, </a:t>
            </a:r>
            <a:r>
              <a:rPr lang="zh-CN" altLang="en-US" dirty="0" smtClean="0"/>
              <a:t>写</a:t>
            </a:r>
            <a:r>
              <a:rPr lang="en-US" dirty="0" smtClean="0"/>
              <a:t>0.5 TB</a:t>
            </a:r>
          </a:p>
          <a:p>
            <a:pPr defTabSz="914400">
              <a:tabLst>
                <a:tab pos="36576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Reduce </a:t>
            </a:r>
            <a:r>
              <a:rPr lang="en-US" dirty="0" smtClean="0"/>
              <a:t>(</a:t>
            </a:r>
            <a:r>
              <a:rPr lang="zh-CN" altLang="en-US" dirty="0" smtClean="0"/>
              <a:t>蓝色</a:t>
            </a:r>
            <a:r>
              <a:rPr lang="en-US" dirty="0" smtClean="0"/>
              <a:t>) </a:t>
            </a:r>
            <a:r>
              <a:rPr lang="zh-CN" altLang="en-US" dirty="0" smtClean="0"/>
              <a:t>任务 </a:t>
            </a:r>
            <a:r>
              <a:rPr lang="en-US" dirty="0" smtClean="0"/>
              <a:t> </a:t>
            </a:r>
            <a:r>
              <a:rPr lang="zh-CN" altLang="en-US" dirty="0" smtClean="0"/>
              <a:t>读</a:t>
            </a:r>
            <a:r>
              <a:rPr lang="en-US" dirty="0" smtClean="0"/>
              <a:t>0.5 TB, </a:t>
            </a:r>
            <a:r>
              <a:rPr lang="zh-CN" altLang="en-US" dirty="0" smtClean="0"/>
              <a:t>写</a:t>
            </a:r>
            <a:r>
              <a:rPr lang="en-US" dirty="0" smtClean="0"/>
              <a:t>0.5 TB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4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8" y="5198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094134" y="977900"/>
            <a:ext cx="846667" cy="190500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952500"/>
            <a:ext cx="787400" cy="4381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55800" y="1266825"/>
            <a:ext cx="889000" cy="3238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30400" y="952500"/>
            <a:ext cx="787400" cy="4381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7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3" y="0"/>
            <a:ext cx="9004769" cy="459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297334" y="939800"/>
            <a:ext cx="846667" cy="190500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55800" y="1266825"/>
            <a:ext cx="889000" cy="3238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30400" y="952500"/>
            <a:ext cx="787400" cy="4381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8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67" y="15482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297334" y="927101"/>
            <a:ext cx="846667" cy="190500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35100" y="1047750"/>
            <a:ext cx="1130300" cy="3238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3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2" y="0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297334" y="939800"/>
            <a:ext cx="846667" cy="190500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35100" y="1047750"/>
            <a:ext cx="1130300" cy="3238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2" y="0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111066" y="889000"/>
            <a:ext cx="677334" cy="203201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62100" y="1276350"/>
            <a:ext cx="622300" cy="3238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44700" y="1019175"/>
            <a:ext cx="736600" cy="3238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44700" y="1476375"/>
            <a:ext cx="622300" cy="3238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51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00" y="0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178799" y="889000"/>
            <a:ext cx="677334" cy="203201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03600" y="1409700"/>
            <a:ext cx="1270000" cy="5524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数据并行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2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00" y="2781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178800" y="889000"/>
            <a:ext cx="677334" cy="203201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95731" y="901699"/>
            <a:ext cx="677334" cy="203201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03600" y="1409700"/>
            <a:ext cx="1270000" cy="5524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5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2" y="0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178798" y="901699"/>
            <a:ext cx="677334" cy="203201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03600" y="1438275"/>
            <a:ext cx="1270000" cy="5524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3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00" y="12700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178798" y="901699"/>
            <a:ext cx="677334" cy="203201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3900" y="400050"/>
            <a:ext cx="1270000" cy="5524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60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00" y="0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111067" y="939800"/>
            <a:ext cx="660401" cy="139700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3900" y="400050"/>
            <a:ext cx="1270000" cy="5524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95500" y="1409700"/>
            <a:ext cx="685800" cy="4953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6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2" y="0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128000" y="939800"/>
            <a:ext cx="541867" cy="177800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3900" y="400050"/>
            <a:ext cx="1270000" cy="5524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95500" y="1409700"/>
            <a:ext cx="685800" cy="4953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8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Map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reduce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一些性能优化讨论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72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MapReduce</a:t>
            </a:r>
            <a:r>
              <a:rPr lang="zh-CN" altLang="en-US" sz="3200" dirty="0" smtClean="0"/>
              <a:t>冗余</a:t>
            </a:r>
            <a:r>
              <a:rPr lang="zh-CN" altLang="en-US" sz="3200" dirty="0" smtClean="0"/>
              <a:t>执</a:t>
            </a:r>
            <a:r>
              <a:rPr lang="zh-CN" altLang="en-US" sz="3200" dirty="0" smtClean="0"/>
              <a:t>行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整个任务</a:t>
            </a:r>
            <a:r>
              <a:rPr lang="zh-CN" altLang="en-US" dirty="0" smtClean="0"/>
              <a:t>完成时间</a:t>
            </a:r>
            <a:r>
              <a:rPr lang="zh-CN" altLang="en-US" dirty="0" smtClean="0"/>
              <a:t>是由最慢的节点决定的</a:t>
            </a:r>
            <a:endParaRPr lang="en-US" dirty="0" smtClean="0"/>
          </a:p>
          <a:p>
            <a:r>
              <a:rPr lang="zh-CN" altLang="en-US" dirty="0" smtClean="0"/>
              <a:t>解决方案：在接近结束时，</a:t>
            </a:r>
            <a:r>
              <a:rPr lang="zh-CN" altLang="en-US" dirty="0" smtClean="0"/>
              <a:t>生成</a:t>
            </a:r>
            <a:r>
              <a:rPr lang="zh-CN" altLang="en-US" dirty="0" smtClean="0"/>
              <a:t>冗余</a:t>
            </a:r>
            <a:r>
              <a:rPr lang="zh-CN" altLang="en-US" dirty="0" smtClean="0"/>
              <a:t>任务</a:t>
            </a:r>
            <a:endParaRPr lang="en-US" dirty="0" smtClean="0"/>
          </a:p>
          <a:p>
            <a:pPr lvl="1"/>
            <a:r>
              <a:rPr lang="zh-CN" altLang="en-US" dirty="0" smtClean="0"/>
              <a:t>谁最先完成，</a:t>
            </a:r>
            <a:r>
              <a:rPr lang="zh-CN" altLang="en-US" dirty="0" smtClean="0"/>
              <a:t>谁获胜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也叫做“投机”</a:t>
            </a:r>
            <a:r>
              <a:rPr lang="en-US" altLang="zh-CN" dirty="0" smtClean="0"/>
              <a:t>(speculative)</a:t>
            </a:r>
            <a:r>
              <a:rPr lang="zh-CN" altLang="en-US" dirty="0" smtClean="0"/>
              <a:t>执行</a:t>
            </a:r>
            <a:endParaRPr lang="en-US" dirty="0" smtClean="0"/>
          </a:p>
          <a:p>
            <a:r>
              <a:rPr lang="zh-CN" altLang="en-US" dirty="0" smtClean="0"/>
              <a:t>影响：极大地缩短任务完成时间</a:t>
            </a:r>
            <a:endParaRPr lang="en-US" dirty="0" smtClean="0"/>
          </a:p>
          <a:p>
            <a:pPr lvl="1"/>
            <a:r>
              <a:rPr lang="zh-CN" altLang="en-US" dirty="0" smtClean="0"/>
              <a:t>资源增加</a:t>
            </a:r>
            <a:r>
              <a:rPr lang="en-US" altLang="zh-CN" dirty="0" smtClean="0"/>
              <a:t>3%</a:t>
            </a:r>
            <a:r>
              <a:rPr lang="zh-CN" altLang="en-US" dirty="0" smtClean="0"/>
              <a:t>，大型任务速度提高</a:t>
            </a:r>
            <a:r>
              <a:rPr lang="en-US" altLang="zh-CN" dirty="0" smtClean="0"/>
              <a:t>30%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91050" y="1186219"/>
            <a:ext cx="3924300" cy="676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Independent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4591050" y="2326811"/>
            <a:ext cx="3924300" cy="676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Idempotent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356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MapReduc</a:t>
            </a:r>
            <a:r>
              <a:rPr lang="en-US" sz="3200" dirty="0" err="1"/>
              <a:t>e</a:t>
            </a:r>
            <a:r>
              <a:rPr lang="zh-CN" altLang="en-US" sz="3200" dirty="0" smtClean="0"/>
              <a:t>故障处</a:t>
            </a:r>
            <a:r>
              <a:rPr lang="zh-CN" altLang="en-US" sz="3200" dirty="0" smtClean="0"/>
              <a:t>理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计算</a:t>
            </a:r>
            <a:r>
              <a:rPr lang="zh-CN" altLang="en-US" dirty="0" smtClean="0"/>
              <a:t>节点故障</a:t>
            </a:r>
            <a:endParaRPr lang="en-US" dirty="0" smtClean="0"/>
          </a:p>
          <a:p>
            <a:pPr lvl="1"/>
            <a:r>
              <a:rPr lang="zh-CN" altLang="en-US" dirty="0" smtClean="0"/>
              <a:t>控制节点通过周期性的心跳来检测故障</a:t>
            </a:r>
            <a:endParaRPr lang="en-US" dirty="0" smtClean="0"/>
          </a:p>
          <a:p>
            <a:pPr lvl="1"/>
            <a:r>
              <a:rPr lang="zh-CN" altLang="en-US" dirty="0" smtClean="0"/>
              <a:t>重新执行</a:t>
            </a:r>
            <a:endParaRPr lang="en-US" dirty="0" smtClean="0"/>
          </a:p>
          <a:p>
            <a:r>
              <a:rPr lang="zh-CN" altLang="en-US" dirty="0" smtClean="0"/>
              <a:t>主</a:t>
            </a:r>
            <a:r>
              <a:rPr lang="zh-CN" altLang="en-US" dirty="0" smtClean="0"/>
              <a:t>节点故障</a:t>
            </a:r>
            <a:endParaRPr lang="en-US" dirty="0" smtClean="0"/>
          </a:p>
          <a:p>
            <a:pPr lvl="1"/>
            <a:r>
              <a:rPr lang="zh-CN" altLang="en-US" dirty="0" smtClean="0"/>
              <a:t>可以解决，但是目前还没有解决（控制节点故障可能性很低）</a:t>
            </a:r>
            <a:endParaRPr lang="en-US" dirty="0" smtClean="0"/>
          </a:p>
          <a:p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健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壮性</a:t>
            </a:r>
            <a:r>
              <a:rPr lang="en-US" altLang="en-US" dirty="0" smtClean="0">
                <a:latin typeface="Adobe 宋体 Std L"/>
                <a:ea typeface="Adobe 宋体 Std L"/>
                <a:cs typeface="Adobe 宋体 Std L"/>
                <a:sym typeface="Wingdings"/>
              </a:rPr>
              <a:t>: </a:t>
            </a:r>
            <a:r>
              <a:rPr lang="en-US" altLang="en-US" dirty="0" err="1" smtClean="0">
                <a:latin typeface="Adobe 宋体 Std L"/>
                <a:ea typeface="Adobe 宋体 Std L"/>
                <a:cs typeface="Adobe 宋体 Std L"/>
                <a:sym typeface="Wingdings"/>
              </a:rPr>
              <a:t>MapReduce论文报告</a:t>
            </a:r>
            <a:r>
              <a:rPr lang="en-US" altLang="en-US" dirty="0" smtClean="0">
                <a:latin typeface="Adobe 宋体 Std L"/>
                <a:ea typeface="Adobe 宋体 Std L"/>
                <a:cs typeface="Adobe 宋体 Std L"/>
                <a:sym typeface="Wingdings"/>
              </a:rPr>
              <a:t>：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曾经丢失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1800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个节点中的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1600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个，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但是任务仍然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正确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完成。</a:t>
            </a:r>
            <a:endParaRPr lang="en-US" dirty="0" smtClean="0"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64421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Hadoop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map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reduce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的开源实现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279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err="1" smtClean="0"/>
              <a:t>Hadoop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 err="1" smtClean="0"/>
              <a:t>Mapreduce</a:t>
            </a:r>
            <a:r>
              <a:rPr kumimoji="1" lang="zh-CN" altLang="en-US" sz="3200" dirty="0" smtClean="0"/>
              <a:t>的基本架构</a:t>
            </a:r>
            <a:endParaRPr kumimoji="1" lang="zh-CN" altLang="en-US" sz="3200" dirty="0"/>
          </a:p>
        </p:txBody>
      </p:sp>
      <p:pic>
        <p:nvPicPr>
          <p:cNvPr id="5" name="图片 4" descr="pic4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00" y="938070"/>
            <a:ext cx="5139969" cy="420543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365674" y="2897160"/>
            <a:ext cx="2506211" cy="4682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b="1" dirty="0" smtClean="0"/>
              <a:t>提交作业的界面</a:t>
            </a:r>
            <a:endParaRPr kumimoji="1" lang="en-US" altLang="zh-CN" sz="1400" b="1" dirty="0" smtClean="0"/>
          </a:p>
          <a:p>
            <a:r>
              <a:rPr kumimoji="1" lang="zh-CN" altLang="en-US" sz="1400" b="1" dirty="0" smtClean="0"/>
              <a:t>得到多样的状态信息</a:t>
            </a:r>
            <a:endParaRPr kumimoji="1" lang="zh-CN" altLang="en-US" sz="14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992650" y="1197752"/>
            <a:ext cx="2506211" cy="10246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b="1" dirty="0" smtClean="0"/>
              <a:t>接受</a:t>
            </a:r>
            <a:r>
              <a:rPr kumimoji="1" lang="en-US" altLang="zh-CN" sz="1400" b="1" dirty="0" smtClean="0"/>
              <a:t>MR</a:t>
            </a:r>
            <a:r>
              <a:rPr kumimoji="1" lang="zh-CN" altLang="en-US" sz="1400" b="1" dirty="0" smtClean="0"/>
              <a:t>作业</a:t>
            </a:r>
            <a:endParaRPr kumimoji="1" lang="en-US" altLang="zh-CN" sz="1400" b="1" dirty="0" smtClean="0"/>
          </a:p>
          <a:p>
            <a:r>
              <a:rPr kumimoji="1" lang="zh-CN" altLang="en-US" sz="1400" b="1" dirty="0" smtClean="0"/>
              <a:t>分配任务给</a:t>
            </a:r>
            <a:r>
              <a:rPr kumimoji="1" lang="en-US" altLang="zh-CN" sz="1400" b="1" dirty="0" smtClean="0"/>
              <a:t>Worker</a:t>
            </a:r>
          </a:p>
          <a:p>
            <a:r>
              <a:rPr kumimoji="1" lang="zh-CN" altLang="en-US" sz="1400" b="1" dirty="0" smtClean="0"/>
              <a:t>监控任务</a:t>
            </a:r>
            <a:endParaRPr kumimoji="1" lang="en-US" altLang="zh-CN" sz="1400" b="1" dirty="0" smtClean="0"/>
          </a:p>
          <a:p>
            <a:r>
              <a:rPr kumimoji="1" lang="zh-CN" altLang="en-US" sz="1400" b="1" dirty="0" smtClean="0"/>
              <a:t>处理错误</a:t>
            </a:r>
            <a:endParaRPr kumimoji="1" lang="en-US" altLang="zh-CN" sz="1400" b="1" dirty="0" smtClean="0"/>
          </a:p>
          <a:p>
            <a:endParaRPr kumimoji="1" lang="en-US" altLang="zh-CN" sz="1400" b="1" dirty="0" smtClean="0"/>
          </a:p>
          <a:p>
            <a:endParaRPr kumimoji="1" lang="en-US" altLang="zh-CN" sz="1400" b="1" dirty="0" smtClean="0"/>
          </a:p>
          <a:p>
            <a:endParaRPr kumimoji="1" lang="zh-CN" altLang="en-US" sz="1400" b="1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53321" y="3198871"/>
            <a:ext cx="2506211" cy="67020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b="1" dirty="0" smtClean="0"/>
              <a:t>运行</a:t>
            </a:r>
            <a:r>
              <a:rPr kumimoji="1" lang="en-US" altLang="zh-CN" sz="1400" b="1" dirty="0" smtClean="0"/>
              <a:t>Map</a:t>
            </a:r>
            <a:r>
              <a:rPr kumimoji="1" lang="zh-CN" altLang="en-US" sz="1400" b="1" dirty="0" smtClean="0"/>
              <a:t>和</a:t>
            </a:r>
            <a:r>
              <a:rPr kumimoji="1" lang="en-US" altLang="zh-CN" sz="1400" b="1" dirty="0" smtClean="0"/>
              <a:t>Reduce</a:t>
            </a:r>
            <a:r>
              <a:rPr kumimoji="1" lang="zh-CN" altLang="en-US" sz="1400" b="1" dirty="0" smtClean="0"/>
              <a:t>任务</a:t>
            </a:r>
            <a:endParaRPr kumimoji="1" lang="en-US" altLang="zh-CN" sz="1400" b="1" dirty="0" smtClean="0"/>
          </a:p>
          <a:p>
            <a:r>
              <a:rPr kumimoji="1" lang="zh-CN" altLang="en-US" sz="1400" b="1" dirty="0" smtClean="0"/>
              <a:t>管理中间输出</a:t>
            </a:r>
            <a:endParaRPr kumimoji="1" lang="en-US" altLang="zh-CN" sz="1400" b="1" dirty="0" smtClean="0"/>
          </a:p>
          <a:p>
            <a:endParaRPr kumimoji="1" lang="en-US" altLang="zh-CN" sz="1400" b="1" dirty="0" smtClean="0"/>
          </a:p>
          <a:p>
            <a:endParaRPr kumimoji="1" lang="en-US" altLang="zh-CN" sz="1400" b="1" dirty="0" smtClean="0"/>
          </a:p>
          <a:p>
            <a:endParaRPr kumimoji="1" lang="zh-CN" altLang="en-US" sz="1400" b="1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154658" y="4166590"/>
            <a:ext cx="2506211" cy="67020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b="1" dirty="0" smtClean="0"/>
              <a:t>一个独立的过程</a:t>
            </a:r>
            <a:endParaRPr kumimoji="1" lang="en-US" altLang="zh-CN" sz="1400" b="1" dirty="0" smtClean="0"/>
          </a:p>
          <a:p>
            <a:r>
              <a:rPr kumimoji="1" lang="zh-CN" altLang="en-US" sz="1400" b="1" dirty="0" smtClean="0"/>
              <a:t>运行</a:t>
            </a:r>
            <a:r>
              <a:rPr kumimoji="1" lang="en-US" altLang="zh-CN" sz="1400" b="1" dirty="0" smtClean="0"/>
              <a:t>Map/Reduce</a:t>
            </a:r>
            <a:r>
              <a:rPr kumimoji="1" lang="zh-CN" altLang="en-US" sz="1400" b="1" dirty="0" smtClean="0"/>
              <a:t>函数</a:t>
            </a:r>
            <a:endParaRPr kumimoji="1" lang="en-US" altLang="zh-CN" sz="1400" b="1" dirty="0" smtClean="0"/>
          </a:p>
          <a:p>
            <a:endParaRPr kumimoji="1" lang="en-US" altLang="zh-CN" sz="1400" b="1" dirty="0" smtClean="0"/>
          </a:p>
          <a:p>
            <a:endParaRPr kumimoji="1" lang="en-US" altLang="zh-CN" sz="1400" b="1" dirty="0" smtClean="0"/>
          </a:p>
          <a:p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9522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+mj-ea"/>
              </a:rPr>
              <a:t>复习：</a:t>
            </a:r>
            <a:r>
              <a:rPr kumimoji="1" lang="en-US" altLang="zh-CN" sz="3200" dirty="0" smtClean="0">
                <a:latin typeface="+mj-ea"/>
              </a:rPr>
              <a:t>GFS</a:t>
            </a:r>
            <a:r>
              <a:rPr kumimoji="1" lang="zh-CN" altLang="en-US" sz="3200" dirty="0" smtClean="0">
                <a:latin typeface="+mj-ea"/>
              </a:rPr>
              <a:t>里几个重要的观点</a:t>
            </a:r>
            <a:endParaRPr kumimoji="1" lang="zh-CN" altLang="en-US" sz="32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7903918" cy="313875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Helvetica" charset="0"/>
              </a:rPr>
              <a:t>数据存储于成百上千的服务器中</a:t>
            </a:r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大数据块减少元数据的开销</a:t>
            </a:r>
            <a:endParaRPr lang="en-US" altLang="zh-CN" dirty="0" smtClean="0">
              <a:latin typeface="Helvetica" charset="0"/>
            </a:endParaRPr>
          </a:p>
          <a:p>
            <a:endParaRPr lang="en-US" altLang="zh-CN" dirty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使用商用硬件 </a:t>
            </a:r>
            <a:r>
              <a:rPr lang="en-US" altLang="zh-CN" dirty="0" smtClean="0">
                <a:latin typeface="Helvetica" charset="0"/>
              </a:rPr>
              <a:t>-&gt;</a:t>
            </a:r>
            <a:r>
              <a:rPr lang="zh-CN" altLang="en-US" dirty="0" smtClean="0">
                <a:latin typeface="Helvetica" charset="0"/>
              </a:rPr>
              <a:t>  失败是很正常的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失败是不可避免的</a:t>
            </a:r>
            <a:r>
              <a:rPr lang="en-US" altLang="zh-CN" dirty="0" smtClean="0">
                <a:latin typeface="Helvetica" charset="0"/>
              </a:rPr>
              <a:t>, </a:t>
            </a:r>
            <a:r>
              <a:rPr lang="zh-CN" altLang="en-US" dirty="0" smtClean="0">
                <a:latin typeface="Helvetica" charset="0"/>
              </a:rPr>
              <a:t>所以买便宜的硬件</a:t>
            </a:r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没有复杂的一致性模型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单写者</a:t>
            </a:r>
            <a:r>
              <a:rPr lang="en-US" altLang="zh-CN" dirty="0" smtClean="0">
                <a:latin typeface="Helvetica" charset="0"/>
              </a:rPr>
              <a:t>, </a:t>
            </a:r>
            <a:r>
              <a:rPr lang="zh-CN" altLang="en-US" dirty="0" smtClean="0">
                <a:latin typeface="Helvetica" charset="0"/>
              </a:rPr>
              <a:t>数据只能添加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避免互相等待</a:t>
            </a:r>
            <a:endParaRPr lang="en-US" altLang="zh-CN" dirty="0">
              <a:latin typeface="Helvetica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41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err="1" smtClean="0"/>
              <a:t>Hadoop</a:t>
            </a:r>
            <a:r>
              <a:rPr kumimoji="1" lang="en-US" altLang="zh-CN" sz="3200" dirty="0" smtClean="0"/>
              <a:t> MR</a:t>
            </a:r>
            <a:r>
              <a:rPr kumimoji="1" lang="zh-CN" altLang="en-US" sz="3200" dirty="0" smtClean="0"/>
              <a:t>程序执行过程</a:t>
            </a:r>
            <a:r>
              <a:rPr kumimoji="1" lang="en-US" altLang="zh-CN" sz="3200" dirty="0"/>
              <a:t>1</a:t>
            </a:r>
            <a:endParaRPr kumimoji="1" lang="zh-CN" altLang="en-US" sz="3200" dirty="0"/>
          </a:p>
        </p:txBody>
      </p:sp>
      <p:pic>
        <p:nvPicPr>
          <p:cNvPr id="4" name="图片 3" descr="pic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47" y="862842"/>
            <a:ext cx="7404380" cy="42806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8520" y="35211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用户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8366" y="1605135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1.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拷贝输入文件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1852" y="309635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2.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提交任务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88366" y="2344314"/>
            <a:ext cx="18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3.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得到输入文件信息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55496" y="3548529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4.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创建切分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63766" y="2669800"/>
            <a:ext cx="1500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5.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上传作业信息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69439" y="4231603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6.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提交任务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62980" y="17590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>
                <a:solidFill>
                  <a:srgbClr val="FF0000"/>
                </a:solidFill>
              </a:rPr>
              <a:t>输入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1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err="1" smtClean="0"/>
              <a:t>Hadoop</a:t>
            </a:r>
            <a:r>
              <a:rPr kumimoji="1" lang="zh-CN" altLang="en-US" sz="3200" dirty="0" smtClean="0"/>
              <a:t>程序执行过程</a:t>
            </a:r>
            <a:r>
              <a:rPr kumimoji="1" lang="en-US" altLang="zh-CN" sz="3200" dirty="0" smtClean="0"/>
              <a:t>2</a:t>
            </a:r>
            <a:endParaRPr kumimoji="1" lang="zh-CN" altLang="en-US" sz="3200" dirty="0"/>
          </a:p>
        </p:txBody>
      </p:sp>
      <p:pic>
        <p:nvPicPr>
          <p:cNvPr id="4" name="图片 3" descr="pic6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1" y="833680"/>
            <a:ext cx="7289844" cy="4309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67909" y="309635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>
                <a:solidFill>
                  <a:srgbClr val="FF0000"/>
                </a:solidFill>
              </a:rPr>
              <a:t>6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提交任务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56869" y="2105416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>
                <a:solidFill>
                  <a:srgbClr val="FF0000"/>
                </a:solidFill>
              </a:rPr>
              <a:t>8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读取任务文件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60184" y="2834744"/>
            <a:ext cx="117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>
                <a:solidFill>
                  <a:srgbClr val="FF0000"/>
                </a:solidFill>
              </a:rPr>
              <a:t>9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创建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Maps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和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Reduces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93362" y="4597148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>
                <a:solidFill>
                  <a:srgbClr val="FF0000"/>
                </a:solidFill>
              </a:rPr>
              <a:t>7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初始化任务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54195" y="47510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任务队列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73891" y="15762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输入分割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0850" y="1805728"/>
            <a:ext cx="1296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尽量多的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maps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将数据分割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0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err="1" smtClean="0"/>
              <a:t>Hadoop</a:t>
            </a:r>
            <a:r>
              <a:rPr kumimoji="1" lang="en-US" altLang="zh-CN" sz="3200" dirty="0" smtClean="0"/>
              <a:t> </a:t>
            </a:r>
            <a:r>
              <a:rPr kumimoji="1" lang="zh-CN" altLang="en-US" sz="3200" dirty="0" smtClean="0"/>
              <a:t>执行过程</a:t>
            </a:r>
            <a:r>
              <a:rPr kumimoji="1" lang="en-US" altLang="zh-CN" sz="3200" dirty="0" smtClean="0"/>
              <a:t> 3</a:t>
            </a:r>
            <a:endParaRPr kumimoji="1" lang="zh-CN" altLang="en-US" sz="3200" dirty="0"/>
          </a:p>
        </p:txBody>
      </p:sp>
      <p:pic>
        <p:nvPicPr>
          <p:cNvPr id="4" name="图片 3" descr="pic7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53" y="856606"/>
            <a:ext cx="7451829" cy="42868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07660" y="44528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+mn-ea"/>
              </a:rPr>
              <a:t>0.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+mn-ea"/>
              </a:rPr>
              <a:t> 心跳</a:t>
            </a:r>
            <a:endParaRPr kumimoji="1" lang="zh-CN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7660" y="3450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+mn-ea"/>
              </a:rPr>
              <a:t>0.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+mn-ea"/>
              </a:rPr>
              <a:t> 心跳</a:t>
            </a:r>
            <a:endParaRPr kumimoji="1" lang="zh-CN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07660" y="400879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zh-CN" sz="1400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+mn-ea"/>
              </a:rPr>
              <a:t> 分配任务</a:t>
            </a:r>
            <a:endParaRPr kumimoji="1" lang="zh-CN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3512" y="41324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+mn-ea"/>
              </a:rPr>
              <a:t>0.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+mn-ea"/>
              </a:rPr>
              <a:t> 心跳</a:t>
            </a:r>
            <a:endParaRPr kumimoji="1" lang="zh-CN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02548" y="31495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+mn-ea"/>
              </a:rPr>
              <a:t>0.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+mn-ea"/>
              </a:rPr>
              <a:t> 心跳</a:t>
            </a:r>
            <a:endParaRPr kumimoji="1" lang="zh-CN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2960" y="158436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+mn-ea"/>
              </a:rPr>
              <a:t>选取任务</a:t>
            </a:r>
            <a:endParaRPr kumimoji="1" lang="en-US" altLang="zh-CN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85580" y="181670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任务队列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5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Map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reduce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总结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2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>
                <a:latin typeface="Helvetica" charset="0"/>
              </a:rPr>
              <a:t>MapReduce</a:t>
            </a:r>
            <a:r>
              <a:rPr lang="zh-CN" altLang="en-US" sz="3200" dirty="0" smtClean="0">
                <a:latin typeface="Helvetica" charset="0"/>
              </a:rPr>
              <a:t>理解要点</a:t>
            </a:r>
            <a:endParaRPr lang="en-US" altLang="zh-CN" sz="3200" dirty="0" smtClean="0">
              <a:latin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Helvetica" charset="0"/>
              </a:rPr>
              <a:t>同样</a:t>
            </a:r>
            <a:r>
              <a:rPr lang="zh-CN" altLang="en-US" dirty="0" smtClean="0">
                <a:latin typeface="Helvetica" charset="0"/>
              </a:rPr>
              <a:t>的</a:t>
            </a:r>
            <a:r>
              <a:rPr lang="zh-CN" altLang="en-US" b="1" dirty="0" smtClean="0">
                <a:latin typeface="Helvetica" charset="0"/>
              </a:rPr>
              <a:t>细粒度</a:t>
            </a:r>
            <a:r>
              <a:rPr lang="zh-CN" altLang="en-US" dirty="0" smtClean="0">
                <a:latin typeface="Helvetica" charset="0"/>
              </a:rPr>
              <a:t>的</a:t>
            </a:r>
            <a:r>
              <a:rPr lang="zh-CN" altLang="en-US" dirty="0" smtClean="0">
                <a:latin typeface="Helvetica" charset="0"/>
              </a:rPr>
              <a:t>操作（</a:t>
            </a:r>
            <a:r>
              <a:rPr lang="en-US" altLang="zh-CN" dirty="0" smtClean="0">
                <a:latin typeface="Helvetica" charset="0"/>
              </a:rPr>
              <a:t>Map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&amp;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Reduce</a:t>
            </a:r>
            <a:r>
              <a:rPr lang="zh-CN" altLang="en-US" dirty="0" smtClean="0">
                <a:latin typeface="Helvetica" charset="0"/>
              </a:rPr>
              <a:t>）重复作用于大数据</a:t>
            </a:r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操作必须是</a:t>
            </a:r>
            <a:r>
              <a:rPr lang="zh-CN" altLang="en-US" b="1" dirty="0" smtClean="0">
                <a:latin typeface="Helvetica" charset="0"/>
              </a:rPr>
              <a:t>确</a:t>
            </a:r>
            <a:r>
              <a:rPr lang="zh-CN" altLang="en-US" b="1" dirty="0" smtClean="0">
                <a:latin typeface="Helvetica" charset="0"/>
              </a:rPr>
              <a:t>定</a:t>
            </a:r>
            <a:r>
              <a:rPr lang="zh-CN" altLang="en-US" b="1" dirty="0" smtClean="0">
                <a:latin typeface="Helvetica" charset="0"/>
              </a:rPr>
              <a:t>性</a:t>
            </a:r>
            <a:r>
              <a:rPr lang="zh-CN" altLang="en-US" b="1" dirty="0" smtClean="0">
                <a:latin typeface="Helvetica" charset="0"/>
              </a:rPr>
              <a:t>的</a:t>
            </a:r>
            <a:endParaRPr lang="en-US" altLang="zh-CN" b="1" dirty="0" smtClean="0">
              <a:solidFill>
                <a:srgbClr val="008000"/>
              </a:solidFill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操作必须是</a:t>
            </a:r>
            <a:r>
              <a:rPr lang="zh-CN" altLang="en-US" b="1" dirty="0" smtClean="0">
                <a:latin typeface="Helvetica" charset="0"/>
              </a:rPr>
              <a:t>幂</a:t>
            </a:r>
            <a:r>
              <a:rPr lang="zh-CN" altLang="en-US" b="1" dirty="0" smtClean="0">
                <a:latin typeface="Helvetica" charset="0"/>
              </a:rPr>
              <a:t>等的</a:t>
            </a:r>
            <a:r>
              <a:rPr lang="zh-CN" altLang="en-US" b="1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/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zh-CN" altLang="en-US" dirty="0" smtClean="0">
                <a:latin typeface="Helvetica" charset="0"/>
              </a:rPr>
              <a:t>没</a:t>
            </a:r>
            <a:r>
              <a:rPr lang="zh-CN" altLang="en-US" dirty="0" smtClean="0">
                <a:latin typeface="Helvetica" charset="0"/>
              </a:rPr>
              <a:t>有副作用的</a:t>
            </a:r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只有</a:t>
            </a:r>
            <a:r>
              <a:rPr lang="en-US" altLang="zh-CN" dirty="0" smtClean="0">
                <a:latin typeface="Helvetica" charset="0"/>
              </a:rPr>
              <a:t>shuffle</a:t>
            </a:r>
            <a:r>
              <a:rPr lang="zh-CN" altLang="en-US" dirty="0" smtClean="0">
                <a:latin typeface="Helvetica" charset="0"/>
              </a:rPr>
              <a:t>过</a:t>
            </a:r>
            <a:r>
              <a:rPr lang="zh-CN" altLang="en-US" dirty="0" smtClean="0">
                <a:latin typeface="Helvetica" charset="0"/>
              </a:rPr>
              <a:t>程中才有通信</a:t>
            </a:r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操作（</a:t>
            </a:r>
            <a:r>
              <a:rPr lang="en-US" altLang="zh-CN" dirty="0" smtClean="0">
                <a:latin typeface="Helvetica" charset="0"/>
              </a:rPr>
              <a:t>Map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&amp;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Reduce</a:t>
            </a:r>
            <a:r>
              <a:rPr lang="zh-CN" altLang="en-US" dirty="0" smtClean="0">
                <a:latin typeface="Helvetica" charset="0"/>
              </a:rPr>
              <a:t>）的输出存储于硬盘上</a:t>
            </a:r>
            <a:endParaRPr lang="en-US" altLang="zh-CN" dirty="0" smtClean="0">
              <a:latin typeface="Helvetica" charset="0"/>
            </a:endParaRPr>
          </a:p>
          <a:p>
            <a:endParaRPr lang="en-US" altLang="zh-CN" dirty="0" smtClean="0">
              <a:latin typeface="Helvetica" charset="0"/>
            </a:endParaRPr>
          </a:p>
          <a:p>
            <a:endParaRPr lang="en-US" altLang="zh-CN" dirty="0" smtClean="0">
              <a:latin typeface="Helvetica" charset="0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-1174750" y="3758804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977763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err="1" smtClean="0">
                <a:latin typeface="Helvetica" charset="0"/>
              </a:rPr>
              <a:t>MapReduce</a:t>
            </a:r>
            <a:r>
              <a:rPr lang="zh-CN" altLang="en-US" sz="3200" dirty="0" smtClean="0">
                <a:latin typeface="Helvetica" charset="0"/>
              </a:rPr>
              <a:t>用来做什么？</a:t>
            </a:r>
            <a:endParaRPr lang="en-US" altLang="zh-CN" sz="3200" dirty="0" smtClean="0">
              <a:latin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878"/>
            <a:ext cx="8229600" cy="3745706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b="1" dirty="0" smtClean="0">
                <a:solidFill>
                  <a:srgbClr val="008000"/>
                </a:solidFill>
                <a:latin typeface="Helvetica" charset="0"/>
              </a:rPr>
              <a:t>Google</a:t>
            </a:r>
            <a:r>
              <a:rPr lang="en-US" altLang="zh-CN" dirty="0" smtClean="0">
                <a:latin typeface="Helvetica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Helvetica" charset="0"/>
              </a:rPr>
              <a:t>为</a:t>
            </a:r>
            <a:r>
              <a:rPr lang="en-US" altLang="zh-CN" dirty="0" smtClean="0">
                <a:latin typeface="Helvetica" charset="0"/>
              </a:rPr>
              <a:t>Google</a:t>
            </a:r>
            <a:r>
              <a:rPr lang="zh-CN" altLang="en-US" dirty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Search</a:t>
            </a:r>
            <a:r>
              <a:rPr lang="zh-CN" altLang="en-US" dirty="0" smtClean="0">
                <a:latin typeface="Helvetica" charset="0"/>
              </a:rPr>
              <a:t>建立索引</a:t>
            </a:r>
            <a:endParaRPr lang="en-US" altLang="zh-CN" dirty="0" smtClean="0">
              <a:latin typeface="Helvetic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Helvetica" charset="0"/>
              </a:rPr>
              <a:t>为</a:t>
            </a:r>
            <a:r>
              <a:rPr lang="en-US" altLang="zh-CN" dirty="0" smtClean="0">
                <a:latin typeface="Helvetica" charset="0"/>
              </a:rPr>
              <a:t>Google</a:t>
            </a:r>
            <a:r>
              <a:rPr lang="zh-CN" altLang="en-US" dirty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News</a:t>
            </a:r>
            <a:r>
              <a:rPr lang="zh-CN" altLang="en-US" dirty="0" smtClean="0">
                <a:latin typeface="Helvetica" charset="0"/>
              </a:rPr>
              <a:t>进行文章聚类</a:t>
            </a:r>
            <a:endParaRPr lang="en-US" altLang="zh-CN" dirty="0" smtClean="0">
              <a:latin typeface="Helvetic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Helvetica" charset="0"/>
              </a:rPr>
              <a:t>统计性的机器翻译</a:t>
            </a:r>
            <a:endParaRPr lang="en-US" altLang="zh-CN" dirty="0" smtClean="0">
              <a:latin typeface="Helvetica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dirty="0" smtClean="0">
              <a:latin typeface="Helvetic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dirty="0" smtClean="0">
                <a:solidFill>
                  <a:srgbClr val="008000"/>
                </a:solidFill>
                <a:latin typeface="Helvetica" charset="0"/>
              </a:rPr>
              <a:t>Yahoo!</a:t>
            </a:r>
            <a:r>
              <a:rPr lang="en-US" altLang="zh-CN" dirty="0" smtClean="0">
                <a:latin typeface="Helvetica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Helvetica" charset="0"/>
              </a:rPr>
              <a:t>为</a:t>
            </a:r>
            <a:r>
              <a:rPr lang="en-US" altLang="zh-CN" dirty="0" smtClean="0">
                <a:latin typeface="Helvetica" charset="0"/>
              </a:rPr>
              <a:t>Yahoo</a:t>
            </a:r>
            <a:r>
              <a:rPr lang="zh-CN" altLang="en-US" dirty="0" smtClean="0">
                <a:latin typeface="Helvetica" charset="0"/>
              </a:rPr>
              <a:t>！</a:t>
            </a:r>
            <a:r>
              <a:rPr lang="en-US" altLang="zh-CN" dirty="0" smtClean="0">
                <a:latin typeface="Helvetica" charset="0"/>
              </a:rPr>
              <a:t>Search</a:t>
            </a:r>
            <a:r>
              <a:rPr lang="zh-CN" altLang="en-US" dirty="0" smtClean="0">
                <a:latin typeface="Helvetica" charset="0"/>
              </a:rPr>
              <a:t>建立索引</a:t>
            </a:r>
            <a:endParaRPr lang="en-US" altLang="zh-CN" dirty="0" smtClean="0">
              <a:latin typeface="Helvetic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Helvetica" charset="0"/>
              </a:rPr>
              <a:t>为</a:t>
            </a:r>
            <a:r>
              <a:rPr lang="en-US" altLang="zh-CN" dirty="0" smtClean="0">
                <a:latin typeface="Helvetica" charset="0"/>
              </a:rPr>
              <a:t>Yahoo</a:t>
            </a:r>
            <a:r>
              <a:rPr lang="zh-CN" altLang="en-US" dirty="0" smtClean="0">
                <a:latin typeface="Helvetica" charset="0"/>
              </a:rPr>
              <a:t>！</a:t>
            </a:r>
            <a:r>
              <a:rPr lang="en-US" altLang="zh-CN" dirty="0" smtClean="0">
                <a:latin typeface="Helvetica" charset="0"/>
              </a:rPr>
              <a:t>Mail</a:t>
            </a:r>
            <a:r>
              <a:rPr lang="zh-CN" altLang="en-US" dirty="0" smtClean="0">
                <a:latin typeface="Helvetica" charset="0"/>
              </a:rPr>
              <a:t>进行垃圾检测</a:t>
            </a:r>
            <a:endParaRPr lang="en-US" altLang="zh-CN" dirty="0" smtClean="0">
              <a:latin typeface="Helvetica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>
              <a:latin typeface="Helvetic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dirty="0" smtClean="0">
                <a:solidFill>
                  <a:srgbClr val="008000"/>
                </a:solidFill>
                <a:latin typeface="Helvetica" charset="0"/>
              </a:rPr>
              <a:t>Facebook</a:t>
            </a:r>
            <a:r>
              <a:rPr lang="en-US" altLang="zh-CN" dirty="0" smtClean="0">
                <a:latin typeface="Helvetica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Helvetica" charset="0"/>
              </a:rPr>
              <a:t>数据挖掘</a:t>
            </a:r>
            <a:endParaRPr lang="en-US" altLang="zh-CN" dirty="0" smtClean="0">
              <a:latin typeface="Helvetic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Helvetica" charset="0"/>
              </a:rPr>
              <a:t>广告优化</a:t>
            </a:r>
            <a:endParaRPr lang="en-US" altLang="zh-CN" dirty="0" smtClean="0">
              <a:latin typeface="Helvetic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Helvetica" charset="0"/>
              </a:rPr>
              <a:t>垃圾检测</a:t>
            </a:r>
            <a:endParaRPr lang="en-US" altLang="zh-CN" dirty="0" smtClean="0">
              <a:latin typeface="Helvetica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980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>
                <a:latin typeface="Helvetica" charset="0"/>
              </a:rPr>
              <a:t>MapReduce</a:t>
            </a:r>
            <a:r>
              <a:rPr lang="zh-CN" altLang="en-US" sz="3200" dirty="0" smtClean="0">
                <a:latin typeface="Helvetica" charset="0"/>
              </a:rPr>
              <a:t>优点</a:t>
            </a:r>
            <a:endParaRPr lang="en-US" altLang="zh-CN" sz="3200" dirty="0" smtClean="0">
              <a:latin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6446"/>
            <a:ext cx="9144000" cy="372917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>
                <a:latin typeface="Helvetica" charset="0"/>
              </a:rPr>
              <a:t>分布式过程完全</a:t>
            </a:r>
            <a:r>
              <a:rPr lang="zh-CN" altLang="en-US" b="1" dirty="0" smtClean="0">
                <a:latin typeface="Helvetica" charset="0"/>
              </a:rPr>
              <a:t>透明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没有一行的分布式编程（既方便，又保证正确性）</a:t>
            </a:r>
            <a:endParaRPr lang="en-US" altLang="zh-CN" dirty="0" smtClean="0">
              <a:latin typeface="Helvetica" charset="0"/>
            </a:endParaRPr>
          </a:p>
          <a:p>
            <a:pPr lvl="1"/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自动的容错性</a:t>
            </a:r>
            <a:endParaRPr lang="en-US" altLang="zh-CN" b="1" dirty="0" smtClean="0">
              <a:solidFill>
                <a:srgbClr val="008000"/>
              </a:solidFill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操作的确定性保证了故障的任务可以在其他地方再次运行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保存的中间结果保证了只需要重新运行故障的</a:t>
            </a:r>
            <a:r>
              <a:rPr lang="en-US" altLang="zh-CN" dirty="0" smtClean="0">
                <a:latin typeface="Helvetica" charset="0"/>
              </a:rPr>
              <a:t>reduce</a:t>
            </a:r>
            <a:r>
              <a:rPr lang="zh-CN" altLang="en-US" dirty="0" smtClean="0">
                <a:latin typeface="Helvetica" charset="0"/>
              </a:rPr>
              <a:t>节点</a:t>
            </a:r>
            <a:endParaRPr lang="en-US" altLang="zh-CN" dirty="0" smtClean="0">
              <a:latin typeface="Helvetica" charset="0"/>
            </a:endParaRPr>
          </a:p>
          <a:p>
            <a:pPr lvl="1"/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自动的规模缩放</a:t>
            </a:r>
            <a:endParaRPr lang="en-US" altLang="zh-CN" b="1" dirty="0" smtClean="0">
              <a:solidFill>
                <a:srgbClr val="008000"/>
              </a:solidFill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由于操作是没有副作用的，所以它们可以动态地被分发到任何数量的机器</a:t>
            </a:r>
            <a:endParaRPr lang="en-US" altLang="zh-CN" dirty="0" smtClean="0">
              <a:latin typeface="Helvetica" charset="0"/>
            </a:endParaRPr>
          </a:p>
          <a:p>
            <a:pPr lvl="1"/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自动的负载均衡</a:t>
            </a:r>
            <a:endParaRPr lang="en-US" altLang="zh-CN" b="1" dirty="0" smtClean="0">
              <a:solidFill>
                <a:srgbClr val="008000"/>
              </a:solidFill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及时移动任务，投机性地执行慢</a:t>
            </a:r>
            <a:r>
              <a:rPr lang="zh-CN" altLang="en-US" dirty="0" smtClean="0">
                <a:latin typeface="Helvetica" charset="0"/>
              </a:rPr>
              <a:t>的任务</a:t>
            </a:r>
            <a:endParaRPr lang="en-US" altLang="zh-CN" dirty="0" smtClean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47365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dobe 宋体 Std L"/>
                <a:ea typeface="Adobe 宋体 Std L"/>
                <a:cs typeface="Adobe 宋体 Std L"/>
              </a:rPr>
              <a:t>Map</a:t>
            </a:r>
            <a:r>
              <a:rPr lang="en-US" altLang="zh-CN" sz="3200" dirty="0" err="1" smtClean="0">
                <a:latin typeface="Adobe 宋体 Std L"/>
                <a:ea typeface="Adobe 宋体 Std L"/>
                <a:cs typeface="Adobe 宋体 Std L"/>
              </a:rPr>
              <a:t>Reduce</a:t>
            </a:r>
            <a:r>
              <a:rPr lang="zh-CN" altLang="en-US" sz="3200" dirty="0" smtClean="0">
                <a:latin typeface="Adobe 宋体 Std L"/>
                <a:ea typeface="Adobe 宋体 Std L"/>
                <a:cs typeface="Adobe 宋体 Std L"/>
              </a:rPr>
              <a:t>缺点</a:t>
            </a:r>
            <a:endParaRPr lang="en-US" sz="3200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304800" y="971551"/>
            <a:ext cx="2929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  <a:latin typeface="Adobe 宋体 Std L"/>
                <a:ea typeface="Adobe 宋体 Std L"/>
                <a:cs typeface="Adobe 宋体 Std L"/>
              </a:rPr>
              <a:t>1</a:t>
            </a:r>
            <a:r>
              <a:rPr lang="en-US" sz="2400" dirty="0" smtClean="0">
                <a:solidFill>
                  <a:schemeClr val="tx2"/>
                </a:solidFill>
                <a:latin typeface="Adobe 宋体 Std L"/>
                <a:ea typeface="Adobe 宋体 Std L"/>
                <a:cs typeface="Adobe 宋体 Std L"/>
              </a:rPr>
              <a:t>.</a:t>
            </a:r>
            <a:r>
              <a:rPr lang="zh-CN" altLang="en-US" sz="2400" dirty="0" smtClean="0">
                <a:solidFill>
                  <a:schemeClr val="tx2"/>
                </a:solidFill>
                <a:latin typeface="Adobe 宋体 Std L"/>
                <a:ea typeface="Adobe 宋体 Std L"/>
                <a:cs typeface="Adobe 宋体 Std L"/>
              </a:rPr>
              <a:t> 极其严格的数据流</a:t>
            </a:r>
            <a:endParaRPr lang="en-US" sz="2400" dirty="0">
              <a:solidFill>
                <a:schemeClr val="tx2"/>
              </a:solidFill>
              <a:latin typeface="Adobe 宋体 Std L"/>
              <a:ea typeface="Adobe 宋体 Std L"/>
              <a:cs typeface="Adobe 宋体 Std 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965700" y="1200150"/>
            <a:ext cx="520700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248400" y="120372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91400" y="1196579"/>
            <a:ext cx="520700" cy="2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24126" y="1596628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其它流不易实现</a:t>
            </a:r>
            <a:endParaRPr lang="en-US" sz="2400" dirty="0">
              <a:latin typeface="Adobe 宋体 Std L"/>
              <a:ea typeface="Adobe 宋体 Std L"/>
              <a:cs typeface="Adobe 宋体 Std L"/>
            </a:endParaRPr>
          </a:p>
        </p:txBody>
      </p:sp>
      <p:cxnSp>
        <p:nvCxnSpPr>
          <p:cNvPr id="16" name="Straight Arrow Connector 15"/>
          <p:cNvCxnSpPr>
            <a:endCxn id="18" idx="3"/>
          </p:cNvCxnSpPr>
          <p:nvPr/>
        </p:nvCxnSpPr>
        <p:spPr>
          <a:xfrm flipV="1">
            <a:off x="677863" y="2612232"/>
            <a:ext cx="512762" cy="302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79500" y="2171700"/>
            <a:ext cx="762000" cy="5155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287463" y="2286001"/>
            <a:ext cx="381000" cy="279797"/>
            <a:chOff x="3733800" y="3204075"/>
            <a:chExt cx="372758" cy="379560"/>
          </a:xfrm>
        </p:grpSpPr>
        <p:cxnSp>
          <p:nvCxnSpPr>
            <p:cNvPr id="20" name="Straight Connector 19"/>
            <p:cNvCxnSpPr/>
            <p:nvPr/>
          </p:nvCxnSpPr>
          <p:spPr>
            <a:xfrm rot="5400000">
              <a:off x="3544796" y="3393079"/>
              <a:ext cx="379560" cy="15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914448" y="3393079"/>
              <a:ext cx="379560" cy="15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731175" y="3208252"/>
              <a:ext cx="379560" cy="371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3729654" y="3208221"/>
              <a:ext cx="377944" cy="3696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>
            <a:endCxn id="18" idx="1"/>
          </p:cNvCxnSpPr>
          <p:nvPr/>
        </p:nvCxnSpPr>
        <p:spPr>
          <a:xfrm>
            <a:off x="677863" y="2000250"/>
            <a:ext cx="512762" cy="24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33400" y="2733264"/>
            <a:ext cx="1912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/>
              <a:t>Join, Union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590800" y="2399110"/>
            <a:ext cx="514350" cy="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105150" y="2141935"/>
            <a:ext cx="762000" cy="515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0" name="Straight Arrow Connector 39"/>
          <p:cNvCxnSpPr>
            <a:stCxn id="39" idx="7"/>
          </p:cNvCxnSpPr>
          <p:nvPr/>
        </p:nvCxnSpPr>
        <p:spPr>
          <a:xfrm rot="5400000" flipH="1" flipV="1">
            <a:off x="3921522" y="1947466"/>
            <a:ext cx="102394" cy="436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5"/>
          </p:cNvCxnSpPr>
          <p:nvPr/>
        </p:nvCxnSpPr>
        <p:spPr>
          <a:xfrm rot="16200000" flipH="1">
            <a:off x="3895329" y="2441576"/>
            <a:ext cx="154781" cy="436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00248" y="2738026"/>
            <a:ext cx="732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/>
              <a:t>Split</a:t>
            </a:r>
          </a:p>
        </p:txBody>
      </p:sp>
      <p:sp>
        <p:nvSpPr>
          <p:cNvPr id="52" name="Oval 51"/>
          <p:cNvSpPr/>
          <p:nvPr/>
        </p:nvSpPr>
        <p:spPr>
          <a:xfrm>
            <a:off x="5486400" y="944167"/>
            <a:ext cx="762000" cy="515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53" name="Oval 52"/>
          <p:cNvSpPr/>
          <p:nvPr/>
        </p:nvSpPr>
        <p:spPr>
          <a:xfrm>
            <a:off x="6629400" y="944167"/>
            <a:ext cx="762000" cy="515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724400" y="2369344"/>
            <a:ext cx="520700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007100" y="2372916"/>
            <a:ext cx="241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245100" y="2113360"/>
            <a:ext cx="762000" cy="515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59" name="Oval 58"/>
          <p:cNvSpPr/>
          <p:nvPr/>
        </p:nvSpPr>
        <p:spPr>
          <a:xfrm>
            <a:off x="6248400" y="2113360"/>
            <a:ext cx="762000" cy="515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010400" y="2374106"/>
            <a:ext cx="241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251700" y="2114550"/>
            <a:ext cx="762000" cy="5155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8013701" y="2356247"/>
            <a:ext cx="2397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253413" y="2096692"/>
            <a:ext cx="762000" cy="515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811482" y="2733264"/>
            <a:ext cx="1010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/>
              <a:t>Chains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81000" y="3237041"/>
            <a:ext cx="66479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2. </a:t>
            </a:r>
            <a:r>
              <a:rPr lang="zh-CN" altLang="en-US" sz="24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很多</a:t>
            </a:r>
            <a:r>
              <a:rPr lang="zh-CN" altLang="en-US" sz="24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常见的操作</a:t>
            </a:r>
            <a:r>
              <a:rPr lang="zh-CN" altLang="en-US" sz="24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也</a:t>
            </a:r>
            <a:r>
              <a:rPr lang="zh-CN" altLang="en-US" sz="24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必须手写代码</a:t>
            </a:r>
            <a:endParaRPr lang="en-US" sz="2400" dirty="0">
              <a:solidFill>
                <a:srgbClr val="1F497D"/>
              </a:solidFill>
              <a:latin typeface="Adobe 宋体 Std L"/>
              <a:ea typeface="Adobe 宋体 Std L"/>
              <a:cs typeface="Adobe 宋体 Std L"/>
            </a:endParaRPr>
          </a:p>
          <a:p>
            <a:pPr lvl="1">
              <a:buFont typeface="Arial" charset="0"/>
              <a:buChar char="•"/>
            </a:pPr>
            <a:r>
              <a:rPr lang="zh-CN" altLang="en-US" sz="2400" dirty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en-US" sz="2400" dirty="0" smtClean="0">
                <a:latin typeface="Adobe 宋体 Std L"/>
                <a:ea typeface="Adobe 宋体 Std L"/>
                <a:cs typeface="Adobe 宋体 Std L"/>
              </a:rPr>
              <a:t>Join</a:t>
            </a:r>
            <a:r>
              <a:rPr lang="en-US" sz="2400" dirty="0">
                <a:latin typeface="Adobe 宋体 Std L"/>
                <a:ea typeface="Adobe 宋体 Std L"/>
                <a:cs typeface="Adobe 宋体 Std L"/>
              </a:rPr>
              <a:t>, filter, projection, aggregates, sorting, distinct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81000" y="4137686"/>
            <a:ext cx="57246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3. </a:t>
            </a:r>
            <a:r>
              <a:rPr lang="zh-CN" altLang="en-US" sz="24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程序</a:t>
            </a:r>
            <a:r>
              <a:rPr lang="zh-CN" altLang="en-US" sz="24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语义隐藏在</a:t>
            </a:r>
            <a:r>
              <a:rPr lang="en-US" altLang="zh-CN" sz="24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map-reduce</a:t>
            </a:r>
            <a:r>
              <a:rPr lang="zh-CN" altLang="en-US" sz="24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函数中</a:t>
            </a:r>
            <a:endParaRPr lang="en-US" sz="2400" dirty="0">
              <a:latin typeface="Adobe 宋体 Std L"/>
              <a:ea typeface="Adobe 宋体 Std L"/>
              <a:cs typeface="Adobe 宋体 Std L"/>
            </a:endParaRP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自动的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维护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，扩展，优化都比较困难</a:t>
            </a:r>
            <a:endParaRPr lang="en-US" sz="2400" dirty="0"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388236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34" grpId="0"/>
      <p:bldP spid="39" grpId="0" animBg="1"/>
      <p:bldP spid="47" grpId="0"/>
      <p:bldP spid="58" grpId="0" animBg="1"/>
      <p:bldP spid="59" grpId="0" animBg="1"/>
      <p:bldP spid="62" grpId="0" animBg="1"/>
      <p:bldP spid="64" grpId="0" animBg="1"/>
      <p:bldP spid="65" grpId="0"/>
      <p:bldP spid="66" grpId="0"/>
      <p:bldP spid="3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Pig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latin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语言简介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Adobe 宋体 Std L"/>
                <a:ea typeface="Adobe 宋体 Std L"/>
                <a:cs typeface="Adobe 宋体 Std L"/>
              </a:rPr>
              <a:t>示例数据分析任务</a:t>
            </a:r>
            <a:endParaRPr lang="en-US" sz="3200" dirty="0">
              <a:latin typeface="Adobe 宋体 Std L"/>
              <a:ea typeface="Adobe 宋体 Std L"/>
              <a:cs typeface="Adobe 宋体 Std 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669495"/>
              </p:ext>
            </p:extLst>
          </p:nvPr>
        </p:nvGraphicFramePr>
        <p:xfrm>
          <a:off x="304800" y="2343150"/>
          <a:ext cx="4052888" cy="2210993"/>
        </p:xfrm>
        <a:graphic>
          <a:graphicData uri="http://schemas.openxmlformats.org/drawingml/2006/table">
            <a:tbl>
              <a:tblPr/>
              <a:tblGrid>
                <a:gridCol w="1004888"/>
                <a:gridCol w="2058987"/>
                <a:gridCol w="989013"/>
              </a:tblGrid>
              <a:tr h="45362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宋体 Std L"/>
                          <a:ea typeface="Adobe 宋体 Std L"/>
                          <a:cs typeface="Adobe 宋体 Std L"/>
                        </a:rPr>
                        <a:t>用户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宋体 Std L"/>
                        <a:ea typeface="Adobe 宋体 Std L"/>
                        <a:cs typeface="Adobe 宋体 Std L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宋体 Std L"/>
                          <a:ea typeface="Adobe 宋体 Std L"/>
                          <a:cs typeface="Adobe 宋体 Std L"/>
                        </a:rPr>
                        <a:t>Url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宋体 Std L"/>
                        <a:ea typeface="Adobe 宋体 Std L"/>
                        <a:cs typeface="Adobe 宋体 Std L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宋体 Std L"/>
                          <a:ea typeface="Adobe 宋体 Std L"/>
                          <a:cs typeface="Adobe 宋体 Std L"/>
                        </a:rPr>
                        <a:t>时间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宋体 Std L"/>
                        <a:ea typeface="Adobe 宋体 Std L"/>
                        <a:cs typeface="Adobe 宋体 Std L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cnn.com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8:00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bbc.com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flickr.com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10:05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Fred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cnn.com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12:00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5629" name="TextBox 3"/>
          <p:cNvSpPr txBox="1">
            <a:spLocks noChangeArrowheads="1"/>
          </p:cNvSpPr>
          <p:nvPr/>
        </p:nvSpPr>
        <p:spPr bwMode="auto">
          <a:xfrm>
            <a:off x="745138" y="1063229"/>
            <a:ext cx="798167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tx2"/>
                </a:solidFill>
                <a:latin typeface="Adobe 宋体 Std L"/>
                <a:ea typeface="Adobe 宋体 Std L"/>
                <a:cs typeface="Adobe 宋体 Std L"/>
              </a:rPr>
              <a:t>找出每个类型</a:t>
            </a:r>
            <a:r>
              <a:rPr lang="zh-CN" altLang="en-US" sz="3200" dirty="0" smtClean="0">
                <a:solidFill>
                  <a:schemeClr val="tx2"/>
                </a:solidFill>
                <a:latin typeface="Adobe 宋体 Std L"/>
                <a:ea typeface="Adobe 宋体 Std L"/>
                <a:cs typeface="Adobe 宋体 Std L"/>
              </a:rPr>
              <a:t>网站</a:t>
            </a:r>
            <a:r>
              <a:rPr lang="zh-CN" altLang="en-US" sz="3200" dirty="0" smtClean="0">
                <a:solidFill>
                  <a:schemeClr val="tx2"/>
                </a:solidFill>
                <a:latin typeface="Adobe 宋体 Std L"/>
                <a:ea typeface="Adobe 宋体 Std L"/>
                <a:cs typeface="Adobe 宋体 Std L"/>
              </a:rPr>
              <a:t>中前十个最常访问</a:t>
            </a:r>
            <a:r>
              <a:rPr lang="zh-CN" altLang="en-US" sz="3200" dirty="0" smtClean="0">
                <a:solidFill>
                  <a:schemeClr val="tx2"/>
                </a:solidFill>
                <a:latin typeface="Adobe 宋体 Std L"/>
                <a:ea typeface="Adobe 宋体 Std L"/>
                <a:cs typeface="Adobe 宋体 Std L"/>
              </a:rPr>
              <a:t>的页面</a:t>
            </a:r>
            <a:endParaRPr lang="en-US" sz="3200" dirty="0">
              <a:solidFill>
                <a:schemeClr val="tx2"/>
              </a:solidFill>
              <a:latin typeface="Adobe 宋体 Std L"/>
              <a:ea typeface="Adobe 宋体 Std L"/>
              <a:cs typeface="Adobe 宋体 Std L"/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73994"/>
              </p:ext>
            </p:extLst>
          </p:nvPr>
        </p:nvGraphicFramePr>
        <p:xfrm>
          <a:off x="5029200" y="2343150"/>
          <a:ext cx="3657600" cy="2210993"/>
        </p:xfrm>
        <a:graphic>
          <a:graphicData uri="http://schemas.openxmlformats.org/drawingml/2006/table">
            <a:tbl>
              <a:tblPr/>
              <a:tblGrid>
                <a:gridCol w="1295400"/>
                <a:gridCol w="1143000"/>
                <a:gridCol w="1219200"/>
              </a:tblGrid>
              <a:tr h="45362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宋体 Std L"/>
                          <a:ea typeface="Adobe 宋体 Std L"/>
                          <a:cs typeface="Adobe 宋体 Std L"/>
                        </a:rPr>
                        <a:t>Url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宋体 Std L"/>
                        <a:ea typeface="Adobe 宋体 Std L"/>
                        <a:cs typeface="Adobe 宋体 Std L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宋体 Std L"/>
                          <a:ea typeface="Adobe 宋体 Std L"/>
                          <a:cs typeface="Adobe 宋体 Std L"/>
                        </a:rPr>
                        <a:t>类型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宋体 Std L"/>
                        <a:ea typeface="Adobe 宋体 Std L"/>
                        <a:cs typeface="Adobe 宋体 Std L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宋体 Std L"/>
                          <a:ea typeface="Adobe 宋体 Std L"/>
                          <a:cs typeface="Adobe 宋体 Std L"/>
                        </a:rPr>
                        <a:t>PageRank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cnn.com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News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0.9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bbc.com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News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0.8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flickr.com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Photos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0.7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espn.com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Sports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0.9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1898" y="1819930"/>
            <a:ext cx="27330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用户访问</a:t>
            </a:r>
            <a:r>
              <a:rPr lang="zh-CN" altLang="en-US" sz="2800" dirty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en-US" altLang="zh-CN" sz="2800" dirty="0" smtClean="0">
                <a:latin typeface="Adobe 宋体 Std L"/>
                <a:ea typeface="Adobe 宋体 Std L"/>
                <a:cs typeface="Adobe 宋体 Std L"/>
              </a:rPr>
              <a:t>(Visits)</a:t>
            </a:r>
            <a:endParaRPr lang="en-US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48400" y="1828801"/>
            <a:ext cx="1447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800" dirty="0" err="1">
                <a:latin typeface="Adobe 宋体 Std L"/>
                <a:ea typeface="Adobe 宋体 Std L"/>
                <a:cs typeface="Adobe 宋体 Std L"/>
              </a:rPr>
              <a:t>Url</a:t>
            </a:r>
            <a:r>
              <a:rPr lang="en-US" sz="2800" dirty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信息</a:t>
            </a:r>
            <a:endParaRPr lang="en-US" dirty="0">
              <a:latin typeface="Adobe 宋体 Std L"/>
              <a:ea typeface="Adobe 宋体 Std L"/>
              <a:cs typeface="Adobe 宋体 Std L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362200" y="4629150"/>
            <a:ext cx="76200" cy="400050"/>
            <a:chOff x="1931889" y="4648200"/>
            <a:chExt cx="76200" cy="533400"/>
          </a:xfrm>
        </p:grpSpPr>
        <p:sp>
          <p:nvSpPr>
            <p:cNvPr id="10" name="Oval 9"/>
            <p:cNvSpPr/>
            <p:nvPr/>
          </p:nvSpPr>
          <p:spPr>
            <a:xfrm>
              <a:off x="1931889" y="46482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931889" y="4876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931889" y="51054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6934200" y="4629150"/>
            <a:ext cx="76200" cy="400050"/>
            <a:chOff x="1931889" y="4648200"/>
            <a:chExt cx="76200" cy="533400"/>
          </a:xfrm>
        </p:grpSpPr>
        <p:sp>
          <p:nvSpPr>
            <p:cNvPr id="14" name="Oval 13"/>
            <p:cNvSpPr/>
            <p:nvPr/>
          </p:nvSpPr>
          <p:spPr>
            <a:xfrm>
              <a:off x="1931889" y="46482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931889" y="4876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931889" y="51054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32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数据级并行化</a:t>
            </a:r>
            <a:r>
              <a:rPr lang="en-US" sz="3200" dirty="0" smtClean="0"/>
              <a:t>(DLP)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51780" cy="29769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若干硬盘上的大量数据，可以被并行化的操作（比如，搜索文档）</a:t>
            </a: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892300" y="2852738"/>
            <a:ext cx="5016500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Embarrassingly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Parallel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166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数据流</a:t>
            </a:r>
            <a:endParaRPr lang="en-US" sz="3200" dirty="0">
              <a:latin typeface="Calibri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9144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Visits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43000" y="14859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 url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47800" y="2057400"/>
            <a:ext cx="3128490" cy="4000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url</a:t>
            </a:r>
            <a:r>
              <a:rPr lang="zh-CN" altLang="en-US" sz="20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generate 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count</a:t>
            </a:r>
            <a:endParaRPr lang="en-US" sz="1600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3999" y="2057400"/>
            <a:ext cx="2193997" cy="4000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1600" dirty="0" err="1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Url</a:t>
            </a:r>
            <a:r>
              <a:rPr lang="en-US" sz="16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Info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62400" y="28003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Join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on url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62400" y="33718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 category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40698" y="4034891"/>
            <a:ext cx="4427782" cy="4964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category</a:t>
            </a:r>
            <a:r>
              <a:rPr lang="zh-CN" altLang="en-US" sz="20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generate 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top10 </a:t>
            </a:r>
            <a:r>
              <a:rPr lang="en-US" dirty="0" err="1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urls</a:t>
            </a:r>
            <a:endParaRPr lang="en-US" sz="1600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47800" y="12573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73488" y="2514600"/>
            <a:ext cx="569912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5562600" y="2457450"/>
            <a:ext cx="868398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1" idx="0"/>
          </p:cNvCxnSpPr>
          <p:nvPr/>
        </p:nvCxnSpPr>
        <p:spPr>
          <a:xfrm rot="5400000">
            <a:off x="4838701" y="3257154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2" idx="0"/>
          </p:cNvCxnSpPr>
          <p:nvPr/>
        </p:nvCxnSpPr>
        <p:spPr>
          <a:xfrm>
            <a:off x="4953000" y="3714750"/>
            <a:ext cx="1589" cy="32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951413" y="4400550"/>
            <a:ext cx="3175" cy="56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90800" y="18288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2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err="1" smtClean="0">
                <a:latin typeface="Helvetica" charset="0"/>
              </a:rPr>
              <a:t>MapReduce</a:t>
            </a:r>
            <a:r>
              <a:rPr lang="zh-CN" altLang="en-US" sz="3200" dirty="0" smtClean="0">
                <a:latin typeface="Helvetica" charset="0"/>
              </a:rPr>
              <a:t>代码</a:t>
            </a:r>
            <a:endParaRPr lang="en-US" altLang="zh-CN" sz="3200" dirty="0" smtClean="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7650" name="TextBox 4"/>
          <p:cNvSpPr txBox="1">
            <a:spLocks noChangeArrowheads="1"/>
          </p:cNvSpPr>
          <p:nvPr/>
        </p:nvSpPr>
        <p:spPr bwMode="auto">
          <a:xfrm>
            <a:off x="2100264" y="4958953"/>
            <a:ext cx="65859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latin typeface="Arial" pitchFamily="34" charset="0"/>
              </a:rPr>
              <a:t>Example from http://wiki.apache.org/pig-data/attachments/PigTalksPapers/attachments/ApacheConEurope09.ppt</a:t>
            </a:r>
          </a:p>
        </p:txBody>
      </p:sp>
      <p:pic>
        <p:nvPicPr>
          <p:cNvPr id="27651" name="Picture 5" descr="Untitl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800100"/>
            <a:ext cx="8770938" cy="400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350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8250" y="2731375"/>
            <a:ext cx="18732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Helvetica" charset="0"/>
              </a:rPr>
              <a:t>Apache Pig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Helvetica" charset="0"/>
              </a:rPr>
              <a:t>更</a:t>
            </a:r>
            <a:r>
              <a:rPr lang="zh-CN" altLang="en-US" dirty="0" smtClean="0">
                <a:latin typeface="Helvetica" charset="0"/>
              </a:rPr>
              <a:t>高级</a:t>
            </a:r>
            <a:r>
              <a:rPr lang="zh-CN" altLang="en-US" dirty="0" smtClean="0">
                <a:latin typeface="Helvetica" charset="0"/>
              </a:rPr>
              <a:t>的</a:t>
            </a:r>
            <a:r>
              <a:rPr lang="zh-CN" altLang="en-US" dirty="0" smtClean="0">
                <a:latin typeface="Helvetica" charset="0"/>
              </a:rPr>
              <a:t>编程语言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更快捷</a:t>
            </a:r>
            <a:r>
              <a:rPr lang="zh-CN" altLang="en-US" dirty="0" smtClean="0">
                <a:latin typeface="Helvetica" charset="0"/>
              </a:rPr>
              <a:t>的</a:t>
            </a:r>
            <a:r>
              <a:rPr lang="en-US" altLang="zh-CN" dirty="0" err="1" smtClean="0">
                <a:latin typeface="Helvetica" charset="0"/>
              </a:rPr>
              <a:t>MapReduce</a:t>
            </a:r>
            <a:r>
              <a:rPr lang="zh-CN" altLang="en-US" dirty="0" smtClean="0">
                <a:latin typeface="Helvetica" charset="0"/>
              </a:rPr>
              <a:t>工作</a:t>
            </a:r>
            <a:r>
              <a:rPr lang="zh-CN" altLang="en-US" dirty="0" smtClean="0">
                <a:latin typeface="Helvetica" charset="0"/>
              </a:rPr>
              <a:t>流程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提供关系型数据库操作（例如</a:t>
            </a:r>
            <a:r>
              <a:rPr lang="en-US" altLang="zh-CN" dirty="0" smtClean="0">
                <a:latin typeface="Helvetica" charset="0"/>
              </a:rPr>
              <a:t>JOIN</a:t>
            </a:r>
            <a:r>
              <a:rPr lang="zh-CN" altLang="en-US" dirty="0" smtClean="0">
                <a:latin typeface="Helvetica" charset="0"/>
              </a:rPr>
              <a:t>，</a:t>
            </a:r>
            <a:r>
              <a:rPr lang="en-US" altLang="zh-CN" dirty="0" smtClean="0">
                <a:latin typeface="Helvetica" charset="0"/>
              </a:rPr>
              <a:t>GROUP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BY</a:t>
            </a:r>
            <a:r>
              <a:rPr lang="zh-CN" altLang="en-US" dirty="0" smtClean="0">
                <a:latin typeface="Helvetica" charset="0"/>
              </a:rPr>
              <a:t>）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可以方便地</a:t>
            </a:r>
            <a:r>
              <a:rPr lang="zh-CN" altLang="en-US" dirty="0" smtClean="0">
                <a:latin typeface="Helvetica" charset="0"/>
              </a:rPr>
              <a:t>嵌入</a:t>
            </a:r>
            <a:r>
              <a:rPr lang="en-US" altLang="zh-CN" dirty="0" smtClean="0">
                <a:latin typeface="Helvetica" charset="0"/>
              </a:rPr>
              <a:t>Java</a:t>
            </a:r>
            <a:r>
              <a:rPr lang="zh-CN" altLang="en-US" dirty="0" smtClean="0">
                <a:latin typeface="Helvetica" charset="0"/>
              </a:rPr>
              <a:t>函数</a:t>
            </a:r>
            <a:endParaRPr lang="en-US" altLang="zh-CN" dirty="0" smtClean="0">
              <a:latin typeface="Helvetica" charset="0"/>
            </a:endParaRPr>
          </a:p>
          <a:p>
            <a:pPr lvl="1"/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最先</a:t>
            </a:r>
            <a:r>
              <a:rPr lang="zh-CN" altLang="en-US" dirty="0" smtClean="0">
                <a:latin typeface="Helvetica" charset="0"/>
              </a:rPr>
              <a:t>在</a:t>
            </a:r>
            <a:r>
              <a:rPr lang="en-US" altLang="zh-CN" dirty="0" smtClean="0">
                <a:latin typeface="Helvetica" charset="0"/>
              </a:rPr>
              <a:t>Yahoo</a:t>
            </a:r>
            <a:r>
              <a:rPr lang="en-US" altLang="zh-CN" dirty="0" smtClean="0">
                <a:latin typeface="Helvetica" charset="0"/>
              </a:rPr>
              <a:t>! </a:t>
            </a:r>
            <a:r>
              <a:rPr lang="en-US" altLang="zh-CN" dirty="0" smtClean="0">
                <a:latin typeface="Helvetica" charset="0"/>
              </a:rPr>
              <a:t>Research</a:t>
            </a:r>
            <a:r>
              <a:rPr lang="zh-CN" altLang="en-US" dirty="0" smtClean="0">
                <a:latin typeface="Helvetica" charset="0"/>
              </a:rPr>
              <a:t>使用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当时</a:t>
            </a:r>
            <a:r>
              <a:rPr lang="zh-CN" altLang="en-US" dirty="0" smtClean="0">
                <a:latin typeface="Helvetica" charset="0"/>
              </a:rPr>
              <a:t>运</a:t>
            </a:r>
            <a:r>
              <a:rPr lang="zh-CN" altLang="en-US" dirty="0" smtClean="0">
                <a:latin typeface="Helvetica" charset="0"/>
              </a:rPr>
              <a:t>行</a:t>
            </a:r>
            <a:r>
              <a:rPr lang="en-US" altLang="zh-CN" dirty="0" smtClean="0">
                <a:latin typeface="Helvetica" charset="0"/>
              </a:rPr>
              <a:t>Yahoo</a:t>
            </a:r>
            <a:r>
              <a:rPr lang="zh-CN" altLang="en-US" dirty="0" smtClean="0">
                <a:latin typeface="Helvetica" charset="0"/>
              </a:rPr>
              <a:t>！大约</a:t>
            </a:r>
            <a:r>
              <a:rPr lang="en-US" altLang="zh-CN" dirty="0" smtClean="0">
                <a:latin typeface="Helvetica" charset="0"/>
              </a:rPr>
              <a:t>50%</a:t>
            </a:r>
            <a:r>
              <a:rPr lang="zh-CN" altLang="en-US" dirty="0" smtClean="0">
                <a:latin typeface="Helvetica" charset="0"/>
              </a:rPr>
              <a:t>的任务</a:t>
            </a:r>
            <a:endParaRPr lang="en-US" altLang="ja-JP" dirty="0" smtClean="0">
              <a:latin typeface="Helvetica" charset="0"/>
            </a:endParaRPr>
          </a:p>
          <a:p>
            <a:endParaRPr lang="en-US" altLang="zh-CN" dirty="0" smtClean="0">
              <a:latin typeface="Helvetica" charset="0"/>
            </a:endParaRPr>
          </a:p>
          <a:p>
            <a:r>
              <a:rPr lang="en-US" altLang="zh-CN" dirty="0" smtClean="0">
                <a:latin typeface="Helvetica" charset="0"/>
                <a:hlinkClick r:id="rId3"/>
              </a:rPr>
              <a:t>https://pig.apache.org/</a:t>
            </a:r>
            <a:r>
              <a:rPr lang="en-US" altLang="zh-CN" dirty="0" smtClean="0">
                <a:latin typeface="Helvetica" charset="0"/>
              </a:rPr>
              <a:t> </a:t>
            </a:r>
          </a:p>
          <a:p>
            <a:endParaRPr lang="en-US" altLang="zh-CN" dirty="0" smtClean="0">
              <a:latin typeface="Helvetica" charset="0"/>
            </a:endParaRPr>
          </a:p>
          <a:p>
            <a:endParaRPr lang="en-US" altLang="zh-CN" dirty="0" smtClean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5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数据流</a:t>
            </a:r>
            <a:endParaRPr lang="en-US" sz="3200" dirty="0">
              <a:latin typeface="Calibri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9144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Visits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43000" y="14859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 url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47800" y="2057400"/>
            <a:ext cx="3128490" cy="4000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url</a:t>
            </a:r>
            <a:r>
              <a:rPr lang="zh-CN" altLang="en-US" sz="20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generate 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count</a:t>
            </a:r>
            <a:endParaRPr lang="en-US" sz="1600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3999" y="2057400"/>
            <a:ext cx="2193997" cy="4000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1600" dirty="0" err="1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Url</a:t>
            </a:r>
            <a:r>
              <a:rPr lang="en-US" sz="16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Info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62400" y="28003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Join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on url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62400" y="33718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 category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40698" y="4034891"/>
            <a:ext cx="4427782" cy="4964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category</a:t>
            </a:r>
            <a:r>
              <a:rPr lang="zh-CN" altLang="en-US" sz="20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generate 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top10 </a:t>
            </a:r>
            <a:r>
              <a:rPr lang="en-US" dirty="0" err="1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urls</a:t>
            </a:r>
            <a:endParaRPr lang="en-US" sz="1600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47800" y="12573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73488" y="2514600"/>
            <a:ext cx="569912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5562600" y="2457450"/>
            <a:ext cx="868398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1" idx="0"/>
          </p:cNvCxnSpPr>
          <p:nvPr/>
        </p:nvCxnSpPr>
        <p:spPr>
          <a:xfrm rot="5400000">
            <a:off x="4838701" y="3257154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2" idx="0"/>
          </p:cNvCxnSpPr>
          <p:nvPr/>
        </p:nvCxnSpPr>
        <p:spPr>
          <a:xfrm>
            <a:off x="4953000" y="3714750"/>
            <a:ext cx="1589" cy="32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951413" y="4400550"/>
            <a:ext cx="3175" cy="56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90800" y="18288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22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Pig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latin</a:t>
            </a:r>
            <a:r>
              <a:rPr lang="zh-CN" altLang="en-US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基本语法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1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160207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charset="0"/>
              </a:rPr>
              <a:t>Pig Latin</a:t>
            </a:r>
            <a:r>
              <a:rPr lang="zh-CN" altLang="en-US" sz="3200" dirty="0" smtClean="0">
                <a:latin typeface="Calibri" charset="0"/>
              </a:rPr>
              <a:t>代码</a:t>
            </a:r>
            <a:endParaRPr lang="en-US" sz="3200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1642"/>
            <a:ext cx="8915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latin typeface="Calibri" charset="0"/>
              </a:rPr>
              <a:t>visits   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load</a:t>
            </a:r>
            <a:r>
              <a:rPr lang="en-US" sz="2800" dirty="0">
                <a:latin typeface="Calibri" charset="0"/>
              </a:rPr>
              <a:t> </a:t>
            </a:r>
            <a:r>
              <a:rPr lang="ja-JP" altLang="en-US" sz="2800" dirty="0">
                <a:solidFill>
                  <a:schemeClr val="accent2"/>
                </a:solidFill>
                <a:latin typeface="Calibri" charset="0"/>
              </a:rPr>
              <a:t>‘</a:t>
            </a:r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/data/visits</a:t>
            </a:r>
            <a:r>
              <a:rPr lang="ja-JP" altLang="en-US" sz="2800" dirty="0">
                <a:solidFill>
                  <a:schemeClr val="accent2"/>
                </a:solidFill>
                <a:latin typeface="Calibri" charset="0"/>
              </a:rPr>
              <a:t>’</a:t>
            </a:r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as</a:t>
            </a:r>
            <a:r>
              <a:rPr lang="en-US" sz="2800" dirty="0">
                <a:latin typeface="Calibri" charset="0"/>
              </a:rPr>
              <a:t> (user,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time);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gVisits</a:t>
            </a:r>
            <a:r>
              <a:rPr lang="en-US" sz="2800" dirty="0">
                <a:latin typeface="Calibri" charset="0"/>
              </a:rPr>
              <a:t>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group</a:t>
            </a:r>
            <a:r>
              <a:rPr lang="en-US" sz="2800" dirty="0">
                <a:latin typeface="Calibri" charset="0"/>
              </a:rPr>
              <a:t> visits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 = </a:t>
            </a:r>
            <a:r>
              <a:rPr lang="en-US" sz="2800" dirty="0" err="1">
                <a:solidFill>
                  <a:srgbClr val="F79646"/>
                </a:solidFill>
                <a:latin typeface="Calibri" charset="0"/>
              </a:rPr>
              <a:t>foreach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gVisits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generate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count(visits);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urlInfo</a:t>
            </a:r>
            <a:r>
              <a:rPr lang="en-US" sz="2800" dirty="0">
                <a:latin typeface="Calibri" charset="0"/>
              </a:rPr>
              <a:t>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load</a:t>
            </a:r>
            <a:r>
              <a:rPr lang="en-US" sz="2800" dirty="0">
                <a:latin typeface="Calibri" charset="0"/>
              </a:rPr>
              <a:t> </a:t>
            </a:r>
            <a:r>
              <a:rPr lang="ja-JP" altLang="en-US" sz="2800" dirty="0">
                <a:solidFill>
                  <a:srgbClr val="C0504D"/>
                </a:solidFill>
                <a:latin typeface="Calibri" charset="0"/>
              </a:rPr>
              <a:t>‘</a:t>
            </a:r>
            <a:r>
              <a:rPr lang="en-US" sz="2800" dirty="0">
                <a:solidFill>
                  <a:srgbClr val="C0504D"/>
                </a:solidFill>
                <a:latin typeface="Calibri" charset="0"/>
              </a:rPr>
              <a:t>/data/</a:t>
            </a:r>
            <a:r>
              <a:rPr lang="en-US" sz="2800" dirty="0" err="1">
                <a:solidFill>
                  <a:srgbClr val="C0504D"/>
                </a:solidFill>
                <a:latin typeface="Calibri" charset="0"/>
              </a:rPr>
              <a:t>urlInfo</a:t>
            </a:r>
            <a:r>
              <a:rPr lang="ja-JP" altLang="en-US" sz="2800" dirty="0">
                <a:solidFill>
                  <a:srgbClr val="C0504D"/>
                </a:solidFill>
                <a:latin typeface="Calibri" charset="0"/>
              </a:rPr>
              <a:t>’</a:t>
            </a:r>
            <a:r>
              <a:rPr lang="en-US" sz="2800" dirty="0">
                <a:solidFill>
                  <a:srgbClr val="C0504D"/>
                </a:solidFill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as</a:t>
            </a:r>
            <a:r>
              <a:rPr lang="en-US" sz="2800" dirty="0">
                <a:latin typeface="Calibri" charset="0"/>
              </a:rPr>
              <a:t> (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category, </a:t>
            </a:r>
            <a:r>
              <a:rPr lang="en-US" sz="2800" dirty="0" err="1">
                <a:latin typeface="Calibri" charset="0"/>
              </a:rPr>
              <a:t>pRank</a:t>
            </a:r>
            <a:r>
              <a:rPr lang="en-US" sz="2800" dirty="0">
                <a:latin typeface="Calibri" charset="0"/>
              </a:rPr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join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</a:t>
            </a:r>
            <a:r>
              <a:rPr lang="en-US" sz="2800" dirty="0" err="1">
                <a:latin typeface="Calibri" charset="0"/>
              </a:rPr>
              <a:t>urlInfo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gCategories</a:t>
            </a:r>
            <a:r>
              <a:rPr lang="en-US" sz="2800" dirty="0">
                <a:latin typeface="Calibri" charset="0"/>
              </a:rPr>
              <a:t>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group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category;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topUrls</a:t>
            </a:r>
            <a:r>
              <a:rPr lang="en-US" sz="2800" dirty="0">
                <a:latin typeface="Calibri" charset="0"/>
              </a:rPr>
              <a:t> = </a:t>
            </a:r>
            <a:r>
              <a:rPr lang="en-US" sz="2800" dirty="0" err="1">
                <a:solidFill>
                  <a:srgbClr val="F79646"/>
                </a:solidFill>
                <a:latin typeface="Calibri" charset="0"/>
              </a:rPr>
              <a:t>foreach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gCategories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generate</a:t>
            </a:r>
            <a:r>
              <a:rPr lang="en-US" sz="2800" dirty="0">
                <a:latin typeface="Calibri" charset="0"/>
              </a:rPr>
              <a:t> top(visitCounts,10);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store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topUrls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into</a:t>
            </a:r>
            <a:r>
              <a:rPr lang="en-US" sz="2800" dirty="0">
                <a:latin typeface="Calibri" charset="0"/>
              </a:rPr>
              <a:t> </a:t>
            </a:r>
            <a:r>
              <a:rPr lang="ja-JP" altLang="en-US" sz="2800" dirty="0">
                <a:latin typeface="Calibri" charset="0"/>
              </a:rPr>
              <a:t>‘</a:t>
            </a:r>
            <a:r>
              <a:rPr lang="en-US" sz="2800" dirty="0">
                <a:latin typeface="Calibri" charset="0"/>
              </a:rPr>
              <a:t>/data/</a:t>
            </a:r>
            <a:r>
              <a:rPr lang="en-US" sz="2800" dirty="0" err="1">
                <a:latin typeface="Calibri" charset="0"/>
              </a:rPr>
              <a:t>topUrls</a:t>
            </a:r>
            <a:r>
              <a:rPr lang="ja-JP" altLang="en-US" sz="2800" dirty="0">
                <a:latin typeface="Calibri" charset="0"/>
              </a:rPr>
              <a:t>’</a:t>
            </a:r>
            <a:r>
              <a:rPr lang="en-US" sz="2800" dirty="0">
                <a:latin typeface="Calibri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502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800100"/>
            <a:ext cx="8915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latin typeface="Calibri" charset="0"/>
              </a:rPr>
              <a:t>visits   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load</a:t>
            </a:r>
            <a:r>
              <a:rPr lang="en-US" sz="2800" dirty="0">
                <a:latin typeface="Calibri" charset="0"/>
              </a:rPr>
              <a:t> </a:t>
            </a:r>
            <a:r>
              <a:rPr lang="ja-JP" altLang="en-US" sz="2800" dirty="0">
                <a:solidFill>
                  <a:schemeClr val="accent2"/>
                </a:solidFill>
                <a:latin typeface="Calibri" charset="0"/>
              </a:rPr>
              <a:t>‘</a:t>
            </a:r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/data/visits</a:t>
            </a:r>
            <a:r>
              <a:rPr lang="ja-JP" altLang="en-US" sz="2800" dirty="0">
                <a:solidFill>
                  <a:schemeClr val="accent2"/>
                </a:solidFill>
                <a:latin typeface="Calibri" charset="0"/>
              </a:rPr>
              <a:t>’</a:t>
            </a:r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as</a:t>
            </a:r>
            <a:r>
              <a:rPr lang="en-US" sz="2800" dirty="0">
                <a:latin typeface="Calibri" charset="0"/>
              </a:rPr>
              <a:t> (user,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time);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gVisits</a:t>
            </a:r>
            <a:r>
              <a:rPr lang="en-US" sz="2800" dirty="0">
                <a:latin typeface="Calibri" charset="0"/>
              </a:rPr>
              <a:t>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group</a:t>
            </a:r>
            <a:r>
              <a:rPr lang="en-US" sz="2800" dirty="0">
                <a:latin typeface="Calibri" charset="0"/>
              </a:rPr>
              <a:t> visits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 = </a:t>
            </a:r>
            <a:r>
              <a:rPr lang="en-US" sz="2800" dirty="0" err="1">
                <a:solidFill>
                  <a:srgbClr val="F79646"/>
                </a:solidFill>
                <a:latin typeface="Calibri" charset="0"/>
              </a:rPr>
              <a:t>foreach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gVisits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generate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count(</a:t>
            </a:r>
            <a:r>
              <a:rPr lang="en-US" sz="2800" dirty="0" err="1">
                <a:latin typeface="Calibri" charset="0"/>
              </a:rPr>
              <a:t>urlVisits</a:t>
            </a:r>
            <a:r>
              <a:rPr lang="en-US" sz="2800" dirty="0">
                <a:latin typeface="Calibri" charset="0"/>
              </a:rPr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urlInfo</a:t>
            </a:r>
            <a:r>
              <a:rPr lang="en-US" sz="2800" dirty="0">
                <a:latin typeface="Calibri" charset="0"/>
              </a:rPr>
              <a:t>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load</a:t>
            </a:r>
            <a:r>
              <a:rPr lang="en-US" sz="2800" dirty="0">
                <a:latin typeface="Calibri" charset="0"/>
              </a:rPr>
              <a:t> </a:t>
            </a:r>
            <a:r>
              <a:rPr lang="ja-JP" altLang="en-US" sz="2800" dirty="0">
                <a:solidFill>
                  <a:srgbClr val="C0504D"/>
                </a:solidFill>
                <a:latin typeface="Calibri" charset="0"/>
              </a:rPr>
              <a:t>‘</a:t>
            </a:r>
            <a:r>
              <a:rPr lang="en-US" sz="2800" dirty="0">
                <a:solidFill>
                  <a:srgbClr val="C0504D"/>
                </a:solidFill>
                <a:latin typeface="Calibri" charset="0"/>
              </a:rPr>
              <a:t>/data/</a:t>
            </a:r>
            <a:r>
              <a:rPr lang="en-US" sz="2800" dirty="0" err="1">
                <a:solidFill>
                  <a:srgbClr val="C0504D"/>
                </a:solidFill>
                <a:latin typeface="Calibri" charset="0"/>
              </a:rPr>
              <a:t>urlInfo</a:t>
            </a:r>
            <a:r>
              <a:rPr lang="ja-JP" altLang="en-US" sz="2800" dirty="0">
                <a:solidFill>
                  <a:srgbClr val="C0504D"/>
                </a:solidFill>
                <a:latin typeface="Calibri" charset="0"/>
              </a:rPr>
              <a:t>’</a:t>
            </a:r>
            <a:r>
              <a:rPr lang="en-US" sz="2800" dirty="0">
                <a:solidFill>
                  <a:srgbClr val="C0504D"/>
                </a:solidFill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as</a:t>
            </a:r>
            <a:r>
              <a:rPr lang="en-US" sz="2800" dirty="0">
                <a:latin typeface="Calibri" charset="0"/>
              </a:rPr>
              <a:t> (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category, </a:t>
            </a:r>
            <a:r>
              <a:rPr lang="en-US" sz="2800" dirty="0" err="1">
                <a:latin typeface="Calibri" charset="0"/>
              </a:rPr>
              <a:t>pRank</a:t>
            </a:r>
            <a:r>
              <a:rPr lang="en-US" sz="2800" dirty="0">
                <a:latin typeface="Calibri" charset="0"/>
              </a:rPr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join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</a:t>
            </a:r>
            <a:r>
              <a:rPr lang="en-US" sz="2800" dirty="0" err="1">
                <a:latin typeface="Calibri" charset="0"/>
              </a:rPr>
              <a:t>urlInfo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gCategories</a:t>
            </a:r>
            <a:r>
              <a:rPr lang="en-US" sz="2800" dirty="0">
                <a:latin typeface="Calibri" charset="0"/>
              </a:rPr>
              <a:t>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group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category;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topUrls</a:t>
            </a:r>
            <a:r>
              <a:rPr lang="en-US" sz="2800" dirty="0">
                <a:latin typeface="Calibri" charset="0"/>
              </a:rPr>
              <a:t> = </a:t>
            </a:r>
            <a:r>
              <a:rPr lang="en-US" sz="2800" dirty="0" err="1">
                <a:solidFill>
                  <a:srgbClr val="F79646"/>
                </a:solidFill>
                <a:latin typeface="Calibri" charset="0"/>
              </a:rPr>
              <a:t>foreach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gCategories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generate</a:t>
            </a:r>
            <a:r>
              <a:rPr lang="en-US" sz="2800" dirty="0">
                <a:latin typeface="Calibri" charset="0"/>
              </a:rPr>
              <a:t> top(visitCounts,10);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latin typeface="Calibri" charset="0"/>
              </a:rPr>
              <a:t>store </a:t>
            </a:r>
            <a:r>
              <a:rPr lang="en-US" sz="2800" dirty="0" err="1">
                <a:latin typeface="Calibri" charset="0"/>
              </a:rPr>
              <a:t>topUrls</a:t>
            </a:r>
            <a:r>
              <a:rPr lang="en-US" sz="2800" dirty="0">
                <a:latin typeface="Calibri" charset="0"/>
              </a:rPr>
              <a:t> into </a:t>
            </a:r>
            <a:r>
              <a:rPr lang="ja-JP" altLang="en-US" sz="2800" dirty="0">
                <a:latin typeface="Calibri" charset="0"/>
              </a:rPr>
              <a:t>‘</a:t>
            </a:r>
            <a:r>
              <a:rPr lang="en-US" sz="2800" dirty="0">
                <a:latin typeface="Calibri" charset="0"/>
              </a:rPr>
              <a:t>/data/</a:t>
            </a:r>
            <a:r>
              <a:rPr lang="en-US" sz="2800" dirty="0" err="1">
                <a:latin typeface="Calibri" charset="0"/>
              </a:rPr>
              <a:t>topUrls</a:t>
            </a:r>
            <a:r>
              <a:rPr lang="ja-JP" altLang="en-US" sz="2800" dirty="0">
                <a:latin typeface="Calibri" charset="0"/>
              </a:rPr>
              <a:t>’</a:t>
            </a:r>
            <a:r>
              <a:rPr lang="en-US" sz="2800" dirty="0">
                <a:latin typeface="Calibri" charset="0"/>
              </a:rPr>
              <a:t>;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快速入门</a:t>
            </a:r>
            <a:endParaRPr lang="en-US" sz="3200" dirty="0">
              <a:latin typeface="Calibri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67000" y="800100"/>
            <a:ext cx="24384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19400" y="2228850"/>
            <a:ext cx="24384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28800" y="3086100"/>
            <a:ext cx="4800600" cy="1028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操作直接作用于文件</a:t>
            </a:r>
            <a:endParaRPr lang="en-US" sz="2800" dirty="0">
              <a:solidFill>
                <a:srgbClr val="FFFFFF"/>
              </a:solidFill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43200" y="4457700"/>
            <a:ext cx="24384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9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800100"/>
            <a:ext cx="8915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>
                <a:latin typeface="Calibri" charset="0"/>
              </a:rPr>
              <a:t>visits             =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load</a:t>
            </a:r>
            <a:r>
              <a:rPr lang="en-US" sz="2800">
                <a:latin typeface="Calibri" charset="0"/>
              </a:rPr>
              <a:t> </a:t>
            </a:r>
            <a:r>
              <a:rPr lang="ja-JP" altLang="en-US" sz="2800">
                <a:solidFill>
                  <a:schemeClr val="accent2"/>
                </a:solidFill>
                <a:latin typeface="Calibri" charset="0"/>
              </a:rPr>
              <a:t>‘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/data/visits</a:t>
            </a:r>
            <a:r>
              <a:rPr lang="ja-JP" altLang="en-US" sz="2800">
                <a:solidFill>
                  <a:schemeClr val="accent2"/>
                </a:solidFill>
                <a:latin typeface="Calibri" charset="0"/>
              </a:rPr>
              <a:t>’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as</a:t>
            </a:r>
            <a:r>
              <a:rPr lang="en-US" sz="2800">
                <a:latin typeface="Calibri" charset="0"/>
              </a:rPr>
              <a:t> (user, url, time);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>
                <a:latin typeface="Calibri" charset="0"/>
              </a:rPr>
              <a:t>gVisits          =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group</a:t>
            </a:r>
            <a:r>
              <a:rPr lang="en-US" sz="2800">
                <a:latin typeface="Calibri" charset="0"/>
              </a:rPr>
              <a:t> visits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>
                <a:latin typeface="Calibri" charset="0"/>
              </a:rPr>
              <a:t> url;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>
                <a:latin typeface="Calibri" charset="0"/>
              </a:rPr>
              <a:t>visitCounts  =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foreach</a:t>
            </a:r>
            <a:r>
              <a:rPr lang="en-US" sz="2800">
                <a:latin typeface="Calibri" charset="0"/>
              </a:rPr>
              <a:t> gVisits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generate</a:t>
            </a:r>
            <a:r>
              <a:rPr lang="en-US" sz="2800">
                <a:latin typeface="Calibri" charset="0"/>
              </a:rPr>
              <a:t> url, count(urlVisits);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>
                <a:latin typeface="Calibri" charset="0"/>
              </a:rPr>
              <a:t>urlInfo          =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load</a:t>
            </a:r>
            <a:r>
              <a:rPr lang="en-US" sz="2800">
                <a:latin typeface="Calibri" charset="0"/>
              </a:rPr>
              <a:t> </a:t>
            </a:r>
            <a:r>
              <a:rPr lang="ja-JP" altLang="en-US" sz="2800">
                <a:solidFill>
                  <a:srgbClr val="C0504D"/>
                </a:solidFill>
                <a:latin typeface="Calibri" charset="0"/>
              </a:rPr>
              <a:t>‘</a:t>
            </a:r>
            <a:r>
              <a:rPr lang="en-US" sz="2800">
                <a:solidFill>
                  <a:srgbClr val="C0504D"/>
                </a:solidFill>
                <a:latin typeface="Calibri" charset="0"/>
              </a:rPr>
              <a:t>/data/urlInfo</a:t>
            </a:r>
            <a:r>
              <a:rPr lang="ja-JP" altLang="en-US" sz="2800">
                <a:solidFill>
                  <a:srgbClr val="C0504D"/>
                </a:solidFill>
                <a:latin typeface="Calibri" charset="0"/>
              </a:rPr>
              <a:t>’</a:t>
            </a:r>
            <a:r>
              <a:rPr lang="en-US" sz="2800">
                <a:solidFill>
                  <a:srgbClr val="C0504D"/>
                </a:solidFill>
                <a:latin typeface="Calibri" charset="0"/>
              </a:rPr>
              <a:t>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as</a:t>
            </a:r>
            <a:r>
              <a:rPr lang="en-US" sz="2800">
                <a:latin typeface="Calibri" charset="0"/>
              </a:rPr>
              <a:t> (url, category, pRank);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>
                <a:latin typeface="Calibri" charset="0"/>
              </a:rPr>
              <a:t>visitCounts  =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join</a:t>
            </a:r>
            <a:r>
              <a:rPr lang="en-US" sz="2800">
                <a:latin typeface="Calibri" charset="0"/>
              </a:rPr>
              <a:t> visitCounts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>
                <a:latin typeface="Calibri" charset="0"/>
              </a:rPr>
              <a:t> url, urlInfo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>
                <a:latin typeface="Calibri" charset="0"/>
              </a:rPr>
              <a:t> url;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>
                <a:latin typeface="Calibri" charset="0"/>
              </a:rPr>
              <a:t>gCategories =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group</a:t>
            </a:r>
            <a:r>
              <a:rPr lang="en-US" sz="2800">
                <a:latin typeface="Calibri" charset="0"/>
              </a:rPr>
              <a:t> visitCounts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>
                <a:latin typeface="Calibri" charset="0"/>
              </a:rPr>
              <a:t> category;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>
                <a:latin typeface="Calibri" charset="0"/>
              </a:rPr>
              <a:t>topUrls =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foreach</a:t>
            </a:r>
            <a:r>
              <a:rPr lang="en-US" sz="2800">
                <a:latin typeface="Calibri" charset="0"/>
              </a:rPr>
              <a:t> gCategories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generate</a:t>
            </a:r>
            <a:r>
              <a:rPr lang="en-US" sz="2800">
                <a:latin typeface="Calibri" charset="0"/>
              </a:rPr>
              <a:t> top(visitCounts,10);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>
                <a:latin typeface="Calibri" charset="0"/>
              </a:rPr>
              <a:t>store topUrls into </a:t>
            </a:r>
            <a:r>
              <a:rPr lang="ja-JP" altLang="en-US" sz="2800">
                <a:latin typeface="Calibri" charset="0"/>
              </a:rPr>
              <a:t>‘</a:t>
            </a:r>
            <a:r>
              <a:rPr lang="en-US" sz="2800">
                <a:latin typeface="Calibri" charset="0"/>
              </a:rPr>
              <a:t>/data/topUrls</a:t>
            </a:r>
            <a:r>
              <a:rPr lang="ja-JP" altLang="en-US" sz="2800">
                <a:latin typeface="Calibri" charset="0"/>
              </a:rPr>
              <a:t>’</a:t>
            </a:r>
            <a:r>
              <a:rPr lang="en-US" sz="2800">
                <a:latin typeface="Calibri" charset="0"/>
              </a:rPr>
              <a:t>;</a:t>
            </a: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Calibri" charset="0"/>
              </a:rPr>
              <a:t>快速入门与互操作性</a:t>
            </a:r>
            <a:endParaRPr lang="en-US" sz="3200" dirty="0">
              <a:latin typeface="Calibri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05400" y="800100"/>
            <a:ext cx="24384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10200" y="2171700"/>
            <a:ext cx="3352800" cy="5715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28800" y="3086100"/>
            <a:ext cx="5105400" cy="1028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可以选择定义一个</a:t>
            </a:r>
            <a:r>
              <a:rPr lang="en-US" altLang="zh-CN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Schema</a:t>
            </a:r>
            <a:r>
              <a:rPr lang="zh-CN" alt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；</a:t>
            </a:r>
            <a:r>
              <a:rPr lang="zh-CN" alt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定义的变量</a:t>
            </a:r>
            <a:r>
              <a:rPr lang="zh-CN" alt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动态</a:t>
            </a:r>
            <a:r>
              <a:rPr lang="zh-CN" alt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的赋值</a:t>
            </a:r>
            <a:endParaRPr lang="en-US" sz="2800" dirty="0">
              <a:solidFill>
                <a:srgbClr val="FFFFFF"/>
              </a:solidFill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38276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800100"/>
            <a:ext cx="8915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latin typeface="Calibri" charset="0"/>
              </a:rPr>
              <a:t>visits   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load</a:t>
            </a:r>
            <a:r>
              <a:rPr lang="en-US" sz="2800" dirty="0">
                <a:latin typeface="Calibri" charset="0"/>
              </a:rPr>
              <a:t> </a:t>
            </a:r>
            <a:r>
              <a:rPr lang="ja-JP" altLang="en-US" sz="2800" dirty="0">
                <a:solidFill>
                  <a:schemeClr val="accent2"/>
                </a:solidFill>
                <a:latin typeface="Calibri" charset="0"/>
              </a:rPr>
              <a:t>‘</a:t>
            </a:r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/data/visits</a:t>
            </a:r>
            <a:r>
              <a:rPr lang="ja-JP" altLang="en-US" sz="2800" dirty="0">
                <a:solidFill>
                  <a:schemeClr val="accent2"/>
                </a:solidFill>
                <a:latin typeface="Calibri" charset="0"/>
              </a:rPr>
              <a:t>’</a:t>
            </a:r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as</a:t>
            </a:r>
            <a:r>
              <a:rPr lang="en-US" sz="2800" dirty="0">
                <a:latin typeface="Calibri" charset="0"/>
              </a:rPr>
              <a:t> (user,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time);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gVisits</a:t>
            </a:r>
            <a:r>
              <a:rPr lang="en-US" sz="2800" dirty="0">
                <a:latin typeface="Calibri" charset="0"/>
              </a:rPr>
              <a:t>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group</a:t>
            </a:r>
            <a:r>
              <a:rPr lang="en-US" sz="2800" dirty="0">
                <a:latin typeface="Calibri" charset="0"/>
              </a:rPr>
              <a:t> visits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 = </a:t>
            </a:r>
            <a:r>
              <a:rPr lang="en-US" sz="2800" dirty="0" err="1">
                <a:solidFill>
                  <a:srgbClr val="F79646"/>
                </a:solidFill>
                <a:latin typeface="Calibri" charset="0"/>
              </a:rPr>
              <a:t>foreach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gVisits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generate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count(</a:t>
            </a:r>
            <a:r>
              <a:rPr lang="en-US" sz="2800" dirty="0" err="1">
                <a:latin typeface="Calibri" charset="0"/>
              </a:rPr>
              <a:t>urlVisits</a:t>
            </a:r>
            <a:r>
              <a:rPr lang="en-US" sz="2800" dirty="0">
                <a:latin typeface="Calibri" charset="0"/>
              </a:rPr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urlInfo</a:t>
            </a:r>
            <a:r>
              <a:rPr lang="en-US" sz="2800" dirty="0">
                <a:latin typeface="Calibri" charset="0"/>
              </a:rPr>
              <a:t>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load</a:t>
            </a:r>
            <a:r>
              <a:rPr lang="en-US" sz="2800" dirty="0">
                <a:latin typeface="Calibri" charset="0"/>
              </a:rPr>
              <a:t> </a:t>
            </a:r>
            <a:r>
              <a:rPr lang="ja-JP" altLang="en-US" sz="2800" dirty="0">
                <a:solidFill>
                  <a:srgbClr val="C0504D"/>
                </a:solidFill>
                <a:latin typeface="Calibri" charset="0"/>
              </a:rPr>
              <a:t>‘</a:t>
            </a:r>
            <a:r>
              <a:rPr lang="en-US" sz="2800" dirty="0">
                <a:solidFill>
                  <a:srgbClr val="C0504D"/>
                </a:solidFill>
                <a:latin typeface="Calibri" charset="0"/>
              </a:rPr>
              <a:t>/data/</a:t>
            </a:r>
            <a:r>
              <a:rPr lang="en-US" sz="2800" dirty="0" err="1">
                <a:solidFill>
                  <a:srgbClr val="C0504D"/>
                </a:solidFill>
                <a:latin typeface="Calibri" charset="0"/>
              </a:rPr>
              <a:t>urlInfo</a:t>
            </a:r>
            <a:r>
              <a:rPr lang="ja-JP" altLang="en-US" sz="2800" dirty="0">
                <a:solidFill>
                  <a:srgbClr val="C0504D"/>
                </a:solidFill>
                <a:latin typeface="Calibri" charset="0"/>
              </a:rPr>
              <a:t>’</a:t>
            </a:r>
            <a:r>
              <a:rPr lang="en-US" sz="2800" dirty="0">
                <a:solidFill>
                  <a:srgbClr val="C0504D"/>
                </a:solidFill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as</a:t>
            </a:r>
            <a:r>
              <a:rPr lang="en-US" sz="2800" dirty="0">
                <a:latin typeface="Calibri" charset="0"/>
              </a:rPr>
              <a:t> (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category, </a:t>
            </a:r>
            <a:r>
              <a:rPr lang="en-US" sz="2800" dirty="0" err="1">
                <a:latin typeface="Calibri" charset="0"/>
              </a:rPr>
              <a:t>pRank</a:t>
            </a:r>
            <a:r>
              <a:rPr lang="en-US" sz="2800" dirty="0">
                <a:latin typeface="Calibri" charset="0"/>
              </a:rPr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join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</a:t>
            </a:r>
            <a:r>
              <a:rPr lang="en-US" sz="2800" dirty="0" err="1">
                <a:latin typeface="Calibri" charset="0"/>
              </a:rPr>
              <a:t>urlInfo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gCategories</a:t>
            </a:r>
            <a:r>
              <a:rPr lang="en-US" sz="2800" dirty="0">
                <a:latin typeface="Calibri" charset="0"/>
              </a:rPr>
              <a:t>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group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category;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topUrls</a:t>
            </a:r>
            <a:r>
              <a:rPr lang="en-US" sz="2800" dirty="0">
                <a:latin typeface="Calibri" charset="0"/>
              </a:rPr>
              <a:t> = </a:t>
            </a:r>
            <a:r>
              <a:rPr lang="en-US" sz="2800" dirty="0" err="1">
                <a:solidFill>
                  <a:srgbClr val="F79646"/>
                </a:solidFill>
                <a:latin typeface="Calibri" charset="0"/>
              </a:rPr>
              <a:t>foreach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gCategories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generate</a:t>
            </a:r>
            <a:r>
              <a:rPr lang="en-US" sz="2800" dirty="0">
                <a:latin typeface="Calibri" charset="0"/>
              </a:rPr>
              <a:t> top(visitCounts,10);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latin typeface="Calibri" charset="0"/>
              </a:rPr>
              <a:t>store </a:t>
            </a:r>
            <a:r>
              <a:rPr lang="en-US" sz="2800" dirty="0" err="1">
                <a:latin typeface="Calibri" charset="0"/>
              </a:rPr>
              <a:t>topUrls</a:t>
            </a:r>
            <a:r>
              <a:rPr lang="en-US" sz="2800" dirty="0">
                <a:latin typeface="Calibri" charset="0"/>
              </a:rPr>
              <a:t> into </a:t>
            </a:r>
            <a:r>
              <a:rPr lang="ja-JP" altLang="en-US" sz="2800" dirty="0">
                <a:latin typeface="Calibri" charset="0"/>
              </a:rPr>
              <a:t>‘</a:t>
            </a:r>
            <a:r>
              <a:rPr lang="en-US" sz="2800" dirty="0">
                <a:latin typeface="Calibri" charset="0"/>
              </a:rPr>
              <a:t>/data/</a:t>
            </a:r>
            <a:r>
              <a:rPr lang="en-US" sz="2800" dirty="0" err="1">
                <a:latin typeface="Calibri" charset="0"/>
              </a:rPr>
              <a:t>topUrls</a:t>
            </a:r>
            <a:r>
              <a:rPr lang="ja-JP" altLang="en-US" sz="2800" dirty="0">
                <a:latin typeface="Calibri" charset="0"/>
              </a:rPr>
              <a:t>’</a:t>
            </a:r>
            <a:r>
              <a:rPr lang="en-US" sz="2800" dirty="0">
                <a:latin typeface="Calibri" charset="0"/>
              </a:rPr>
              <a:t>;</a:t>
            </a: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用户代码是一等公民</a:t>
            </a:r>
            <a:endParaRPr lang="en-US" sz="3200" dirty="0">
              <a:latin typeface="Calibri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791200" y="3657600"/>
            <a:ext cx="3124200" cy="5715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95400" y="1062261"/>
            <a:ext cx="5105400" cy="21012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Adobe 宋体 Std L"/>
                <a:ea typeface="Adobe 宋体 Std L"/>
                <a:cs typeface="Adobe 宋体 Std L"/>
              </a:rPr>
              <a:t>用户定义函数</a:t>
            </a:r>
            <a:r>
              <a:rPr lang="en-US" sz="2800" dirty="0" smtClean="0">
                <a:solidFill>
                  <a:schemeClr val="bg1"/>
                </a:solidFill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(UDFs)</a:t>
            </a:r>
            <a:r>
              <a:rPr lang="zh-CN" alt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可以用于任何构造过</a:t>
            </a:r>
            <a:r>
              <a:rPr lang="zh-CN" alt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程</a:t>
            </a:r>
            <a:endParaRPr lang="en-US" sz="2800" dirty="0">
              <a:solidFill>
                <a:srgbClr val="FFFFFF"/>
              </a:solidFill>
              <a:latin typeface="Adobe 宋体 Std L"/>
              <a:ea typeface="Adobe 宋体 Std L"/>
              <a:cs typeface="Adobe 宋体 Std L"/>
            </a:endParaRPr>
          </a:p>
          <a:p>
            <a:pPr lvl="1">
              <a:buFont typeface="Arial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dobe 宋体 Std L"/>
                <a:ea typeface="Adobe 宋体 Std L"/>
                <a:cs typeface="Adobe 宋体 Std L"/>
              </a:rPr>
              <a:t>Load, Store</a:t>
            </a:r>
          </a:p>
          <a:p>
            <a:pPr lvl="1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dobe 宋体 Std L"/>
                <a:ea typeface="Adobe 宋体 Std L"/>
                <a:cs typeface="Adobe 宋体 Std L"/>
              </a:rPr>
              <a:t> Group, Filter, </a:t>
            </a:r>
            <a:r>
              <a:rPr lang="en-US" sz="2800" dirty="0" err="1">
                <a:solidFill>
                  <a:schemeClr val="bg1"/>
                </a:solidFill>
                <a:latin typeface="Adobe 宋体 Std L"/>
                <a:ea typeface="Adobe 宋体 Std L"/>
                <a:cs typeface="Adobe 宋体 Std L"/>
              </a:rPr>
              <a:t>Foreach</a:t>
            </a:r>
            <a:endParaRPr lang="en-US" sz="2800" dirty="0">
              <a:solidFill>
                <a:schemeClr val="bg1"/>
              </a:solidFill>
              <a:latin typeface="Adobe 宋体 Std L"/>
              <a:ea typeface="Adobe 宋体 Std L"/>
              <a:cs typeface="Adobe 宋体 Std L"/>
            </a:endParaRPr>
          </a:p>
          <a:p>
            <a:pPr lvl="1" algn="ctr"/>
            <a:endParaRPr lang="en-US" sz="2800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7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宋体 Std L"/>
                <a:ea typeface="Adobe 宋体 Std L"/>
                <a:cs typeface="Adobe 宋体 Std L"/>
              </a:rPr>
              <a:t>嵌套的数据结构</a:t>
            </a:r>
            <a:endParaRPr kumimoji="1" lang="zh-CN" altLang="en-US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911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295400" y="2133600"/>
            <a:ext cx="2997200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例子</a:t>
            </a:r>
            <a:r>
              <a:rPr lang="en-US" sz="3200" dirty="0" smtClean="0"/>
              <a:t>: </a:t>
            </a:r>
            <a:r>
              <a:rPr lang="zh-CN" altLang="en-US" sz="3200" dirty="0" smtClean="0"/>
              <a:t>词频统计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1390650"/>
            <a:ext cx="7399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dog dog is is dog dog is </a:t>
            </a:r>
            <a:r>
              <a:rPr lang="en-US" sz="2800" dirty="0" smtClean="0"/>
              <a:t>cat </a:t>
            </a:r>
            <a:r>
              <a:rPr lang="en-US" sz="2800" dirty="0" smtClean="0"/>
              <a:t>is </a:t>
            </a:r>
            <a:r>
              <a:rPr lang="en-US" sz="2800" dirty="0" smtClean="0"/>
              <a:t>cat </a:t>
            </a:r>
            <a:r>
              <a:rPr lang="en-US" sz="2800" dirty="0" smtClean="0"/>
              <a:t>is dog it it is  ……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587500" y="2228850"/>
            <a:ext cx="7316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dog</a:t>
            </a:r>
          </a:p>
          <a:p>
            <a:r>
              <a:rPr lang="en-US" sz="2800" dirty="0" smtClean="0"/>
              <a:t>is</a:t>
            </a:r>
          </a:p>
          <a:p>
            <a:r>
              <a:rPr lang="en-US" sz="2800" dirty="0" smtClean="0"/>
              <a:t>cat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736600" y="1095375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7901" y="1209675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9101" y="37242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全局状态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283200" y="3754303"/>
            <a:ext cx="1026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并行</a:t>
            </a:r>
            <a:r>
              <a:rPr lang="en-US" sz="2800" dirty="0" smtClean="0">
                <a:latin typeface="Adobe 宋体 Std L"/>
                <a:ea typeface="Adobe 宋体 Std L"/>
                <a:cs typeface="Adobe 宋体 Std L"/>
              </a:rPr>
              <a:t>?</a:t>
            </a:r>
            <a:endParaRPr lang="en-US" sz="2800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657600" y="1114425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00800" y="1114425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019300" y="1390650"/>
            <a:ext cx="889000" cy="714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644900" y="1304925"/>
            <a:ext cx="1638300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356100" y="1371600"/>
            <a:ext cx="2908300" cy="74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6"/>
          <p:cNvSpPr txBox="1"/>
          <p:nvPr/>
        </p:nvSpPr>
        <p:spPr>
          <a:xfrm>
            <a:off x="5219701" y="2114551"/>
            <a:ext cx="33137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dobe 宋体 Std L"/>
                <a:ea typeface="Adobe 宋体 Std L"/>
                <a:cs typeface="Adobe 宋体 Std L"/>
              </a:rPr>
              <a:t>GFS</a:t>
            </a:r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已经解决的问题</a:t>
            </a:r>
            <a:endParaRPr lang="en-US" altLang="zh-CN" sz="2800" dirty="0">
              <a:latin typeface="Adobe 宋体 Std L"/>
              <a:ea typeface="Adobe 宋体 Std L"/>
              <a:cs typeface="Adobe 宋体 Std L"/>
            </a:endParaRPr>
          </a:p>
          <a:p>
            <a:endParaRPr lang="en-US" sz="2800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lang="en-US" sz="2800" dirty="0" smtClean="0">
                <a:latin typeface="Adobe 宋体 Std L"/>
                <a:ea typeface="Adobe 宋体 Std L"/>
                <a:cs typeface="Adobe 宋体 Std L"/>
              </a:rPr>
              <a:t>数据分块存储</a:t>
            </a:r>
            <a:endParaRPr lang="en-US" sz="2800" dirty="0">
              <a:latin typeface="Adobe 宋体 Std L"/>
              <a:ea typeface="Adobe 宋体 Std L"/>
              <a:cs typeface="Adobe 宋体 Std 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81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1" grpId="0"/>
      <p:bldP spid="26" grpId="0"/>
      <p:bldP spid="27" grpId="0"/>
      <p:bldP spid="18" grpId="0" animBg="1"/>
      <p:bldP spid="20" grpId="0" animBg="1"/>
      <p:bldP spid="2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800100"/>
            <a:ext cx="8915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charset="0"/>
              </a:rPr>
              <a:t>Pig </a:t>
            </a:r>
            <a:r>
              <a:rPr lang="en-US" dirty="0" smtClean="0">
                <a:latin typeface="Calibri" charset="0"/>
              </a:rPr>
              <a:t>Latin</a:t>
            </a:r>
            <a:r>
              <a:rPr lang="zh-CN" altLang="en-US" dirty="0" smtClean="0">
                <a:latin typeface="Calibri" charset="0"/>
              </a:rPr>
              <a:t>采用</a:t>
            </a:r>
            <a:r>
              <a:rPr lang="zh-CN" altLang="en-US" dirty="0" smtClean="0">
                <a:latin typeface="Calibri" charset="0"/>
              </a:rPr>
              <a:t>完全可嵌套</a:t>
            </a:r>
            <a:r>
              <a:rPr lang="zh-CN" altLang="en-US" dirty="0" smtClean="0">
                <a:latin typeface="Calibri" charset="0"/>
              </a:rPr>
              <a:t>的数据</a:t>
            </a:r>
            <a:r>
              <a:rPr lang="zh-CN" altLang="en-US" dirty="0" smtClean="0">
                <a:latin typeface="Calibri" charset="0"/>
              </a:rPr>
              <a:t>模型</a:t>
            </a:r>
            <a:endParaRPr lang="en-US" dirty="0">
              <a:latin typeface="Calibri" charset="0"/>
            </a:endParaRPr>
          </a:p>
          <a:p>
            <a:pPr lvl="1"/>
            <a:r>
              <a:rPr lang="zh-CN" altLang="en-US" dirty="0" smtClean="0">
                <a:latin typeface="Calibri" charset="0"/>
              </a:rPr>
              <a:t>原子值（</a:t>
            </a:r>
            <a:r>
              <a:rPr lang="en-US" altLang="zh-CN" dirty="0" smtClean="0">
                <a:latin typeface="Calibri" charset="0"/>
              </a:rPr>
              <a:t>Atomic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Values</a:t>
            </a:r>
            <a:r>
              <a:rPr lang="zh-CN" altLang="en-US" dirty="0" smtClean="0">
                <a:latin typeface="Calibri" charset="0"/>
              </a:rPr>
              <a:t>），元组（</a:t>
            </a:r>
            <a:r>
              <a:rPr lang="en-US" altLang="zh-CN" dirty="0" smtClean="0">
                <a:latin typeface="Calibri" charset="0"/>
              </a:rPr>
              <a:t>tuples</a:t>
            </a:r>
            <a:r>
              <a:rPr lang="zh-CN" altLang="en-US" dirty="0" smtClean="0">
                <a:latin typeface="Calibri" charset="0"/>
              </a:rPr>
              <a:t>），包（列表）（</a:t>
            </a:r>
            <a:r>
              <a:rPr lang="en-US" altLang="zh-CN" dirty="0" smtClean="0">
                <a:latin typeface="Calibri" charset="0"/>
              </a:rPr>
              <a:t>bags</a:t>
            </a:r>
            <a:r>
              <a:rPr lang="zh-CN" altLang="en-US" dirty="0" smtClean="0">
                <a:latin typeface="Calibri" charset="0"/>
              </a:rPr>
              <a:t>（</a:t>
            </a:r>
            <a:r>
              <a:rPr lang="en-US" altLang="zh-CN" dirty="0" smtClean="0">
                <a:latin typeface="Calibri" charset="0"/>
              </a:rPr>
              <a:t>lists</a:t>
            </a:r>
            <a:r>
              <a:rPr lang="zh-CN" altLang="en-US" dirty="0" smtClean="0">
                <a:latin typeface="Calibri" charset="0"/>
              </a:rPr>
              <a:t>）），映射（</a:t>
            </a:r>
            <a:r>
              <a:rPr lang="en-US" altLang="zh-CN" dirty="0" smtClean="0">
                <a:latin typeface="Calibri" charset="0"/>
              </a:rPr>
              <a:t>maps</a:t>
            </a:r>
            <a:r>
              <a:rPr lang="zh-CN" altLang="en-US" dirty="0" smtClean="0">
                <a:latin typeface="Calibri" charset="0"/>
              </a:rPr>
              <a:t>）</a:t>
            </a:r>
            <a:endParaRPr lang="en-US" dirty="0">
              <a:latin typeface="Calibri" charset="0"/>
            </a:endParaRPr>
          </a:p>
          <a:p>
            <a:pPr lvl="1" algn="ctr">
              <a:buFont typeface="Arial" charset="0"/>
              <a:buNone/>
            </a:pPr>
            <a:r>
              <a:rPr lang="en-US" dirty="0">
                <a:latin typeface="Calibri" charset="0"/>
              </a:rPr>
              <a:t> </a:t>
            </a:r>
          </a:p>
          <a:p>
            <a:pPr lvl="1">
              <a:buFont typeface="Arial" charset="0"/>
              <a:buNone/>
            </a:pPr>
            <a:endParaRPr lang="en-US" sz="2400" dirty="0">
              <a:latin typeface="Calibri" charset="0"/>
            </a:endParaRPr>
          </a:p>
          <a:p>
            <a:pPr lvl="1">
              <a:buFont typeface="Arial" charset="0"/>
              <a:buNone/>
            </a:pPr>
            <a:endParaRPr lang="en-US" dirty="0">
              <a:latin typeface="Calibri" charset="0"/>
            </a:endParaRPr>
          </a:p>
          <a:p>
            <a:r>
              <a:rPr lang="zh-CN" altLang="en-US" dirty="0" smtClean="0">
                <a:latin typeface="Calibri" charset="0"/>
              </a:rPr>
              <a:t>优势</a:t>
            </a:r>
            <a:endParaRPr lang="en-US" altLang="zh-CN" dirty="0" smtClean="0">
              <a:latin typeface="Calibri" charset="0"/>
            </a:endParaRPr>
          </a:p>
          <a:p>
            <a:pPr lvl="1"/>
            <a:r>
              <a:rPr lang="zh-CN" altLang="en-US" dirty="0" smtClean="0">
                <a:latin typeface="Calibri" charset="0"/>
              </a:rPr>
              <a:t>对开发</a:t>
            </a:r>
            <a:r>
              <a:rPr lang="zh-CN" altLang="en-US" dirty="0" smtClean="0">
                <a:latin typeface="Calibri" charset="0"/>
              </a:rPr>
              <a:t>者来说，</a:t>
            </a:r>
            <a:r>
              <a:rPr lang="zh-CN" altLang="en-US" dirty="0" smtClean="0">
                <a:latin typeface="Calibri" charset="0"/>
              </a:rPr>
              <a:t>比</a:t>
            </a:r>
            <a:r>
              <a:rPr lang="zh-CN" altLang="en-US" dirty="0" smtClean="0">
                <a:latin typeface="Calibri" charset="0"/>
              </a:rPr>
              <a:t>数据库的扁平组</a:t>
            </a:r>
            <a:r>
              <a:rPr lang="en-US" altLang="zh-CN" dirty="0" smtClean="0">
                <a:latin typeface="Calibri" charset="0"/>
              </a:rPr>
              <a:t>(</a:t>
            </a:r>
            <a:r>
              <a:rPr lang="en-US" altLang="zh-CN" dirty="0" smtClean="0">
                <a:latin typeface="Calibri" charset="0"/>
              </a:rPr>
              <a:t>flat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tuple</a:t>
            </a:r>
            <a:r>
              <a:rPr lang="en-US" altLang="zh-CN" dirty="0" smtClean="0">
                <a:latin typeface="Calibri" charset="0"/>
              </a:rPr>
              <a:t>)</a:t>
            </a:r>
            <a:r>
              <a:rPr lang="zh-CN" altLang="en-US" dirty="0" smtClean="0">
                <a:latin typeface="Calibri" charset="0"/>
              </a:rPr>
              <a:t>更</a:t>
            </a:r>
            <a:r>
              <a:rPr lang="zh-CN" altLang="en-US" dirty="0" smtClean="0">
                <a:latin typeface="Calibri" charset="0"/>
              </a:rPr>
              <a:t>自然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zh-CN" altLang="en-US" dirty="0" smtClean="0">
                <a:latin typeface="Calibri" charset="0"/>
              </a:rPr>
              <a:t>避免代价昂贵的</a:t>
            </a:r>
            <a:r>
              <a:rPr lang="en-US" altLang="zh-CN" dirty="0" smtClean="0">
                <a:latin typeface="Calibri" charset="0"/>
              </a:rPr>
              <a:t>joins</a:t>
            </a:r>
            <a:r>
              <a:rPr lang="zh-CN" altLang="en-US" dirty="0" smtClean="0">
                <a:latin typeface="Calibri" charset="0"/>
              </a:rPr>
              <a:t>操作</a:t>
            </a:r>
            <a:endParaRPr lang="en-US" dirty="0">
              <a:latin typeface="Calibri" charset="0"/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457200" y="81476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嵌套数据模型</a:t>
            </a:r>
            <a:endParaRPr lang="en-US" sz="3200" dirty="0">
              <a:latin typeface="Calibri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971801" y="2395881"/>
            <a:ext cx="2517775" cy="913209"/>
            <a:chOff x="2971800" y="2363804"/>
            <a:chExt cx="2518343" cy="1217596"/>
          </a:xfrm>
        </p:grpSpPr>
        <p:sp>
          <p:nvSpPr>
            <p:cNvPr id="33797" name="TextBox 8"/>
            <p:cNvSpPr txBox="1">
              <a:spLocks noChangeArrowheads="1"/>
            </p:cNvSpPr>
            <p:nvPr/>
          </p:nvSpPr>
          <p:spPr bwMode="auto">
            <a:xfrm>
              <a:off x="3127944" y="2754868"/>
              <a:ext cx="874430" cy="492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/>
                <a:t>yahoo ,</a:t>
              </a:r>
            </a:p>
          </p:txBody>
        </p:sp>
        <p:sp>
          <p:nvSpPr>
            <p:cNvPr id="33798" name="TextBox 11"/>
            <p:cNvSpPr txBox="1">
              <a:spLocks noChangeArrowheads="1"/>
            </p:cNvSpPr>
            <p:nvPr/>
          </p:nvSpPr>
          <p:spPr bwMode="auto">
            <a:xfrm>
              <a:off x="4194744" y="2450068"/>
              <a:ext cx="872626" cy="492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/>
                <a:t>finance</a:t>
              </a:r>
            </a:p>
          </p:txBody>
        </p:sp>
        <p:sp>
          <p:nvSpPr>
            <p:cNvPr id="33799" name="TextBox 12"/>
            <p:cNvSpPr txBox="1">
              <a:spLocks noChangeArrowheads="1"/>
            </p:cNvSpPr>
            <p:nvPr/>
          </p:nvSpPr>
          <p:spPr bwMode="auto">
            <a:xfrm>
              <a:off x="4270944" y="2754868"/>
              <a:ext cx="700590" cy="492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/>
                <a:t>email</a:t>
              </a:r>
            </a:p>
          </p:txBody>
        </p:sp>
        <p:sp>
          <p:nvSpPr>
            <p:cNvPr id="33800" name="TextBox 13"/>
            <p:cNvSpPr txBox="1">
              <a:spLocks noChangeArrowheads="1"/>
            </p:cNvSpPr>
            <p:nvPr/>
          </p:nvSpPr>
          <p:spPr bwMode="auto">
            <a:xfrm>
              <a:off x="4270944" y="3059668"/>
              <a:ext cx="676240" cy="492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/>
                <a:t>news</a:t>
              </a:r>
            </a:p>
          </p:txBody>
        </p:sp>
        <p:sp>
          <p:nvSpPr>
            <p:cNvPr id="15" name="Double Brace 14"/>
            <p:cNvSpPr/>
            <p:nvPr/>
          </p:nvSpPr>
          <p:spPr>
            <a:xfrm>
              <a:off x="4042016" y="2449528"/>
              <a:ext cx="1141670" cy="979474"/>
            </a:xfrm>
            <a:prstGeom prst="bracePair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6" name="Double Bracket 15"/>
            <p:cNvSpPr/>
            <p:nvPr/>
          </p:nvSpPr>
          <p:spPr>
            <a:xfrm>
              <a:off x="2971800" y="2363804"/>
              <a:ext cx="2518343" cy="1217596"/>
            </a:xfrm>
            <a:prstGeom prst="bracketPair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</p:spTree>
    <p:extLst>
      <p:ext uri="{BB962C8B-B14F-4D97-AF65-F5344CB8AC3E}">
        <p14:creationId xmlns:p14="http://schemas.microsoft.com/office/powerpoint/2010/main" val="23835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457200" y="125052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嵌套数据模型</a:t>
            </a:r>
            <a:endParaRPr lang="en-US" sz="3200" dirty="0">
              <a:latin typeface="Calibri" charset="0"/>
            </a:endParaRP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200025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zh-CN" altLang="en-US" dirty="0" smtClean="0">
                <a:latin typeface="Calibri" charset="0"/>
              </a:rPr>
              <a:t>解耦</a:t>
            </a:r>
            <a:r>
              <a:rPr lang="en-US" altLang="zh-CN" dirty="0" smtClean="0">
                <a:latin typeface="Calibri" charset="0"/>
              </a:rPr>
              <a:t>grouping</a:t>
            </a:r>
            <a:r>
              <a:rPr lang="zh-CN" altLang="en-US" dirty="0" smtClean="0">
                <a:latin typeface="Calibri" charset="0"/>
              </a:rPr>
              <a:t>操作作为一个独立的操作</a:t>
            </a:r>
            <a:endParaRPr lang="en-US" dirty="0">
              <a:latin typeface="Calibri" charset="0"/>
            </a:endParaRP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51407"/>
              </p:ext>
            </p:extLst>
          </p:nvPr>
        </p:nvGraphicFramePr>
        <p:xfrm>
          <a:off x="457200" y="1943750"/>
          <a:ext cx="2743200" cy="1242060"/>
        </p:xfrm>
        <a:graphic>
          <a:graphicData uri="http://schemas.openxmlformats.org/drawingml/2006/table">
            <a:tbl>
              <a:tblPr/>
              <a:tblGrid>
                <a:gridCol w="679450"/>
                <a:gridCol w="1149350"/>
                <a:gridCol w="9144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User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Url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cnn.com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8:00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bbc.com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bbc.com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10:05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Fred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cnn.com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12:00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39285"/>
              </p:ext>
            </p:extLst>
          </p:nvPr>
        </p:nvGraphicFramePr>
        <p:xfrm>
          <a:off x="5181600" y="1846119"/>
          <a:ext cx="3505200" cy="1569719"/>
        </p:xfrm>
        <a:graphic>
          <a:graphicData uri="http://schemas.openxmlformats.org/drawingml/2006/table">
            <a:tbl>
              <a:tblPr/>
              <a:tblGrid>
                <a:gridCol w="1066800"/>
                <a:gridCol w="650875"/>
                <a:gridCol w="1011238"/>
                <a:gridCol w="776287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group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Visits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46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cnn.com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cnn.com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8:00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Fred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cnn.com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12:00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bbc.com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bbc.com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bbc.com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10:05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7" name="Double Bracket 6"/>
          <p:cNvSpPr/>
          <p:nvPr/>
        </p:nvSpPr>
        <p:spPr>
          <a:xfrm>
            <a:off x="5029200" y="2069957"/>
            <a:ext cx="3810000" cy="616744"/>
          </a:xfrm>
          <a:prstGeom prst="bracketPair">
            <a:avLst>
              <a:gd name="adj" fmla="val 2154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" name="Double Brace 7"/>
          <p:cNvSpPr/>
          <p:nvPr/>
        </p:nvSpPr>
        <p:spPr>
          <a:xfrm>
            <a:off x="6211888" y="2154491"/>
            <a:ext cx="2474912" cy="475059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9" name="Double Bracket 8"/>
          <p:cNvSpPr/>
          <p:nvPr/>
        </p:nvSpPr>
        <p:spPr>
          <a:xfrm>
            <a:off x="5029200" y="2743850"/>
            <a:ext cx="3810000" cy="616744"/>
          </a:xfrm>
          <a:prstGeom prst="bracket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0" name="Double Brace 9"/>
          <p:cNvSpPr/>
          <p:nvPr/>
        </p:nvSpPr>
        <p:spPr>
          <a:xfrm>
            <a:off x="6211888" y="2801000"/>
            <a:ext cx="2474912" cy="475060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cxnSp>
        <p:nvCxnSpPr>
          <p:cNvPr id="13" name="Straight Arrow Connector 12"/>
          <p:cNvCxnSpPr/>
          <p:nvPr/>
        </p:nvCxnSpPr>
        <p:spPr>
          <a:xfrm>
            <a:off x="3505200" y="2629550"/>
            <a:ext cx="1371600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6600" y="2115201"/>
            <a:ext cx="17023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F79646"/>
                </a:solidFill>
              </a:rPr>
              <a:t>group by</a:t>
            </a:r>
            <a:r>
              <a:rPr lang="en-US" sz="2400"/>
              <a:t> url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294967295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8415C28-5D2A-4448-A630-1A62B7A31D4A}" type="slidenum">
              <a:rPr lang="en-US">
                <a:solidFill>
                  <a:srgbClr val="898989"/>
                </a:solidFill>
              </a:rPr>
              <a:pPr/>
              <a:t>71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7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196351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共同分组（</a:t>
            </a:r>
            <a:r>
              <a:rPr lang="en-US" sz="3200" dirty="0" err="1" smtClean="0">
                <a:latin typeface="Calibri" charset="0"/>
              </a:rPr>
              <a:t>CoGroup</a:t>
            </a:r>
            <a:r>
              <a:rPr lang="zh-CN" altLang="en-US" sz="3200" dirty="0" smtClean="0">
                <a:latin typeface="Calibri" charset="0"/>
              </a:rPr>
              <a:t>）</a:t>
            </a:r>
            <a:endParaRPr lang="en-US" sz="3200" dirty="0">
              <a:latin typeface="Calibri" charset="0"/>
            </a:endParaRP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50265"/>
              </p:ext>
            </p:extLst>
          </p:nvPr>
        </p:nvGraphicFramePr>
        <p:xfrm>
          <a:off x="457200" y="1406233"/>
          <a:ext cx="2514600" cy="1242060"/>
        </p:xfrm>
        <a:graphic>
          <a:graphicData uri="http://schemas.openxmlformats.org/drawingml/2006/table">
            <a:tbl>
              <a:tblPr/>
              <a:tblGrid>
                <a:gridCol w="739775"/>
                <a:gridCol w="1241425"/>
                <a:gridCol w="5334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query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url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rank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nba.com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espn.com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nhl.com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nba.com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596525"/>
              </p:ext>
            </p:extLst>
          </p:nvPr>
        </p:nvGraphicFramePr>
        <p:xfrm>
          <a:off x="3077364" y="1406233"/>
          <a:ext cx="2514600" cy="1242060"/>
        </p:xfrm>
        <a:graphic>
          <a:graphicData uri="http://schemas.openxmlformats.org/drawingml/2006/table">
            <a:tbl>
              <a:tblPr/>
              <a:tblGrid>
                <a:gridCol w="739775"/>
                <a:gridCol w="1012825"/>
                <a:gridCol w="7620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query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adSlot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amount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top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50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side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top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30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side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93132"/>
              </p:ext>
            </p:extLst>
          </p:nvPr>
        </p:nvGraphicFramePr>
        <p:xfrm>
          <a:off x="1752600" y="2874169"/>
          <a:ext cx="6248400" cy="1287779"/>
        </p:xfrm>
        <a:graphic>
          <a:graphicData uri="http://schemas.openxmlformats.org/drawingml/2006/table">
            <a:tbl>
              <a:tblPr/>
              <a:tblGrid>
                <a:gridCol w="990600"/>
                <a:gridCol w="838200"/>
                <a:gridCol w="990600"/>
                <a:gridCol w="685800"/>
                <a:gridCol w="990600"/>
                <a:gridCol w="990600"/>
                <a:gridCol w="7620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group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results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revenue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46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nba.com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top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50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espn.com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side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146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nhl.com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top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30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nba.com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 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side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35947" name="TextBox 6"/>
          <p:cNvSpPr txBox="1">
            <a:spLocks noChangeArrowheads="1"/>
          </p:cNvSpPr>
          <p:nvPr/>
        </p:nvSpPr>
        <p:spPr bwMode="auto">
          <a:xfrm>
            <a:off x="1147681" y="1062131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zh-CN" altLang="en-US" sz="1600" dirty="0" smtClean="0">
                <a:latin typeface="Adobe 宋体 Std L"/>
                <a:ea typeface="Adobe 宋体 Std L"/>
                <a:cs typeface="Adobe 宋体 Std L"/>
              </a:rPr>
              <a:t>广告结果排名</a:t>
            </a:r>
            <a:endParaRPr lang="en-US" sz="1600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5948" name="TextBox 7"/>
          <p:cNvSpPr txBox="1">
            <a:spLocks noChangeArrowheads="1"/>
          </p:cNvSpPr>
          <p:nvPr/>
        </p:nvSpPr>
        <p:spPr bwMode="auto">
          <a:xfrm>
            <a:off x="3839365" y="1062131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zh-CN" altLang="en-US" sz="1600" dirty="0" smtClean="0">
                <a:latin typeface="Adobe 宋体 Std L"/>
                <a:ea typeface="Adobe 宋体 Std L"/>
                <a:cs typeface="Adobe 宋体 Std L"/>
              </a:rPr>
              <a:t>广告收入</a:t>
            </a:r>
            <a:endParaRPr lang="en-US" sz="1600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9" name="Double Brace 8"/>
          <p:cNvSpPr/>
          <p:nvPr/>
        </p:nvSpPr>
        <p:spPr>
          <a:xfrm>
            <a:off x="2743201" y="3182541"/>
            <a:ext cx="2474913" cy="475059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0" name="Double Brace 9"/>
          <p:cNvSpPr/>
          <p:nvPr/>
        </p:nvSpPr>
        <p:spPr>
          <a:xfrm>
            <a:off x="2726997" y="3686889"/>
            <a:ext cx="2474912" cy="475059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Double Brace 10"/>
          <p:cNvSpPr/>
          <p:nvPr/>
        </p:nvSpPr>
        <p:spPr>
          <a:xfrm>
            <a:off x="5334001" y="3686889"/>
            <a:ext cx="2627313" cy="475060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Double Brace 11"/>
          <p:cNvSpPr/>
          <p:nvPr/>
        </p:nvSpPr>
        <p:spPr>
          <a:xfrm>
            <a:off x="5297488" y="3200400"/>
            <a:ext cx="2627312" cy="475060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5" name="Double Bracket 14"/>
          <p:cNvSpPr/>
          <p:nvPr/>
        </p:nvSpPr>
        <p:spPr>
          <a:xfrm>
            <a:off x="1524000" y="3155156"/>
            <a:ext cx="6705600" cy="520304"/>
          </a:xfrm>
          <a:prstGeom prst="bracketPair">
            <a:avLst>
              <a:gd name="adj" fmla="val 2154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Double Bracket 15"/>
          <p:cNvSpPr/>
          <p:nvPr/>
        </p:nvSpPr>
        <p:spPr>
          <a:xfrm>
            <a:off x="1524000" y="3765948"/>
            <a:ext cx="6705600" cy="520303"/>
          </a:xfrm>
          <a:prstGeom prst="bracketPair">
            <a:avLst>
              <a:gd name="adj" fmla="val 2154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Rectangle 1"/>
          <p:cNvSpPr/>
          <p:nvPr/>
        </p:nvSpPr>
        <p:spPr>
          <a:xfrm>
            <a:off x="5638800" y="15421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COGROUP results BY </a:t>
            </a:r>
            <a:r>
              <a:rPr lang="en-US" dirty="0" err="1"/>
              <a:t>queryString</a:t>
            </a:r>
            <a:r>
              <a:rPr lang="en-US" dirty="0" smtClean="0"/>
              <a:t>,</a:t>
            </a:r>
            <a:endParaRPr lang="en-US" dirty="0"/>
          </a:p>
          <a:p>
            <a:r>
              <a:rPr lang="zh-CN" altLang="en-US" dirty="0" smtClean="0"/>
              <a:t>         </a:t>
            </a:r>
            <a:r>
              <a:rPr lang="en-US" dirty="0" smtClean="0"/>
              <a:t>revenue </a:t>
            </a:r>
            <a:r>
              <a:rPr lang="en-US" dirty="0"/>
              <a:t>BY </a:t>
            </a:r>
            <a:r>
              <a:rPr lang="en-US" dirty="0" err="1"/>
              <a:t>queryString</a:t>
            </a:r>
            <a:r>
              <a:rPr lang="en-US" dirty="0"/>
              <a:t>;</a:t>
            </a:r>
          </a:p>
        </p:txBody>
      </p:sp>
      <p:sp>
        <p:nvSpPr>
          <p:cNvPr id="3" name="Down Arrow 2"/>
          <p:cNvSpPr/>
          <p:nvPr/>
        </p:nvSpPr>
        <p:spPr>
          <a:xfrm>
            <a:off x="6841554" y="2316354"/>
            <a:ext cx="583477" cy="55781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0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Pig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latin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的实现和优化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81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4482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Calibri" charset="0"/>
              </a:rPr>
              <a:t>Pig</a:t>
            </a:r>
            <a:r>
              <a:rPr lang="zh-CN" altLang="en-US" sz="3200" dirty="0" smtClean="0">
                <a:latin typeface="Calibri" charset="0"/>
              </a:rPr>
              <a:t> </a:t>
            </a:r>
            <a:r>
              <a:rPr lang="en-US" altLang="zh-CN" sz="3200" dirty="0" smtClean="0">
                <a:latin typeface="Calibri" charset="0"/>
              </a:rPr>
              <a:t>Latin</a:t>
            </a:r>
            <a:r>
              <a:rPr lang="zh-CN" altLang="en-US" sz="3200" dirty="0" smtClean="0">
                <a:latin typeface="Calibri" charset="0"/>
              </a:rPr>
              <a:t>的部署</a:t>
            </a:r>
            <a:endParaRPr lang="en-US" sz="3200" dirty="0">
              <a:latin typeface="Calibri" charset="0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286000" y="3543300"/>
            <a:ext cx="1752600" cy="1143000"/>
            <a:chOff x="1600200" y="4267200"/>
            <a:chExt cx="1752600" cy="1524000"/>
          </a:xfrm>
        </p:grpSpPr>
        <p:sp>
          <p:nvSpPr>
            <p:cNvPr id="4" name="Rectangle 3"/>
            <p:cNvSpPr/>
            <p:nvPr/>
          </p:nvSpPr>
          <p:spPr>
            <a:xfrm>
              <a:off x="18288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812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336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4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08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1828800" y="51054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2057400" y="51054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Can 12"/>
            <p:cNvSpPr/>
            <p:nvPr/>
          </p:nvSpPr>
          <p:spPr>
            <a:xfrm>
              <a:off x="2286000" y="51054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Can 13"/>
            <p:cNvSpPr/>
            <p:nvPr/>
          </p:nvSpPr>
          <p:spPr>
            <a:xfrm>
              <a:off x="2514600" y="51054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Can 14"/>
            <p:cNvSpPr/>
            <p:nvPr/>
          </p:nvSpPr>
          <p:spPr>
            <a:xfrm>
              <a:off x="2743200" y="51054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Can 15"/>
            <p:cNvSpPr/>
            <p:nvPr/>
          </p:nvSpPr>
          <p:spPr>
            <a:xfrm>
              <a:off x="2971800" y="51054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956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Can 18"/>
            <p:cNvSpPr/>
            <p:nvPr/>
          </p:nvSpPr>
          <p:spPr>
            <a:xfrm>
              <a:off x="1828800" y="54102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Can 19"/>
            <p:cNvSpPr/>
            <p:nvPr/>
          </p:nvSpPr>
          <p:spPr>
            <a:xfrm>
              <a:off x="2057400" y="54102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Can 20"/>
            <p:cNvSpPr/>
            <p:nvPr/>
          </p:nvSpPr>
          <p:spPr>
            <a:xfrm>
              <a:off x="2286000" y="54102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2514600" y="54102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Can 22"/>
            <p:cNvSpPr/>
            <p:nvPr/>
          </p:nvSpPr>
          <p:spPr>
            <a:xfrm>
              <a:off x="2743200" y="54102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Can 23"/>
            <p:cNvSpPr/>
            <p:nvPr/>
          </p:nvSpPr>
          <p:spPr>
            <a:xfrm>
              <a:off x="2971800" y="54102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934" name="TextBox 24"/>
            <p:cNvSpPr txBox="1">
              <a:spLocks noChangeArrowheads="1"/>
            </p:cNvSpPr>
            <p:nvPr/>
          </p:nvSpPr>
          <p:spPr bwMode="auto">
            <a:xfrm>
              <a:off x="1883774" y="4572000"/>
              <a:ext cx="1172116" cy="69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2800"/>
                <a:t>cluster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00200" y="4267200"/>
              <a:ext cx="1752600" cy="1524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2133600" y="2628900"/>
            <a:ext cx="2133600" cy="628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Hadoop Map-Reduce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133600" y="1714500"/>
            <a:ext cx="2133600" cy="628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Pig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33600" y="857250"/>
            <a:ext cx="2133600" cy="628650"/>
          </a:xfrm>
          <a:prstGeom prst="roundRect">
            <a:avLst/>
          </a:prstGeom>
          <a:ln w="2540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8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cxnSp>
        <p:nvCxnSpPr>
          <p:cNvPr id="32" name="Straight Arrow Connector 31"/>
          <p:cNvCxnSpPr>
            <a:stCxn id="30" idx="2"/>
            <a:endCxn id="29" idx="0"/>
          </p:cNvCxnSpPr>
          <p:nvPr/>
        </p:nvCxnSpPr>
        <p:spPr>
          <a:xfrm rot="5400000">
            <a:off x="3086101" y="1599804"/>
            <a:ext cx="228600" cy="3175"/>
          </a:xfrm>
          <a:prstGeom prst="straightConnector1">
            <a:avLst/>
          </a:prstGeom>
          <a:ln w="25400" cap="flat" cmpd="sng" algn="ctr">
            <a:solidFill>
              <a:srgbClr val="1F497D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2"/>
            <a:endCxn id="28" idx="0"/>
          </p:cNvCxnSpPr>
          <p:nvPr/>
        </p:nvCxnSpPr>
        <p:spPr>
          <a:xfrm rot="5400000">
            <a:off x="3057526" y="2485629"/>
            <a:ext cx="28575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019426" y="3400029"/>
            <a:ext cx="28575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238126" y="1657351"/>
            <a:ext cx="1338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zh-CN" altLang="en-US" sz="2000" i="1" dirty="0" smtClean="0">
                <a:latin typeface="Adobe 宋体 Std L"/>
                <a:ea typeface="Adobe 宋体 Std L"/>
                <a:cs typeface="Adobe 宋体 Std L"/>
              </a:rPr>
              <a:t>自动重写</a:t>
            </a:r>
            <a:endParaRPr lang="en-US" altLang="zh-CN" sz="2000" i="1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lang="en-US" altLang="zh-CN" sz="2000" i="1" dirty="0" smtClean="0">
                <a:latin typeface="Adobe 宋体 Std L"/>
                <a:ea typeface="Adobe 宋体 Std L"/>
                <a:cs typeface="Adobe 宋体 Std L"/>
              </a:rPr>
              <a:t>+</a:t>
            </a:r>
            <a:r>
              <a:rPr lang="zh-CN" altLang="en-US" sz="2000" i="1" dirty="0" smtClean="0">
                <a:latin typeface="Adobe 宋体 Std L"/>
                <a:ea typeface="Adobe 宋体 Std L"/>
                <a:cs typeface="Adobe 宋体 Std L"/>
              </a:rPr>
              <a:t>优化</a:t>
            </a:r>
            <a:endParaRPr lang="en-US" sz="2000" i="1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 flipV="1">
            <a:off x="1524000" y="1612106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 flipH="1" flipV="1">
            <a:off x="1905000" y="1612106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1524000" y="2069306"/>
            <a:ext cx="381000" cy="400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 flipH="1" flipV="1">
            <a:off x="1905000" y="2469356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 flipV="1">
            <a:off x="1371600" y="2069306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" name="Picture 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6800" y="1490662"/>
            <a:ext cx="2082800" cy="13668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6" name="Line 37"/>
          <p:cNvSpPr>
            <a:spLocks noChangeShapeType="1"/>
          </p:cNvSpPr>
          <p:nvPr/>
        </p:nvSpPr>
        <p:spPr bwMode="auto">
          <a:xfrm flipH="1" flipV="1">
            <a:off x="4318000" y="1257300"/>
            <a:ext cx="1676400" cy="800100"/>
          </a:xfrm>
          <a:prstGeom prst="line">
            <a:avLst/>
          </a:prstGeom>
          <a:noFill/>
          <a:ln w="28575">
            <a:solidFill>
              <a:srgbClr val="1F497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Line 38"/>
          <p:cNvSpPr>
            <a:spLocks noChangeShapeType="1"/>
          </p:cNvSpPr>
          <p:nvPr/>
        </p:nvSpPr>
        <p:spPr bwMode="auto">
          <a:xfrm flipH="1" flipV="1">
            <a:off x="4318000" y="2114550"/>
            <a:ext cx="1676400" cy="57150"/>
          </a:xfrm>
          <a:prstGeom prst="line">
            <a:avLst/>
          </a:prstGeom>
          <a:noFill/>
          <a:ln w="28575">
            <a:solidFill>
              <a:srgbClr val="1F497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9"/>
          <p:cNvSpPr>
            <a:spLocks noChangeShapeType="1"/>
          </p:cNvSpPr>
          <p:nvPr/>
        </p:nvSpPr>
        <p:spPr bwMode="auto">
          <a:xfrm flipH="1">
            <a:off x="4318000" y="2286000"/>
            <a:ext cx="1676400" cy="685800"/>
          </a:xfrm>
          <a:prstGeom prst="line">
            <a:avLst/>
          </a:prstGeom>
          <a:noFill/>
          <a:ln w="28575">
            <a:solidFill>
              <a:srgbClr val="1F497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5156200" y="1828801"/>
            <a:ext cx="4154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400080"/>
                </a:solidFill>
                <a:latin typeface="Calibri" charset="0"/>
              </a:rPr>
              <a:t>or</a:t>
            </a:r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5156200" y="2171701"/>
            <a:ext cx="4154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400080"/>
                </a:solidFill>
                <a:latin typeface="Calibri" charset="0"/>
              </a:rPr>
              <a:t>or</a:t>
            </a:r>
          </a:p>
        </p:txBody>
      </p:sp>
      <p:sp>
        <p:nvSpPr>
          <p:cNvPr id="37910" name="Rectangle 43"/>
          <p:cNvSpPr>
            <a:spLocks noChangeArrowheads="1"/>
          </p:cNvSpPr>
          <p:nvPr/>
        </p:nvSpPr>
        <p:spPr bwMode="auto">
          <a:xfrm>
            <a:off x="6781801" y="1085851"/>
            <a:ext cx="727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alibri" charset="0"/>
              </a:rPr>
              <a:t>user</a:t>
            </a:r>
          </a:p>
        </p:txBody>
      </p:sp>
      <p:sp>
        <p:nvSpPr>
          <p:cNvPr id="37912" name="TextBox 52"/>
          <p:cNvSpPr txBox="1">
            <a:spLocks noChangeArrowheads="1"/>
          </p:cNvSpPr>
          <p:nvPr/>
        </p:nvSpPr>
        <p:spPr bwMode="auto">
          <a:xfrm>
            <a:off x="4648201" y="3714750"/>
            <a:ext cx="445506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2800" dirty="0">
                <a:latin typeface="Adobe 宋体 Std L"/>
                <a:ea typeface="Adobe 宋体 Std L"/>
                <a:cs typeface="Adobe 宋体 Std L"/>
              </a:rPr>
              <a:t>  </a:t>
            </a:r>
            <a:r>
              <a:rPr lang="en-US" sz="2800" dirty="0" smtClean="0">
                <a:latin typeface="Adobe 宋体 Std L"/>
                <a:ea typeface="Adobe 宋体 Std L"/>
                <a:cs typeface="Adobe 宋体 Std L"/>
              </a:rPr>
              <a:t>~50%</a:t>
            </a:r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的</a:t>
            </a:r>
            <a:r>
              <a:rPr lang="en-US" altLang="zh-CN" sz="2800" dirty="0" smtClean="0">
                <a:latin typeface="Adobe 宋体 Std L"/>
                <a:ea typeface="Adobe 宋体 Std L"/>
                <a:cs typeface="Adobe 宋体 Std L"/>
              </a:rPr>
              <a:t>Yahoo</a:t>
            </a:r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！的</a:t>
            </a:r>
            <a:r>
              <a:rPr lang="en-US" sz="2800" dirty="0" err="1" smtClean="0">
                <a:latin typeface="Adobe 宋体 Std L"/>
                <a:ea typeface="Adobe 宋体 Std L"/>
                <a:cs typeface="Adobe 宋体 Std L"/>
              </a:rPr>
              <a:t>Hadoop</a:t>
            </a:r>
            <a:endParaRPr lang="en-US" sz="2800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任务是</a:t>
            </a:r>
            <a:r>
              <a:rPr lang="en-US" altLang="zh-CN" sz="2800" dirty="0" smtClean="0">
                <a:latin typeface="Adobe 宋体 Std L"/>
                <a:ea typeface="Adobe 宋体 Std L"/>
                <a:cs typeface="Adobe 宋体 Std L"/>
              </a:rPr>
              <a:t>Pig</a:t>
            </a:r>
            <a:endParaRPr lang="en-US" sz="2800" dirty="0" smtClean="0">
              <a:latin typeface="Adobe 宋体 Std L"/>
              <a:ea typeface="Adobe 宋体 Std L"/>
              <a:cs typeface="Adobe 宋体 Std L"/>
            </a:endParaRPr>
          </a:p>
          <a:p>
            <a:pPr>
              <a:buFont typeface="Arial" charset="0"/>
              <a:buChar char="•"/>
            </a:pPr>
            <a:r>
              <a:rPr lang="en-US" sz="2800" dirty="0" smtClean="0">
                <a:latin typeface="Adobe 宋体 Std L"/>
                <a:ea typeface="Adobe 宋体 Std L"/>
                <a:cs typeface="Adobe 宋体 Std L"/>
              </a:rPr>
              <a:t>  </a:t>
            </a:r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每天</a:t>
            </a:r>
            <a:r>
              <a:rPr lang="en-US" sz="2800" dirty="0" smtClean="0">
                <a:latin typeface="Adobe 宋体 Std L"/>
                <a:ea typeface="Adobe 宋体 Std L"/>
                <a:cs typeface="Adobe 宋体 Std L"/>
              </a:rPr>
              <a:t>1000</a:t>
            </a:r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多个任务</a:t>
            </a:r>
            <a:endParaRPr lang="en-US" sz="2800" dirty="0"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234600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8" grpId="0" animBg="1"/>
      <p:bldP spid="49" grpId="0"/>
      <p:bldP spid="5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17165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编译</a:t>
            </a:r>
            <a:r>
              <a:rPr lang="zh-CN" altLang="en-US" sz="3200" dirty="0" smtClean="0">
                <a:latin typeface="Calibri" charset="0"/>
              </a:rPr>
              <a:t>成为</a:t>
            </a:r>
            <a:r>
              <a:rPr lang="en-US" altLang="zh-CN" sz="3200" dirty="0" err="1" smtClean="0">
                <a:latin typeface="Calibri" charset="0"/>
              </a:rPr>
              <a:t>MapReduce</a:t>
            </a:r>
            <a:r>
              <a:rPr lang="zh-CN" altLang="en-US" sz="3200" dirty="0" smtClean="0">
                <a:latin typeface="Calibri" charset="0"/>
              </a:rPr>
              <a:t>的</a:t>
            </a:r>
            <a:r>
              <a:rPr lang="en-US" altLang="zh-CN" sz="3200" dirty="0" smtClean="0">
                <a:latin typeface="Calibri" charset="0"/>
              </a:rPr>
              <a:t>job</a:t>
            </a:r>
            <a:endParaRPr lang="en-US" sz="3200" dirty="0">
              <a:latin typeface="Calibri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9144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Visits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43000" y="14859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 url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62200" y="205740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Foreach </a:t>
            </a:r>
            <a:r>
              <a:rPr lang="en-US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url</a:t>
            </a:r>
            <a:endParaRPr lang="en-US" sz="2000">
              <a:solidFill>
                <a:schemeClr val="bg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generate </a:t>
            </a: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count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0" y="21145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Url Info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62400" y="28003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Join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on url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62400" y="33718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 category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73488" y="3943350"/>
            <a:ext cx="2362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Foreach </a:t>
            </a:r>
            <a:r>
              <a:rPr lang="en-US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category</a:t>
            </a:r>
            <a:endParaRPr lang="en-US" sz="2000">
              <a:solidFill>
                <a:schemeClr val="bg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generate </a:t>
            </a: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top10(urls)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47800" y="12573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73488" y="2514600"/>
            <a:ext cx="569912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 rot="5400000">
            <a:off x="5772150" y="2247900"/>
            <a:ext cx="3429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rot="5400000">
            <a:off x="4838701" y="3257154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 rot="16200000" flipH="1">
            <a:off x="4839494" y="382825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4840288" y="451485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0800" y="18288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52400" y="857250"/>
            <a:ext cx="3200400" cy="7429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667001" y="807244"/>
            <a:ext cx="7482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Map</a:t>
            </a:r>
            <a:r>
              <a:rPr lang="en-US" sz="2000" baseline="-25000"/>
              <a:t>1</a:t>
            </a:r>
            <a:endParaRPr lang="en-US" sz="2400" baseline="-25000"/>
          </a:p>
        </p:txBody>
      </p:sp>
      <p:sp>
        <p:nvSpPr>
          <p:cNvPr id="20" name="Rounded Rectangle 19"/>
          <p:cNvSpPr/>
          <p:nvPr/>
        </p:nvSpPr>
        <p:spPr>
          <a:xfrm>
            <a:off x="990600" y="1685925"/>
            <a:ext cx="3657600" cy="94297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81400" y="1643062"/>
            <a:ext cx="1150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Reduce</a:t>
            </a:r>
            <a:r>
              <a:rPr lang="en-US" sz="2000" baseline="-25000"/>
              <a:t>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951414" y="1771650"/>
            <a:ext cx="2897187" cy="11287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31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3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086601" y="1814512"/>
            <a:ext cx="885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Map</a:t>
            </a:r>
            <a:r>
              <a:rPr lang="en-US" sz="2000" baseline="-25000"/>
              <a:t>2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19500" y="3028950"/>
            <a:ext cx="2819400" cy="19883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31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3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477000" y="2957512"/>
            <a:ext cx="1327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Reduce</a:t>
            </a:r>
            <a:r>
              <a:rPr lang="en-US" sz="2000" baseline="-25000"/>
              <a:t>2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19500" y="3344466"/>
            <a:ext cx="2819400" cy="19883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05576" y="3257550"/>
            <a:ext cx="885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Map</a:t>
            </a:r>
            <a:r>
              <a:rPr lang="en-US" sz="2000" baseline="-25000"/>
              <a:t>3</a:t>
            </a:r>
            <a:endParaRPr lang="en-US" sz="2800" baseline="-25000"/>
          </a:p>
        </p:txBody>
      </p:sp>
      <p:sp>
        <p:nvSpPr>
          <p:cNvPr id="28" name="Rounded Rectangle 27"/>
          <p:cNvSpPr/>
          <p:nvPr/>
        </p:nvSpPr>
        <p:spPr>
          <a:xfrm>
            <a:off x="3581400" y="3637360"/>
            <a:ext cx="2819400" cy="87749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553200" y="3836194"/>
            <a:ext cx="1174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Reduce</a:t>
            </a:r>
            <a:r>
              <a:rPr lang="en-US" sz="2000" baseline="-25000"/>
              <a:t>3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38600" y="800100"/>
            <a:ext cx="4876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每一个</a:t>
            </a:r>
            <a:r>
              <a:rPr lang="en-US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group</a:t>
            </a:r>
            <a:r>
              <a:rPr lang="zh-CN" altLang="en-US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或</a:t>
            </a:r>
            <a:r>
              <a:rPr lang="en-US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join</a:t>
            </a:r>
            <a:r>
              <a:rPr lang="zh-CN" altLang="en-US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操作形成一个</a:t>
            </a:r>
            <a:r>
              <a:rPr lang="en-US" altLang="zh-CN" sz="2800" dirty="0" err="1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M</a:t>
            </a:r>
            <a:r>
              <a:rPr lang="en-US" altLang="zh-CN" sz="2800" dirty="0" err="1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apReduce</a:t>
            </a:r>
            <a:endParaRPr lang="en-US" sz="2800" dirty="0">
              <a:solidFill>
                <a:srgbClr val="1F497D"/>
              </a:solidFill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-3175" y="3373041"/>
            <a:ext cx="35083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其他操作进入</a:t>
            </a:r>
            <a:r>
              <a:rPr lang="en-US" altLang="zh-CN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map</a:t>
            </a:r>
            <a:r>
              <a:rPr lang="zh-CN" altLang="en-US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和</a:t>
            </a:r>
            <a:r>
              <a:rPr lang="en-US" altLang="zh-CN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reduce</a:t>
            </a:r>
            <a:r>
              <a:rPr lang="zh-CN" altLang="en-US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阶段的流水线</a:t>
            </a:r>
            <a:endParaRPr lang="en-US" sz="2800" dirty="0">
              <a:solidFill>
                <a:srgbClr val="1F497D"/>
              </a:solidFill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190426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/>
      <p:bldP spid="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抽象的优势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可以逐渐优化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不影响用户使用</a:t>
            </a:r>
            <a:endParaRPr kumimoji="1" lang="zh-CN" altLang="en-US" dirty="0"/>
          </a:p>
        </p:txBody>
      </p:sp>
      <p:pic>
        <p:nvPicPr>
          <p:cNvPr id="4" name="Picture 3" descr="pigmrper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986" y="2227416"/>
            <a:ext cx="6131959" cy="276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26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优化</a:t>
            </a:r>
            <a:r>
              <a:rPr lang="en-US" sz="3200" dirty="0" smtClean="0">
                <a:latin typeface="Calibri" charset="0"/>
              </a:rPr>
              <a:t>:</a:t>
            </a:r>
            <a:r>
              <a:rPr lang="zh-CN" altLang="en-US" sz="3200" dirty="0" smtClean="0">
                <a:latin typeface="Calibri" charset="0"/>
              </a:rPr>
              <a:t>合并函数（</a:t>
            </a:r>
            <a:r>
              <a:rPr lang="en-US" altLang="zh-CN" sz="3200" dirty="0" smtClean="0">
                <a:latin typeface="Calibri" charset="0"/>
              </a:rPr>
              <a:t>Combiner</a:t>
            </a:r>
            <a:r>
              <a:rPr lang="zh-CN" altLang="en-US" sz="3200" dirty="0" smtClean="0">
                <a:latin typeface="Calibri" charset="0"/>
              </a:rPr>
              <a:t>）</a:t>
            </a:r>
            <a:endParaRPr lang="en-US" sz="3200" dirty="0"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188" y="1749029"/>
            <a:ext cx="457200" cy="11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188" y="2034778"/>
            <a:ext cx="457200" cy="11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188" y="2320529"/>
            <a:ext cx="457200" cy="11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188" y="2606279"/>
            <a:ext cx="457200" cy="11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288074" y="94892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输入</a:t>
            </a:r>
            <a:endParaRPr lang="en-US" sz="2400" dirty="0">
              <a:latin typeface="Adobe 宋体 Std L"/>
              <a:ea typeface="Adobe 宋体 Std L"/>
              <a:cs typeface="Adobe 宋体 Std 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0188" y="914400"/>
          <a:ext cx="1295400" cy="10287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70188" y="2621756"/>
          <a:ext cx="1295400" cy="6858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4" idx="3"/>
          </p:cNvCxnSpPr>
          <p:nvPr/>
        </p:nvCxnSpPr>
        <p:spPr>
          <a:xfrm flipV="1">
            <a:off x="941388" y="1463279"/>
            <a:ext cx="18288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550988" y="1428750"/>
            <a:ext cx="838200" cy="4000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map</a:t>
            </a:r>
          </a:p>
        </p:txBody>
      </p: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941388" y="2091929"/>
            <a:ext cx="18288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50988" y="2320529"/>
            <a:ext cx="838200" cy="4000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map</a:t>
            </a:r>
          </a:p>
        </p:txBody>
      </p:sp>
      <p:grpSp>
        <p:nvGrpSpPr>
          <p:cNvPr id="39973" name="Group 14"/>
          <p:cNvGrpSpPr>
            <a:grpSpLocks/>
          </p:cNvGrpSpPr>
          <p:nvPr/>
        </p:nvGrpSpPr>
        <p:grpSpPr bwMode="auto">
          <a:xfrm>
            <a:off x="1931988" y="3177779"/>
            <a:ext cx="76200" cy="400050"/>
            <a:chOff x="1931889" y="4648200"/>
            <a:chExt cx="76200" cy="533400"/>
          </a:xfrm>
        </p:grpSpPr>
        <p:sp>
          <p:nvSpPr>
            <p:cNvPr id="16" name="Oval 15"/>
            <p:cNvSpPr/>
            <p:nvPr/>
          </p:nvSpPr>
          <p:spPr>
            <a:xfrm>
              <a:off x="1931889" y="46482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931889" y="4876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931889" y="51054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056188" y="948929"/>
          <a:ext cx="1295400" cy="10287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056188" y="2606279"/>
          <a:ext cx="1295400" cy="6858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6351588" y="1406129"/>
            <a:ext cx="1600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351588" y="2606279"/>
            <a:ext cx="1600200" cy="40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104188" y="1749029"/>
            <a:ext cx="457200" cy="11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04188" y="2034778"/>
            <a:ext cx="457200" cy="11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04188" y="2320529"/>
            <a:ext cx="457200" cy="11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04188" y="2606279"/>
            <a:ext cx="457200" cy="11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005" name="TextBox 26"/>
          <p:cNvSpPr txBox="1">
            <a:spLocks noChangeArrowheads="1"/>
          </p:cNvSpPr>
          <p:nvPr/>
        </p:nvSpPr>
        <p:spPr bwMode="auto">
          <a:xfrm>
            <a:off x="7957287" y="94892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输出</a:t>
            </a:r>
            <a:endParaRPr lang="en-US" sz="2400" dirty="0">
              <a:latin typeface="Adobe 宋体 Std L"/>
              <a:ea typeface="Adobe 宋体 Std L"/>
              <a:cs typeface="Adobe 宋体 Std L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3789363" y="1739504"/>
            <a:ext cx="154305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3843536" y="1793677"/>
            <a:ext cx="1434704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553200" y="1428750"/>
            <a:ext cx="1143000" cy="4000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reduce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553200" y="2628900"/>
            <a:ext cx="1143000" cy="4000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reduce</a:t>
            </a:r>
          </a:p>
        </p:txBody>
      </p:sp>
      <p:grpSp>
        <p:nvGrpSpPr>
          <p:cNvPr id="40010" name="Group 31"/>
          <p:cNvGrpSpPr>
            <a:grpSpLocks/>
          </p:cNvGrpSpPr>
          <p:nvPr/>
        </p:nvGrpSpPr>
        <p:grpSpPr bwMode="auto">
          <a:xfrm>
            <a:off x="3352800" y="3634979"/>
            <a:ext cx="76200" cy="400050"/>
            <a:chOff x="1931889" y="4648200"/>
            <a:chExt cx="76200" cy="533400"/>
          </a:xfrm>
        </p:grpSpPr>
        <p:sp>
          <p:nvSpPr>
            <p:cNvPr id="33" name="Oval 32"/>
            <p:cNvSpPr/>
            <p:nvPr/>
          </p:nvSpPr>
          <p:spPr>
            <a:xfrm>
              <a:off x="1931889" y="46482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931889" y="4876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931889" y="51054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0011" name="Group 35"/>
          <p:cNvGrpSpPr>
            <a:grpSpLocks/>
          </p:cNvGrpSpPr>
          <p:nvPr/>
        </p:nvGrpSpPr>
        <p:grpSpPr bwMode="auto">
          <a:xfrm>
            <a:off x="5715000" y="3634979"/>
            <a:ext cx="76200" cy="400050"/>
            <a:chOff x="1931889" y="4648200"/>
            <a:chExt cx="76200" cy="533400"/>
          </a:xfrm>
        </p:grpSpPr>
        <p:sp>
          <p:nvSpPr>
            <p:cNvPr id="37" name="Oval 36"/>
            <p:cNvSpPr/>
            <p:nvPr/>
          </p:nvSpPr>
          <p:spPr>
            <a:xfrm>
              <a:off x="1931889" y="46482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931889" y="4876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931889" y="51054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0012" name="Group 39"/>
          <p:cNvGrpSpPr>
            <a:grpSpLocks/>
          </p:cNvGrpSpPr>
          <p:nvPr/>
        </p:nvGrpSpPr>
        <p:grpSpPr bwMode="auto">
          <a:xfrm>
            <a:off x="7162800" y="3377804"/>
            <a:ext cx="76200" cy="400050"/>
            <a:chOff x="1931889" y="4648200"/>
            <a:chExt cx="76200" cy="533400"/>
          </a:xfrm>
        </p:grpSpPr>
        <p:sp>
          <p:nvSpPr>
            <p:cNvPr id="41" name="Oval 40"/>
            <p:cNvSpPr/>
            <p:nvPr/>
          </p:nvSpPr>
          <p:spPr>
            <a:xfrm>
              <a:off x="1931889" y="46482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931889" y="4876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931889" y="51054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0013" name="Group 43"/>
          <p:cNvGrpSpPr>
            <a:grpSpLocks/>
          </p:cNvGrpSpPr>
          <p:nvPr/>
        </p:nvGrpSpPr>
        <p:grpSpPr bwMode="auto">
          <a:xfrm>
            <a:off x="685800" y="3034904"/>
            <a:ext cx="76200" cy="400050"/>
            <a:chOff x="1931889" y="4648200"/>
            <a:chExt cx="76200" cy="533400"/>
          </a:xfrm>
        </p:grpSpPr>
        <p:sp>
          <p:nvSpPr>
            <p:cNvPr id="45" name="Oval 44"/>
            <p:cNvSpPr/>
            <p:nvPr/>
          </p:nvSpPr>
          <p:spPr>
            <a:xfrm>
              <a:off x="1931889" y="46482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931889" y="4876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931889" y="51054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0014" name="Group 47"/>
          <p:cNvGrpSpPr>
            <a:grpSpLocks/>
          </p:cNvGrpSpPr>
          <p:nvPr/>
        </p:nvGrpSpPr>
        <p:grpSpPr bwMode="auto">
          <a:xfrm>
            <a:off x="8305800" y="3006329"/>
            <a:ext cx="76200" cy="400050"/>
            <a:chOff x="1931889" y="4648200"/>
            <a:chExt cx="76200" cy="533400"/>
          </a:xfrm>
        </p:grpSpPr>
        <p:sp>
          <p:nvSpPr>
            <p:cNvPr id="49" name="Oval 48"/>
            <p:cNvSpPr/>
            <p:nvPr/>
          </p:nvSpPr>
          <p:spPr>
            <a:xfrm>
              <a:off x="1931889" y="46482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931889" y="4876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931889" y="51054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4065588" y="1143000"/>
            <a:ext cx="990600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65588" y="3199210"/>
            <a:ext cx="990600" cy="7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590800" y="857250"/>
            <a:ext cx="17526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590800" y="1714500"/>
            <a:ext cx="17526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62001" y="3961808"/>
            <a:ext cx="6258328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可以在</a:t>
            </a:r>
            <a:r>
              <a:rPr lang="en-US" altLang="zh-CN" sz="2400" dirty="0" smtClean="0">
                <a:latin typeface="Adobe 宋体 Std L"/>
                <a:ea typeface="Adobe 宋体 Std L"/>
                <a:cs typeface="Adobe 宋体 Std L"/>
              </a:rPr>
              <a:t>map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中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预处理数据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，来减少数据的传输</a:t>
            </a:r>
            <a:endParaRPr lang="en-US" sz="2400" dirty="0">
              <a:latin typeface="Adobe 宋体 Std L"/>
              <a:ea typeface="Adobe 宋体 Std L"/>
              <a:cs typeface="Adobe 宋体 Std L"/>
            </a:endParaRP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聚合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函数</a:t>
            </a:r>
            <a:endParaRPr lang="en-US" sz="2400" dirty="0">
              <a:latin typeface="Adobe 宋体 Std L"/>
              <a:ea typeface="Adobe 宋体 Std L"/>
              <a:cs typeface="Adobe 宋体 Std L"/>
            </a:endParaRP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去掉重复数据</a:t>
            </a:r>
            <a:r>
              <a:rPr lang="en-US" altLang="zh-CN" sz="2400" dirty="0" smtClean="0">
                <a:latin typeface="Adobe 宋体 Std L"/>
                <a:ea typeface="Adobe 宋体 Std L"/>
                <a:cs typeface="Adobe 宋体 Std L"/>
              </a:rPr>
              <a:t>(distinct)</a:t>
            </a:r>
            <a:endParaRPr lang="en-US" sz="2400" dirty="0"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226759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Adobe 宋体 Std L"/>
                <a:ea typeface="Adobe 宋体 Std L"/>
                <a:cs typeface="Adobe 宋体 Std L"/>
              </a:rPr>
              <a:t>优化</a:t>
            </a:r>
            <a:r>
              <a:rPr lang="en-US" sz="3200" dirty="0" smtClean="0">
                <a:latin typeface="Adobe 宋体 Std L"/>
                <a:ea typeface="Adobe 宋体 Std L"/>
                <a:cs typeface="Adobe 宋体 Std L"/>
              </a:rPr>
              <a:t>: </a:t>
            </a:r>
            <a:r>
              <a:rPr lang="zh-CN" altLang="en-US" sz="3200" dirty="0" smtClean="0">
                <a:latin typeface="Adobe 宋体 Std L"/>
                <a:ea typeface="Adobe 宋体 Std L"/>
                <a:cs typeface="Adobe 宋体 Std L"/>
              </a:rPr>
              <a:t>偏斜的</a:t>
            </a:r>
            <a:r>
              <a:rPr lang="en-US" sz="3200" dirty="0" err="1" smtClean="0">
                <a:latin typeface="Adobe 宋体 Std L"/>
                <a:ea typeface="Adobe 宋体 Std L"/>
                <a:cs typeface="Adobe 宋体 Std L"/>
              </a:rPr>
              <a:t>连接</a:t>
            </a:r>
            <a:r>
              <a:rPr lang="en-US" sz="3200" dirty="0" err="1" smtClean="0">
                <a:latin typeface="Adobe 宋体 Std L"/>
                <a:ea typeface="Adobe 宋体 Std L"/>
                <a:cs typeface="Adobe 宋体 Std L"/>
              </a:rPr>
              <a:t>（Skew</a:t>
            </a:r>
            <a:r>
              <a:rPr lang="en-US" sz="3200" dirty="0" smtClean="0">
                <a:latin typeface="Adobe 宋体 Std L"/>
                <a:ea typeface="Adobe 宋体 Std L"/>
                <a:cs typeface="Adobe 宋体 Std L"/>
              </a:rPr>
              <a:t> Join）</a:t>
            </a:r>
            <a:endParaRPr lang="en-US" sz="3200" dirty="0">
              <a:latin typeface="Adobe 宋体 Std L"/>
              <a:ea typeface="Adobe 宋体 Std L"/>
              <a:cs typeface="Adobe 宋体 Std 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40974"/>
              </p:ext>
            </p:extLst>
          </p:nvPr>
        </p:nvGraphicFramePr>
        <p:xfrm>
          <a:off x="1143000" y="3090863"/>
          <a:ext cx="6248400" cy="1569719"/>
        </p:xfrm>
        <a:graphic>
          <a:graphicData uri="http://schemas.openxmlformats.org/drawingml/2006/table">
            <a:tbl>
              <a:tblPr/>
              <a:tblGrid>
                <a:gridCol w="990600"/>
                <a:gridCol w="838200"/>
                <a:gridCol w="990600"/>
                <a:gridCol w="685800"/>
                <a:gridCol w="990600"/>
                <a:gridCol w="990600"/>
                <a:gridCol w="7620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group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results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revenue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46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nba.com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top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50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espn.com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side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nhl.com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top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30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nba.com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 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side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5" name="Double Brace 4"/>
          <p:cNvSpPr/>
          <p:nvPr/>
        </p:nvSpPr>
        <p:spPr>
          <a:xfrm>
            <a:off x="2133601" y="3399234"/>
            <a:ext cx="2474913" cy="475060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6" name="Double Brace 5"/>
          <p:cNvSpPr/>
          <p:nvPr/>
        </p:nvSpPr>
        <p:spPr>
          <a:xfrm>
            <a:off x="2097088" y="4027884"/>
            <a:ext cx="2474912" cy="475060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7" name="Double Brace 6"/>
          <p:cNvSpPr/>
          <p:nvPr/>
        </p:nvSpPr>
        <p:spPr>
          <a:xfrm>
            <a:off x="4724401" y="3988594"/>
            <a:ext cx="2627313" cy="475059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" name="Double Brace 7"/>
          <p:cNvSpPr/>
          <p:nvPr/>
        </p:nvSpPr>
        <p:spPr>
          <a:xfrm>
            <a:off x="4687888" y="3417094"/>
            <a:ext cx="2627312" cy="475059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9" name="Double Bracket 8"/>
          <p:cNvSpPr/>
          <p:nvPr/>
        </p:nvSpPr>
        <p:spPr>
          <a:xfrm>
            <a:off x="914400" y="3370659"/>
            <a:ext cx="6705600" cy="521494"/>
          </a:xfrm>
          <a:prstGeom prst="bracketPair">
            <a:avLst>
              <a:gd name="adj" fmla="val 2154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0" name="Double Bracket 9"/>
          <p:cNvSpPr/>
          <p:nvPr/>
        </p:nvSpPr>
        <p:spPr>
          <a:xfrm>
            <a:off x="914400" y="3981450"/>
            <a:ext cx="6705600" cy="521494"/>
          </a:xfrm>
          <a:prstGeom prst="bracketPair">
            <a:avLst>
              <a:gd name="adj" fmla="val 2154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cxnSp>
        <p:nvCxnSpPr>
          <p:cNvPr id="12" name="Straight Arrow Connector 11"/>
          <p:cNvCxnSpPr/>
          <p:nvPr/>
        </p:nvCxnSpPr>
        <p:spPr>
          <a:xfrm flipV="1">
            <a:off x="3657600" y="2708672"/>
            <a:ext cx="1828800" cy="708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91200" y="2708671"/>
            <a:ext cx="1143000" cy="661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3951092"/>
            <a:ext cx="8229600" cy="10858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30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024" y="1086601"/>
            <a:ext cx="8229600" cy="3394472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zh-CN" altLang="en-US" dirty="0" smtClean="0"/>
              <a:t>如果很多值都有同样的键的话，就会有问题</a:t>
            </a:r>
            <a:endParaRPr lang="en-US" altLang="zh-CN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altLang="zh-CN" dirty="0"/>
              <a:t>Skew 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对数据进行采样，来找到高频值</a:t>
            </a:r>
            <a:endParaRPr lang="en-US" altLang="zh-CN" dirty="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中进一步的分割他们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1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 smtClean="0">
                <a:latin typeface="Calibri" charset="0"/>
              </a:rPr>
              <a:t>优化</a:t>
            </a:r>
            <a:r>
              <a:rPr lang="en-US" sz="3600" dirty="0" smtClean="0">
                <a:latin typeface="Calibri" charset="0"/>
              </a:rPr>
              <a:t>:</a:t>
            </a:r>
            <a:r>
              <a:rPr lang="zh-CN" altLang="en-US" sz="3600" dirty="0" smtClean="0">
                <a:latin typeface="Calibri" charset="0"/>
              </a:rPr>
              <a:t>碎片复制连接</a:t>
            </a:r>
            <a:r>
              <a:rPr lang="zh-CN" altLang="en-US" sz="3600" dirty="0">
                <a:latin typeface="Calibri" charset="0"/>
              </a:rPr>
              <a:t>（</a:t>
            </a:r>
            <a:r>
              <a:rPr lang="en-US" sz="3600" dirty="0" smtClean="0">
                <a:latin typeface="Calibri" charset="0"/>
              </a:rPr>
              <a:t>Fragment</a:t>
            </a:r>
            <a:r>
              <a:rPr lang="en-US" sz="3600" dirty="0">
                <a:latin typeface="Calibri" charset="0"/>
              </a:rPr>
              <a:t>-Replicate </a:t>
            </a:r>
            <a:r>
              <a:rPr lang="en-US" sz="3600" dirty="0" smtClean="0">
                <a:latin typeface="Calibri" charset="0"/>
              </a:rPr>
              <a:t>Join</a:t>
            </a:r>
            <a:r>
              <a:rPr lang="zh-CN" altLang="en-US" sz="3600" dirty="0" smtClean="0">
                <a:latin typeface="Calibri" charset="0"/>
              </a:rPr>
              <a:t>）</a:t>
            </a:r>
            <a:endParaRPr lang="en-US" sz="3600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592633" cy="277769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Calibri" charset="0"/>
              </a:rPr>
              <a:t>对称哈希连接，对输入数据重分割</a:t>
            </a:r>
            <a:endParaRPr lang="en-US" dirty="0">
              <a:latin typeface="Calibri" charset="0"/>
            </a:endParaRPr>
          </a:p>
          <a:p>
            <a:pPr marL="457200" lvl="1" indent="0">
              <a:buNone/>
            </a:pPr>
            <a:endParaRPr lang="en-US" dirty="0">
              <a:latin typeface="Calibri" charset="0"/>
            </a:endParaRPr>
          </a:p>
          <a:p>
            <a:r>
              <a:rPr lang="zh-CN" altLang="en-US" dirty="0" smtClean="0">
                <a:latin typeface="Calibri" charset="0"/>
              </a:rPr>
              <a:t>转化为</a:t>
            </a:r>
            <a:r>
              <a:rPr lang="en-US" altLang="zh-CN" dirty="0" smtClean="0">
                <a:latin typeface="Calibri" charset="0"/>
              </a:rPr>
              <a:t>map-only</a:t>
            </a:r>
            <a:r>
              <a:rPr lang="zh-CN" altLang="en-US" dirty="0" smtClean="0">
                <a:latin typeface="Calibri" charset="0"/>
              </a:rPr>
              <a:t>的任务</a:t>
            </a:r>
            <a:endParaRPr lang="en-US" dirty="0">
              <a:latin typeface="Calibri" charset="0"/>
            </a:endParaRPr>
          </a:p>
          <a:p>
            <a:pPr lvl="1"/>
            <a:r>
              <a:rPr lang="zh-CN" altLang="en-US" dirty="0" smtClean="0">
                <a:latin typeface="Calibri" charset="0"/>
              </a:rPr>
              <a:t>将</a:t>
            </a:r>
            <a:r>
              <a:rPr lang="zh-CN" altLang="en-US" dirty="0" smtClean="0">
                <a:latin typeface="Calibri" charset="0"/>
              </a:rPr>
              <a:t>数据集</a:t>
            </a:r>
            <a:r>
              <a:rPr lang="en-US" altLang="zh-CN" dirty="0" smtClean="0">
                <a:latin typeface="Calibri" charset="0"/>
              </a:rPr>
              <a:t>2</a:t>
            </a:r>
            <a:r>
              <a:rPr lang="zh-CN" altLang="en-US" dirty="0" smtClean="0">
                <a:latin typeface="Calibri" charset="0"/>
              </a:rPr>
              <a:t>做</a:t>
            </a:r>
            <a:r>
              <a:rPr lang="zh-CN" altLang="en-US" dirty="0" smtClean="0">
                <a:latin typeface="Calibri" charset="0"/>
              </a:rPr>
              <a:t>为</a:t>
            </a:r>
            <a:r>
              <a:rPr lang="zh-CN" altLang="en-US" dirty="0" smtClean="0">
                <a:latin typeface="Calibri" charset="0"/>
              </a:rPr>
              <a:t>旁路输入（</a:t>
            </a:r>
            <a:r>
              <a:rPr lang="zh-CN" altLang="en-US" dirty="0" smtClean="0">
                <a:latin typeface="Calibri" charset="0"/>
              </a:rPr>
              <a:t>“</a:t>
            </a:r>
            <a:r>
              <a:rPr lang="en-US" altLang="zh-CN" dirty="0" smtClean="0">
                <a:latin typeface="Calibri" charset="0"/>
              </a:rPr>
              <a:t>side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file</a:t>
            </a:r>
            <a:r>
              <a:rPr lang="zh-CN" altLang="en-US" dirty="0" smtClean="0">
                <a:latin typeface="Calibri" charset="0"/>
              </a:rPr>
              <a:t>”</a:t>
            </a:r>
            <a:r>
              <a:rPr lang="zh-CN" altLang="en-US" dirty="0" smtClean="0">
                <a:latin typeface="Calibri" charset="0"/>
              </a:rPr>
              <a:t>）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6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Adobe 宋体 Std L"/>
                <a:ea typeface="Adobe 宋体 Std L"/>
                <a:cs typeface="Adobe 宋体 Std L"/>
              </a:rPr>
              <a:t>问题？</a:t>
            </a:r>
            <a:endParaRPr kumimoji="1" lang="zh-CN" altLang="en-US" sz="3200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7564341" cy="2721670"/>
          </a:xfrm>
        </p:spPr>
        <p:txBody>
          <a:bodyPr>
            <a:normAutofit/>
          </a:bodyPr>
          <a:lstStyle/>
          <a:p>
            <a:r>
              <a:rPr kumimoji="1" lang="en-US" altLang="en-US" dirty="0">
                <a:latin typeface="Adobe 宋体 Std L"/>
                <a:ea typeface="Adobe 宋体 Std L"/>
                <a:cs typeface="Adobe 宋体 Std L"/>
              </a:rPr>
              <a:t>共享的状态</a:t>
            </a:r>
          </a:p>
          <a:p>
            <a:pPr lvl="1"/>
            <a:r>
              <a:rPr kumimoji="1" lang="en-US" altLang="en-US" dirty="0">
                <a:latin typeface="Adobe 宋体 Std L"/>
                <a:ea typeface="Adobe 宋体 Std L"/>
                <a:cs typeface="Adobe 宋体 Std L"/>
              </a:rPr>
              <a:t>吞吐量（多个进程同时改变）</a:t>
            </a:r>
          </a:p>
          <a:p>
            <a:pPr lvl="1"/>
            <a:r>
              <a:rPr kumimoji="1" lang="zh-CN" altLang="en-US" dirty="0">
                <a:latin typeface="Adobe 宋体 Std L"/>
                <a:ea typeface="Adobe 宋体 Std L"/>
                <a:cs typeface="Adobe 宋体 Std L"/>
              </a:rPr>
              <a:t>同步（同时修改需要锁）</a:t>
            </a:r>
            <a:endParaRPr kumimoji="1" lang="en-US" altLang="zh-CN" dirty="0">
              <a:latin typeface="Adobe 宋体 Std L"/>
              <a:ea typeface="Adobe 宋体 Std L"/>
              <a:cs typeface="Adobe 宋体 Std L"/>
            </a:endParaRPr>
          </a:p>
          <a:p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小粒度的通信让元数据管理变得更复杂</a:t>
            </a:r>
            <a:endParaRPr kumimoji="1" lang="en-US" altLang="zh-CN" dirty="0">
              <a:latin typeface="Adobe 宋体 Std L"/>
              <a:ea typeface="Adobe 宋体 Std L"/>
              <a:cs typeface="Adobe 宋体 Std L"/>
            </a:endParaRPr>
          </a:p>
          <a:p>
            <a:endParaRPr kumimoji="1" lang="zh-CN" altLang="en-US" dirty="0"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376221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12780" y="91678"/>
            <a:ext cx="7620000" cy="594122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优化</a:t>
            </a:r>
            <a:r>
              <a:rPr lang="en-US" sz="3200" dirty="0" smtClean="0">
                <a:latin typeface="Calibri" charset="0"/>
              </a:rPr>
              <a:t>: </a:t>
            </a:r>
            <a:r>
              <a:rPr lang="zh-CN" altLang="en-US" sz="3200" dirty="0" smtClean="0">
                <a:latin typeface="Calibri" charset="0"/>
              </a:rPr>
              <a:t>多数据流</a:t>
            </a:r>
            <a:endParaRPr lang="en-US" sz="3200" dirty="0">
              <a:latin typeface="Calibri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05200" y="9144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Users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05200" y="14287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Filter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bots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09800" y="257175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by</a:t>
            </a:r>
            <a:endParaRPr lang="en-US" sz="2000">
              <a:solidFill>
                <a:schemeClr val="bg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state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09800" y="37719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Apply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udfs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9800" y="434340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Store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into  </a:t>
            </a:r>
            <a:r>
              <a:rPr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‘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bystate</a:t>
            </a:r>
            <a:r>
              <a:rPr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5400000">
            <a:off x="4410076" y="1342628"/>
            <a:ext cx="17145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rot="5400000">
            <a:off x="2828926" y="3400029"/>
            <a:ext cx="74295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rot="5400000">
            <a:off x="3086101" y="4228704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rot="5400000">
            <a:off x="3448050" y="1524000"/>
            <a:ext cx="8001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53000" y="257175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by</a:t>
            </a:r>
            <a:endParaRPr lang="en-US" sz="2000">
              <a:solidFill>
                <a:schemeClr val="bg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demographic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53000" y="37719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Apply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udfs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53000" y="434340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Store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into </a:t>
            </a:r>
            <a:r>
              <a:rPr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‘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bydemo</a:t>
            </a:r>
            <a:r>
              <a:rPr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rot="5400000">
            <a:off x="5829301" y="4228704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8" idx="0"/>
          </p:cNvCxnSpPr>
          <p:nvPr/>
        </p:nvCxnSpPr>
        <p:spPr>
          <a:xfrm rot="16200000" flipH="1">
            <a:off x="4819650" y="1447800"/>
            <a:ext cx="8001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19" idx="0"/>
          </p:cNvCxnSpPr>
          <p:nvPr/>
        </p:nvCxnSpPr>
        <p:spPr>
          <a:xfrm rot="5400000">
            <a:off x="5572126" y="3400029"/>
            <a:ext cx="74295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719888" y="842962"/>
            <a:ext cx="7482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Map</a:t>
            </a:r>
            <a:r>
              <a:rPr lang="en-US" sz="2000" baseline="-25000"/>
              <a:t>1</a:t>
            </a:r>
            <a:endParaRPr lang="en-US" sz="2400" baseline="-2500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21464" y="3071812"/>
            <a:ext cx="1150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Reduce</a:t>
            </a:r>
            <a:r>
              <a:rPr lang="en-US" sz="2000" baseline="-25000"/>
              <a:t>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600200" y="2886075"/>
            <a:ext cx="6019800" cy="20288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00200" y="857250"/>
            <a:ext cx="6019800" cy="18859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1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43" grpId="0" animBg="1"/>
      <p:bldP spid="2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优化</a:t>
            </a:r>
            <a:r>
              <a:rPr lang="en-US" sz="3200" dirty="0" smtClean="0">
                <a:latin typeface="Calibri" charset="0"/>
              </a:rPr>
              <a:t>: </a:t>
            </a:r>
            <a:r>
              <a:rPr lang="zh-CN" altLang="en-US" sz="3200" dirty="0" smtClean="0">
                <a:latin typeface="Calibri" charset="0"/>
              </a:rPr>
              <a:t>多数据流</a:t>
            </a:r>
            <a:endParaRPr lang="en-US" sz="3200" dirty="0">
              <a:latin typeface="Calibri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05200" y="9144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Users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05200" y="14287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Filter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bots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09800" y="257175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by</a:t>
            </a:r>
            <a:endParaRPr lang="en-US" sz="2000">
              <a:solidFill>
                <a:schemeClr val="bg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state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09800" y="37719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Apply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udfs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9800" y="434340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Store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into  </a:t>
            </a:r>
            <a:r>
              <a:rPr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‘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bystate</a:t>
            </a:r>
            <a:r>
              <a:rPr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5400000">
            <a:off x="4410076" y="1342628"/>
            <a:ext cx="17145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 rot="10800000" flipV="1">
            <a:off x="3200400" y="3486150"/>
            <a:ext cx="1296988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rot="5400000">
            <a:off x="3086101" y="4228704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2" idx="2"/>
            <a:endCxn id="6" idx="0"/>
          </p:cNvCxnSpPr>
          <p:nvPr/>
        </p:nvCxnSpPr>
        <p:spPr>
          <a:xfrm rot="5400000">
            <a:off x="3705225" y="1781175"/>
            <a:ext cx="28575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53000" y="257175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by</a:t>
            </a:r>
            <a:endParaRPr lang="en-US" sz="2000">
              <a:solidFill>
                <a:schemeClr val="bg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demographic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53000" y="37719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Apply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udfs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53000" y="434340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Store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into </a:t>
            </a:r>
            <a:r>
              <a:rPr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‘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bydemo</a:t>
            </a:r>
            <a:r>
              <a:rPr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rot="5400000">
            <a:off x="5829301" y="4228704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8" idx="0"/>
          </p:cNvCxnSpPr>
          <p:nvPr/>
        </p:nvCxnSpPr>
        <p:spPr>
          <a:xfrm>
            <a:off x="4497388" y="2286000"/>
            <a:ext cx="1446212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505200" y="19431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Split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81400" y="31432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Demultiplex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7" name="Straight Arrow Connector 46"/>
          <p:cNvCxnSpPr>
            <a:stCxn id="5" idx="2"/>
            <a:endCxn id="42" idx="0"/>
          </p:cNvCxnSpPr>
          <p:nvPr/>
        </p:nvCxnSpPr>
        <p:spPr>
          <a:xfrm rot="5400000">
            <a:off x="4410076" y="1856979"/>
            <a:ext cx="17145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2"/>
            <a:endCxn id="19" idx="0"/>
          </p:cNvCxnSpPr>
          <p:nvPr/>
        </p:nvCxnSpPr>
        <p:spPr>
          <a:xfrm rot="16200000" flipH="1">
            <a:off x="5114925" y="2943225"/>
            <a:ext cx="28575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77" name="TextBox 54"/>
          <p:cNvSpPr txBox="1">
            <a:spLocks noChangeArrowheads="1"/>
          </p:cNvSpPr>
          <p:nvPr/>
        </p:nvSpPr>
        <p:spPr bwMode="auto">
          <a:xfrm>
            <a:off x="6719888" y="857250"/>
            <a:ext cx="7482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Map</a:t>
            </a:r>
            <a:r>
              <a:rPr lang="en-US" sz="2000" baseline="-25000"/>
              <a:t>1</a:t>
            </a:r>
            <a:endParaRPr lang="en-US" sz="2400" baseline="-25000"/>
          </a:p>
        </p:txBody>
      </p:sp>
      <p:sp>
        <p:nvSpPr>
          <p:cNvPr id="45078" name="TextBox 56"/>
          <p:cNvSpPr txBox="1">
            <a:spLocks noChangeArrowheads="1"/>
          </p:cNvSpPr>
          <p:nvPr/>
        </p:nvSpPr>
        <p:spPr bwMode="auto">
          <a:xfrm>
            <a:off x="6621464" y="3071812"/>
            <a:ext cx="1150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Reduce</a:t>
            </a:r>
            <a:r>
              <a:rPr lang="en-US" sz="2000" baseline="-25000"/>
              <a:t>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4442620" y="3015060"/>
            <a:ext cx="25717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600200" y="2886075"/>
            <a:ext cx="6019800" cy="20288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600200" y="857250"/>
            <a:ext cx="6019800" cy="18859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其他类似框架</a:t>
            </a:r>
            <a:endParaRPr lang="en-US" sz="3200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36230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 err="1">
                <a:solidFill>
                  <a:schemeClr val="tx2"/>
                </a:solidFill>
                <a:latin typeface="Calibri" charset="0"/>
              </a:rPr>
              <a:t>Sawzall</a:t>
            </a:r>
            <a:endParaRPr lang="en-US" sz="3000" dirty="0">
              <a:solidFill>
                <a:schemeClr val="tx2"/>
              </a:solidFill>
              <a:latin typeface="Calibri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600" dirty="0" smtClean="0">
                <a:latin typeface="Calibri" charset="0"/>
              </a:rPr>
              <a:t>基于</a:t>
            </a:r>
            <a:r>
              <a:rPr lang="en-US" altLang="zh-CN" sz="2600" dirty="0" err="1" smtClean="0">
                <a:latin typeface="Calibri" charset="0"/>
              </a:rPr>
              <a:t>MapReduce</a:t>
            </a:r>
            <a:r>
              <a:rPr lang="zh-CN" altLang="en-US" sz="2600" dirty="0" smtClean="0">
                <a:latin typeface="Calibri" charset="0"/>
              </a:rPr>
              <a:t>的数据处理语言</a:t>
            </a:r>
            <a:endParaRPr lang="en-US" altLang="zh-CN" sz="2600" dirty="0" smtClean="0">
              <a:latin typeface="Calibri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600" dirty="0" smtClean="0">
                <a:latin typeface="Calibri" charset="0"/>
              </a:rPr>
              <a:t>严格的结构：过滤</a:t>
            </a:r>
            <a:r>
              <a:rPr lang="en-US" altLang="zh-CN" sz="2600" dirty="0" smtClean="0">
                <a:latin typeface="Calibri" charset="0"/>
              </a:rPr>
              <a:t>-&gt;</a:t>
            </a:r>
            <a:r>
              <a:rPr lang="zh-CN" altLang="en-US" sz="2600" dirty="0" smtClean="0">
                <a:latin typeface="Calibri" charset="0"/>
              </a:rPr>
              <a:t>聚合</a:t>
            </a:r>
            <a:endParaRPr lang="en-US" altLang="zh-CN" sz="2600" dirty="0" smtClean="0">
              <a:latin typeface="Calibri" charset="0"/>
            </a:endParaRPr>
          </a:p>
          <a:p>
            <a:pPr lvl="1">
              <a:lnSpc>
                <a:spcPct val="80000"/>
              </a:lnSpc>
            </a:pPr>
            <a:endParaRPr lang="en-US" sz="1100" dirty="0"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3000" dirty="0">
                <a:solidFill>
                  <a:srgbClr val="1F497D"/>
                </a:solidFill>
                <a:latin typeface="Calibri" charset="0"/>
              </a:rPr>
              <a:t>Hive</a:t>
            </a:r>
          </a:p>
          <a:p>
            <a:pPr lvl="1">
              <a:lnSpc>
                <a:spcPct val="80000"/>
              </a:lnSpc>
            </a:pPr>
            <a:r>
              <a:rPr lang="zh-CN" altLang="en-US" sz="2600" dirty="0" smtClean="0">
                <a:latin typeface="Calibri" charset="0"/>
              </a:rPr>
              <a:t>基于</a:t>
            </a:r>
            <a:r>
              <a:rPr lang="en-US" altLang="zh-CN" sz="2600" dirty="0" err="1" smtClean="0">
                <a:latin typeface="Calibri" charset="0"/>
              </a:rPr>
              <a:t>MapReduce</a:t>
            </a:r>
            <a:r>
              <a:rPr lang="zh-CN" altLang="en-US" sz="2600" dirty="0" smtClean="0">
                <a:latin typeface="Calibri" charset="0"/>
              </a:rPr>
              <a:t>的类似</a:t>
            </a:r>
            <a:r>
              <a:rPr lang="en-US" altLang="zh-CN" sz="2600" dirty="0" smtClean="0">
                <a:latin typeface="Calibri" charset="0"/>
              </a:rPr>
              <a:t>SQL</a:t>
            </a:r>
            <a:r>
              <a:rPr lang="zh-CN" altLang="en-US" sz="2600" dirty="0" smtClean="0">
                <a:latin typeface="Calibri" charset="0"/>
              </a:rPr>
              <a:t>的语言</a:t>
            </a:r>
            <a:endParaRPr lang="en-US" altLang="zh-CN" sz="2600" dirty="0" smtClean="0">
              <a:latin typeface="Calibri" charset="0"/>
            </a:endParaRPr>
          </a:p>
          <a:p>
            <a:pPr lvl="1">
              <a:lnSpc>
                <a:spcPct val="80000"/>
              </a:lnSpc>
            </a:pPr>
            <a:endParaRPr lang="en-US" sz="1100" dirty="0">
              <a:solidFill>
                <a:srgbClr val="1F497D"/>
              </a:solidFill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3000" dirty="0" err="1">
                <a:solidFill>
                  <a:srgbClr val="1F497D"/>
                </a:solidFill>
                <a:latin typeface="Calibri" charset="0"/>
              </a:rPr>
              <a:t>DryadLINQ</a:t>
            </a:r>
            <a:endParaRPr lang="en-US" sz="3000" dirty="0">
              <a:solidFill>
                <a:srgbClr val="1F497D"/>
              </a:solidFill>
              <a:latin typeface="Calibri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600" dirty="0" smtClean="0">
                <a:latin typeface="Calibri" charset="0"/>
              </a:rPr>
              <a:t>基于</a:t>
            </a:r>
            <a:r>
              <a:rPr lang="en-US" altLang="zh-CN" sz="2600" dirty="0" smtClean="0">
                <a:latin typeface="Calibri" charset="0"/>
              </a:rPr>
              <a:t>Dryad</a:t>
            </a:r>
            <a:r>
              <a:rPr lang="zh-CN" altLang="en-US" sz="2600" dirty="0" smtClean="0">
                <a:latin typeface="Calibri" charset="0"/>
              </a:rPr>
              <a:t>的类似</a:t>
            </a:r>
            <a:r>
              <a:rPr lang="en-US" altLang="zh-CN" sz="2600" dirty="0" smtClean="0">
                <a:latin typeface="Calibri" charset="0"/>
              </a:rPr>
              <a:t>SQL</a:t>
            </a:r>
            <a:r>
              <a:rPr lang="zh-CN" altLang="en-US" sz="2600" dirty="0" smtClean="0">
                <a:latin typeface="Calibri" charset="0"/>
              </a:rPr>
              <a:t>的语言</a:t>
            </a:r>
            <a:endParaRPr lang="en-US" sz="11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0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总结与课程之后的内容展望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9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err="1" smtClean="0"/>
              <a:t>Hadoop</a:t>
            </a:r>
            <a:r>
              <a:rPr kumimoji="1" lang="zh-CN" altLang="en-US" sz="3200" dirty="0" smtClean="0"/>
              <a:t>与</a:t>
            </a:r>
            <a:r>
              <a:rPr kumimoji="1" lang="en-US" altLang="zh-CN" sz="3200" dirty="0" smtClean="0"/>
              <a:t>Pig</a:t>
            </a:r>
            <a:endParaRPr kumimoji="1" lang="zh-CN" altLang="en-US" sz="3200" dirty="0"/>
          </a:p>
        </p:txBody>
      </p:sp>
      <p:pic>
        <p:nvPicPr>
          <p:cNvPr id="3" name="图片 2" descr="pic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2" y="1063229"/>
            <a:ext cx="8808246" cy="38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3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4654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200" dirty="0" err="1" smtClean="0"/>
              <a:t>Hadoop</a:t>
            </a:r>
            <a:r>
              <a:rPr kumimoji="1" lang="en-US" altLang="zh-CN" sz="3200" dirty="0" smtClean="0"/>
              <a:t> </a:t>
            </a:r>
            <a:r>
              <a:rPr kumimoji="1" lang="zh-CN" altLang="en-US" sz="3200" dirty="0" smtClean="0"/>
              <a:t>生态系统</a:t>
            </a:r>
            <a:endParaRPr kumimoji="1"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0566"/>
          <a:stretch/>
        </p:blipFill>
        <p:spPr>
          <a:xfrm>
            <a:off x="880137" y="1063229"/>
            <a:ext cx="7619476" cy="38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6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2901"/>
            <a:ext cx="8229600" cy="857250"/>
          </a:xfrm>
        </p:spPr>
        <p:txBody>
          <a:bodyPr>
            <a:noAutofit/>
          </a:bodyPr>
          <a:lstStyle/>
          <a:p>
            <a:r>
              <a:rPr kumimoji="1" lang="zh-CN" altLang="en-US" sz="3200" dirty="0"/>
              <a:t>另</a:t>
            </a:r>
            <a:r>
              <a:rPr kumimoji="1" lang="zh-CN" altLang="en-US" sz="3200" dirty="0" smtClean="0"/>
              <a:t>一面</a:t>
            </a:r>
            <a:r>
              <a:rPr kumimoji="1" lang="en-US" altLang="zh-CN" sz="3200" dirty="0" smtClean="0"/>
              <a:t>: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/>
              <a:t>“</a:t>
            </a:r>
            <a:r>
              <a:rPr kumimoji="1" lang="en-US" altLang="zh-CN" sz="3200" dirty="0" err="1"/>
              <a:t>MapReduce</a:t>
            </a:r>
            <a:r>
              <a:rPr kumimoji="1" lang="en-US" altLang="zh-CN" sz="3200" dirty="0"/>
              <a:t>: A major step backwards”</a:t>
            </a:r>
            <a:br>
              <a:rPr kumimoji="1" lang="en-US" altLang="zh-CN" sz="3200" dirty="0"/>
            </a:b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David </a:t>
            </a:r>
            <a:r>
              <a:rPr lang="en-US" altLang="zh-CN" dirty="0"/>
              <a:t>J. </a:t>
            </a:r>
            <a:r>
              <a:rPr lang="en-US" altLang="zh-CN" dirty="0" smtClean="0"/>
              <a:t>DeWitt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/>
              <a:t>Michael </a:t>
            </a:r>
            <a:r>
              <a:rPr lang="en-US" altLang="zh-CN" dirty="0" err="1" smtClean="0"/>
              <a:t>Stonebraker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在编程模式中后退了一大步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没有模式，没有高级的访问语言</a:t>
            </a:r>
            <a:endParaRPr lang="en-US" altLang="zh-CN" dirty="0" smtClean="0"/>
          </a:p>
          <a:p>
            <a:r>
              <a:rPr lang="zh-CN" altLang="en-US" dirty="0" smtClean="0"/>
              <a:t>一个次优化的实现</a:t>
            </a:r>
            <a:endParaRPr lang="en-US" altLang="zh-CN" dirty="0"/>
          </a:p>
          <a:p>
            <a:pPr lvl="1"/>
            <a:r>
              <a:rPr lang="zh-CN" altLang="en-US" dirty="0" smtClean="0"/>
              <a:t>它使用了暴力法</a:t>
            </a:r>
            <a:r>
              <a:rPr lang="zh-CN" altLang="en-US" dirty="0" smtClean="0"/>
              <a:t>搜索，而不使用任何</a:t>
            </a:r>
            <a:r>
              <a:rPr lang="zh-CN" altLang="en-US" dirty="0" smtClean="0"/>
              <a:t>索引</a:t>
            </a:r>
            <a:endParaRPr lang="en-US" altLang="zh-CN" dirty="0"/>
          </a:p>
          <a:p>
            <a:r>
              <a:rPr lang="zh-CN" altLang="en-US" dirty="0" smtClean="0"/>
              <a:t>一点也不创新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25</a:t>
            </a:r>
            <a:r>
              <a:rPr lang="zh-CN" altLang="en-US" dirty="0" smtClean="0"/>
              <a:t>年前就有类似的技术</a:t>
            </a:r>
            <a:endParaRPr lang="en-US" altLang="zh-CN" dirty="0"/>
          </a:p>
          <a:p>
            <a:r>
              <a:rPr lang="zh-CN" altLang="en-US" dirty="0" smtClean="0"/>
              <a:t>缺少了目前数据库管理系统一般都有的大多数特点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索引，更新，事务，完整性约束，逻辑视图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866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69666" y="2640315"/>
            <a:ext cx="2997200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例子：词频统计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1066" y="1897365"/>
            <a:ext cx="7399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dog dog is is dog dog is </a:t>
            </a:r>
            <a:r>
              <a:rPr lang="en-US" sz="2800" dirty="0" smtClean="0"/>
              <a:t>cat </a:t>
            </a:r>
            <a:r>
              <a:rPr lang="en-US" sz="2800" dirty="0" smtClean="0"/>
              <a:t>is </a:t>
            </a:r>
            <a:r>
              <a:rPr lang="en-US" sz="2800" dirty="0" smtClean="0"/>
              <a:t>cat </a:t>
            </a:r>
            <a:r>
              <a:rPr lang="en-US" sz="2800" dirty="0" smtClean="0"/>
              <a:t>is dog it it is  ……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461766" y="2735565"/>
            <a:ext cx="7316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dog</a:t>
            </a:r>
          </a:p>
          <a:p>
            <a:r>
              <a:rPr lang="en-US" sz="2800" dirty="0" smtClean="0"/>
              <a:t>is</a:t>
            </a:r>
          </a:p>
          <a:p>
            <a:r>
              <a:rPr lang="en-US" sz="2800" dirty="0" smtClean="0"/>
              <a:t>cat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610866" y="1602090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2167" y="1716390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63367" y="42309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全局状态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589266" y="2583165"/>
            <a:ext cx="1069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并行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18" name="Right Arrow 17"/>
          <p:cNvSpPr/>
          <p:nvPr/>
        </p:nvSpPr>
        <p:spPr>
          <a:xfrm>
            <a:off x="3531866" y="1621140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275066" y="1621140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893566" y="1897365"/>
            <a:ext cx="889000" cy="714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19166" y="1811640"/>
            <a:ext cx="1638300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230366" y="1878315"/>
            <a:ext cx="2908300" cy="74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"/>
          <p:cNvSpPr/>
          <p:nvPr/>
        </p:nvSpPr>
        <p:spPr>
          <a:xfrm>
            <a:off x="1399659" y="1235478"/>
            <a:ext cx="1278474" cy="291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局部个数 </a:t>
            </a:r>
            <a:endParaRPr kumimoji="1" lang="zh-CN" altLang="en-US" dirty="0"/>
          </a:p>
        </p:txBody>
      </p:sp>
      <p:sp>
        <p:nvSpPr>
          <p:cNvPr id="22" name="矩形 16"/>
          <p:cNvSpPr/>
          <p:nvPr/>
        </p:nvSpPr>
        <p:spPr>
          <a:xfrm>
            <a:off x="4310792" y="1243895"/>
            <a:ext cx="1278474" cy="291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局部个数 </a:t>
            </a:r>
            <a:endParaRPr kumimoji="1" lang="zh-CN" altLang="en-US" dirty="0"/>
          </a:p>
        </p:txBody>
      </p:sp>
      <p:sp>
        <p:nvSpPr>
          <p:cNvPr id="23" name="矩形 18"/>
          <p:cNvSpPr/>
          <p:nvPr/>
        </p:nvSpPr>
        <p:spPr>
          <a:xfrm>
            <a:off x="7197929" y="1243895"/>
            <a:ext cx="1278474" cy="291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局部个数 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214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1" grpId="0"/>
      <p:bldP spid="26" grpId="0"/>
      <p:bldP spid="27" grpId="0"/>
      <p:bldP spid="18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3|4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|2.1|1.4|3.1|2.6|3.2|3.4|31.8|4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|2.1|1.4|3.1|2.6|3.2|3.4|31.8|4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|2.1|1.4|3.1|2.6|3.2|3.4|31.8|4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8.7|8.6|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8|0.6|0.6|1.1|2.1|6.8|5.6|20.6|6.3|5.1|15.9|5.1|37.3|8.4|1.3|37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6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</TotalTime>
  <Words>3155</Words>
  <Application>Microsoft Macintosh PowerPoint</Application>
  <PresentationFormat>On-screen Show (16:9)</PresentationFormat>
  <Paragraphs>800</Paragraphs>
  <Slides>86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Office Theme</vt:lpstr>
      <vt:lpstr>大数据系统基础  大数据的处理框架 Hadoop MapReduce与PigLatin</vt:lpstr>
      <vt:lpstr>本节课内容</vt:lpstr>
      <vt:lpstr>数据类型与分析工具</vt:lpstr>
      <vt:lpstr>数据并行</vt:lpstr>
      <vt:lpstr>复习：GFS里几个重要的观点</vt:lpstr>
      <vt:lpstr>数据级并行化(DLP)</vt:lpstr>
      <vt:lpstr>例子: 词频统计</vt:lpstr>
      <vt:lpstr>问题？</vt:lpstr>
      <vt:lpstr>例子：词频统计</vt:lpstr>
      <vt:lpstr>问题</vt:lpstr>
      <vt:lpstr>例子：词频统计</vt:lpstr>
      <vt:lpstr>问题</vt:lpstr>
      <vt:lpstr>其他问题</vt:lpstr>
      <vt:lpstr>Map Reduce 的编程模型</vt:lpstr>
      <vt:lpstr>数据并行的分治策略  (MapReduce Processing)</vt:lpstr>
      <vt:lpstr>Map Reduce的基本编程模型</vt:lpstr>
      <vt:lpstr>例子：词频统计</vt:lpstr>
      <vt:lpstr>例子:词频统计</vt:lpstr>
      <vt:lpstr>键、值的类型比较</vt:lpstr>
      <vt:lpstr>MAP reduce执行过程</vt:lpstr>
      <vt:lpstr>执行步骤</vt:lpstr>
      <vt:lpstr>选择Map和Reduce的分块数量</vt:lpstr>
      <vt:lpstr>MapReduce 执行过程</vt:lpstr>
      <vt:lpstr>洗牌过程 (通过key来分组)</vt:lpstr>
      <vt:lpstr>MapReduce Processing</vt:lpstr>
      <vt:lpstr>MapReduce Processing</vt:lpstr>
      <vt:lpstr>MapReduce Processing</vt:lpstr>
      <vt:lpstr>MapReduce Processing</vt:lpstr>
      <vt:lpstr>MapReduce Processing</vt:lpstr>
      <vt:lpstr>MapReduce Processing</vt:lpstr>
      <vt:lpstr>MapReduce Processing</vt:lpstr>
      <vt:lpstr>Map reduce执行过程演示</vt:lpstr>
      <vt:lpstr>展示MapReduce任务运行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 reduce一些性能优化讨论</vt:lpstr>
      <vt:lpstr>MapReduce冗余执行</vt:lpstr>
      <vt:lpstr>MapReduce故障处理</vt:lpstr>
      <vt:lpstr>Hadoop：map reduce的开源实现</vt:lpstr>
      <vt:lpstr>Hadoop Mapreduce的基本架构</vt:lpstr>
      <vt:lpstr>Hadoop MR程序执行过程1</vt:lpstr>
      <vt:lpstr>Hadoop程序执行过程2</vt:lpstr>
      <vt:lpstr>Hadoop 执行过程 3</vt:lpstr>
      <vt:lpstr>Map reduce总结</vt:lpstr>
      <vt:lpstr>MapReduce理解要点</vt:lpstr>
      <vt:lpstr>MapReduce用来做什么？</vt:lpstr>
      <vt:lpstr>MapReduce优点</vt:lpstr>
      <vt:lpstr>MapReduce缺点</vt:lpstr>
      <vt:lpstr>Pig latin语言简介</vt:lpstr>
      <vt:lpstr>示例数据分析任务</vt:lpstr>
      <vt:lpstr>数据流</vt:lpstr>
      <vt:lpstr>MapReduce代码</vt:lpstr>
      <vt:lpstr>Apache Pig</vt:lpstr>
      <vt:lpstr>数据流</vt:lpstr>
      <vt:lpstr>Pig latin 基本语法</vt:lpstr>
      <vt:lpstr>Pig Latin代码</vt:lpstr>
      <vt:lpstr>快速入门</vt:lpstr>
      <vt:lpstr>快速入门与互操作性</vt:lpstr>
      <vt:lpstr>用户代码是一等公民</vt:lpstr>
      <vt:lpstr>嵌套的数据结构</vt:lpstr>
      <vt:lpstr>嵌套数据模型</vt:lpstr>
      <vt:lpstr>嵌套数据模型</vt:lpstr>
      <vt:lpstr>共同分组（CoGroup）</vt:lpstr>
      <vt:lpstr>Pig latin的实现和优化</vt:lpstr>
      <vt:lpstr>Pig Latin的部署</vt:lpstr>
      <vt:lpstr>编译成为MapReduce的job</vt:lpstr>
      <vt:lpstr>抽象的优势</vt:lpstr>
      <vt:lpstr>优化:合并函数（Combiner）</vt:lpstr>
      <vt:lpstr>优化: 偏斜的连接（Skew Join）</vt:lpstr>
      <vt:lpstr>优化:碎片复制连接（Fragment-Replicate Join）</vt:lpstr>
      <vt:lpstr>优化: 多数据流</vt:lpstr>
      <vt:lpstr>优化: 多数据流</vt:lpstr>
      <vt:lpstr>其他类似框架</vt:lpstr>
      <vt:lpstr>总结与课程之后的内容展望</vt:lpstr>
      <vt:lpstr>Hadoop与Pig</vt:lpstr>
      <vt:lpstr>Hadoop 生态系统</vt:lpstr>
      <vt:lpstr>另一面: “MapReduce: A major step backwards”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大数据的处理框架： MapReduce，PigLatin与</dc:title>
  <dc:creator>Wei Xu</dc:creator>
  <cp:lastModifiedBy>Wei Xu</cp:lastModifiedBy>
  <cp:revision>324</cp:revision>
  <dcterms:created xsi:type="dcterms:W3CDTF">2014-09-04T14:43:17Z</dcterms:created>
  <dcterms:modified xsi:type="dcterms:W3CDTF">2014-09-25T15:59:29Z</dcterms:modified>
</cp:coreProperties>
</file>