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6d8625ea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6d8625ea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6d8625ea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6d8625ea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6d8625ea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6d8625ea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56d8625ea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56d8625ea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56d8625ea7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56d8625ea7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6d8625ea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6d8625ea7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6d8625ea7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56d8625ea7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6d8625ea7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6d8625ea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6d8625ea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6d8625ea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6d8625ea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6d8625ea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6d8625ea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6d8625ea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6d8625ea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6d8625ea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6d8625ea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6d8625ea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6d8625ea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6d8625ea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6d8625ea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6d8625ea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d8625ea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d8625ea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jp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idx="1" type="subTitle"/>
          </p:nvPr>
        </p:nvSpPr>
        <p:spPr>
          <a:xfrm>
            <a:off x="1891350" y="238023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latin typeface="Nunito"/>
                <a:ea typeface="Nunito"/>
                <a:cs typeface="Nunito"/>
                <a:sym typeface="Nunito"/>
              </a:rPr>
              <a:t>PREDICTION FOR OPTIONS WRITING</a:t>
            </a:r>
            <a:endParaRPr sz="3100">
              <a:latin typeface="Nunito"/>
              <a:ea typeface="Nunito"/>
              <a:cs typeface="Nunito"/>
              <a:sym typeface="Nunito"/>
            </a:endParaRPr>
          </a:p>
          <a:p>
            <a:pPr indent="0" lvl="0" marL="0" rtl="0" algn="ctr">
              <a:spcBef>
                <a:spcPts val="0"/>
              </a:spcBef>
              <a:spcAft>
                <a:spcPts val="0"/>
              </a:spcAft>
              <a:buNone/>
            </a:pPr>
            <a:r>
              <a:t/>
            </a:r>
            <a:endParaRPr sz="1400">
              <a:latin typeface="Nunito"/>
              <a:ea typeface="Nunito"/>
              <a:cs typeface="Nunito"/>
              <a:sym typeface="Nunito"/>
            </a:endParaRPr>
          </a:p>
          <a:p>
            <a:pPr indent="0" lvl="0" marL="0" rtl="0" algn="ctr">
              <a:spcBef>
                <a:spcPts val="0"/>
              </a:spcBef>
              <a:spcAft>
                <a:spcPts val="0"/>
              </a:spcAft>
              <a:buNone/>
            </a:pPr>
            <a:r>
              <a:rPr lang="en" sz="2300">
                <a:latin typeface="Nunito"/>
                <a:ea typeface="Nunito"/>
                <a:cs typeface="Nunito"/>
                <a:sym typeface="Nunito"/>
              </a:rPr>
              <a:t>Dylan D'cruz</a:t>
            </a:r>
            <a:endParaRPr sz="2300">
              <a:latin typeface="Nunito"/>
              <a:ea typeface="Nunito"/>
              <a:cs typeface="Nunito"/>
              <a:sym typeface="Nunito"/>
            </a:endParaRPr>
          </a:p>
          <a:p>
            <a:pPr indent="0" lvl="0" marL="0" rtl="0" algn="ctr">
              <a:spcBef>
                <a:spcPts val="0"/>
              </a:spcBef>
              <a:spcAft>
                <a:spcPts val="0"/>
              </a:spcAft>
              <a:buNone/>
            </a:pPr>
            <a:r>
              <a:rPr lang="en" sz="2300">
                <a:latin typeface="Nunito"/>
                <a:ea typeface="Nunito"/>
                <a:cs typeface="Nunito"/>
                <a:sym typeface="Nunito"/>
              </a:rPr>
              <a:t>Jayashri </a:t>
            </a:r>
            <a:endParaRPr sz="2300">
              <a:latin typeface="Nunito"/>
              <a:ea typeface="Nunito"/>
              <a:cs typeface="Nunito"/>
              <a:sym typeface="Nunito"/>
            </a:endParaRPr>
          </a:p>
          <a:p>
            <a:pPr indent="0" lvl="0" marL="0" rtl="0" algn="ctr">
              <a:spcBef>
                <a:spcPts val="0"/>
              </a:spcBef>
              <a:spcAft>
                <a:spcPts val="0"/>
              </a:spcAft>
              <a:buNone/>
            </a:pPr>
            <a:r>
              <a:rPr lang="en" sz="2300">
                <a:latin typeface="Nunito"/>
                <a:ea typeface="Nunito"/>
                <a:cs typeface="Nunito"/>
                <a:sym typeface="Nunito"/>
              </a:rPr>
              <a:t>Chaitanya Bhure</a:t>
            </a:r>
            <a:endParaRPr sz="2300">
              <a:latin typeface="Nunito"/>
              <a:ea typeface="Nunito"/>
              <a:cs typeface="Nunito"/>
              <a:sym typeface="Nunito"/>
            </a:endParaRPr>
          </a:p>
          <a:p>
            <a:pPr indent="0" lvl="0" marL="0" rtl="0" algn="ctr">
              <a:spcBef>
                <a:spcPts val="0"/>
              </a:spcBef>
              <a:spcAft>
                <a:spcPts val="0"/>
              </a:spcAft>
              <a:buNone/>
            </a:pPr>
            <a:r>
              <a:t/>
            </a:r>
            <a:endParaRPr sz="3100">
              <a:latin typeface="Nunito"/>
              <a:ea typeface="Nunito"/>
              <a:cs typeface="Nunito"/>
              <a:sym typeface="Nunito"/>
            </a:endParaRPr>
          </a:p>
        </p:txBody>
      </p:sp>
      <p:sp>
        <p:nvSpPr>
          <p:cNvPr id="129" name="Google Shape;129;p13"/>
          <p:cNvSpPr txBox="1"/>
          <p:nvPr>
            <p:ph type="ctrTitle"/>
          </p:nvPr>
        </p:nvSpPr>
        <p:spPr>
          <a:xfrm>
            <a:off x="1720703" y="9321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6090: BIG DATA FINAL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819150" y="2834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TRANSFORMER Neural Network Architecture</a:t>
            </a:r>
            <a:endParaRPr/>
          </a:p>
          <a:p>
            <a:pPr indent="0" lvl="0" marL="0" rtl="0" algn="l">
              <a:spcBef>
                <a:spcPts val="0"/>
              </a:spcBef>
              <a:spcAft>
                <a:spcPts val="0"/>
              </a:spcAft>
              <a:buNone/>
            </a:pPr>
            <a:r>
              <a:rPr lang="en" sz="2000"/>
              <a:t> </a:t>
            </a:r>
            <a:r>
              <a:rPr lang="en" sz="1800"/>
              <a:t> </a:t>
            </a:r>
            <a:endParaRPr sz="1800"/>
          </a:p>
        </p:txBody>
      </p:sp>
      <p:pic>
        <p:nvPicPr>
          <p:cNvPr id="179" name="Google Shape;179;p22"/>
          <p:cNvPicPr preferRelativeResize="0"/>
          <p:nvPr/>
        </p:nvPicPr>
        <p:blipFill>
          <a:blip r:embed="rId3">
            <a:alphaModFix/>
          </a:blip>
          <a:stretch>
            <a:fillRect/>
          </a:stretch>
        </p:blipFill>
        <p:spPr>
          <a:xfrm>
            <a:off x="3412750" y="954425"/>
            <a:ext cx="4377776" cy="3952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881875" y="569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a:t>
            </a:r>
            <a:endParaRPr/>
          </a:p>
          <a:p>
            <a:pPr indent="0" lvl="0" marL="0" rtl="0" algn="l">
              <a:spcBef>
                <a:spcPts val="0"/>
              </a:spcBef>
              <a:spcAft>
                <a:spcPts val="0"/>
              </a:spcAft>
              <a:buNone/>
            </a:pPr>
            <a:r>
              <a:t/>
            </a:r>
            <a:endParaRPr sz="1300"/>
          </a:p>
          <a:p>
            <a:pPr indent="0" lvl="0" marL="0" rtl="0" algn="l">
              <a:spcBef>
                <a:spcPts val="0"/>
              </a:spcBef>
              <a:spcAft>
                <a:spcPts val="0"/>
              </a:spcAft>
              <a:buNone/>
            </a:pPr>
            <a:r>
              <a:rPr lang="en" sz="2000"/>
              <a:t>We are considering historical data for this application.</a:t>
            </a:r>
            <a:endParaRPr sz="2000"/>
          </a:p>
          <a:p>
            <a:pPr indent="0" lvl="0" marL="0" rtl="0" algn="l">
              <a:spcBef>
                <a:spcPts val="0"/>
              </a:spcBef>
              <a:spcAft>
                <a:spcPts val="0"/>
              </a:spcAft>
              <a:buNone/>
            </a:pPr>
            <a:r>
              <a:rPr lang="en" sz="2000"/>
              <a:t>After implementing the network with a few years of training data, the performance of the network was not up to the mark.</a:t>
            </a:r>
            <a:endParaRPr sz="2000"/>
          </a:p>
          <a:p>
            <a:pPr indent="0" lvl="0" marL="0" rtl="0" algn="l">
              <a:spcBef>
                <a:spcPts val="0"/>
              </a:spcBef>
              <a:spcAft>
                <a:spcPts val="0"/>
              </a:spcAft>
              <a:buNone/>
            </a:pPr>
            <a:r>
              <a:rPr lang="en" sz="2000"/>
              <a:t>Increasing the training data, led us to having more than half a century of stock data for the companies in consideration. (Ford &amp; Chevron)</a:t>
            </a:r>
            <a:endParaRPr sz="2000"/>
          </a:p>
          <a:p>
            <a:pPr indent="0" lvl="0" marL="0" rtl="0" algn="l">
              <a:spcBef>
                <a:spcPts val="0"/>
              </a:spcBef>
              <a:spcAft>
                <a:spcPts val="0"/>
              </a:spcAft>
              <a:buNone/>
            </a:pPr>
            <a:r>
              <a:rPr lang="en" sz="2000"/>
              <a:t>Ford with 56 years of data and Chevron with 49 years of data.</a:t>
            </a:r>
            <a:endParaRPr sz="2000"/>
          </a:p>
          <a:p>
            <a:pPr indent="0" lvl="0" marL="0" rtl="0" algn="l">
              <a:spcBef>
                <a:spcPts val="0"/>
              </a:spcBef>
              <a:spcAft>
                <a:spcPts val="0"/>
              </a:spcAft>
              <a:buNone/>
            </a:pPr>
            <a:r>
              <a:rPr lang="en" sz="2000"/>
              <a:t>With more data the model performs much better, as you will see in the coming slides. </a:t>
            </a:r>
            <a:r>
              <a:rPr lang="en" sz="1800"/>
              <a:t>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819150" y="7694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of Neural Network</a:t>
            </a:r>
            <a:endParaRPr/>
          </a:p>
        </p:txBody>
      </p:sp>
      <p:sp>
        <p:nvSpPr>
          <p:cNvPr id="190" name="Google Shape;190;p24"/>
          <p:cNvSpPr txBox="1"/>
          <p:nvPr>
            <p:ph idx="1" type="body"/>
          </p:nvPr>
        </p:nvSpPr>
        <p:spPr>
          <a:xfrm>
            <a:off x="767100" y="1369950"/>
            <a:ext cx="43962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Data Set is daily stock prices of companies taken from Yahoo Finance.</a:t>
            </a:r>
            <a:endParaRPr sz="1500"/>
          </a:p>
          <a:p>
            <a:pPr indent="-323850" lvl="0" marL="457200" rtl="0" algn="l">
              <a:spcBef>
                <a:spcPts val="0"/>
              </a:spcBef>
              <a:spcAft>
                <a:spcPts val="0"/>
              </a:spcAft>
              <a:buSzPts val="1500"/>
              <a:buChar char="●"/>
            </a:pPr>
            <a:r>
              <a:rPr lang="en" sz="1500"/>
              <a:t>Companies considered include Chevron, Ford, etc.</a:t>
            </a:r>
            <a:endParaRPr sz="1500"/>
          </a:p>
          <a:p>
            <a:pPr indent="-323850" lvl="0" marL="457200" rtl="0" algn="l">
              <a:spcBef>
                <a:spcPts val="0"/>
              </a:spcBef>
              <a:spcAft>
                <a:spcPts val="0"/>
              </a:spcAft>
              <a:buSzPts val="1500"/>
              <a:buChar char="●"/>
            </a:pPr>
            <a:r>
              <a:rPr lang="en" sz="1500"/>
              <a:t>Historical Data of a few decades has provided better accuracy.</a:t>
            </a:r>
            <a:endParaRPr sz="1500"/>
          </a:p>
          <a:p>
            <a:pPr indent="-323850" lvl="0" marL="457200" rtl="0" algn="l">
              <a:spcBef>
                <a:spcPts val="0"/>
              </a:spcBef>
              <a:spcAft>
                <a:spcPts val="0"/>
              </a:spcAft>
              <a:buSzPts val="1500"/>
              <a:buChar char="●"/>
            </a:pPr>
            <a:r>
              <a:rPr lang="en" sz="1500"/>
              <a:t>Training Data is divided into segments of 25-30 days (value needed is different for each company).</a:t>
            </a:r>
            <a:endParaRPr sz="1500"/>
          </a:p>
          <a:p>
            <a:pPr indent="-323850" lvl="0" marL="457200" rtl="0" algn="l">
              <a:spcBef>
                <a:spcPts val="0"/>
              </a:spcBef>
              <a:spcAft>
                <a:spcPts val="0"/>
              </a:spcAft>
              <a:buSzPts val="1500"/>
              <a:buChar char="●"/>
            </a:pPr>
            <a:r>
              <a:rPr lang="en" sz="1500"/>
              <a:t>For example, if 1000 days of training data are divided into segments of 30, the segments will be from days 1 to 30, 2 to 31 ……… 971 to 1000.</a:t>
            </a:r>
            <a:endParaRPr sz="1500"/>
          </a:p>
        </p:txBody>
      </p:sp>
      <p:pic>
        <p:nvPicPr>
          <p:cNvPr id="191" name="Google Shape;191;p24"/>
          <p:cNvPicPr preferRelativeResize="0"/>
          <p:nvPr/>
        </p:nvPicPr>
        <p:blipFill>
          <a:blip r:embed="rId3">
            <a:alphaModFix/>
          </a:blip>
          <a:stretch>
            <a:fillRect/>
          </a:stretch>
        </p:blipFill>
        <p:spPr>
          <a:xfrm>
            <a:off x="5012575" y="1790000"/>
            <a:ext cx="3839175" cy="2363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819150" y="9030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Accuracy Testing</a:t>
            </a:r>
            <a:endParaRPr/>
          </a:p>
        </p:txBody>
      </p:sp>
      <p:sp>
        <p:nvSpPr>
          <p:cNvPr id="197" name="Google Shape;197;p25"/>
          <p:cNvSpPr txBox="1"/>
          <p:nvPr>
            <p:ph idx="1" type="body"/>
          </p:nvPr>
        </p:nvSpPr>
        <p:spPr>
          <a:xfrm>
            <a:off x="783275" y="4401025"/>
            <a:ext cx="7832400" cy="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200-250 days are used as testing data to compare against the projections given by the training set.</a:t>
            </a:r>
            <a:endParaRPr/>
          </a:p>
          <a:p>
            <a:pPr indent="0" lvl="0" marL="457200" rtl="0" algn="l">
              <a:spcBef>
                <a:spcPts val="1600"/>
              </a:spcBef>
              <a:spcAft>
                <a:spcPts val="1600"/>
              </a:spcAft>
              <a:buNone/>
            </a:pPr>
            <a:r>
              <a:t/>
            </a:r>
            <a:endParaRPr/>
          </a:p>
        </p:txBody>
      </p:sp>
      <p:pic>
        <p:nvPicPr>
          <p:cNvPr id="198" name="Google Shape;198;p25"/>
          <p:cNvPicPr preferRelativeResize="0"/>
          <p:nvPr/>
        </p:nvPicPr>
        <p:blipFill>
          <a:blip r:embed="rId3">
            <a:alphaModFix/>
          </a:blip>
          <a:stretch>
            <a:fillRect/>
          </a:stretch>
        </p:blipFill>
        <p:spPr>
          <a:xfrm>
            <a:off x="819150" y="1816325"/>
            <a:ext cx="3700251" cy="2238625"/>
          </a:xfrm>
          <a:prstGeom prst="rect">
            <a:avLst/>
          </a:prstGeom>
          <a:noFill/>
          <a:ln>
            <a:noFill/>
          </a:ln>
        </p:spPr>
      </p:pic>
      <p:pic>
        <p:nvPicPr>
          <p:cNvPr id="199" name="Google Shape;199;p25"/>
          <p:cNvPicPr preferRelativeResize="0"/>
          <p:nvPr/>
        </p:nvPicPr>
        <p:blipFill>
          <a:blip r:embed="rId4">
            <a:alphaModFix/>
          </a:blip>
          <a:stretch>
            <a:fillRect/>
          </a:stretch>
        </p:blipFill>
        <p:spPr>
          <a:xfrm>
            <a:off x="4519400" y="1944575"/>
            <a:ext cx="4301174" cy="19821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Options</a:t>
            </a:r>
            <a:endParaRPr/>
          </a:p>
        </p:txBody>
      </p:sp>
      <p:sp>
        <p:nvSpPr>
          <p:cNvPr id="205" name="Google Shape;205;p26"/>
          <p:cNvSpPr txBox="1"/>
          <p:nvPr>
            <p:ph idx="1" type="body"/>
          </p:nvPr>
        </p:nvSpPr>
        <p:spPr>
          <a:xfrm>
            <a:off x="756425" y="1677100"/>
            <a:ext cx="3753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recommend that the user write an Uncovered Put and a Covered Call Option.</a:t>
            </a:r>
            <a:endParaRPr/>
          </a:p>
          <a:p>
            <a:pPr indent="-311150" lvl="0" marL="457200" rtl="0" algn="l">
              <a:spcBef>
                <a:spcPts val="0"/>
              </a:spcBef>
              <a:spcAft>
                <a:spcPts val="0"/>
              </a:spcAft>
              <a:buSzPts val="1300"/>
              <a:buChar char="●"/>
            </a:pPr>
            <a:r>
              <a:rPr lang="en"/>
              <a:t>The Max and Min Values are taken along with the days on which they occur.</a:t>
            </a:r>
            <a:endParaRPr/>
          </a:p>
          <a:p>
            <a:pPr indent="-311150" lvl="0" marL="457200" rtl="0" algn="l">
              <a:spcBef>
                <a:spcPts val="0"/>
              </a:spcBef>
              <a:spcAft>
                <a:spcPts val="0"/>
              </a:spcAft>
              <a:buSzPts val="1300"/>
              <a:buChar char="●"/>
            </a:pPr>
            <a:r>
              <a:rPr lang="en"/>
              <a:t>The order of these days will determine when the Call and Put Options will be written.</a:t>
            </a:r>
            <a:endParaRPr/>
          </a:p>
          <a:p>
            <a:pPr indent="-311150" lvl="0" marL="457200" rtl="0" algn="l">
              <a:spcBef>
                <a:spcPts val="0"/>
              </a:spcBef>
              <a:spcAft>
                <a:spcPts val="0"/>
              </a:spcAft>
              <a:buSzPts val="1300"/>
              <a:buChar char="●"/>
            </a:pPr>
            <a:r>
              <a:rPr lang="en"/>
              <a:t>Alongside this, we also provide recommended expiration dates, minimum premiums and maximum strike prices as outputs.</a:t>
            </a:r>
            <a:endParaRPr/>
          </a:p>
          <a:p>
            <a:pPr indent="-311150" lvl="0" marL="457200" rtl="0" algn="l">
              <a:spcBef>
                <a:spcPts val="0"/>
              </a:spcBef>
              <a:spcAft>
                <a:spcPts val="0"/>
              </a:spcAft>
              <a:buSzPts val="1300"/>
              <a:buChar char="●"/>
            </a:pPr>
            <a:r>
              <a:rPr lang="en"/>
              <a:t>These are designed such that there is no loss procured no matter when the options are exercised.</a:t>
            </a:r>
            <a:endParaRPr/>
          </a:p>
        </p:txBody>
      </p:sp>
      <p:pic>
        <p:nvPicPr>
          <p:cNvPr id="206" name="Google Shape;206;p26"/>
          <p:cNvPicPr preferRelativeResize="0"/>
          <p:nvPr/>
        </p:nvPicPr>
        <p:blipFill>
          <a:blip r:embed="rId3">
            <a:alphaModFix/>
          </a:blip>
          <a:stretch>
            <a:fillRect/>
          </a:stretch>
        </p:blipFill>
        <p:spPr>
          <a:xfrm>
            <a:off x="4741775" y="1990725"/>
            <a:ext cx="3957451" cy="255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Options</a:t>
            </a:r>
            <a:endParaRPr/>
          </a:p>
        </p:txBody>
      </p:sp>
      <p:sp>
        <p:nvSpPr>
          <p:cNvPr id="212" name="Google Shape;212;p27"/>
          <p:cNvSpPr txBox="1"/>
          <p:nvPr>
            <p:ph idx="1" type="body"/>
          </p:nvPr>
        </p:nvSpPr>
        <p:spPr>
          <a:xfrm>
            <a:off x="819150" y="1639450"/>
            <a:ext cx="3753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recommend that the user write an Uncovered Put and a Covered Call Option.</a:t>
            </a:r>
            <a:endParaRPr/>
          </a:p>
          <a:p>
            <a:pPr indent="-311150" lvl="0" marL="457200" rtl="0" algn="l">
              <a:spcBef>
                <a:spcPts val="0"/>
              </a:spcBef>
              <a:spcAft>
                <a:spcPts val="0"/>
              </a:spcAft>
              <a:buSzPts val="1300"/>
              <a:buChar char="●"/>
            </a:pPr>
            <a:r>
              <a:rPr lang="en"/>
              <a:t>The Max and Min Values are taken along with the days on which they occur.</a:t>
            </a:r>
            <a:endParaRPr/>
          </a:p>
          <a:p>
            <a:pPr indent="-311150" lvl="0" marL="457200" rtl="0" algn="l">
              <a:spcBef>
                <a:spcPts val="0"/>
              </a:spcBef>
              <a:spcAft>
                <a:spcPts val="0"/>
              </a:spcAft>
              <a:buSzPts val="1300"/>
              <a:buChar char="●"/>
            </a:pPr>
            <a:r>
              <a:rPr lang="en"/>
              <a:t>The order of these days will determine when the Call and Put Options will be written.</a:t>
            </a:r>
            <a:endParaRPr/>
          </a:p>
          <a:p>
            <a:pPr indent="-311150" lvl="0" marL="457200" rtl="0" algn="l">
              <a:spcBef>
                <a:spcPts val="0"/>
              </a:spcBef>
              <a:spcAft>
                <a:spcPts val="0"/>
              </a:spcAft>
              <a:buSzPts val="1300"/>
              <a:buChar char="●"/>
            </a:pPr>
            <a:r>
              <a:rPr lang="en"/>
              <a:t>Alongside this, we also provide recommended expiration dates, minimum premiums and maximum strike prices as outputs.</a:t>
            </a:r>
            <a:endParaRPr/>
          </a:p>
          <a:p>
            <a:pPr indent="-311150" lvl="0" marL="457200" rtl="0" algn="l">
              <a:spcBef>
                <a:spcPts val="0"/>
              </a:spcBef>
              <a:spcAft>
                <a:spcPts val="0"/>
              </a:spcAft>
              <a:buSzPts val="1300"/>
              <a:buChar char="●"/>
            </a:pPr>
            <a:r>
              <a:rPr lang="en"/>
              <a:t>These are designed such that there is no loss procured no matter when the options are exercised.</a:t>
            </a:r>
            <a:endParaRPr/>
          </a:p>
        </p:txBody>
      </p:sp>
      <p:pic>
        <p:nvPicPr>
          <p:cNvPr id="213" name="Google Shape;213;p27"/>
          <p:cNvPicPr preferRelativeResize="0"/>
          <p:nvPr/>
        </p:nvPicPr>
        <p:blipFill>
          <a:blip r:embed="rId3">
            <a:alphaModFix/>
          </a:blip>
          <a:stretch>
            <a:fillRect/>
          </a:stretch>
        </p:blipFill>
        <p:spPr>
          <a:xfrm>
            <a:off x="4736450" y="1257200"/>
            <a:ext cx="3885276" cy="3208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Options</a:t>
            </a:r>
            <a:endParaRPr/>
          </a:p>
        </p:txBody>
      </p:sp>
      <p:sp>
        <p:nvSpPr>
          <p:cNvPr id="219" name="Google Shape;219;p28"/>
          <p:cNvSpPr txBox="1"/>
          <p:nvPr>
            <p:ph idx="1" type="body"/>
          </p:nvPr>
        </p:nvSpPr>
        <p:spPr>
          <a:xfrm>
            <a:off x="693700" y="1551625"/>
            <a:ext cx="3753000" cy="2448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recommend that the user write an Uncovered Put and a Covered Call Option or a covered call followed by a uncovered put.</a:t>
            </a:r>
            <a:endParaRPr/>
          </a:p>
          <a:p>
            <a:pPr indent="-311150" lvl="0" marL="457200" rtl="0" algn="l">
              <a:spcBef>
                <a:spcPts val="0"/>
              </a:spcBef>
              <a:spcAft>
                <a:spcPts val="0"/>
              </a:spcAft>
              <a:buSzPts val="1300"/>
              <a:buChar char="●"/>
            </a:pPr>
            <a:r>
              <a:rPr lang="en"/>
              <a:t>The Max and Min Values are taken along with the days on which they occur.</a:t>
            </a:r>
            <a:endParaRPr/>
          </a:p>
          <a:p>
            <a:pPr indent="-311150" lvl="0" marL="457200" rtl="0" algn="l">
              <a:spcBef>
                <a:spcPts val="0"/>
              </a:spcBef>
              <a:spcAft>
                <a:spcPts val="0"/>
              </a:spcAft>
              <a:buSzPts val="1300"/>
              <a:buChar char="●"/>
            </a:pPr>
            <a:r>
              <a:rPr lang="en"/>
              <a:t>The order of these days will determine when the Call and Put Options will be written.</a:t>
            </a:r>
            <a:endParaRPr/>
          </a:p>
          <a:p>
            <a:pPr indent="-311150" lvl="0" marL="457200" rtl="0" algn="l">
              <a:spcBef>
                <a:spcPts val="0"/>
              </a:spcBef>
              <a:spcAft>
                <a:spcPts val="0"/>
              </a:spcAft>
              <a:buSzPts val="1300"/>
              <a:buChar char="●"/>
            </a:pPr>
            <a:r>
              <a:rPr lang="en"/>
              <a:t>Alongside this, we also provide recommended expiration dates, minimum premiums and maximum strike prices as outputs.</a:t>
            </a:r>
            <a:endParaRPr/>
          </a:p>
          <a:p>
            <a:pPr indent="-311150" lvl="0" marL="457200" rtl="0" algn="l">
              <a:spcBef>
                <a:spcPts val="0"/>
              </a:spcBef>
              <a:spcAft>
                <a:spcPts val="0"/>
              </a:spcAft>
              <a:buSzPts val="1300"/>
              <a:buChar char="●"/>
            </a:pPr>
            <a:r>
              <a:rPr lang="en"/>
              <a:t>These are designed such that there is no loss procured no matter when the options are exercised.</a:t>
            </a:r>
            <a:endParaRPr/>
          </a:p>
        </p:txBody>
      </p:sp>
      <p:pic>
        <p:nvPicPr>
          <p:cNvPr id="220" name="Google Shape;220;p28"/>
          <p:cNvPicPr preferRelativeResize="0"/>
          <p:nvPr/>
        </p:nvPicPr>
        <p:blipFill>
          <a:blip r:embed="rId3">
            <a:alphaModFix/>
          </a:blip>
          <a:stretch>
            <a:fillRect/>
          </a:stretch>
        </p:blipFill>
        <p:spPr>
          <a:xfrm>
            <a:off x="4523675" y="357788"/>
            <a:ext cx="4267054" cy="2133527"/>
          </a:xfrm>
          <a:prstGeom prst="rect">
            <a:avLst/>
          </a:prstGeom>
          <a:noFill/>
          <a:ln>
            <a:noFill/>
          </a:ln>
        </p:spPr>
      </p:pic>
      <p:pic>
        <p:nvPicPr>
          <p:cNvPr id="221" name="Google Shape;221;p28"/>
          <p:cNvPicPr preferRelativeResize="0"/>
          <p:nvPr/>
        </p:nvPicPr>
        <p:blipFill>
          <a:blip r:embed="rId4">
            <a:alphaModFix/>
          </a:blip>
          <a:stretch>
            <a:fillRect/>
          </a:stretch>
        </p:blipFill>
        <p:spPr>
          <a:xfrm>
            <a:off x="4523675" y="2643715"/>
            <a:ext cx="4267047" cy="22409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27" name="Google Shape;227;p29"/>
          <p:cNvSpPr txBox="1"/>
          <p:nvPr>
            <p:ph idx="1" type="body"/>
          </p:nvPr>
        </p:nvSpPr>
        <p:spPr>
          <a:xfrm>
            <a:off x="819150" y="1722775"/>
            <a:ext cx="7505700" cy="2339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Although, this is a high risk business historical data in large amounts, does help in predicting if not accurate values, but at least the trend, which is what is most important for our problem statement as option writers</a:t>
            </a:r>
            <a:endParaRPr/>
          </a:p>
          <a:p>
            <a:pPr indent="-311150" lvl="0" marL="457200" rtl="0" algn="l">
              <a:spcBef>
                <a:spcPts val="0"/>
              </a:spcBef>
              <a:spcAft>
                <a:spcPts val="0"/>
              </a:spcAft>
              <a:buSzPts val="1300"/>
              <a:buChar char="●"/>
            </a:pPr>
            <a:r>
              <a:rPr lang="en"/>
              <a:t>Best case scenario with minimum loss is always a covered call followed by an uncovered put.</a:t>
            </a:r>
            <a:endParaRPr/>
          </a:p>
          <a:p>
            <a:pPr indent="-311150" lvl="0" marL="457200" rtl="0" algn="l">
              <a:spcBef>
                <a:spcPts val="0"/>
              </a:spcBef>
              <a:spcAft>
                <a:spcPts val="0"/>
              </a:spcAft>
              <a:buSzPts val="1300"/>
              <a:buChar char="●"/>
            </a:pPr>
            <a:r>
              <a:rPr lang="en"/>
              <a:t>Bleeding-edge neural network models can adapt in a more generalized manner on past data reducing the chances of </a:t>
            </a:r>
            <a:r>
              <a:rPr lang="en"/>
              <a:t>overfitting</a:t>
            </a:r>
            <a:r>
              <a:rPr lang="en"/>
              <a:t> the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142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a:p>
            <a:pPr indent="0" lvl="0" marL="0" rtl="0" algn="l">
              <a:spcBef>
                <a:spcPts val="0"/>
              </a:spcBef>
              <a:spcAft>
                <a:spcPts val="0"/>
              </a:spcAft>
              <a:buNone/>
            </a:pPr>
            <a:r>
              <a:rPr lang="en" sz="1600"/>
              <a:t>Stock market being the most tricky business, the main issue goes around for the writer “How to Make PROFIT”. From the studies we can see that more than the buyer it is the writers who get more loss.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For balancing out one loss, he have to make many profits which is not technically possible for all the writers.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a:t>SOLUTION:</a:t>
            </a:r>
            <a:endParaRPr sz="1600"/>
          </a:p>
          <a:p>
            <a:pPr indent="0" lvl="0" marL="0" rtl="0" algn="l">
              <a:spcBef>
                <a:spcPts val="0"/>
              </a:spcBef>
              <a:spcAft>
                <a:spcPts val="0"/>
              </a:spcAft>
              <a:buNone/>
            </a:pPr>
            <a:r>
              <a:rPr lang="en" sz="1600"/>
              <a:t>To resolve this issue, we are coming up with solution of predicting the options for the writer and also when the </a:t>
            </a:r>
            <a:r>
              <a:rPr lang="en" sz="1600"/>
              <a:t>expiry</a:t>
            </a:r>
            <a:r>
              <a:rPr lang="en" sz="1600"/>
              <a:t> date has to fall on.</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37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OPTIONS AVAILABLE - Out of the money</a:t>
            </a:r>
            <a:endParaRPr sz="1800"/>
          </a:p>
          <a:p>
            <a:pPr indent="0" lvl="0" marL="0" rtl="0" algn="l">
              <a:spcBef>
                <a:spcPts val="0"/>
              </a:spcBef>
              <a:spcAft>
                <a:spcPts val="0"/>
              </a:spcAft>
              <a:buNone/>
            </a:pPr>
            <a:r>
              <a:rPr lang="en" sz="1800"/>
              <a:t>CALL </a:t>
            </a:r>
            <a:endParaRPr sz="1800"/>
          </a:p>
          <a:p>
            <a:pPr indent="-342900" lvl="0" marL="457200" rtl="0" algn="l">
              <a:spcBef>
                <a:spcPts val="0"/>
              </a:spcBef>
              <a:spcAft>
                <a:spcPts val="0"/>
              </a:spcAft>
              <a:buSzPts val="1800"/>
              <a:buChar char="●"/>
            </a:pPr>
            <a:r>
              <a:rPr lang="en" sz="1800"/>
              <a:t>COVERED CALL</a:t>
            </a:r>
            <a:endParaRPr sz="1800"/>
          </a:p>
          <a:p>
            <a:pPr indent="-342900" lvl="0" marL="457200" rtl="0" algn="l">
              <a:spcBef>
                <a:spcPts val="0"/>
              </a:spcBef>
              <a:spcAft>
                <a:spcPts val="0"/>
              </a:spcAft>
              <a:buSzPts val="1800"/>
              <a:buChar char="●"/>
            </a:pPr>
            <a:r>
              <a:rPr lang="en" sz="1800"/>
              <a:t>UNCOVERED CALL</a:t>
            </a:r>
            <a:endParaRPr sz="1800"/>
          </a:p>
          <a:p>
            <a:pPr indent="0" lvl="0" marL="0" rtl="0" algn="l">
              <a:spcBef>
                <a:spcPts val="0"/>
              </a:spcBef>
              <a:spcAft>
                <a:spcPts val="0"/>
              </a:spcAft>
              <a:buNone/>
            </a:pPr>
            <a:r>
              <a:rPr lang="en" sz="1800"/>
              <a:t>PUT </a:t>
            </a:r>
            <a:endParaRPr sz="1800"/>
          </a:p>
          <a:p>
            <a:pPr indent="-342900" lvl="0" marL="457200" rtl="0" algn="l">
              <a:spcBef>
                <a:spcPts val="0"/>
              </a:spcBef>
              <a:spcAft>
                <a:spcPts val="0"/>
              </a:spcAft>
              <a:buSzPts val="1800"/>
              <a:buChar char="●"/>
            </a:pPr>
            <a:r>
              <a:rPr lang="en" sz="1800"/>
              <a:t>COVERED PUT</a:t>
            </a:r>
            <a:endParaRPr sz="1800"/>
          </a:p>
          <a:p>
            <a:pPr indent="-342900" lvl="0" marL="457200" rtl="0" algn="l">
              <a:spcBef>
                <a:spcPts val="0"/>
              </a:spcBef>
              <a:spcAft>
                <a:spcPts val="0"/>
              </a:spcAft>
              <a:buSzPts val="1800"/>
              <a:buChar char="●"/>
            </a:pPr>
            <a:r>
              <a:rPr lang="en" sz="1800"/>
              <a:t>UNCOVERED PUT</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rPr lang="en" sz="1800"/>
              <a:t>Going through previous case studies, the most profitable part for an option writer is make a covered call and an uncovered put.</a:t>
            </a:r>
            <a:endParaRPr sz="1800"/>
          </a:p>
          <a:p>
            <a:pPr indent="0" lvl="0" marL="0" rtl="0" algn="l">
              <a:spcBef>
                <a:spcPts val="0"/>
              </a:spcBef>
              <a:spcAft>
                <a:spcPts val="0"/>
              </a:spcAft>
              <a:buNone/>
            </a:pPr>
            <a:r>
              <a:rPr lang="en" sz="1800"/>
              <a:t>So that he makes the minimum premium amount as profit if there is any sudden bankruptcy with the respective company. </a:t>
            </a:r>
            <a:endParaRPr sz="18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6"/>
          <p:cNvSpPr txBox="1"/>
          <p:nvPr>
            <p:ph type="title"/>
          </p:nvPr>
        </p:nvSpPr>
        <p:spPr>
          <a:xfrm>
            <a:off x="602175" y="531975"/>
            <a:ext cx="8141700" cy="42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Why Covered call over Uncovered call</a:t>
            </a:r>
            <a:endParaRPr b="1" sz="2400"/>
          </a:p>
          <a:p>
            <a:pPr indent="0" lvl="0" marL="0" rtl="0" algn="l">
              <a:spcBef>
                <a:spcPts val="0"/>
              </a:spcBef>
              <a:spcAft>
                <a:spcPts val="0"/>
              </a:spcAft>
              <a:buNone/>
            </a:pPr>
            <a:r>
              <a:t/>
            </a:r>
            <a:endParaRPr baseline="-25000" sz="500"/>
          </a:p>
          <a:p>
            <a:pPr indent="0" lvl="0" marL="0" rtl="0" algn="l">
              <a:spcBef>
                <a:spcPts val="0"/>
              </a:spcBef>
              <a:spcAft>
                <a:spcPts val="0"/>
              </a:spcAft>
              <a:buNone/>
            </a:pPr>
            <a:r>
              <a:rPr b="1" lang="en" sz="1800"/>
              <a:t>Considering an example, </a:t>
            </a:r>
            <a:endParaRPr b="1" sz="1800"/>
          </a:p>
          <a:p>
            <a:pPr indent="-317500" lvl="0" marL="457200" rtl="0" algn="l">
              <a:spcBef>
                <a:spcPts val="0"/>
              </a:spcBef>
              <a:spcAft>
                <a:spcPts val="0"/>
              </a:spcAft>
              <a:buSzPts val="1400"/>
              <a:buChar char="●"/>
            </a:pPr>
            <a:r>
              <a:rPr lang="en" sz="1400"/>
              <a:t>The stock price for “Accenture plc (ACN)” on 26th April 2019 </a:t>
            </a:r>
            <a:endParaRPr sz="1400"/>
          </a:p>
          <a:p>
            <a:pPr indent="0" lvl="0" marL="457200" rtl="0" algn="l">
              <a:spcBef>
                <a:spcPts val="0"/>
              </a:spcBef>
              <a:spcAft>
                <a:spcPts val="0"/>
              </a:spcAft>
              <a:buNone/>
            </a:pPr>
            <a:r>
              <a:rPr lang="en" sz="1400"/>
              <a:t>is $180.83, considering the call options with various strike </a:t>
            </a:r>
            <a:endParaRPr sz="1400"/>
          </a:p>
          <a:p>
            <a:pPr indent="0" lvl="0" marL="457200" rtl="0" algn="l">
              <a:spcBef>
                <a:spcPts val="0"/>
              </a:spcBef>
              <a:spcAft>
                <a:spcPts val="0"/>
              </a:spcAft>
              <a:buNone/>
            </a:pPr>
            <a:r>
              <a:rPr lang="en" sz="1400"/>
              <a:t>price on 3rd May 2019. The options shows that the writer has</a:t>
            </a:r>
            <a:endParaRPr sz="1400"/>
          </a:p>
          <a:p>
            <a:pPr indent="0" lvl="0" marL="457200" rtl="0" algn="l">
              <a:spcBef>
                <a:spcPts val="0"/>
              </a:spcBef>
              <a:spcAft>
                <a:spcPts val="0"/>
              </a:spcAft>
              <a:buNone/>
            </a:pPr>
            <a:r>
              <a:rPr lang="en" sz="1400"/>
              <a:t>made contract with the buyer with the following strike price </a:t>
            </a:r>
            <a:endParaRPr sz="1400"/>
          </a:p>
          <a:p>
            <a:pPr indent="0" lvl="0" marL="457200" rtl="0" algn="l">
              <a:spcBef>
                <a:spcPts val="0"/>
              </a:spcBef>
              <a:spcAft>
                <a:spcPts val="0"/>
              </a:spcAft>
              <a:buNone/>
            </a:pPr>
            <a:r>
              <a:rPr lang="en" sz="1400"/>
              <a:t>which includes the intrinsic value and premium together will </a:t>
            </a:r>
            <a:endParaRPr sz="1400"/>
          </a:p>
          <a:p>
            <a:pPr indent="0" lvl="0" marL="457200" rtl="0" algn="l">
              <a:spcBef>
                <a:spcPts val="0"/>
              </a:spcBef>
              <a:spcAft>
                <a:spcPts val="0"/>
              </a:spcAft>
              <a:buNone/>
            </a:pPr>
            <a:r>
              <a:rPr lang="en" sz="1400"/>
              <a:t>be $1.67, $4.17, $6.17, $9.17. </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writer has sold the contract for the above prices respectively </a:t>
            </a:r>
            <a:endParaRPr sz="1400"/>
          </a:p>
          <a:p>
            <a:pPr indent="0" lvl="0" marL="457200" rtl="0" algn="l">
              <a:spcBef>
                <a:spcPts val="0"/>
              </a:spcBef>
              <a:spcAft>
                <a:spcPts val="0"/>
              </a:spcAft>
              <a:buNone/>
            </a:pPr>
            <a:r>
              <a:rPr lang="en" sz="1400"/>
              <a:t>for minimum of 100 units. Therefore the amount made by the </a:t>
            </a:r>
            <a:endParaRPr sz="1400"/>
          </a:p>
          <a:p>
            <a:pPr indent="0" lvl="0" marL="457200" rtl="0" algn="l">
              <a:spcBef>
                <a:spcPts val="0"/>
              </a:spcBef>
              <a:spcAft>
                <a:spcPts val="0"/>
              </a:spcAft>
              <a:buNone/>
            </a:pPr>
            <a:r>
              <a:rPr lang="en" sz="1400"/>
              <a:t>writer will be as shown in the table:</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The intrinsic and premium amount will be the minimum profit </a:t>
            </a:r>
            <a:endParaRPr sz="1400"/>
          </a:p>
          <a:p>
            <a:pPr indent="0" lvl="0" marL="457200" rtl="0" algn="l">
              <a:spcBef>
                <a:spcPts val="0"/>
              </a:spcBef>
              <a:spcAft>
                <a:spcPts val="0"/>
              </a:spcAft>
              <a:buNone/>
            </a:pPr>
            <a:r>
              <a:rPr lang="en" sz="1400"/>
              <a:t>made if the buyer does not get back with the contract.</a:t>
            </a:r>
            <a:endParaRPr sz="1400"/>
          </a:p>
          <a:p>
            <a:pPr indent="0" lvl="0" marL="457200" rtl="0" algn="l">
              <a:spcBef>
                <a:spcPts val="0"/>
              </a:spcBef>
              <a:spcAft>
                <a:spcPts val="0"/>
              </a:spcAft>
              <a:buNone/>
            </a:pPr>
            <a:r>
              <a:t/>
            </a:r>
            <a:endParaRPr sz="1400"/>
          </a:p>
          <a:p>
            <a:pPr indent="0" lvl="0" marL="45720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145" name="Google Shape;145;p16"/>
          <p:cNvPicPr preferRelativeResize="0"/>
          <p:nvPr/>
        </p:nvPicPr>
        <p:blipFill>
          <a:blip r:embed="rId3">
            <a:alphaModFix/>
          </a:blip>
          <a:stretch>
            <a:fillRect/>
          </a:stretch>
        </p:blipFill>
        <p:spPr>
          <a:xfrm>
            <a:off x="6086388" y="1285850"/>
            <a:ext cx="2657475" cy="1543050"/>
          </a:xfrm>
          <a:prstGeom prst="rect">
            <a:avLst/>
          </a:prstGeom>
          <a:noFill/>
          <a:ln>
            <a:noFill/>
          </a:ln>
        </p:spPr>
      </p:pic>
      <p:pic>
        <p:nvPicPr>
          <p:cNvPr id="146" name="Google Shape;146;p16"/>
          <p:cNvPicPr preferRelativeResize="0"/>
          <p:nvPr/>
        </p:nvPicPr>
        <p:blipFill>
          <a:blip r:embed="rId4">
            <a:alphaModFix/>
          </a:blip>
          <a:stretch>
            <a:fillRect/>
          </a:stretch>
        </p:blipFill>
        <p:spPr>
          <a:xfrm>
            <a:off x="6251800" y="2992225"/>
            <a:ext cx="2326700" cy="1423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664900" y="551975"/>
            <a:ext cx="7885500" cy="41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LET US ASSUME THE STOCK PRICE BE $188 on 3rd May 2019.</a:t>
            </a:r>
            <a:endParaRPr b="1" sz="2300"/>
          </a:p>
          <a:p>
            <a:pPr indent="0" lvl="0" marL="0" rtl="0" algn="l">
              <a:spcBef>
                <a:spcPts val="0"/>
              </a:spcBef>
              <a:spcAft>
                <a:spcPts val="0"/>
              </a:spcAft>
              <a:buNone/>
            </a:pPr>
            <a:r>
              <a:t/>
            </a:r>
            <a:endParaRPr sz="600"/>
          </a:p>
          <a:p>
            <a:pPr indent="0" lvl="0" marL="0" rtl="0" algn="l">
              <a:spcBef>
                <a:spcPts val="0"/>
              </a:spcBef>
              <a:spcAft>
                <a:spcPts val="0"/>
              </a:spcAft>
              <a:buNone/>
            </a:pPr>
            <a:r>
              <a:rPr b="1" lang="en" sz="1700"/>
              <a:t>What happens with uncovered call:</a:t>
            </a:r>
            <a:endParaRPr b="1" sz="1700"/>
          </a:p>
          <a:p>
            <a:pPr indent="-336550" lvl="0" marL="457200" rtl="0" algn="l">
              <a:spcBef>
                <a:spcPts val="0"/>
              </a:spcBef>
              <a:spcAft>
                <a:spcPts val="0"/>
              </a:spcAft>
              <a:buSzPts val="1700"/>
              <a:buChar char="●"/>
            </a:pPr>
            <a:r>
              <a:rPr lang="en" sz="1700"/>
              <a:t>Now the considering the writer has made an uncovered call option back on 26th April 2019: The buyers with the strike price as $182.50, $185, $187.50 will be back with the contract as they can make a profit with the increased stock price.</a:t>
            </a:r>
            <a:endParaRPr sz="1700"/>
          </a:p>
          <a:p>
            <a:pPr indent="-336550" lvl="0" marL="457200" rtl="0" algn="l">
              <a:spcBef>
                <a:spcPts val="0"/>
              </a:spcBef>
              <a:spcAft>
                <a:spcPts val="0"/>
              </a:spcAft>
              <a:buSzPts val="1700"/>
              <a:buChar char="●"/>
            </a:pPr>
            <a:r>
              <a:rPr lang="en" sz="1700"/>
              <a:t>The writer would have to buy the stock for $188 </a:t>
            </a:r>
            <a:endParaRPr sz="1700"/>
          </a:p>
          <a:p>
            <a:pPr indent="0" lvl="0" marL="457200" rtl="0" algn="l">
              <a:spcBef>
                <a:spcPts val="0"/>
              </a:spcBef>
              <a:spcAft>
                <a:spcPts val="0"/>
              </a:spcAft>
              <a:buNone/>
            </a:pPr>
            <a:r>
              <a:rPr lang="en" sz="1700"/>
              <a:t>and then sell the same stock to the buyer for the </a:t>
            </a:r>
            <a:endParaRPr sz="1700"/>
          </a:p>
          <a:p>
            <a:pPr indent="0" lvl="0" marL="457200" rtl="0" algn="l">
              <a:spcBef>
                <a:spcPts val="0"/>
              </a:spcBef>
              <a:spcAft>
                <a:spcPts val="0"/>
              </a:spcAft>
              <a:buNone/>
            </a:pPr>
            <a:r>
              <a:rPr lang="en" sz="1700"/>
              <a:t>same $188 when they come back to exercise the </a:t>
            </a:r>
            <a:endParaRPr sz="1700"/>
          </a:p>
          <a:p>
            <a:pPr indent="0" lvl="0" marL="457200" rtl="0" algn="l">
              <a:spcBef>
                <a:spcPts val="0"/>
              </a:spcBef>
              <a:spcAft>
                <a:spcPts val="0"/>
              </a:spcAft>
              <a:buNone/>
            </a:pPr>
            <a:r>
              <a:rPr lang="en" sz="1700"/>
              <a:t>contract. In this case there is a loss of $650, $300,</a:t>
            </a:r>
            <a:endParaRPr sz="1700"/>
          </a:p>
          <a:p>
            <a:pPr indent="0" lvl="0" marL="457200" rtl="0" algn="l">
              <a:spcBef>
                <a:spcPts val="0"/>
              </a:spcBef>
              <a:spcAft>
                <a:spcPts val="0"/>
              </a:spcAft>
              <a:buNone/>
            </a:pPr>
            <a:r>
              <a:rPr lang="en" sz="1700"/>
              <a:t>$50 respectively.</a:t>
            </a:r>
            <a:endParaRPr sz="1700"/>
          </a:p>
          <a:p>
            <a:pPr indent="-336550" lvl="0" marL="457200" rtl="0" algn="l">
              <a:spcBef>
                <a:spcPts val="0"/>
              </a:spcBef>
              <a:spcAft>
                <a:spcPts val="0"/>
              </a:spcAft>
              <a:buSzPts val="1700"/>
              <a:buChar char="●"/>
            </a:pPr>
            <a:r>
              <a:rPr lang="en" sz="1700"/>
              <a:t>The loss incurred in above example is just a small</a:t>
            </a:r>
            <a:endParaRPr sz="1700"/>
          </a:p>
          <a:p>
            <a:pPr indent="0" lvl="0" marL="457200" rtl="0" algn="l">
              <a:spcBef>
                <a:spcPts val="0"/>
              </a:spcBef>
              <a:spcAft>
                <a:spcPts val="0"/>
              </a:spcAft>
              <a:buNone/>
            </a:pPr>
            <a:r>
              <a:rPr lang="en" sz="1700"/>
              <a:t>fraction of actual loss happening in the daily stock market for the writers.</a:t>
            </a:r>
            <a:r>
              <a:rPr lang="en" sz="1700"/>
              <a:t> </a:t>
            </a:r>
            <a:endParaRPr sz="1700"/>
          </a:p>
        </p:txBody>
      </p:sp>
      <p:pic>
        <p:nvPicPr>
          <p:cNvPr id="152" name="Google Shape;152;p17"/>
          <p:cNvPicPr preferRelativeResize="0"/>
          <p:nvPr/>
        </p:nvPicPr>
        <p:blipFill>
          <a:blip r:embed="rId3">
            <a:alphaModFix/>
          </a:blip>
          <a:stretch>
            <a:fillRect/>
          </a:stretch>
        </p:blipFill>
        <p:spPr>
          <a:xfrm>
            <a:off x="6082900" y="2473250"/>
            <a:ext cx="2774100" cy="183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740150" y="845600"/>
            <a:ext cx="7903500" cy="37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What happens with covered call:</a:t>
            </a:r>
            <a:endParaRPr b="1" sz="1700"/>
          </a:p>
          <a:p>
            <a:pPr indent="-336550" lvl="0" marL="457200" rtl="0" algn="l">
              <a:spcBef>
                <a:spcPts val="0"/>
              </a:spcBef>
              <a:spcAft>
                <a:spcPts val="0"/>
              </a:spcAft>
              <a:buSzPts val="1700"/>
              <a:buChar char="●"/>
            </a:pPr>
            <a:r>
              <a:rPr lang="en" sz="1700"/>
              <a:t>Now the considering with the same example and the writer had made a covered call on 26th April 2019: The buyers with the strike price as $182.50, $185, $187.50 will be back with the contract as they can make a profit with the increased stock price.</a:t>
            </a:r>
            <a:endParaRPr sz="1700"/>
          </a:p>
          <a:p>
            <a:pPr indent="-336550" lvl="0" marL="457200" rtl="0" algn="l">
              <a:spcBef>
                <a:spcPts val="0"/>
              </a:spcBef>
              <a:spcAft>
                <a:spcPts val="0"/>
              </a:spcAft>
              <a:buSzPts val="1700"/>
              <a:buChar char="●"/>
            </a:pPr>
            <a:r>
              <a:rPr lang="en" sz="1700"/>
              <a:t>Being the covered call, the writer had already bought the stock for $180.83 and will sell the stock to the buyer for $188 when the buyer exercises the contract. </a:t>
            </a:r>
            <a:endParaRPr sz="1700"/>
          </a:p>
          <a:p>
            <a:pPr indent="-336550" lvl="0" marL="457200" rtl="0" algn="l">
              <a:spcBef>
                <a:spcPts val="0"/>
              </a:spcBef>
              <a:spcAft>
                <a:spcPts val="0"/>
              </a:spcAft>
              <a:buSzPts val="1700"/>
              <a:buChar char="●"/>
            </a:pPr>
            <a:r>
              <a:rPr lang="en" sz="1700"/>
              <a:t>In this case though the writer does a wrong prediction, the writer will not be incurred with a loss but with a minimal profit. That is the writer makes the profit with the intrinsic value and the premium obtained initially.</a:t>
            </a:r>
            <a:endParaRPr sz="1700"/>
          </a:p>
          <a:p>
            <a:pPr indent="0" lvl="0" marL="0" rtl="0" algn="l">
              <a:spcBef>
                <a:spcPts val="0"/>
              </a:spcBef>
              <a:spcAft>
                <a:spcPts val="0"/>
              </a:spcAft>
              <a:buNone/>
            </a:pPr>
            <a:r>
              <a:rPr b="1" lang="en" sz="1700"/>
              <a:t>But in both the covered call and uncovered call, buyers with the contract of strike price being $190 will not turn back. This results in making a minimal profit of $190 in both the cases.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819150" y="639800"/>
            <a:ext cx="7505700" cy="40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t>LET US ASSUME THE STOCK PRICE BE $178 on 3rd May 2019.</a:t>
            </a:r>
            <a:endParaRPr b="1" sz="2300"/>
          </a:p>
          <a:p>
            <a:pPr indent="0" lvl="0" marL="0" rtl="0" algn="l">
              <a:spcBef>
                <a:spcPts val="0"/>
              </a:spcBef>
              <a:spcAft>
                <a:spcPts val="0"/>
              </a:spcAft>
              <a:buNone/>
            </a:pPr>
            <a:r>
              <a:rPr b="1" lang="en" sz="1700"/>
              <a:t>With Uncovered call: </a:t>
            </a:r>
            <a:r>
              <a:rPr lang="en" sz="1500"/>
              <a:t>The writer has made an uncovered call option on 26th April 2019: The buyers will not exercise as they can directly buy from the market with low stock price.</a:t>
            </a:r>
            <a:endParaRPr sz="1500"/>
          </a:p>
          <a:p>
            <a:pPr indent="-323850" lvl="0" marL="457200" rtl="0" algn="l">
              <a:spcBef>
                <a:spcPts val="0"/>
              </a:spcBef>
              <a:spcAft>
                <a:spcPts val="0"/>
              </a:spcAft>
              <a:buSzPts val="1500"/>
              <a:buChar char="●"/>
            </a:pPr>
            <a:r>
              <a:rPr lang="en" sz="1500"/>
              <a:t>In this case the writer would make the minimum profit with the intrinsic and premium  together, which will be $167, $417, $617, $917. Also there would be no loss incurred in this scenario.</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 sz="1700"/>
              <a:t>With Covered call: </a:t>
            </a:r>
            <a:r>
              <a:rPr lang="en" sz="1500"/>
              <a:t>The writer has made an covered call option on 26th April 2019: Similarly the buyers will not exercise as they can directly buy from the market with low stock price.</a:t>
            </a:r>
            <a:endParaRPr sz="1500"/>
          </a:p>
          <a:p>
            <a:pPr indent="0" lvl="0" marL="0" rtl="0" algn="l">
              <a:spcBef>
                <a:spcPts val="0"/>
              </a:spcBef>
              <a:spcAft>
                <a:spcPts val="0"/>
              </a:spcAft>
              <a:buNone/>
            </a:pPr>
            <a:r>
              <a:rPr lang="en" sz="1500"/>
              <a:t>In this case, the writer will make an initial profit with the premium amount and also he can make uncovered put with the stock he has already bought.</a:t>
            </a:r>
            <a:endParaRPr sz="1500"/>
          </a:p>
          <a:p>
            <a:pPr indent="0" lvl="0" marL="0" rtl="0" algn="l">
              <a:spcBef>
                <a:spcPts val="0"/>
              </a:spcBef>
              <a:spcAft>
                <a:spcPts val="0"/>
              </a:spcAft>
              <a:buNone/>
            </a:pPr>
            <a:r>
              <a:rPr lang="en" sz="1500"/>
              <a:t>The loss which can be occured is a rare case scenario.</a:t>
            </a:r>
            <a:endParaRPr sz="15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2300"/>
          </a:p>
          <a:p>
            <a:pPr indent="0" lvl="0" marL="0" rtl="0" algn="l">
              <a:spcBef>
                <a:spcPts val="0"/>
              </a:spcBef>
              <a:spcAft>
                <a:spcPts val="0"/>
              </a:spcAft>
              <a:buNone/>
            </a:pPr>
            <a:r>
              <a:t/>
            </a:r>
            <a:endParaRPr b="1" sz="2300"/>
          </a:p>
          <a:p>
            <a:pPr indent="0" lvl="0" marL="0" rtl="0" algn="l">
              <a:spcBef>
                <a:spcPts val="0"/>
              </a:spcBef>
              <a:spcAft>
                <a:spcPts val="0"/>
              </a:spcAft>
              <a:buNone/>
            </a:pPr>
            <a:r>
              <a:t/>
            </a:r>
            <a:endParaRPr b="1" sz="23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Tensorflow 2.0</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000"/>
              <a:t>Default Eager Execution.</a:t>
            </a:r>
            <a:endParaRPr sz="2000"/>
          </a:p>
          <a:p>
            <a:pPr indent="0" lvl="0" marL="0" rtl="0" algn="l">
              <a:spcBef>
                <a:spcPts val="0"/>
              </a:spcBef>
              <a:spcAft>
                <a:spcPts val="0"/>
              </a:spcAft>
              <a:buNone/>
            </a:pPr>
            <a:r>
              <a:rPr lang="en" sz="2000"/>
              <a:t>Easier debugging and less verbose.</a:t>
            </a:r>
            <a:endParaRPr sz="2000"/>
          </a:p>
          <a:p>
            <a:pPr indent="0" lvl="0" marL="0" rtl="0" algn="l">
              <a:spcBef>
                <a:spcPts val="0"/>
              </a:spcBef>
              <a:spcAft>
                <a:spcPts val="0"/>
              </a:spcAft>
              <a:buNone/>
            </a:pPr>
            <a:r>
              <a:rPr lang="en" sz="2000"/>
              <a:t>More in-depth control with access to all lower level API’s.</a:t>
            </a:r>
            <a:endParaRPr sz="2000"/>
          </a:p>
          <a:p>
            <a:pPr indent="0" lvl="0" marL="0" rtl="0" algn="l">
              <a:spcBef>
                <a:spcPts val="0"/>
              </a:spcBef>
              <a:spcAft>
                <a:spcPts val="0"/>
              </a:spcAft>
              <a:buNone/>
            </a:pPr>
            <a:r>
              <a:rPr lang="en" sz="2000"/>
              <a:t>Backwards compatible with tensorflow 1.0.</a:t>
            </a:r>
            <a:endParaRPr sz="2000"/>
          </a:p>
          <a:p>
            <a:pPr indent="0" lvl="0" marL="0" rtl="0" algn="l">
              <a:spcBef>
                <a:spcPts val="0"/>
              </a:spcBef>
              <a:spcAft>
                <a:spcPts val="0"/>
              </a:spcAft>
              <a:buNone/>
            </a:pPr>
            <a:r>
              <a:t/>
            </a:r>
            <a:endParaRPr sz="1800"/>
          </a:p>
        </p:txBody>
      </p:sp>
      <p:pic>
        <p:nvPicPr>
          <p:cNvPr id="168" name="Google Shape;168;p20"/>
          <p:cNvPicPr preferRelativeResize="0"/>
          <p:nvPr/>
        </p:nvPicPr>
        <p:blipFill>
          <a:blip r:embed="rId3">
            <a:alphaModFix/>
          </a:blip>
          <a:stretch>
            <a:fillRect/>
          </a:stretch>
        </p:blipFill>
        <p:spPr>
          <a:xfrm>
            <a:off x="6453575" y="2858950"/>
            <a:ext cx="1871275" cy="182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TRANSFORMER Neural Network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000"/>
              <a:t>Replaced all variations of Recurrent Neural Networks, including GRU (Gated Recurrent Unit) and LSTM (Long Short Term Memory) for time-series data.</a:t>
            </a:r>
            <a:endParaRPr sz="2000"/>
          </a:p>
          <a:p>
            <a:pPr indent="0" lvl="0" marL="0" rtl="0" algn="l">
              <a:spcBef>
                <a:spcPts val="0"/>
              </a:spcBef>
              <a:spcAft>
                <a:spcPts val="0"/>
              </a:spcAft>
              <a:buNone/>
            </a:pPr>
            <a:r>
              <a:rPr lang="en" sz="2000"/>
              <a:t>Self-Attention Mechanism.</a:t>
            </a:r>
            <a:endParaRPr sz="2000"/>
          </a:p>
          <a:p>
            <a:pPr indent="0" lvl="0" marL="0" rtl="0" algn="l">
              <a:spcBef>
                <a:spcPts val="0"/>
              </a:spcBef>
              <a:spcAft>
                <a:spcPts val="0"/>
              </a:spcAft>
              <a:buNone/>
            </a:pPr>
            <a:r>
              <a:rPr lang="en" sz="2000"/>
              <a:t>Requires less computations to train, hence is optimized for modern machine learning hardware. </a:t>
            </a:r>
            <a:r>
              <a:rPr lang="en" sz="1800"/>
              <a:t>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