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83" r:id="rId3"/>
    <p:sldId id="383" r:id="rId4"/>
    <p:sldId id="382" r:id="rId5"/>
    <p:sldId id="395" r:id="rId6"/>
    <p:sldId id="397" r:id="rId7"/>
    <p:sldId id="388" r:id="rId8"/>
    <p:sldId id="398" r:id="rId9"/>
    <p:sldId id="399" r:id="rId10"/>
    <p:sldId id="400" r:id="rId11"/>
    <p:sldId id="404" r:id="rId12"/>
    <p:sldId id="401" r:id="rId13"/>
    <p:sldId id="403" r:id="rId14"/>
    <p:sldId id="405" r:id="rId15"/>
    <p:sldId id="406" r:id="rId16"/>
    <p:sldId id="396" r:id="rId17"/>
    <p:sldId id="393" r:id="rId18"/>
    <p:sldId id="3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3553" autoAdjust="0"/>
  </p:normalViewPr>
  <p:slideViewPr>
    <p:cSldViewPr snapToGrid="0">
      <p:cViewPr varScale="1">
        <p:scale>
          <a:sx n="91" d="100"/>
          <a:sy n="91" d="100"/>
        </p:scale>
        <p:origin x="208" y="776"/>
      </p:cViewPr>
      <p:guideLst/>
    </p:cSldViewPr>
  </p:slideViewPr>
  <p:outlineViewPr>
    <p:cViewPr>
      <p:scale>
        <a:sx n="33" d="100"/>
        <a:sy n="33" d="100"/>
      </p:scale>
      <p:origin x="0" y="-44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3BF7-DDD5-450B-96AD-309822E6F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04EDB-5939-41F8-A50B-E77136A5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40458-20FA-4E4E-AFE9-838AA22E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6CA1-DD74-4C02-BC1B-BFC308F3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E175-6E2D-4185-B192-064BA4FA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41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2EAA-D09E-482E-8E5D-531A845B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00B15-55C9-4C0D-B69E-029866E57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8271-1510-496D-8744-792C5E74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8EFE6-A6D4-4981-A3D7-89D24E6C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2A2AE-7D25-4456-AD7D-0D6C27BF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91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DAB85-E3DD-492F-9534-294A0C3CB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DB449-62B6-4417-B8A6-B13EC30DF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7484-096F-475A-80B6-C5C69A97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DC1F-70A9-48B0-85FB-ECF9E3DA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0A16-C9F8-4F14-8731-91256291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82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69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16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452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83327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19514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314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9132"/>
            <a:ext cx="9472691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213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10198235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3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7128-0F2D-428A-873C-0C81EC49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C7AA-24ED-4BD6-889F-F5FE0EB4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B674-65BA-48C2-BC5E-D55AD89E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0307-930F-4762-8634-0687D256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B424-E878-41AF-84AC-11F5F50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08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E371-85B1-46BD-BFA3-72C523B8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4DD6A-B625-47DD-8B3A-E8AB5234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04E6-FE3B-4584-B3C5-8A677C23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A163-0503-4734-B4B1-27F27300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2396-F620-44A9-A61A-6E34718A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23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EAC3-E4BE-4E10-8143-2B029148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65D5-3ECB-4F4D-82F8-B958EAAC5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ED955-0D71-4BFD-93D8-76301955B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92D71-5C71-4A18-BB3F-A928131B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D58C4-A8B5-47DF-8C1D-ADB66B69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4F1C5-8A76-46F1-BC04-7549A299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96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76CF-1B28-4120-B28B-4E7D3A74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399A1-F02F-4912-A785-5BF6C27F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642EA-3DC1-421A-8A22-D98F27AB5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27FFA-ED7B-4591-BC38-ECCAC1144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55B3E-0934-4CF4-8AD9-724F2FA76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D6511-0F02-4517-9980-41BE5B3C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A4876-9E2D-4466-BD5F-3CDA44F0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9ED01-210F-4E39-BF89-49C99C39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66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BD44-DFF2-4560-A9FB-5F2069DC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D85F-B945-4488-BA33-F315C6E5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3C7B4-7A77-4EC0-9301-5D577948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3FFF7-EE5C-4210-8684-CC987DE7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48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E2C54-D2C1-4F16-9F36-A6D39718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3AFB7-83B2-4486-9B30-ED53F450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A4E62-65DD-43D6-ACF4-90B8F8D5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7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535C-9C48-4F6F-B3E3-88BBB1E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F8E2-975A-4B92-AD61-F2625F26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E4C0E-24E1-4BA0-AE2C-C1EBD9BED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87AA0-B5AA-4B62-B532-3C84DF97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1E10E-676C-4080-B02E-940217A7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9F7D5-5A23-48D6-BFD0-CF0DC401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F6E9-0B01-40D6-9307-86B40FED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55899-CC1B-4BF9-A897-CB58DE7B3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85098-4DFD-437D-B532-9F736780A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E830D-1DF9-4F30-933D-19D48F68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23A7-B92E-4635-B4A4-B660A270521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1FD7-73D4-436B-AEF0-16DE76D2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C01DE-2BE2-4EFE-8F34-5D450639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37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39515-8B6E-4EC5-9C99-4CBC2DE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24548-8794-4083-A070-593124F0E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04CC-1EE3-498C-AF34-F70E6DEE5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23A7-B92E-4635-B4A4-B660A270521F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ECBA-1FA8-4438-8166-28DDB0442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7CA05-6DE6-4396-A94E-69EE7C6F0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9E28-F2AA-42FB-9F43-67ABB18BC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31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okbook-r.com/Graphs/" TargetMode="External"/><Relationship Id="rId2" Type="http://schemas.openxmlformats.org/officeDocument/2006/relationships/hyperlink" Target="https://r4ds.had.co.nz/index.htm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www.rstudio.com/resources/cheatsheets/" TargetMode="External"/><Relationship Id="rId4" Type="http://schemas.openxmlformats.org/officeDocument/2006/relationships/hyperlink" Target="https://r-pkgs.org/intro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irhandbook.com/en/ggplot-basics.html#ggplot-basics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635565-6A63-4C92-9EE6-92D640CC0654}"/>
              </a:ext>
            </a:extLst>
          </p:cNvPr>
          <p:cNvSpPr txBox="1"/>
          <p:nvPr/>
        </p:nvSpPr>
        <p:spPr>
          <a:xfrm>
            <a:off x="0" y="2504242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2CAD6D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+mn-cs"/>
              </a:rPr>
              <a:t>Introduction to R</a:t>
            </a:r>
            <a:endParaRPr lang="en-GB" sz="5400" dirty="0">
              <a:solidFill>
                <a:srgbClr val="2CAD6D"/>
              </a:solidFill>
              <a:latin typeface="Constantia" panose="0203060205030603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Alexis Robert, Sophie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Meakin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, Billy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Quilty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, Naomi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Waterlow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dirty="0">
              <a:solidFill>
                <a:prstClr val="white"/>
              </a:solidFill>
              <a:latin typeface="Corbel" panose="020B05030202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white"/>
                </a:solidFill>
                <a:latin typeface="Corbel" panose="020B0503020204020204" pitchFamily="34" charset="0"/>
              </a:rPr>
              <a:t>Based on a script and session developed by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Abigail Page, Claire Dooley, </a:t>
            </a:r>
            <a:r>
              <a:rPr lang="en-US" sz="2800" dirty="0" err="1">
                <a:solidFill>
                  <a:prstClr val="white"/>
                </a:solidFill>
                <a:latin typeface="Corbel" panose="020B0503020204020204" pitchFamily="34" charset="0"/>
              </a:rPr>
              <a:t>Anushé</a:t>
            </a: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 Hassan, and </a:t>
            </a:r>
            <a:r>
              <a:rPr lang="en-US" sz="2800" dirty="0" err="1">
                <a:solidFill>
                  <a:prstClr val="white"/>
                </a:solidFill>
                <a:latin typeface="Corbel" panose="020B0503020204020204" pitchFamily="34" charset="0"/>
              </a:rPr>
              <a:t>Shammi</a:t>
            </a: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 </a:t>
            </a:r>
            <a:r>
              <a:rPr lang="en-US" sz="2800" dirty="0" err="1">
                <a:solidFill>
                  <a:prstClr val="white"/>
                </a:solidFill>
                <a:latin typeface="Corbel" panose="020B0503020204020204" pitchFamily="34" charset="0"/>
              </a:rPr>
              <a:t>Luhar</a:t>
            </a:r>
            <a:r>
              <a:rPr lang="en-US" sz="2800" dirty="0">
                <a:solidFill>
                  <a:prstClr val="white"/>
                </a:solidFill>
                <a:latin typeface="Corbel" panose="020B0503020204020204" pitchFamily="34" charset="0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65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694A-369B-2B83-68B9-A5CFFBF5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ggplot2, step 2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918F9-0F46-56B6-3FDE-0CBFC98923E4}"/>
              </a:ext>
            </a:extLst>
          </p:cNvPr>
          <p:cNvSpPr txBox="1"/>
          <p:nvPr/>
        </p:nvSpPr>
        <p:spPr>
          <a:xfrm>
            <a:off x="8931545" y="179428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91161-F3ED-08E9-28EB-CF824E9E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58" y="2163616"/>
            <a:ext cx="3222171" cy="3222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575200-DA97-3C9C-78C2-29D15517D2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1" t="9834" r="55322" b="57395"/>
          <a:stretch/>
        </p:blipFill>
        <p:spPr>
          <a:xfrm>
            <a:off x="1023257" y="2481943"/>
            <a:ext cx="5314733" cy="2539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391E97-F268-7634-FC4B-73E136FC7199}"/>
              </a:ext>
            </a:extLst>
          </p:cNvPr>
          <p:cNvSpPr/>
          <p:nvPr/>
        </p:nvSpPr>
        <p:spPr>
          <a:xfrm>
            <a:off x="1156370" y="4152737"/>
            <a:ext cx="4253830" cy="781132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694A-369B-2B83-68B9-A5CFFBF5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ggplot2, step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EACC-629E-3BED-0F35-917C81547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/>
              <a:t>Step 3: Tell R how you want to plot these data 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define the plot type with a “</a:t>
            </a:r>
            <a:r>
              <a:rPr lang="en-US" sz="2400" dirty="0" err="1"/>
              <a:t>geom</a:t>
            </a:r>
            <a:r>
              <a:rPr lang="en-US" sz="2400" dirty="0"/>
              <a:t>_” function, e.g. ”</a:t>
            </a:r>
            <a:r>
              <a:rPr lang="en-US" sz="2400" dirty="0" err="1"/>
              <a:t>geom_point</a:t>
            </a:r>
            <a:r>
              <a:rPr lang="en-US" sz="2400" dirty="0"/>
              <a:t>()” for adding points.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u="sng" dirty="0"/>
              <a:t>literally</a:t>
            </a:r>
            <a:r>
              <a:rPr lang="en-US" dirty="0"/>
              <a:t> add the points to the empty canvas by using a plus symbol (+) at the end of the ”</a:t>
            </a:r>
            <a:r>
              <a:rPr lang="en-US" dirty="0" err="1"/>
              <a:t>ggplot</a:t>
            </a:r>
            <a:r>
              <a:rPr lang="en-US" dirty="0"/>
              <a:t>()” function and before the ”</a:t>
            </a:r>
            <a:r>
              <a:rPr lang="en-US" dirty="0" err="1"/>
              <a:t>geom_point</a:t>
            </a:r>
            <a:r>
              <a:rPr lang="en-US" dirty="0"/>
              <a:t>()”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301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10B56D-4751-A4EE-2BD1-440F1E01E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" t="9141" r="53362" b="54258"/>
          <a:stretch/>
        </p:blipFill>
        <p:spPr>
          <a:xfrm>
            <a:off x="1235022" y="2468416"/>
            <a:ext cx="5317562" cy="27141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4694A-369B-2B83-68B9-A5CFFBF5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ggplot2, step 3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918F9-0F46-56B6-3FDE-0CBFC98923E4}"/>
              </a:ext>
            </a:extLst>
          </p:cNvPr>
          <p:cNvSpPr txBox="1"/>
          <p:nvPr/>
        </p:nvSpPr>
        <p:spPr>
          <a:xfrm>
            <a:off x="9171031" y="209908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44C8C1-32D8-4140-18C9-2893D47C30F9}"/>
              </a:ext>
            </a:extLst>
          </p:cNvPr>
          <p:cNvSpPr/>
          <p:nvPr/>
        </p:nvSpPr>
        <p:spPr>
          <a:xfrm>
            <a:off x="1349829" y="4114801"/>
            <a:ext cx="5202755" cy="914400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E08A6-0F64-F9AF-8D93-B526184B1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615" y="2444830"/>
            <a:ext cx="3235700" cy="3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3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694A-369B-2B83-68B9-A5CFFBF5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ggplot2, extras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EACC-629E-3BED-0F35-917C81547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After making the basic plot, you can change the appearance of different parts to make it nicer, or easier to understand.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What are some examples of things you might want to change about this plot?</a:t>
            </a:r>
          </a:p>
          <a:p>
            <a:pPr marL="1085850" lvl="1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Limits (range) of axes</a:t>
            </a:r>
          </a:p>
          <a:p>
            <a:pPr marL="1085850" lvl="1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Axis labels</a:t>
            </a:r>
          </a:p>
          <a:p>
            <a:pPr marL="1085850" lvl="1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Plot title</a:t>
            </a:r>
          </a:p>
          <a:p>
            <a:pPr marL="1085850" lvl="1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Background </a:t>
            </a:r>
            <a:r>
              <a:rPr lang="en-US" sz="2000" dirty="0" err="1"/>
              <a:t>colour</a:t>
            </a:r>
            <a:endParaRPr lang="en-US" sz="2000" dirty="0"/>
          </a:p>
          <a:p>
            <a:pPr marL="1085850" lvl="1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You can change each of these with a function</a:t>
            </a:r>
          </a:p>
          <a:p>
            <a:pPr lvl="1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1085850" lvl="1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DF04B-488F-0612-A179-07A48F99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556" y="2789489"/>
            <a:ext cx="3235700" cy="3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8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694A-369B-2B83-68B9-A5CFFBF5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EACC-629E-3BED-0F35-917C81547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Practical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Walks through steps to make a basic </a:t>
            </a:r>
            <a:r>
              <a:rPr lang="en-US" dirty="0" err="1"/>
              <a:t>ggplot</a:t>
            </a:r>
            <a:endParaRPr lang="en-US" dirty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Introduces functions to change the appearance of the </a:t>
            </a:r>
            <a:r>
              <a:rPr lang="en-US" sz="2400" dirty="0" err="1"/>
              <a:t>ggplot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9020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694A-369B-2B83-68B9-A5CFFBF5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for data cleaning: </a:t>
            </a:r>
            <a:r>
              <a:rPr lang="en-US" dirty="0" err="1"/>
              <a:t>dplyr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EACC-629E-3BED-0F35-917C81547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dplyr</a:t>
            </a:r>
            <a:r>
              <a:rPr lang="en-GB" dirty="0"/>
              <a:t> is a package developed for handling and cleaning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dplyr</a:t>
            </a:r>
            <a:r>
              <a:rPr lang="en-GB" dirty="0"/>
              <a:t> contains functions to manipulate data frames: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filter(): filter rows (depending on their value)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select(): select columns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rename(): rename columns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mutate(): add new columns, or change existing ones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Corbel" panose="020B0503020204020204" pitchFamily="34" charset="0"/>
              </a:rPr>
              <a:t>group_by</a:t>
            </a:r>
            <a:r>
              <a:rPr lang="en-GB" sz="2400" dirty="0">
                <a:latin typeface="Corbel" panose="020B0503020204020204" pitchFamily="34" charset="0"/>
              </a:rPr>
              <a:t>(): group rows together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summarise(): compute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3463844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5566-4617-4665-BD5E-906529FF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 shooting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BAB85-6D54-4F14-9854-9040CEF9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77818"/>
            <a:ext cx="10972801" cy="53801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debugging your code, a few tips / resources can come in handy:</a:t>
            </a:r>
            <a:endParaRPr lang="en-GB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Check every “, (, { or [ is closed, and that the letter case is correct.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Use ‘?’ to open the documentation of a function or dataset (e.g. ‘?mean’, ‘plot()’, ‘?iris’). The documentation usually provides information on: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How the function is meant to be used.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The arguments it can accept.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The value it returns.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Check the vignettes / examples associated with the packages you are using.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Google the error message and the name of the function causing the bug, someone else probably ran into the same problem before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5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F348-256A-419B-94A5-1E1296D1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56DB-4DF0-4E24-84E4-DA013CE75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1" y="1477818"/>
            <a:ext cx="11753850" cy="48213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Excellent summary of functions used for data analysis and visualization </a:t>
            </a:r>
            <a:r>
              <a:rPr lang="en-US" dirty="0">
                <a:hlinkClick r:id="rId2"/>
              </a:rPr>
              <a:t>https://r4ds.had.co.nz/index.html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Making graphs in R: </a:t>
            </a:r>
            <a:r>
              <a:rPr lang="en-US" dirty="0">
                <a:hlinkClick r:id="rId3"/>
              </a:rPr>
              <a:t>http://www.cookbook-r.com/Graphs/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an introduction to packages and development: </a:t>
            </a:r>
            <a:r>
              <a:rPr lang="en-US" dirty="0">
                <a:hlinkClick r:id="rId4"/>
              </a:rPr>
              <a:t>https://r-pkgs.org/intro.html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/>
              <a:t>cheatsheets</a:t>
            </a:r>
            <a:r>
              <a:rPr lang="en-GB" dirty="0"/>
              <a:t> of various R packages: </a:t>
            </a:r>
            <a:r>
              <a:rPr lang="en-GB" dirty="0">
                <a:hlinkClick r:id="rId5"/>
              </a:rPr>
              <a:t>https://www.rstudio.com/resources/cheatsheets/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 all questions answered by the R community: </a:t>
            </a:r>
            <a:r>
              <a:rPr lang="en-GB" dirty="0">
                <a:hlinkClick r:id="rId6"/>
              </a:rPr>
              <a:t>https://stackoverflow.com/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443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0117" y="2505670"/>
            <a:ext cx="8831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Practical 2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20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7389-B6D6-4346-95A8-5D2A3ABF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BE32-F9A8-44A2-8F19-D968DC793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function is a </a:t>
            </a:r>
            <a:r>
              <a:rPr lang="en-US" b="1" dirty="0"/>
              <a:t>set of commands</a:t>
            </a:r>
            <a:r>
              <a:rPr lang="en-US" dirty="0"/>
              <a:t>, </a:t>
            </a:r>
            <a:r>
              <a:rPr lang="en-US" b="1" dirty="0" err="1"/>
              <a:t>organised</a:t>
            </a:r>
            <a:r>
              <a:rPr lang="en-US" b="1" dirty="0"/>
              <a:t> together</a:t>
            </a:r>
            <a:r>
              <a:rPr lang="en-US" dirty="0"/>
              <a:t>, in order to </a:t>
            </a:r>
            <a:r>
              <a:rPr lang="en-US" b="1" dirty="0"/>
              <a:t>perform a task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has many built-in functions. You have already used a few, such as “mean()”, “median()” etc.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Four different parts in a function: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name of the function: </a:t>
            </a:r>
            <a:r>
              <a:rPr lang="en-US" sz="2400" b="1" dirty="0"/>
              <a:t>How do you call this function?</a:t>
            </a:r>
            <a:endParaRPr lang="en-US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arguments: </a:t>
            </a:r>
            <a:r>
              <a:rPr lang="en-US" sz="2400" b="1" dirty="0"/>
              <a:t>What inputs does this function need?</a:t>
            </a:r>
            <a:endParaRPr lang="en-US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body of the function: </a:t>
            </a:r>
            <a:r>
              <a:rPr lang="en-US" sz="2400" b="1" dirty="0"/>
              <a:t>What set of commands is ran by the function?</a:t>
            </a:r>
            <a:endParaRPr lang="en-US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return value: </a:t>
            </a:r>
            <a:r>
              <a:rPr lang="en-US" sz="2400" b="1" dirty="0"/>
              <a:t>What is the output of the function?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369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9BBF-8E2F-4A6C-B74D-0EEDFA99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(example)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93A34-CE9A-2A24-611B-61947CF0A0CA}"/>
              </a:ext>
            </a:extLst>
          </p:cNvPr>
          <p:cNvSpPr txBox="1"/>
          <p:nvPr/>
        </p:nvSpPr>
        <p:spPr>
          <a:xfrm>
            <a:off x="609600" y="3317358"/>
            <a:ext cx="10097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Create a function that takes two numbers and compute the summed of their square values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6995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23F0D8-570B-A814-DAB5-97C07AA2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1575680"/>
            <a:ext cx="9327907" cy="3608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59BBF-8E2F-4A6C-B74D-0EEDFA99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(example)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B9B216-304C-4646-B460-903C821664FE}"/>
              </a:ext>
            </a:extLst>
          </p:cNvPr>
          <p:cNvSpPr/>
          <p:nvPr/>
        </p:nvSpPr>
        <p:spPr>
          <a:xfrm>
            <a:off x="342900" y="1533525"/>
            <a:ext cx="1885950" cy="6232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46A4A1-FD09-4E62-850E-762CA20B709F}"/>
              </a:ext>
            </a:extLst>
          </p:cNvPr>
          <p:cNvSpPr/>
          <p:nvPr/>
        </p:nvSpPr>
        <p:spPr>
          <a:xfrm>
            <a:off x="847725" y="4200525"/>
            <a:ext cx="3924300" cy="6232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872C98-3E29-4364-ABD1-CB72873489D5}"/>
              </a:ext>
            </a:extLst>
          </p:cNvPr>
          <p:cNvSpPr/>
          <p:nvPr/>
        </p:nvSpPr>
        <p:spPr>
          <a:xfrm>
            <a:off x="4257674" y="1548129"/>
            <a:ext cx="1438275" cy="6232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ABBF1CD-A242-415F-9584-11A8BE79DD7E}"/>
              </a:ext>
            </a:extLst>
          </p:cNvPr>
          <p:cNvSpPr/>
          <p:nvPr/>
        </p:nvSpPr>
        <p:spPr>
          <a:xfrm>
            <a:off x="9680099" y="1962150"/>
            <a:ext cx="388937" cy="241935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863235-D6F5-4F79-BF34-4B7F22948842}"/>
              </a:ext>
            </a:extLst>
          </p:cNvPr>
          <p:cNvSpPr txBox="1"/>
          <p:nvPr/>
        </p:nvSpPr>
        <p:spPr>
          <a:xfrm>
            <a:off x="614362" y="5808350"/>
            <a:ext cx="10963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 function is then called using parentheses, i.e. </a:t>
            </a:r>
            <a:r>
              <a:rPr lang="en-GB" sz="2400" dirty="0" err="1"/>
              <a:t>sum_pow</a:t>
            </a:r>
            <a:r>
              <a:rPr lang="en-GB" sz="2400" dirty="0"/>
              <a:t>(5, 9).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F395E-EDBE-4835-8342-36D6A89EFFBF}"/>
              </a:ext>
            </a:extLst>
          </p:cNvPr>
          <p:cNvSpPr txBox="1"/>
          <p:nvPr/>
        </p:nvSpPr>
        <p:spPr>
          <a:xfrm>
            <a:off x="762001" y="1035055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Name</a:t>
            </a:r>
            <a:endParaRPr lang="en-GB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47CE6-1767-47F2-81C1-E8BDDE2F8B3D}"/>
              </a:ext>
            </a:extLst>
          </p:cNvPr>
          <p:cNvSpPr txBox="1"/>
          <p:nvPr/>
        </p:nvSpPr>
        <p:spPr>
          <a:xfrm>
            <a:off x="4452936" y="1045875"/>
            <a:ext cx="23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Arguments</a:t>
            </a:r>
            <a:endParaRPr lang="en-GB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5BE76-74AE-4CFC-B3A1-431DA2777E9C}"/>
              </a:ext>
            </a:extLst>
          </p:cNvPr>
          <p:cNvSpPr txBox="1"/>
          <p:nvPr/>
        </p:nvSpPr>
        <p:spPr>
          <a:xfrm>
            <a:off x="10335736" y="2934650"/>
            <a:ext cx="23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Body</a:t>
            </a:r>
            <a:endParaRPr lang="en-GB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96BCC-95BC-4680-8B44-CB17EB3DE678}"/>
              </a:ext>
            </a:extLst>
          </p:cNvPr>
          <p:cNvSpPr txBox="1"/>
          <p:nvPr/>
        </p:nvSpPr>
        <p:spPr>
          <a:xfrm>
            <a:off x="3448050" y="5120606"/>
            <a:ext cx="23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 Value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30908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570E-32DE-42BA-8BA3-FF7A5AC0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8F85-F42E-44B2-AD97-F329F6AB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77818"/>
            <a:ext cx="11325226" cy="48213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functions used in the practical so far are included in base 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Packages are units of shareable code, and can include </a:t>
            </a:r>
            <a:r>
              <a:rPr lang="en-GB" b="1" dirty="0"/>
              <a:t>functions</a:t>
            </a:r>
            <a:r>
              <a:rPr lang="en-GB" dirty="0"/>
              <a:t>, </a:t>
            </a:r>
            <a:r>
              <a:rPr lang="en-GB" b="1" dirty="0"/>
              <a:t>data</a:t>
            </a:r>
            <a:r>
              <a:rPr lang="en-GB" dirty="0"/>
              <a:t>, </a:t>
            </a:r>
            <a:r>
              <a:rPr lang="en-GB" b="1" dirty="0"/>
              <a:t>documentation</a:t>
            </a:r>
            <a:r>
              <a:rPr lang="en-GB" dirty="0"/>
              <a:t>, and </a:t>
            </a:r>
            <a:r>
              <a:rPr lang="en-GB" b="1" dirty="0"/>
              <a:t>tests.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Packages are stored on CRAN (</a:t>
            </a:r>
            <a:r>
              <a:rPr lang="en-GB" dirty="0">
                <a:hlinkClick r:id="rId2"/>
              </a:rPr>
              <a:t>https://cran.r-project.org/web/packages/</a:t>
            </a:r>
            <a:r>
              <a:rPr lang="en-GB" dirty="0"/>
              <a:t>), over 18,000 packages are currently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Packages should be installed using the function ‘</a:t>
            </a:r>
            <a:r>
              <a:rPr lang="en-GB" dirty="0" err="1"/>
              <a:t>install.packages</a:t>
            </a:r>
            <a:r>
              <a:rPr lang="en-GB" dirty="0"/>
              <a:t>()’ (only needed once)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Once installed, packages are loaded using the function ‘library()’ (needed every time a new session is opened).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7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694A-369B-2B83-68B9-A5CFFBF5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for data </a:t>
            </a:r>
            <a:r>
              <a:rPr lang="en-US" dirty="0" err="1"/>
              <a:t>visualisation</a:t>
            </a:r>
            <a:r>
              <a:rPr lang="en-US" dirty="0"/>
              <a:t>: ggplot2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EACC-629E-3BED-0F35-917C81547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ggplot2 is one of the most popular packages for data visualization.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three main steps for making a </a:t>
            </a:r>
            <a:r>
              <a:rPr lang="en-US" dirty="0" err="1"/>
              <a:t>ggplot</a:t>
            </a:r>
            <a:r>
              <a:rPr lang="en-US" dirty="0"/>
              <a:t>:</a:t>
            </a:r>
          </a:p>
          <a:p>
            <a:pPr marL="1257300" lvl="1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Open the canvas with the “</a:t>
            </a:r>
            <a:r>
              <a:rPr lang="en-US" sz="2400" dirty="0" err="1"/>
              <a:t>ggplot</a:t>
            </a:r>
            <a:r>
              <a:rPr lang="en-US" sz="2400" dirty="0"/>
              <a:t>()” function and define which data set to use.</a:t>
            </a:r>
          </a:p>
          <a:p>
            <a:pPr marL="1257300" lvl="1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Tell R which variables (columns) you want to plot.</a:t>
            </a:r>
          </a:p>
          <a:p>
            <a:pPr marL="1257300" lvl="1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Tell R how you want to plot these data e.g. a histogram, a scatter plot, a boxplot.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Extra (optional) steps change the appearance of the plot.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Resources:</a:t>
            </a:r>
          </a:p>
          <a:p>
            <a:pPr marL="1085850" lvl="1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hlinkClick r:id="rId2"/>
              </a:rPr>
              <a:t>ggplot2 website</a:t>
            </a:r>
            <a:endParaRPr lang="en-US" sz="2400" dirty="0">
              <a:hlinkClick r:id="rId3"/>
            </a:endParaRPr>
          </a:p>
          <a:p>
            <a:pPr marL="1085850" lvl="1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Epi R Handbook</a:t>
            </a:r>
            <a:r>
              <a:rPr lang="en-US" sz="2400" dirty="0"/>
              <a:t> </a:t>
            </a:r>
          </a:p>
          <a:p>
            <a:pPr marL="1085850" lvl="1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03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694A-369B-2B83-68B9-A5CFFBF5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ggplot2, step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EACC-629E-3BED-0F35-917C81547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Step 1: Open the canvas with the “</a:t>
            </a:r>
            <a:r>
              <a:rPr lang="en-US" sz="2400" dirty="0" err="1"/>
              <a:t>ggplot</a:t>
            </a:r>
            <a:r>
              <a:rPr lang="en-US" sz="2400" dirty="0"/>
              <a:t>()” function and define which data set to use.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8BBB6-D4A2-29AC-FAF8-3EEBF19A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343" y="2840181"/>
            <a:ext cx="3233057" cy="3233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F2237E-DC23-45AF-D861-53968BA595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0" t="9253" r="54623" b="58515"/>
          <a:stretch/>
        </p:blipFill>
        <p:spPr>
          <a:xfrm>
            <a:off x="1368383" y="3429000"/>
            <a:ext cx="4948550" cy="22886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391E97-F268-7634-FC4B-73E136FC7199}"/>
              </a:ext>
            </a:extLst>
          </p:cNvPr>
          <p:cNvSpPr/>
          <p:nvPr/>
        </p:nvSpPr>
        <p:spPr>
          <a:xfrm>
            <a:off x="1477241" y="4974771"/>
            <a:ext cx="2198914" cy="598714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918F9-0F46-56B6-3FDE-0CBFC98923E4}"/>
              </a:ext>
            </a:extLst>
          </p:cNvPr>
          <p:cNvSpPr txBox="1"/>
          <p:nvPr/>
        </p:nvSpPr>
        <p:spPr>
          <a:xfrm>
            <a:off x="9512060" y="247084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277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694A-369B-2B83-68B9-A5CFFBF5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ggplot2, step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EACC-629E-3BED-0F35-917C81547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/>
              <a:t>Step 2: Tell R which variables (columns) you want to plot.</a:t>
            </a:r>
            <a:endParaRPr lang="en-US" b="1" dirty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 do this, we map variable names from our data to plot “aesthetics” (features), such as the x and y axes.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map variables to aesthetics inside the `</a:t>
            </a:r>
            <a:r>
              <a:rPr lang="en-US" sz="2400" dirty="0" err="1"/>
              <a:t>aes</a:t>
            </a:r>
            <a:r>
              <a:rPr lang="en-US" sz="2400" dirty="0"/>
              <a:t>()` function, and assign this to the `mapping` argument of the `</a:t>
            </a:r>
            <a:r>
              <a:rPr lang="en-US" sz="2400" dirty="0" err="1"/>
              <a:t>ggplot</a:t>
            </a:r>
            <a:r>
              <a:rPr lang="en-US" sz="2400" dirty="0"/>
              <a:t>()` function.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918F9-0F46-56B6-3FDE-0CBFC98923E4}"/>
              </a:ext>
            </a:extLst>
          </p:cNvPr>
          <p:cNvSpPr txBox="1"/>
          <p:nvPr/>
        </p:nvSpPr>
        <p:spPr>
          <a:xfrm>
            <a:off x="9639116" y="274134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91161-F3ED-08E9-28EB-CF824E9E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9" y="3110673"/>
            <a:ext cx="3222171" cy="3222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575200-DA97-3C9C-78C2-29D15517D2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1" t="9834" r="55322" b="57395"/>
          <a:stretch/>
        </p:blipFill>
        <p:spPr>
          <a:xfrm>
            <a:off x="1730828" y="3429000"/>
            <a:ext cx="5314733" cy="2539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391E97-F268-7634-FC4B-73E136FC7199}"/>
              </a:ext>
            </a:extLst>
          </p:cNvPr>
          <p:cNvSpPr/>
          <p:nvPr/>
        </p:nvSpPr>
        <p:spPr>
          <a:xfrm>
            <a:off x="1863941" y="5099794"/>
            <a:ext cx="4253830" cy="781132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928</Words>
  <Application>Microsoft Macintosh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Constantia</vt:lpstr>
      <vt:lpstr>Corbel</vt:lpstr>
      <vt:lpstr>merriweather</vt:lpstr>
      <vt:lpstr>open sans</vt:lpstr>
      <vt:lpstr>Office Theme</vt:lpstr>
      <vt:lpstr>Main_Presentation_Title_Page</vt:lpstr>
      <vt:lpstr>PowerPoint Presentation</vt:lpstr>
      <vt:lpstr>PowerPoint Presentation</vt:lpstr>
      <vt:lpstr>Functions</vt:lpstr>
      <vt:lpstr>Functions (example)</vt:lpstr>
      <vt:lpstr>Functions (example)</vt:lpstr>
      <vt:lpstr>Packages</vt:lpstr>
      <vt:lpstr>Package for data visualisation: ggplot2</vt:lpstr>
      <vt:lpstr>ggplot2, step 1</vt:lpstr>
      <vt:lpstr>ggplot2, step 2</vt:lpstr>
      <vt:lpstr>ggplot2, step 2</vt:lpstr>
      <vt:lpstr>ggplot2, step 3</vt:lpstr>
      <vt:lpstr>ggplot2, step 3</vt:lpstr>
      <vt:lpstr>ggplot2, extras</vt:lpstr>
      <vt:lpstr>Practical</vt:lpstr>
      <vt:lpstr>Package for data cleaning: dplyr</vt:lpstr>
      <vt:lpstr>Trouble shooting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 Robert</dc:creator>
  <cp:lastModifiedBy>Sophie Meakin</cp:lastModifiedBy>
  <cp:revision>73</cp:revision>
  <dcterms:created xsi:type="dcterms:W3CDTF">2021-10-17T12:04:15Z</dcterms:created>
  <dcterms:modified xsi:type="dcterms:W3CDTF">2022-11-18T08:14:55Z</dcterms:modified>
</cp:coreProperties>
</file>