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83" r:id="rId3"/>
    <p:sldId id="362" r:id="rId4"/>
    <p:sldId id="384" r:id="rId5"/>
    <p:sldId id="363" r:id="rId6"/>
    <p:sldId id="381" r:id="rId7"/>
    <p:sldId id="380" r:id="rId8"/>
    <p:sldId id="383" r:id="rId9"/>
    <p:sldId id="394" r:id="rId10"/>
    <p:sldId id="385" r:id="rId11"/>
    <p:sldId id="386" r:id="rId12"/>
    <p:sldId id="382" r:id="rId13"/>
    <p:sldId id="395" r:id="rId14"/>
    <p:sldId id="388" r:id="rId15"/>
    <p:sldId id="389" r:id="rId16"/>
    <p:sldId id="390" r:id="rId17"/>
    <p:sldId id="393" r:id="rId18"/>
    <p:sldId id="3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3BF7-DDD5-450B-96AD-309822E6F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04EDB-5939-41F8-A50B-E77136A5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40458-20FA-4E4E-AFE9-838AA22E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6CA1-DD74-4C02-BC1B-BFC308F3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4E175-6E2D-4185-B192-064BA4FA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41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2EAA-D09E-482E-8E5D-531A845B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00B15-55C9-4C0D-B69E-029866E57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8271-1510-496D-8744-792C5E74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8EFE6-A6D4-4981-A3D7-89D24E6C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2A2AE-7D25-4456-AD7D-0D6C27BF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91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DAB85-E3DD-492F-9534-294A0C3CB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DB449-62B6-4417-B8A6-B13EC30DF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F7484-096F-475A-80B6-C5C69A97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7DC1F-70A9-48B0-85FB-ECF9E3DA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90A16-C9F8-4F14-8731-91256291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825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69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168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452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9483327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599" y="1477818"/>
            <a:ext cx="10972801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8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599" y="1477818"/>
            <a:ext cx="10972801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9419514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314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91919"/>
            <a:ext cx="6815667" cy="480728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Corbel" panose="020B0503020204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91919"/>
            <a:ext cx="4011084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79132"/>
            <a:ext cx="9472691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213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91919"/>
            <a:ext cx="6815667" cy="480728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Corbel" panose="020B0503020204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91919"/>
            <a:ext cx="4011084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10198235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13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7128-0F2D-428A-873C-0C81EC49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EC7AA-24ED-4BD6-889F-F5FE0EB40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0B674-65BA-48C2-BC5E-D55AD89E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0307-930F-4762-8634-0687D256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6B424-E878-41AF-84AC-11F5F506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08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E371-85B1-46BD-BFA3-72C523B8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4DD6A-B625-47DD-8B3A-E8AB5234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704E6-FE3B-4584-B3C5-8A677C23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8A163-0503-4734-B4B1-27F2730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72396-F620-44A9-A61A-6E34718A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23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EAC3-E4BE-4E10-8143-2B029148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65D5-3ECB-4F4D-82F8-B958EAAC5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ED955-0D71-4BFD-93D8-76301955B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92D71-5C71-4A18-BB3F-A928131B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D58C4-A8B5-47DF-8C1D-ADB66B69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4F1C5-8A76-46F1-BC04-7549A299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96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76CF-1B28-4120-B28B-4E7D3A74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399A1-F02F-4912-A785-5BF6C27F0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642EA-3DC1-421A-8A22-D98F27AB5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27FFA-ED7B-4591-BC38-ECCAC1144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55B3E-0934-4CF4-8AD9-724F2FA76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D6511-0F02-4517-9980-41BE5B3C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A4876-9E2D-4466-BD5F-3CDA44F0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9ED01-210F-4E39-BF89-49C99C39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66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BD44-DFF2-4560-A9FB-5F2069DC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DD85F-B945-4488-BA33-F315C6E5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3C7B4-7A77-4EC0-9301-5D577948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3FFF7-EE5C-4210-8684-CC987DE7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48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E2C54-D2C1-4F16-9F36-A6D39718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3AFB7-83B2-4486-9B30-ED53F450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A4E62-65DD-43D6-ACF4-90B8F8D5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73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535C-9C48-4F6F-B3E3-88BBB1ED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F8E2-975A-4B92-AD61-F2625F26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E4C0E-24E1-4BA0-AE2C-C1EBD9BED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87AA0-B5AA-4B62-B532-3C84DF97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1E10E-676C-4080-B02E-940217A7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9F7D5-5A23-48D6-BFD0-CF0DC401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4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F6E9-0B01-40D6-9307-86B40FED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55899-CC1B-4BF9-A897-CB58DE7B3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85098-4DFD-437D-B532-9F736780A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E830D-1DF9-4F30-933D-19D48F68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51FD7-73D4-436B-AEF0-16DE76D2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C01DE-2BE2-4EFE-8F34-5D450639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37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39515-8B6E-4EC5-9C99-4CBC2DE1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24548-8794-4083-A070-593124F0E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904CC-1EE3-498C-AF34-F70E6DEE5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23A7-B92E-4635-B4A4-B660A270521F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9ECBA-1FA8-4438-8166-28DDB0442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7CA05-6DE6-4396-A94E-69EE7C6F0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31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okbook-r.com/Graphs/" TargetMode="External"/><Relationship Id="rId2" Type="http://schemas.openxmlformats.org/officeDocument/2006/relationships/hyperlink" Target="https://r4ds.had.co.nz/index.html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www.rstudio.com/resources/cheatsheets/" TargetMode="External"/><Relationship Id="rId4" Type="http://schemas.openxmlformats.org/officeDocument/2006/relationships/hyperlink" Target="https://r-pkgs.org/intro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635565-6A63-4C92-9EE6-92D640CC0654}"/>
              </a:ext>
            </a:extLst>
          </p:cNvPr>
          <p:cNvSpPr txBox="1"/>
          <p:nvPr/>
        </p:nvSpPr>
        <p:spPr>
          <a:xfrm>
            <a:off x="0" y="2504242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2CAD6D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Introduction to R</a:t>
            </a:r>
            <a:endParaRPr lang="en-GB" sz="5400" dirty="0">
              <a:solidFill>
                <a:srgbClr val="2CAD6D"/>
              </a:solidFill>
              <a:latin typeface="Constantia" panose="0203060205030603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Alexis Robert, Sophie Meakin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800" dirty="0">
              <a:solidFill>
                <a:prstClr val="white"/>
              </a:solidFill>
              <a:latin typeface="Corbel" panose="020B0503020204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white"/>
                </a:solidFill>
                <a:latin typeface="Corbel" panose="020B0503020204020204" pitchFamily="34" charset="0"/>
              </a:rPr>
              <a:t>Based on a script and session developed by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Corbel" panose="020B0503020204020204" pitchFamily="34" charset="0"/>
              </a:rPr>
              <a:t>Abigail Page, Claire Dooley, </a:t>
            </a:r>
            <a:r>
              <a:rPr lang="en-US" sz="2800" dirty="0" err="1">
                <a:solidFill>
                  <a:prstClr val="white"/>
                </a:solidFill>
                <a:latin typeface="Corbel" panose="020B0503020204020204" pitchFamily="34" charset="0"/>
              </a:rPr>
              <a:t>Anushé</a:t>
            </a:r>
            <a:r>
              <a:rPr lang="en-US" sz="2800" dirty="0">
                <a:solidFill>
                  <a:prstClr val="white"/>
                </a:solidFill>
                <a:latin typeface="Corbel" panose="020B0503020204020204" pitchFamily="34" charset="0"/>
              </a:rPr>
              <a:t> Hassan, and </a:t>
            </a:r>
            <a:r>
              <a:rPr lang="en-US" sz="2800" dirty="0" err="1">
                <a:solidFill>
                  <a:prstClr val="white"/>
                </a:solidFill>
                <a:latin typeface="Corbel" panose="020B0503020204020204" pitchFamily="34" charset="0"/>
              </a:rPr>
              <a:t>Shammi</a:t>
            </a:r>
            <a:r>
              <a:rPr lang="en-US" sz="2800" dirty="0">
                <a:solidFill>
                  <a:prstClr val="white"/>
                </a:solidFill>
                <a:latin typeface="Corbel" panose="020B0503020204020204" pitchFamily="34" charset="0"/>
              </a:rPr>
              <a:t> </a:t>
            </a:r>
            <a:r>
              <a:rPr lang="en-US" sz="2800" dirty="0" err="1">
                <a:solidFill>
                  <a:prstClr val="white"/>
                </a:solidFill>
                <a:latin typeface="Corbel" panose="020B0503020204020204" pitchFamily="34" charset="0"/>
              </a:rPr>
              <a:t>Luhar</a:t>
            </a:r>
            <a:r>
              <a:rPr lang="en-US" sz="2800" dirty="0">
                <a:solidFill>
                  <a:prstClr val="white"/>
                </a:solidFill>
                <a:latin typeface="Corbel" panose="020B0503020204020204" pitchFamily="34" charset="0"/>
              </a:rPr>
              <a:t>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65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F02B-CF26-4BB0-A3D9-67EA4975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08F35-34CC-44A6-865B-73A6B354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Dataframes</a:t>
            </a:r>
            <a:r>
              <a:rPr lang="en-US" dirty="0"/>
              <a:t> are similar to matrix, except that they can contain multiple data 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They are created using the command ‘</a:t>
            </a:r>
            <a:r>
              <a:rPr lang="en-US" dirty="0" err="1"/>
              <a:t>data.frame</a:t>
            </a:r>
            <a:r>
              <a:rPr lang="en-US" dirty="0"/>
              <a:t>()’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Their elements can be accessed in the same way as matrices.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02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7389-B6D6-4346-95A8-5D2A3ABF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8BE32-F9A8-44A2-8F19-D968DC793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function is a </a:t>
            </a:r>
            <a:r>
              <a:rPr lang="en-US" b="1" dirty="0"/>
              <a:t>set of commands</a:t>
            </a:r>
            <a:r>
              <a:rPr lang="en-US" dirty="0"/>
              <a:t>, </a:t>
            </a:r>
            <a:r>
              <a:rPr lang="en-US" b="1" dirty="0" err="1"/>
              <a:t>organised</a:t>
            </a:r>
            <a:r>
              <a:rPr lang="en-US" b="1" dirty="0"/>
              <a:t> together</a:t>
            </a:r>
            <a:r>
              <a:rPr lang="en-US" dirty="0"/>
              <a:t>, in order to </a:t>
            </a:r>
            <a:r>
              <a:rPr lang="en-US" b="1" dirty="0"/>
              <a:t>perform a task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 has many built-in functions (you have already used a few, such as “mean()”, “print()”, “</a:t>
            </a:r>
            <a:r>
              <a:rPr lang="en-US" dirty="0" err="1"/>
              <a:t>setwd</a:t>
            </a:r>
            <a:r>
              <a:rPr lang="en-US" dirty="0"/>
              <a:t>()”, etc..)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Four different parts in a function: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name of the function: </a:t>
            </a:r>
            <a:r>
              <a:rPr lang="en-US" sz="2400" b="1" dirty="0"/>
              <a:t>How do you call this function?</a:t>
            </a:r>
            <a:endParaRPr lang="en-US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arguments: </a:t>
            </a:r>
            <a:r>
              <a:rPr lang="en-US" sz="2400" b="1" dirty="0"/>
              <a:t>What inputs does this function need?</a:t>
            </a:r>
            <a:endParaRPr lang="en-US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body of the function: </a:t>
            </a:r>
            <a:r>
              <a:rPr lang="en-US" sz="2400" b="1" dirty="0"/>
              <a:t>What set of commands is ran by the function?</a:t>
            </a:r>
            <a:endParaRPr lang="en-US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return value: </a:t>
            </a:r>
            <a:r>
              <a:rPr lang="en-US" sz="2400" b="1" dirty="0"/>
              <a:t>What is the output of the function?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3693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9BBF-8E2F-4A6C-B74D-0EEDFA99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(example)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94B2F5-3108-4CAD-8EE0-C62120348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48129"/>
            <a:ext cx="6507163" cy="355787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8B9B216-304C-4646-B460-903C821664FE}"/>
              </a:ext>
            </a:extLst>
          </p:cNvPr>
          <p:cNvSpPr/>
          <p:nvPr/>
        </p:nvSpPr>
        <p:spPr>
          <a:xfrm>
            <a:off x="342900" y="1533525"/>
            <a:ext cx="1885950" cy="6232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46A4A1-FD09-4E62-850E-762CA20B709F}"/>
              </a:ext>
            </a:extLst>
          </p:cNvPr>
          <p:cNvSpPr/>
          <p:nvPr/>
        </p:nvSpPr>
        <p:spPr>
          <a:xfrm>
            <a:off x="847725" y="4200525"/>
            <a:ext cx="3924300" cy="6232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872C98-3E29-4364-ABD1-CB72873489D5}"/>
              </a:ext>
            </a:extLst>
          </p:cNvPr>
          <p:cNvSpPr/>
          <p:nvPr/>
        </p:nvSpPr>
        <p:spPr>
          <a:xfrm>
            <a:off x="4257674" y="1548129"/>
            <a:ext cx="1438275" cy="6232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ABBF1CD-A242-415F-9584-11A8BE79DD7E}"/>
              </a:ext>
            </a:extLst>
          </p:cNvPr>
          <p:cNvSpPr/>
          <p:nvPr/>
        </p:nvSpPr>
        <p:spPr>
          <a:xfrm>
            <a:off x="7383463" y="1962150"/>
            <a:ext cx="388937" cy="241935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863235-D6F5-4F79-BF34-4B7F22948842}"/>
              </a:ext>
            </a:extLst>
          </p:cNvPr>
          <p:cNvSpPr txBox="1"/>
          <p:nvPr/>
        </p:nvSpPr>
        <p:spPr>
          <a:xfrm>
            <a:off x="614362" y="5808350"/>
            <a:ext cx="109632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 function is then called using parentheses, i.e. </a:t>
            </a:r>
            <a:r>
              <a:rPr lang="en-GB" sz="2400" dirty="0" err="1"/>
              <a:t>sum_pow</a:t>
            </a:r>
            <a:r>
              <a:rPr lang="en-GB" sz="2400" dirty="0"/>
              <a:t>(5, 9).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F395E-EDBE-4835-8342-36D6A89EFFBF}"/>
              </a:ext>
            </a:extLst>
          </p:cNvPr>
          <p:cNvSpPr txBox="1"/>
          <p:nvPr/>
        </p:nvSpPr>
        <p:spPr>
          <a:xfrm>
            <a:off x="762001" y="1035055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Name</a:t>
            </a:r>
            <a:endParaRPr lang="en-GB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C47CE6-1767-47F2-81C1-E8BDDE2F8B3D}"/>
              </a:ext>
            </a:extLst>
          </p:cNvPr>
          <p:cNvSpPr txBox="1"/>
          <p:nvPr/>
        </p:nvSpPr>
        <p:spPr>
          <a:xfrm>
            <a:off x="4452936" y="1045875"/>
            <a:ext cx="2366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Arguments</a:t>
            </a:r>
            <a:endParaRPr lang="en-GB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C5BE76-74AE-4CFC-B3A1-431DA2777E9C}"/>
              </a:ext>
            </a:extLst>
          </p:cNvPr>
          <p:cNvSpPr txBox="1"/>
          <p:nvPr/>
        </p:nvSpPr>
        <p:spPr>
          <a:xfrm>
            <a:off x="8039100" y="2934650"/>
            <a:ext cx="2366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Body</a:t>
            </a:r>
            <a:endParaRPr lang="en-GB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C96BCC-95BC-4680-8B44-CB17EB3DE678}"/>
              </a:ext>
            </a:extLst>
          </p:cNvPr>
          <p:cNvSpPr txBox="1"/>
          <p:nvPr/>
        </p:nvSpPr>
        <p:spPr>
          <a:xfrm>
            <a:off x="3448050" y="5120606"/>
            <a:ext cx="2366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Return Value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06995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/>
      <p:bldP spid="16" grpId="0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570E-32DE-42BA-8BA3-FF7A5AC0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38F85-F42E-44B2-AD97-F329F6AB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77818"/>
            <a:ext cx="11325226" cy="48213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functions used in the practical so far are included in base 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Packages are units of shareable code, and can include </a:t>
            </a:r>
            <a:r>
              <a:rPr lang="en-GB" b="1" dirty="0"/>
              <a:t>functions</a:t>
            </a:r>
            <a:r>
              <a:rPr lang="en-GB" dirty="0"/>
              <a:t>, </a:t>
            </a:r>
            <a:r>
              <a:rPr lang="en-GB" b="1" dirty="0"/>
              <a:t>data</a:t>
            </a:r>
            <a:r>
              <a:rPr lang="en-GB" dirty="0"/>
              <a:t>, </a:t>
            </a:r>
            <a:r>
              <a:rPr lang="en-GB" b="1" dirty="0"/>
              <a:t>documentation</a:t>
            </a:r>
            <a:r>
              <a:rPr lang="en-GB" dirty="0"/>
              <a:t>, and </a:t>
            </a:r>
            <a:r>
              <a:rPr lang="en-GB" b="1" dirty="0"/>
              <a:t>tests.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Packages are stored on CRAN (</a:t>
            </a:r>
            <a:r>
              <a:rPr lang="en-GB" dirty="0">
                <a:hlinkClick r:id="rId2"/>
              </a:rPr>
              <a:t>https://cran.r-project.org/web/packages/</a:t>
            </a:r>
            <a:r>
              <a:rPr lang="en-GB" dirty="0"/>
              <a:t>), over 18,000 packages are currently available.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Packages should be installed using the function ‘</a:t>
            </a:r>
            <a:r>
              <a:rPr lang="en-GB" dirty="0" err="1"/>
              <a:t>install.packages</a:t>
            </a:r>
            <a:r>
              <a:rPr lang="en-GB" dirty="0"/>
              <a:t>()’ (only needed once)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Once installed, packages are loaded using the function ‘library()’ (needed every time a new session is opened).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71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5A65-FD6C-401C-8B74-0E20D0FB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importing and using a package: ggplot2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517A-35EC-4F66-83D4-8D16A7DEB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ggplot2 is one of the most popular packages for data visualization.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can be more flexible than base R plots.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basic function is ‘</a:t>
            </a:r>
            <a:r>
              <a:rPr lang="en-GB" dirty="0" err="1"/>
              <a:t>ggplot</a:t>
            </a:r>
            <a:r>
              <a:rPr lang="en-GB" dirty="0"/>
              <a:t>()’, which returns an empty blank plot.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Layers of information are then added to the plot, using various functions.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More information on ggplot2 can be found on the </a:t>
            </a:r>
            <a:r>
              <a:rPr lang="en-GB" dirty="0" err="1"/>
              <a:t>cheatsheet</a:t>
            </a:r>
            <a:r>
              <a:rPr lang="en-GB" dirty="0"/>
              <a:t> and website (</a:t>
            </a:r>
            <a:r>
              <a:rPr lang="en-GB" dirty="0">
                <a:hlinkClick r:id="rId2"/>
              </a:rPr>
              <a:t>https://ggplot2.tidyverse.org/</a:t>
            </a:r>
            <a:r>
              <a:rPr lang="en-GB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32877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2826-BDF6-4712-ADA9-10AB7093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rooms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EE058-DAB7-49DE-8DBE-C62F6502B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548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5566-4617-4665-BD5E-906529FF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 shooting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BAB85-6D54-4F14-9854-9040CEF94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77818"/>
            <a:ext cx="10972801" cy="53801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debugging your code, a few tips / resources can come in handy:</a:t>
            </a:r>
            <a:endParaRPr lang="en-GB" sz="22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Check every “, (, { or [ is closed, and that the letter case is correct.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Use ‘?’ to open the documentation of a function or dataset (e.g. ‘?mean’, ‘plot()’, ‘?iris’). The documentation usually provides information on: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How the function is meant to be used.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The arguments it can accept.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The value it returns.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Check the vignettes / examples associated with the packages you are using.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Google the error message and the name of the function causing the bug, someone else probably ran into the same problem before 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5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F348-256A-419B-94A5-1E1296D1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56DB-4DF0-4E24-84E4-DA013CE75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1" y="1477818"/>
            <a:ext cx="11753850" cy="48213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Excellent summary of functions used for data analysis and visualization </a:t>
            </a:r>
            <a:r>
              <a:rPr lang="en-US" dirty="0">
                <a:hlinkClick r:id="rId2"/>
              </a:rPr>
              <a:t>https://r4ds.had.co.nz/index.html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Making graphs in R: </a:t>
            </a:r>
            <a:r>
              <a:rPr lang="en-US" dirty="0">
                <a:hlinkClick r:id="rId3"/>
              </a:rPr>
              <a:t>http://www.cookbook-r.com/Graphs/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an introduction to packages and development: </a:t>
            </a:r>
            <a:r>
              <a:rPr lang="en-US" dirty="0">
                <a:hlinkClick r:id="rId4"/>
              </a:rPr>
              <a:t>https://r-pkgs.org/intro.html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/>
              <a:t>cheatsheets</a:t>
            </a:r>
            <a:r>
              <a:rPr lang="en-GB" dirty="0"/>
              <a:t> of various R packages: </a:t>
            </a:r>
            <a:r>
              <a:rPr lang="en-GB" dirty="0">
                <a:hlinkClick r:id="rId5"/>
              </a:rPr>
              <a:t>https://www.rstudio.com/resources/cheatsheets/</a:t>
            </a:r>
            <a:r>
              <a:rPr lang="en-GB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For all questions answered by the R community: </a:t>
            </a:r>
            <a:r>
              <a:rPr lang="en-GB" dirty="0">
                <a:hlinkClick r:id="rId6"/>
              </a:rPr>
              <a:t>https://stackoverflow.com/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443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97BA-7C83-45CF-BA0F-17578364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of Zoom etiquette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0560-7F10-4F79-83B2-2E4689F5D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750" marR="0" lvl="0" indent="-285750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We’ll start with microphones muted</a:t>
            </a:r>
          </a:p>
          <a:p>
            <a:pPr marL="539750" marR="0" lvl="0" indent="-285750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You are welcome to leave your camera on</a:t>
            </a:r>
          </a:p>
          <a:p>
            <a:pPr marL="539750" marR="0" lvl="0" indent="-285750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Please type questions in the chat</a:t>
            </a:r>
          </a:p>
          <a:p>
            <a:pPr marL="539750" marR="0" lvl="0" indent="-285750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 the breakout rooms, you  can turn on your microphone and camera</a:t>
            </a:r>
          </a:p>
          <a:p>
            <a:pPr marL="539750" marR="0" lvl="0" indent="-285750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Thank you for arriving on time</a:t>
            </a:r>
          </a:p>
          <a:p>
            <a:pPr marL="254000" marR="0" lvl="0" indent="0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87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97BA-7C83-45CF-BA0F-17578364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practical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0560-7F10-4F79-83B2-2E4689F5D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750" marR="0" lvl="0" indent="-285750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Reminder from last session</a:t>
            </a:r>
          </a:p>
          <a:p>
            <a:pPr marL="539750" marR="0" lvl="0" indent="-285750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marR="0" lvl="0" indent="-285750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Introduction to the concepts covered in Practical 2</a:t>
            </a:r>
          </a:p>
          <a:p>
            <a:pPr marL="539750" marR="0" lvl="0" indent="-285750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marR="0" lvl="0" indent="-285750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Breakout rooms </a:t>
            </a:r>
          </a:p>
          <a:p>
            <a:pPr marL="539750" marR="0" lvl="0" indent="-285750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marR="0" lvl="0" indent="-285750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Wrap up, conclusions and further resources</a:t>
            </a:r>
          </a:p>
          <a:p>
            <a:pPr marL="254000" marR="0" lvl="0" indent="0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8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0117" y="2505670"/>
            <a:ext cx="8831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Reminder from Session 1</a:t>
            </a:r>
            <a:endParaRPr kumimoji="0" lang="en-GB" sz="5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84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D2D9-4960-4C21-88B5-48A513B7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Walk-through optional Section 1.6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FD4AB9-F7D0-4622-8893-E8567012F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607" t="84327" r="63941" b="9029"/>
          <a:stretch/>
        </p:blipFill>
        <p:spPr>
          <a:xfrm>
            <a:off x="428625" y="2620869"/>
            <a:ext cx="3743325" cy="6232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9AF310-8B15-440D-883B-A2446F94A7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29" t="86389" r="20781" b="6250"/>
          <a:stretch/>
        </p:blipFill>
        <p:spPr>
          <a:xfrm>
            <a:off x="942975" y="3429001"/>
            <a:ext cx="11249025" cy="71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8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B635-A2D7-4B91-A1EE-8181BEF7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section 1.6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C5C6D7-84CA-4D5D-840E-490A5C3BD1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175758"/>
              </p:ext>
            </p:extLst>
          </p:nvPr>
        </p:nvGraphicFramePr>
        <p:xfrm>
          <a:off x="666750" y="1476375"/>
          <a:ext cx="10915652" cy="2597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913">
                  <a:extLst>
                    <a:ext uri="{9D8B030D-6E8A-4147-A177-3AD203B41FA5}">
                      <a16:colId xmlns:a16="http://schemas.microsoft.com/office/drawing/2014/main" val="715053803"/>
                    </a:ext>
                  </a:extLst>
                </a:gridCol>
                <a:gridCol w="2728913">
                  <a:extLst>
                    <a:ext uri="{9D8B030D-6E8A-4147-A177-3AD203B41FA5}">
                      <a16:colId xmlns:a16="http://schemas.microsoft.com/office/drawing/2014/main" val="2746032963"/>
                    </a:ext>
                  </a:extLst>
                </a:gridCol>
                <a:gridCol w="2728913">
                  <a:extLst>
                    <a:ext uri="{9D8B030D-6E8A-4147-A177-3AD203B41FA5}">
                      <a16:colId xmlns:a16="http://schemas.microsoft.com/office/drawing/2014/main" val="2893383866"/>
                    </a:ext>
                  </a:extLst>
                </a:gridCol>
                <a:gridCol w="2728913">
                  <a:extLst>
                    <a:ext uri="{9D8B030D-6E8A-4147-A177-3AD203B41FA5}">
                      <a16:colId xmlns:a16="http://schemas.microsoft.com/office/drawing/2014/main" val="3642250614"/>
                    </a:ext>
                  </a:extLst>
                </a:gridCol>
              </a:tblGrid>
              <a:tr h="37110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Sepal Width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Petal 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Petal Width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44377"/>
                  </a:ext>
                </a:extLst>
              </a:tr>
              <a:tr h="371105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00670"/>
                  </a:ext>
                </a:extLst>
              </a:tr>
              <a:tr h="371105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286892"/>
                  </a:ext>
                </a:extLst>
              </a:tr>
              <a:tr h="371105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99150"/>
                  </a:ext>
                </a:extLst>
              </a:tr>
              <a:tr h="371105"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949112"/>
                  </a:ext>
                </a:extLst>
              </a:tr>
              <a:tr h="371105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2.0 - 4.4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1 - 6.9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0.1 - 2.5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76258"/>
                  </a:ext>
                </a:extLst>
              </a:tr>
              <a:tr h="371105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458.6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563.7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179.9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4711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BE010F4-FE84-43E6-B518-678748BA9C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22" t="53194" b="7777"/>
          <a:stretch/>
        </p:blipFill>
        <p:spPr>
          <a:xfrm>
            <a:off x="3009899" y="4181474"/>
            <a:ext cx="5800725" cy="267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1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0117" y="2505670"/>
            <a:ext cx="8831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Practical 2</a:t>
            </a:r>
            <a:endParaRPr kumimoji="0" lang="en-GB" sz="5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20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7389-B6D6-4346-95A8-5D2A3ABF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8BE32-F9A8-44A2-8F19-D968DC793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77817"/>
            <a:ext cx="10972801" cy="552305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Vectors contain a number of elements, usually of the same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vector is constructed using the function ‘c()’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‘</a:t>
            </a:r>
            <a:r>
              <a:rPr lang="en-US" sz="2200" dirty="0" err="1"/>
              <a:t>vec</a:t>
            </a:r>
            <a:r>
              <a:rPr lang="en-US" sz="2200" dirty="0"/>
              <a:t> &lt;- c(1,2,3)’ </a:t>
            </a:r>
            <a:r>
              <a:rPr lang="en-US" sz="2200" dirty="0" err="1"/>
              <a:t>initialises</a:t>
            </a:r>
            <a:r>
              <a:rPr lang="en-US" sz="2200" dirty="0"/>
              <a:t> a numeric vector, called </a:t>
            </a:r>
            <a:r>
              <a:rPr lang="en-US" sz="2200" dirty="0" err="1"/>
              <a:t>vec</a:t>
            </a:r>
            <a:r>
              <a:rPr lang="en-US" sz="2200" dirty="0"/>
              <a:t>, that contains three elements.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‘</a:t>
            </a:r>
            <a:r>
              <a:rPr lang="en-US" sz="2200" dirty="0" err="1"/>
              <a:t>vec</a:t>
            </a:r>
            <a:r>
              <a:rPr lang="en-US" sz="2200" dirty="0"/>
              <a:t> &lt;- c(“</a:t>
            </a:r>
            <a:r>
              <a:rPr lang="en-US" sz="2200" dirty="0" err="1"/>
              <a:t>a”,”b”,”c</a:t>
            </a:r>
            <a:r>
              <a:rPr lang="en-US" sz="2200" dirty="0"/>
              <a:t>”)’ </a:t>
            </a:r>
            <a:r>
              <a:rPr lang="en-US" sz="2200" dirty="0" err="1"/>
              <a:t>initialises</a:t>
            </a:r>
            <a:r>
              <a:rPr lang="en-US" sz="2200" dirty="0"/>
              <a:t> a vector of characters, called </a:t>
            </a:r>
            <a:r>
              <a:rPr lang="en-US" sz="2200" dirty="0" err="1"/>
              <a:t>vec</a:t>
            </a:r>
            <a:r>
              <a:rPr lang="en-US" sz="2200" dirty="0"/>
              <a:t>, that contains three elements.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Values of a vector are accessed using brackets ‘[ ]’: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‘</a:t>
            </a:r>
            <a:r>
              <a:rPr lang="en-US" sz="2200" dirty="0" err="1"/>
              <a:t>vec</a:t>
            </a:r>
            <a:r>
              <a:rPr lang="en-US" sz="2200" dirty="0"/>
              <a:t>[3]’ designates the third element of the vector ‘</a:t>
            </a:r>
            <a:r>
              <a:rPr lang="en-US" sz="2200" dirty="0" err="1"/>
              <a:t>vec</a:t>
            </a:r>
            <a:r>
              <a:rPr lang="en-US" sz="2200" dirty="0"/>
              <a:t>’.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‘</a:t>
            </a:r>
            <a:r>
              <a:rPr lang="en-US" sz="2200" dirty="0" err="1"/>
              <a:t>vec</a:t>
            </a:r>
            <a:r>
              <a:rPr lang="en-US" sz="2200" dirty="0"/>
              <a:t>[-3]’ returns  the vector ‘</a:t>
            </a:r>
            <a:r>
              <a:rPr lang="en-US" sz="2200" dirty="0" err="1"/>
              <a:t>vec</a:t>
            </a:r>
            <a:r>
              <a:rPr lang="en-US" sz="2200" dirty="0"/>
              <a:t>’ minus the third element.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‘</a:t>
            </a:r>
            <a:r>
              <a:rPr lang="en-US" sz="2200" dirty="0" err="1"/>
              <a:t>vec</a:t>
            </a:r>
            <a:r>
              <a:rPr lang="en-US" sz="2200" dirty="0"/>
              <a:t>[length(</a:t>
            </a:r>
            <a:r>
              <a:rPr lang="en-US" sz="2200" dirty="0" err="1"/>
              <a:t>vec</a:t>
            </a:r>
            <a:r>
              <a:rPr lang="en-US" sz="2200" dirty="0"/>
              <a:t>)]’ designates the last element of the vector ‘</a:t>
            </a:r>
            <a:r>
              <a:rPr lang="en-US" sz="2200" dirty="0" err="1"/>
              <a:t>vec</a:t>
            </a:r>
            <a:r>
              <a:rPr lang="en-US" sz="2200" dirty="0"/>
              <a:t>’.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E4DD00-4E61-4C1C-80F1-6092E6FA4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04173"/>
              </p:ext>
            </p:extLst>
          </p:nvPr>
        </p:nvGraphicFramePr>
        <p:xfrm>
          <a:off x="4019550" y="3376930"/>
          <a:ext cx="38159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984">
                  <a:extLst>
                    <a:ext uri="{9D8B030D-6E8A-4147-A177-3AD203B41FA5}">
                      <a16:colId xmlns:a16="http://schemas.microsoft.com/office/drawing/2014/main" val="588169052"/>
                    </a:ext>
                  </a:extLst>
                </a:gridCol>
                <a:gridCol w="1271984">
                  <a:extLst>
                    <a:ext uri="{9D8B030D-6E8A-4147-A177-3AD203B41FA5}">
                      <a16:colId xmlns:a16="http://schemas.microsoft.com/office/drawing/2014/main" val="747211374"/>
                    </a:ext>
                  </a:extLst>
                </a:gridCol>
                <a:gridCol w="1271984">
                  <a:extLst>
                    <a:ext uri="{9D8B030D-6E8A-4147-A177-3AD203B41FA5}">
                      <a16:colId xmlns:a16="http://schemas.microsoft.com/office/drawing/2014/main" val="2290586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4979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D65B1B-DC99-4018-9DD7-FFD5D5043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93836"/>
              </p:ext>
            </p:extLst>
          </p:nvPr>
        </p:nvGraphicFramePr>
        <p:xfrm>
          <a:off x="4019550" y="4725804"/>
          <a:ext cx="38159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984">
                  <a:extLst>
                    <a:ext uri="{9D8B030D-6E8A-4147-A177-3AD203B41FA5}">
                      <a16:colId xmlns:a16="http://schemas.microsoft.com/office/drawing/2014/main" val="588169052"/>
                    </a:ext>
                  </a:extLst>
                </a:gridCol>
                <a:gridCol w="1271984">
                  <a:extLst>
                    <a:ext uri="{9D8B030D-6E8A-4147-A177-3AD203B41FA5}">
                      <a16:colId xmlns:a16="http://schemas.microsoft.com/office/drawing/2014/main" val="747211374"/>
                    </a:ext>
                  </a:extLst>
                </a:gridCol>
                <a:gridCol w="1271984">
                  <a:extLst>
                    <a:ext uri="{9D8B030D-6E8A-4147-A177-3AD203B41FA5}">
                      <a16:colId xmlns:a16="http://schemas.microsoft.com/office/drawing/2014/main" val="2290586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“a”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“b”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“c”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497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78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1CAC-12CD-49C4-BA78-AAA9D923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8C833-E67F-4D42-838C-A808B375E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477817"/>
            <a:ext cx="11391901" cy="529445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matrix is a two-dimensional group of vectors, containing elements of the same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matrix is constructed using the function ‘matrix()’, which needs 3 arguments: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‘data’: the values of the elements (by default set to NA).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‘</a:t>
            </a:r>
            <a:r>
              <a:rPr lang="en-US" sz="2200" dirty="0" err="1"/>
              <a:t>nrow</a:t>
            </a:r>
            <a:r>
              <a:rPr lang="en-US" sz="2200" dirty="0"/>
              <a:t>’: the number of rows (default to 1).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‘</a:t>
            </a:r>
            <a:r>
              <a:rPr lang="en-US" sz="2200" dirty="0" err="1"/>
              <a:t>ncol</a:t>
            </a:r>
            <a:r>
              <a:rPr lang="en-US" sz="2200" dirty="0"/>
              <a:t>’: the number of columns (default to 1).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‘mat &lt;- matrix(c(1,2,3,4), </a:t>
            </a:r>
            <a:r>
              <a:rPr lang="en-US" dirty="0" err="1"/>
              <a:t>nrow</a:t>
            </a:r>
            <a:r>
              <a:rPr lang="en-US" dirty="0"/>
              <a:t> = 2, </a:t>
            </a:r>
            <a:r>
              <a:rPr lang="en-US" dirty="0" err="1"/>
              <a:t>ncol</a:t>
            </a:r>
            <a:r>
              <a:rPr lang="en-US" dirty="0"/>
              <a:t> = 2)’ </a:t>
            </a:r>
            <a:r>
              <a:rPr lang="en-US" dirty="0" err="1"/>
              <a:t>initialises</a:t>
            </a:r>
            <a:r>
              <a:rPr lang="en-US" dirty="0"/>
              <a:t> a matrix, called ‘mat’, with 2 rows and 2 columns: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‘mat[1,2]’ will return the element on the first row, and second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C91549-75E9-4A0F-9C5F-74C547F5B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427275"/>
              </p:ext>
            </p:extLst>
          </p:nvPr>
        </p:nvGraphicFramePr>
        <p:xfrm>
          <a:off x="4346575" y="5248275"/>
          <a:ext cx="3968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375">
                  <a:extLst>
                    <a:ext uri="{9D8B030D-6E8A-4147-A177-3AD203B41FA5}">
                      <a16:colId xmlns:a16="http://schemas.microsoft.com/office/drawing/2014/main" val="2466429905"/>
                    </a:ext>
                  </a:extLst>
                </a:gridCol>
                <a:gridCol w="1984375">
                  <a:extLst>
                    <a:ext uri="{9D8B030D-6E8A-4147-A177-3AD203B41FA5}">
                      <a16:colId xmlns:a16="http://schemas.microsoft.com/office/drawing/2014/main" val="1897081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18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246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975</Words>
  <Application>Microsoft Macintosh PowerPoint</Application>
  <PresentationFormat>Widescreen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Constantia</vt:lpstr>
      <vt:lpstr>Corbel</vt:lpstr>
      <vt:lpstr>merriweather</vt:lpstr>
      <vt:lpstr>open sans</vt:lpstr>
      <vt:lpstr>Office Theme</vt:lpstr>
      <vt:lpstr>Main_Presentation_Title_Page</vt:lpstr>
      <vt:lpstr>PowerPoint Presentation</vt:lpstr>
      <vt:lpstr>Reminder of Zoom etiquette</vt:lpstr>
      <vt:lpstr>Structure of the practical</vt:lpstr>
      <vt:lpstr>PowerPoint Presentation</vt:lpstr>
      <vt:lpstr>Walk-through optional Section 1.6</vt:lpstr>
      <vt:lpstr>Solution section 1.6</vt:lpstr>
      <vt:lpstr>PowerPoint Presentation</vt:lpstr>
      <vt:lpstr>Vectors</vt:lpstr>
      <vt:lpstr>Matrices</vt:lpstr>
      <vt:lpstr>Dataframes</vt:lpstr>
      <vt:lpstr>Functions</vt:lpstr>
      <vt:lpstr>Functions (example)</vt:lpstr>
      <vt:lpstr>Packages</vt:lpstr>
      <vt:lpstr>Example of importing and using a package: ggplot2</vt:lpstr>
      <vt:lpstr>Breakout rooms</vt:lpstr>
      <vt:lpstr>Trouble shooting</vt:lpstr>
      <vt:lpstr>Further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 Robert</dc:creator>
  <cp:lastModifiedBy>Sophie Meakin</cp:lastModifiedBy>
  <cp:revision>56</cp:revision>
  <dcterms:created xsi:type="dcterms:W3CDTF">2021-10-17T12:04:15Z</dcterms:created>
  <dcterms:modified xsi:type="dcterms:W3CDTF">2022-11-15T10:48:09Z</dcterms:modified>
</cp:coreProperties>
</file>