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63" r:id="rId4"/>
    <p:sldId id="361" r:id="rId5"/>
    <p:sldId id="384" r:id="rId6"/>
    <p:sldId id="385" r:id="rId7"/>
    <p:sldId id="368" r:id="rId8"/>
    <p:sldId id="388" r:id="rId9"/>
    <p:sldId id="389" r:id="rId10"/>
    <p:sldId id="365" r:id="rId11"/>
    <p:sldId id="387" r:id="rId12"/>
    <p:sldId id="366" r:id="rId13"/>
    <p:sldId id="393" r:id="rId14"/>
    <p:sldId id="369" r:id="rId15"/>
    <p:sldId id="370" r:id="rId16"/>
    <p:sldId id="390" r:id="rId17"/>
    <p:sldId id="391" r:id="rId18"/>
    <p:sldId id="372" r:id="rId19"/>
    <p:sldId id="394" r:id="rId20"/>
    <p:sldId id="395" r:id="rId21"/>
    <p:sldId id="373" r:id="rId22"/>
    <p:sldId id="392" r:id="rId23"/>
    <p:sldId id="374" r:id="rId24"/>
    <p:sldId id="375" r:id="rId25"/>
    <p:sldId id="376" r:id="rId26"/>
    <p:sldId id="377" r:id="rId27"/>
    <p:sldId id="378" r:id="rId28"/>
    <p:sldId id="379" r:id="rId29"/>
    <p:sldId id="3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stackoverflow.com/questions/tagged/r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4ds.had.co.nz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William Oswald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32-81CC-4861-8B61-A9D4115B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write and save the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19EE1-AF9F-4E02-AC95-F3703059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64"/>
          <a:stretch/>
        </p:blipFill>
        <p:spPr>
          <a:xfrm>
            <a:off x="617014" y="1152525"/>
            <a:ext cx="10957973" cy="57531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E797CD-7577-4856-A4A5-C01053087FB3}"/>
              </a:ext>
            </a:extLst>
          </p:cNvPr>
          <p:cNvSpPr/>
          <p:nvPr/>
        </p:nvSpPr>
        <p:spPr>
          <a:xfrm>
            <a:off x="1390650" y="1872863"/>
            <a:ext cx="27622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894D0-1008-425C-B964-BE49F8269CE5}"/>
              </a:ext>
            </a:extLst>
          </p:cNvPr>
          <p:cNvSpPr txBox="1"/>
          <p:nvPr/>
        </p:nvSpPr>
        <p:spPr>
          <a:xfrm>
            <a:off x="2266950" y="56388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 that have been executed are shown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B73C4-951F-49BB-A9C9-7E638B4D9EAC}"/>
              </a:ext>
            </a:extLst>
          </p:cNvPr>
          <p:cNvSpPr txBox="1"/>
          <p:nvPr/>
        </p:nvSpPr>
        <p:spPr>
          <a:xfrm>
            <a:off x="8220075" y="25146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currently loaded in your session</a:t>
            </a:r>
          </a:p>
        </p:txBody>
      </p:sp>
    </p:spTree>
    <p:extLst>
      <p:ext uri="{BB962C8B-B14F-4D97-AF65-F5344CB8AC3E}">
        <p14:creationId xmlns:p14="http://schemas.microsoft.com/office/powerpoint/2010/main" val="382708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4D9-23B6-4236-8D7D-C352E8A4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GB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5B3DBB8-BF7A-4B22-B6C2-78B85AAB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375"/>
          <a:stretch/>
        </p:blipFill>
        <p:spPr>
          <a:xfrm>
            <a:off x="558157" y="1087438"/>
            <a:ext cx="11075686" cy="5770562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34BCB0A-3A8D-4C72-8C50-00A5A02A4B07}"/>
              </a:ext>
            </a:extLst>
          </p:cNvPr>
          <p:cNvSpPr/>
          <p:nvPr/>
        </p:nvSpPr>
        <p:spPr>
          <a:xfrm>
            <a:off x="1066800" y="1387088"/>
            <a:ext cx="60007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51B-6961-4368-B484-1B4C2EF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RStudio display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67FE-FD05-4A03-9B72-872E2152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7818"/>
            <a:ext cx="67151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Activate Dark Mode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Tools =&gt; Global options =&gt; Appearance =&gt;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Merbivore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Change code display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Tools =&gt; Global options =&gt; Code =&gt; Display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454CD-579D-48D4-AEBD-DD83856E7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3" t="42639" r="24219" b="29167"/>
          <a:stretch/>
        </p:blipFill>
        <p:spPr>
          <a:xfrm>
            <a:off x="3215123" y="4943474"/>
            <a:ext cx="3714750" cy="1933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761D0-721D-4844-8A2F-AC466229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6" t="10417" r="27266" b="9167"/>
          <a:stretch/>
        </p:blipFill>
        <p:spPr>
          <a:xfrm>
            <a:off x="9153525" y="1083274"/>
            <a:ext cx="2838450" cy="2848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63307-3EFB-440E-952B-9690A0C872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953" b="51389"/>
          <a:stretch/>
        </p:blipFill>
        <p:spPr>
          <a:xfrm>
            <a:off x="681473" y="2269138"/>
            <a:ext cx="4495800" cy="211780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037F42B-7AF2-4520-8109-B97892470270}"/>
              </a:ext>
            </a:extLst>
          </p:cNvPr>
          <p:cNvSpPr/>
          <p:nvPr/>
        </p:nvSpPr>
        <p:spPr>
          <a:xfrm>
            <a:off x="3215123" y="2269138"/>
            <a:ext cx="60007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DEC8C3-B7D2-414A-9753-F164426ED38C}"/>
              </a:ext>
            </a:extLst>
          </p:cNvPr>
          <p:cNvSpPr/>
          <p:nvPr/>
        </p:nvSpPr>
        <p:spPr>
          <a:xfrm>
            <a:off x="3215123" y="4088534"/>
            <a:ext cx="1181100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AE5A40-995E-445F-AF15-7F648B06338B}"/>
              </a:ext>
            </a:extLst>
          </p:cNvPr>
          <p:cNvSpPr/>
          <p:nvPr/>
        </p:nvSpPr>
        <p:spPr>
          <a:xfrm>
            <a:off x="9095607" y="1412586"/>
            <a:ext cx="734194" cy="484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16036E-45BB-4807-AE78-D2E50B164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31" t="10695" r="27422" b="9166"/>
          <a:stretch/>
        </p:blipFill>
        <p:spPr>
          <a:xfrm>
            <a:off x="9095607" y="3822048"/>
            <a:ext cx="3096394" cy="306452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AECAC8A-9954-48BA-8DE2-E52D62F3A439}"/>
              </a:ext>
            </a:extLst>
          </p:cNvPr>
          <p:cNvSpPr/>
          <p:nvPr/>
        </p:nvSpPr>
        <p:spPr>
          <a:xfrm>
            <a:off x="10205653" y="3793473"/>
            <a:ext cx="734194" cy="484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1" grpId="0" animBg="1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ED79-666F-4F96-BE87-2C233B0E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 Basic R expression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C1C24-C429-441F-BDF8-70BC963B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most basic expressions are the same as would be anywhere else: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“+” to sum.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“-” to subtract.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“*” to multiply.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“^” to power.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“/” to divide.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Others have functions integrated in the base version of 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“sqrt()” for square root.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“exp()” for exponential.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“log()” for logarithm.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83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ED79-666F-4F96-BE87-2C233B0E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 Basic R expression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72E03-3EE9-47B2-AE7F-A904BAA0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4"/>
          <a:stretch/>
        </p:blipFill>
        <p:spPr>
          <a:xfrm>
            <a:off x="617013" y="1104900"/>
            <a:ext cx="1095797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F5F-C495-4887-BCBD-3F8DDEE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 Setting a new working directory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103B-C2D4-4D04-8EE7-DAB8778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Create a new folder where you will put the scripts, data and outputs of these sessions.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800E-3B81-3911-B872-EF1CD2069A1B}"/>
              </a:ext>
            </a:extLst>
          </p:cNvPr>
          <p:cNvSpPr/>
          <p:nvPr/>
        </p:nvSpPr>
        <p:spPr>
          <a:xfrm>
            <a:off x="1281188" y="3359425"/>
            <a:ext cx="3846445" cy="223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err="1">
                <a:solidFill>
                  <a:schemeClr val="tx1"/>
                </a:solidFill>
              </a:rPr>
              <a:t>Introduction_to_R</a:t>
            </a:r>
            <a:endParaRPr lang="en-GB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Script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Output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9BF7F-881C-23BC-2EAE-0713EAAF8DE4}"/>
              </a:ext>
            </a:extLst>
          </p:cNvPr>
          <p:cNvCxnSpPr>
            <a:cxnSpLocks/>
          </p:cNvCxnSpPr>
          <p:nvPr/>
        </p:nvCxnSpPr>
        <p:spPr>
          <a:xfrm flipV="1">
            <a:off x="3170583" y="3774916"/>
            <a:ext cx="2524539" cy="339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F5C3C-36DB-3DF0-21E2-EE9D95501381}"/>
              </a:ext>
            </a:extLst>
          </p:cNvPr>
          <p:cNvCxnSpPr>
            <a:cxnSpLocks/>
          </p:cNvCxnSpPr>
          <p:nvPr/>
        </p:nvCxnSpPr>
        <p:spPr>
          <a:xfrm flipV="1">
            <a:off x="3001617" y="4568092"/>
            <a:ext cx="2797605" cy="122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A7576E-4375-84EF-3087-8DDC2953B53C}"/>
              </a:ext>
            </a:extLst>
          </p:cNvPr>
          <p:cNvCxnSpPr>
            <a:cxnSpLocks/>
          </p:cNvCxnSpPr>
          <p:nvPr/>
        </p:nvCxnSpPr>
        <p:spPr>
          <a:xfrm flipV="1">
            <a:off x="2852530" y="5143542"/>
            <a:ext cx="2946692" cy="34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3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F5F-C495-4887-BCBD-3F8DDEE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 The working directory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103B-C2D4-4D04-8EE7-DAB8778A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38062"/>
            <a:ext cx="10972801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concept of working directory exists in many coding languages.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Tell the computer where you are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0A34C-6E04-C60D-E2F0-44350FD99F5D}"/>
              </a:ext>
            </a:extLst>
          </p:cNvPr>
          <p:cNvGrpSpPr/>
          <p:nvPr/>
        </p:nvGrpSpPr>
        <p:grpSpPr>
          <a:xfrm>
            <a:off x="417441" y="2827134"/>
            <a:ext cx="11164959" cy="3225796"/>
            <a:chOff x="417441" y="3184938"/>
            <a:chExt cx="11164959" cy="3225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C5EC9C-5274-C837-CAF4-568DD0BC9753}"/>
                </a:ext>
              </a:extLst>
            </p:cNvPr>
            <p:cNvSpPr/>
            <p:nvPr/>
          </p:nvSpPr>
          <p:spPr>
            <a:xfrm>
              <a:off x="417441" y="3184938"/>
              <a:ext cx="3846445" cy="322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</a:rPr>
                <a:t>Default: </a:t>
              </a:r>
              <a:r>
                <a:rPr lang="en-GB" sz="2400" b="1" dirty="0" err="1">
                  <a:solidFill>
                    <a:schemeClr val="tx1"/>
                  </a:solidFill>
                </a:rPr>
                <a:t>getwd</a:t>
              </a:r>
              <a:r>
                <a:rPr lang="en-GB" sz="2400" b="1" dirty="0">
                  <a:solidFill>
                    <a:schemeClr val="tx1"/>
                  </a:solidFill>
                </a:rPr>
                <a:t>()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b="1" dirty="0">
                  <a:solidFill>
                    <a:schemeClr val="tx1"/>
                  </a:solidFill>
                </a:rPr>
                <a:t>Documents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R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GB" dirty="0" err="1">
                  <a:solidFill>
                    <a:schemeClr val="tx1"/>
                  </a:solidFill>
                </a:rPr>
                <a:t>Introduction_to_R</a:t>
              </a:r>
              <a:endParaRPr lang="en-GB" dirty="0">
                <a:solidFill>
                  <a:schemeClr val="tx1"/>
                </a:solidFill>
              </a:endParaRPr>
            </a:p>
            <a:p>
              <a:pPr marL="1657350" lvl="3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Script</a:t>
              </a:r>
            </a:p>
            <a:p>
              <a:pPr marL="1657350" lvl="3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Output</a:t>
              </a:r>
            </a:p>
            <a:p>
              <a:pPr marL="1657350" lvl="3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Data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b="1" dirty="0">
                  <a:solidFill>
                    <a:schemeClr val="tx1"/>
                  </a:solidFill>
                </a:rPr>
                <a:t>Downloads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b="1" dirty="0">
                  <a:solidFill>
                    <a:schemeClr val="tx1"/>
                  </a:solidFill>
                </a:rPr>
                <a:t>Images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b="1" dirty="0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AC0DC4-76D8-8EB8-E082-7784B828AD99}"/>
                </a:ext>
              </a:extLst>
            </p:cNvPr>
            <p:cNvSpPr/>
            <p:nvPr/>
          </p:nvSpPr>
          <p:spPr>
            <a:xfrm>
              <a:off x="7735955" y="3184938"/>
              <a:ext cx="3846445" cy="322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400" b="1" dirty="0" err="1">
                  <a:solidFill>
                    <a:schemeClr val="tx1"/>
                  </a:solidFill>
                </a:rPr>
                <a:t>getwd</a:t>
              </a:r>
              <a:r>
                <a:rPr lang="en-GB" sz="2400" b="1" dirty="0">
                  <a:solidFill>
                    <a:schemeClr val="tx1"/>
                  </a:solidFill>
                </a:rPr>
                <a:t>()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Intro to R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Script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Output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0A65F59-A299-A8B4-2C85-0067979556F9}"/>
                </a:ext>
              </a:extLst>
            </p:cNvPr>
            <p:cNvSpPr/>
            <p:nvPr/>
          </p:nvSpPr>
          <p:spPr>
            <a:xfrm>
              <a:off x="4456044" y="4225333"/>
              <a:ext cx="3137451" cy="104672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63C75-0FFD-87C6-B261-CB3C6F041806}"/>
                </a:ext>
              </a:extLst>
            </p:cNvPr>
            <p:cNvSpPr txBox="1"/>
            <p:nvPr/>
          </p:nvSpPr>
          <p:spPr>
            <a:xfrm>
              <a:off x="4566071" y="4551739"/>
              <a:ext cx="2649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 err="1"/>
                <a:t>setwd</a:t>
              </a:r>
              <a:r>
                <a:rPr lang="en-GB" b="1" dirty="0"/>
                <a:t>(“Documents/R”)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0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7558-F1A9-95EB-6EEB-E0558EC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2/ Alternative working directory: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0467-752C-98CB-39A0-7A8873E8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Why use projects?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GB" dirty="0"/>
              <a:t>Data sharing: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GB" dirty="0"/>
              <a:t>Function here()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0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5B85-01D8-A4EC-C069-33CF8D7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2/ Alternative working directory: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30A-4B39-4B97-B116-8C57AA73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26358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is R?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F5F-C495-4887-BCBD-3F8DDEE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 Reading and 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103B-C2D4-4D04-8EE7-DAB8778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R, files can be imported from text file (.txt) or csv Excel files (.csv) using different functions.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For .txt files, use the function “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read.table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()”.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For .csv files, use the function “read.csv()”.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Other Excel file formats can be read with specific functions / packages (“read.xlsx” for instance).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Importing data into R allows you to visualise and analyse them without modifying the data file (i.e. making sure you do not erase any data in the process).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566-435E-4877-B071-1473BF10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 Reading and 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A99B-2D01-4BE5-87FB-CCB0CA16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Writing data refers to the process of exporting data from R to your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function ‘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write.table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(x, “mydata.csv”)’ allows you to save the R file “x” into an Excel text file called “mydata.csv” in your current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new file can then be opened using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CF85-D57D-4278-BB36-C2D3FD8F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 Data types and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AFC4-0911-4DDF-87F9-34F10B72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There are five main data types that you will frequently come across in R: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Character: “a”, “hello”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Numeric: 2, 2.1, pi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Integer: 2L, 9:100.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Logical: True, False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Complex: 1+0i, 1+4i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function “class()” can be used to tell you the type of a given object.</a:t>
            </a:r>
          </a:p>
        </p:txBody>
      </p:sp>
    </p:spTree>
    <p:extLst>
      <p:ext uri="{BB962C8B-B14F-4D97-AF65-F5344CB8AC3E}">
        <p14:creationId xmlns:p14="http://schemas.microsoft.com/office/powerpoint/2010/main" val="18239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62A2-6A45-4AA8-938E-7D55CEA1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Practical: 30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DF33-9534-446E-A478-70ABE692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through sections 1.0 to 1.4 (included) of the practical.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main commands are given in the documents, try and manipulate the data and function to make sure you understand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14945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62A2-6A45-4AA8-938E-7D55CEA1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082"/>
            <a:ext cx="9483327" cy="623236"/>
          </a:xfrm>
        </p:spPr>
        <p:txBody>
          <a:bodyPr/>
          <a:lstStyle/>
          <a:p>
            <a:r>
              <a:rPr lang="en-US" dirty="0"/>
              <a:t>5/ 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DF33-9534-446E-A478-70ABE692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77818"/>
            <a:ext cx="11725275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Datasets (i.e. objects containing data) can take different shape: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Vectors: Contain only one variable per element.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Matrices: Can contain several variables per element of the data.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Data frame: Can contain several variables per element, of different formats.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Base functions are used to compute the mean, median, or summary of a given dataset.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“mean()”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“median()”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“summary()”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“quantile()”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62A2-6A45-4AA8-938E-7D55CEA1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DF33-9534-446E-A478-70ABE692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Many functions can help you summarise a dataset, whether it is a vector, matrix, or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‘length(x)’ (if x is a vector), or ‘dim(x)’ (if x is a matrix) indicates the number of elements if x.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‘head(x)’ prints the first 6 elements of the object x, useful to get more familiar with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Columns in matrices can have names describing the variable it contains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‘names(x)’ shows the names of each column in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matrices, the operator ‘$’ is used to access a given column of a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Running ‘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X$height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’ will show the column ‘height’ of the matrix X.</a:t>
            </a:r>
          </a:p>
        </p:txBody>
      </p:sp>
    </p:spTree>
    <p:extLst>
      <p:ext uri="{BB962C8B-B14F-4D97-AF65-F5344CB8AC3E}">
        <p14:creationId xmlns:p14="http://schemas.microsoft.com/office/powerpoint/2010/main" val="1794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BD7-620B-4F26-BA90-CF7F181E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 Plots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DA98-0655-4A43-8E1B-6659EF1D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3968"/>
            <a:ext cx="10972801" cy="5704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are paramount to visualize your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session focuses on plots generated using the base R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Different commands generate different type of plots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e.g.“hist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()”, “plot()”, “boxplot()”)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FFE13-431C-4022-B0CE-5D01CCBD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3"/>
          <a:stretch/>
        </p:blipFill>
        <p:spPr>
          <a:xfrm>
            <a:off x="2705100" y="2518589"/>
            <a:ext cx="6391275" cy="3380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00374-ABD3-4E29-8D7B-A88BA290B9E9}"/>
              </a:ext>
            </a:extLst>
          </p:cNvPr>
          <p:cNvSpPr txBox="1"/>
          <p:nvPr/>
        </p:nvSpPr>
        <p:spPr>
          <a:xfrm>
            <a:off x="6705598" y="4150132"/>
            <a:ext cx="2558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area</a:t>
            </a:r>
          </a:p>
        </p:txBody>
      </p:sp>
    </p:spTree>
    <p:extLst>
      <p:ext uri="{BB962C8B-B14F-4D97-AF65-F5344CB8AC3E}">
        <p14:creationId xmlns:p14="http://schemas.microsoft.com/office/powerpoint/2010/main" val="9514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8FA-B4C2-4A99-A960-BCA7957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 3: 45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23D9-75C4-4CC0-BCD6-7E8D7F73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through sections 1.4 to 1.6 of the practical.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221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635-A2D7-4B91-A1EE-8181BEF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section 1.1.6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C5C6D7-84CA-4D5D-840E-490A5C3BD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75758"/>
              </p:ext>
            </p:extLst>
          </p:nvPr>
        </p:nvGraphicFramePr>
        <p:xfrm>
          <a:off x="666750" y="1476375"/>
          <a:ext cx="10915652" cy="259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913">
                  <a:extLst>
                    <a:ext uri="{9D8B030D-6E8A-4147-A177-3AD203B41FA5}">
                      <a16:colId xmlns:a16="http://schemas.microsoft.com/office/drawing/2014/main" val="71505380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74603296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893383866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3642250614"/>
                    </a:ext>
                  </a:extLst>
                </a:gridCol>
              </a:tblGrid>
              <a:tr h="3711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Width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44377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067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8689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915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911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2.0 - 4.4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0.1 - 2.5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6258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563.7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11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E010F4-FE84-43E6-B518-678748BA9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2" t="53194" b="7777"/>
          <a:stretch/>
        </p:blipFill>
        <p:spPr>
          <a:xfrm>
            <a:off x="3009899" y="4181474"/>
            <a:ext cx="5800725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5D3F7-24AB-4C31-8C76-4AD7F59A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R, what is </a:t>
            </a:r>
            <a:r>
              <a:rPr lang="en-US" dirty="0" err="1"/>
              <a:t>Rstudio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83C651B-9A88-46EA-B318-CC101C7F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designates both the language and </a:t>
            </a:r>
            <a:r>
              <a:rPr lang="en-US" dirty="0"/>
              <a:t>the software using this language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Similar to C, Fortran, Python…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is (mostly) used for statistical computing (i.e. import, manipulate,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visualise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has no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graphical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RStudio is used as the graphical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EDC9A-AB11-4ADA-AC7F-FC6D68177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 r="48203" b="36876"/>
          <a:stretch/>
        </p:blipFill>
        <p:spPr>
          <a:xfrm>
            <a:off x="7214545" y="3559443"/>
            <a:ext cx="4567880" cy="2860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33B5B-741E-4629-AE73-10DCA73CB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77"/>
          <a:stretch/>
        </p:blipFill>
        <p:spPr>
          <a:xfrm>
            <a:off x="6314114" y="3559443"/>
            <a:ext cx="5877886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5F4D-BCBC-43B6-A8FA-6A91CE35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 at all?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B6CE-DD7F-4D8B-A6F1-1B3AC297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Free and open-source.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Quite versatile (packages developed for almost everything).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intuitive than C / C++.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Highly popular: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Lots of learning resources.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Lots of forums / platforms providing help.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5F4D-BCBC-43B6-A8FA-6A91CE35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B6CE-DD7F-4D8B-A6F1-1B3AC297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https://stackoverflow.com/questions/tagged/r</a:t>
            </a:r>
            <a:r>
              <a:rPr lang="en-GB" dirty="0"/>
              <a:t> (questions related to R answered by the community)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https://cran.r-project.org/doc/manuals/r-release/R-intro.pdf</a:t>
            </a:r>
            <a:r>
              <a:rPr lang="en-GB" dirty="0"/>
              <a:t> (Very thorough introduction to R, useful if you need more information on a specific aspect)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https://r4ds.had.co.nz/index.html</a:t>
            </a:r>
            <a:r>
              <a:rPr lang="en-GB" dirty="0"/>
              <a:t> (R for data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(</a:t>
            </a:r>
            <a:r>
              <a:rPr lang="en-GB" dirty="0" err="1"/>
              <a:t>Cheatsheets</a:t>
            </a:r>
            <a:r>
              <a:rPr lang="en-GB" dirty="0"/>
              <a:t> to use certain packages)</a:t>
            </a:r>
          </a:p>
        </p:txBody>
      </p:sp>
    </p:spTree>
    <p:extLst>
      <p:ext uri="{BB962C8B-B14F-4D97-AF65-F5344CB8AC3E}">
        <p14:creationId xmlns:p14="http://schemas.microsoft.com/office/powerpoint/2010/main" val="69804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Getting familiar with RStudio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9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DBCD-68EE-4519-9CDF-9258FAF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RStudio and creating a new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0FFB3-5E11-4AF6-984B-70D8752A7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375"/>
          <a:stretch/>
        </p:blipFill>
        <p:spPr>
          <a:xfrm>
            <a:off x="558157" y="1116013"/>
            <a:ext cx="11075686" cy="577056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FF2D27-CB18-4A2F-AD96-804D81410780}"/>
              </a:ext>
            </a:extLst>
          </p:cNvPr>
          <p:cNvSpPr/>
          <p:nvPr/>
        </p:nvSpPr>
        <p:spPr>
          <a:xfrm>
            <a:off x="381000" y="1425188"/>
            <a:ext cx="647700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F5F5A-1567-45AD-98E7-2A4A7B68BEF1}"/>
              </a:ext>
            </a:extLst>
          </p:cNvPr>
          <p:cNvSpPr txBox="1"/>
          <p:nvPr/>
        </p:nvSpPr>
        <p:spPr>
          <a:xfrm>
            <a:off x="1446013" y="4828397"/>
            <a:ext cx="3905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execute individual lines of code in this area, but it is more convenient to open a new script.</a:t>
            </a:r>
          </a:p>
        </p:txBody>
      </p:sp>
    </p:spTree>
    <p:extLst>
      <p:ext uri="{BB962C8B-B14F-4D97-AF65-F5344CB8AC3E}">
        <p14:creationId xmlns:p14="http://schemas.microsoft.com/office/powerpoint/2010/main" val="28264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DBCD-68EE-4519-9CDF-9258FAF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RStudio and creating a new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0AF5E0-4988-4BAE-AEF2-0BF4D15B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92"/>
          <a:stretch/>
        </p:blipFill>
        <p:spPr>
          <a:xfrm>
            <a:off x="618010" y="1112204"/>
            <a:ext cx="10955981" cy="579342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FF2D27-CB18-4A2F-AD96-804D81410780}"/>
              </a:ext>
            </a:extLst>
          </p:cNvPr>
          <p:cNvSpPr/>
          <p:nvPr/>
        </p:nvSpPr>
        <p:spPr>
          <a:xfrm>
            <a:off x="618009" y="1568063"/>
            <a:ext cx="1591791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3477-40FD-4DA9-B5DF-5F571212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script is open!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4DA67-E720-4C26-8F5D-7A519B62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77"/>
          <a:stretch/>
        </p:blipFill>
        <p:spPr>
          <a:xfrm>
            <a:off x="484047" y="1139785"/>
            <a:ext cx="11223906" cy="5765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D6075-14E9-4D70-9718-772C87D93EFC}"/>
              </a:ext>
            </a:extLst>
          </p:cNvPr>
          <p:cNvSpPr txBox="1"/>
          <p:nvPr/>
        </p:nvSpPr>
        <p:spPr>
          <a:xfrm>
            <a:off x="1238250" y="2505075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to write your script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0FDCE9-2A1C-42A0-BA72-281C2A6F2C72}"/>
              </a:ext>
            </a:extLst>
          </p:cNvPr>
          <p:cNvSpPr/>
          <p:nvPr/>
        </p:nvSpPr>
        <p:spPr>
          <a:xfrm>
            <a:off x="4381500" y="1948216"/>
            <a:ext cx="63817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023A-312E-4FB6-AB58-0ABAEB10B670}"/>
              </a:ext>
            </a:extLst>
          </p:cNvPr>
          <p:cNvCxnSpPr/>
          <p:nvPr/>
        </p:nvCxnSpPr>
        <p:spPr>
          <a:xfrm flipV="1">
            <a:off x="4733925" y="1428750"/>
            <a:ext cx="136207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224DB7-D933-4893-B825-245DC6EC79B4}"/>
              </a:ext>
            </a:extLst>
          </p:cNvPr>
          <p:cNvSpPr txBox="1"/>
          <p:nvPr/>
        </p:nvSpPr>
        <p:spPr>
          <a:xfrm>
            <a:off x="6096000" y="1056498"/>
            <a:ext cx="3333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(i.e. run) the current line of your script</a:t>
            </a:r>
          </a:p>
        </p:txBody>
      </p:sp>
    </p:spTree>
    <p:extLst>
      <p:ext uri="{BB962C8B-B14F-4D97-AF65-F5344CB8AC3E}">
        <p14:creationId xmlns:p14="http://schemas.microsoft.com/office/powerpoint/2010/main" val="22871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Wingdings</vt:lpstr>
      <vt:lpstr>Office Theme</vt:lpstr>
      <vt:lpstr>Main_Presentation_Title_Page</vt:lpstr>
      <vt:lpstr>PowerPoint Presentation</vt:lpstr>
      <vt:lpstr>PowerPoint Presentation</vt:lpstr>
      <vt:lpstr>What is R, what is Rstudio?</vt:lpstr>
      <vt:lpstr>Why use R at all?</vt:lpstr>
      <vt:lpstr>Useful resources</vt:lpstr>
      <vt:lpstr>PowerPoint Presentation</vt:lpstr>
      <vt:lpstr>Opening RStudio and creating a new file</vt:lpstr>
      <vt:lpstr>Opening RStudio and creating a new file</vt:lpstr>
      <vt:lpstr>The new script is open!</vt:lpstr>
      <vt:lpstr>We can write and save the script</vt:lpstr>
      <vt:lpstr>Opening a file</vt:lpstr>
      <vt:lpstr>Change RStudio display options</vt:lpstr>
      <vt:lpstr>PowerPoint Presentation</vt:lpstr>
      <vt:lpstr>1/ Basic R expression</vt:lpstr>
      <vt:lpstr>1/ Basic R expression</vt:lpstr>
      <vt:lpstr>2/ Setting a new working directory</vt:lpstr>
      <vt:lpstr>2/ The working directory</vt:lpstr>
      <vt:lpstr>2/ Alternative working directory: R Project</vt:lpstr>
      <vt:lpstr>2/ Alternative working directory: R Project</vt:lpstr>
      <vt:lpstr>3/ Reading and Writing data</vt:lpstr>
      <vt:lpstr>3/ Reading and Writing data</vt:lpstr>
      <vt:lpstr>4/ Data types and objects</vt:lpstr>
      <vt:lpstr>Practical: 30 minutes</vt:lpstr>
      <vt:lpstr>5/ Datasets</vt:lpstr>
      <vt:lpstr>6/ Variables</vt:lpstr>
      <vt:lpstr>7/ Plots</vt:lpstr>
      <vt:lpstr>Breakout room 3: 45 minutes</vt:lpstr>
      <vt:lpstr>Solution section 1.1.6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34</cp:revision>
  <dcterms:created xsi:type="dcterms:W3CDTF">2021-10-17T12:04:15Z</dcterms:created>
  <dcterms:modified xsi:type="dcterms:W3CDTF">2022-10-20T13:38:34Z</dcterms:modified>
</cp:coreProperties>
</file>