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0e462db3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0e462db3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0e462db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0e462db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27ef3dd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27ef3dd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27ef3dd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27ef3dd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27ef3dd2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27ef3dd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27ef3dd2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27ef3dd2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27ef3dd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27ef3dd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25c3c59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25c3c59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25c3c59d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25c3c59d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eacd62c5d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eacd62c5d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eacd62c5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eacd62c5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eacd62c5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eacd62c5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eacd62c5d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eacd62c5d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eacd62c5d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eacd62c5d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0e462db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0e462db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0e462db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0e462db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0e462db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0e462db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0e462db3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0e462db3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llava-vl.github.io/" TargetMode="External"/><Relationship Id="rId4" Type="http://schemas.openxmlformats.org/officeDocument/2006/relationships/hyperlink" Target="https://github.com/LAION-AI/CLAP" TargetMode="External"/><Relationship Id="rId5" Type="http://schemas.openxmlformats.org/officeDocument/2006/relationships/hyperlink" Target="https://huggingface.co/arpanghoshal/EmoRoBERTa" TargetMode="External"/><Relationship Id="rId6" Type="http://schemas.openxmlformats.org/officeDocument/2006/relationships/hyperlink" Target="https://openai.com/index/clip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ustm.github.io/SemEval-2024_ECAC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Multimodalna klasyfikacja</a:t>
            </a:r>
            <a:br>
              <a:rPr lang="pl"/>
            </a:br>
            <a:r>
              <a:rPr lang="pl"/>
              <a:t>emocji w scenach filmowych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/>
              <a:t>Alex Terentowicz</a:t>
            </a:r>
            <a:endParaRPr sz="21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/>
              <a:t>promotor: dr inż. Dawid Wiśniewski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Inna reprezentacja: klatka pierwsza/środkowa/ostatnia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200" y="1240000"/>
            <a:ext cx="2835275" cy="283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66325"/>
            <a:ext cx="42603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300"/>
              <a:t>Mr. Geller:</a:t>
            </a:r>
            <a:br>
              <a:rPr lang="pl" sz="1300"/>
            </a:br>
            <a:r>
              <a:rPr lang="pl" sz="1300"/>
              <a:t>You are independent , and you always have been !</a:t>
            </a:r>
            <a:endParaRPr sz="1300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5650" y="1204962"/>
            <a:ext cx="2905375" cy="29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4723975" y="1266325"/>
            <a:ext cx="42603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br>
              <a:rPr lang="pl" sz="1300"/>
            </a:br>
            <a:r>
              <a:rPr lang="pl" sz="1300"/>
              <a:t>Susan:</a:t>
            </a:r>
            <a:br>
              <a:rPr lang="pl" sz="1300"/>
            </a:br>
            <a:r>
              <a:rPr lang="pl" sz="1300"/>
              <a:t>Hi.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CLIP Embeddings analysis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0" l="42964" r="0" t="0"/>
          <a:stretch/>
        </p:blipFill>
        <p:spPr>
          <a:xfrm>
            <a:off x="472175" y="1371125"/>
            <a:ext cx="3635523" cy="322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/>
          </a:blip>
          <a:srcRect b="0" l="42873" r="0" t="0"/>
          <a:stretch/>
        </p:blipFill>
        <p:spPr>
          <a:xfrm>
            <a:off x="4829175" y="1221200"/>
            <a:ext cx="3810852" cy="337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Pierwsze eksperymenty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00" y="1949200"/>
            <a:ext cx="413385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425" y="1990113"/>
            <a:ext cx="357187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Pierwsze eksperymenty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400" y="1254700"/>
            <a:ext cx="5433201" cy="32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Pierwsze eksperymenty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188" y="1152425"/>
            <a:ext cx="5453624" cy="323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Pierwsze eksperymenty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224" y="1152425"/>
            <a:ext cx="5611550" cy="333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Usprawnienie klasyfikatora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Dostarczyć kolejne batche danych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Regularyzacja, dropout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Przeprowadzić dalsze eksperymenty na różnych warstwach</a:t>
            </a:r>
            <a:br>
              <a:rPr lang="pl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Zmodyfikowanie reprezentacji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Reprezentacja dźwięku - CLAP (</a:t>
            </a:r>
            <a:r>
              <a:rPr lang="pl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Contrastive Language-Audio Pretraining)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Reprezentacja tekstu - EmoBERT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Reprezentacja wizji - LLaVA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Modele przetwarzające wideo w całości</a:t>
            </a:r>
            <a:br>
              <a:rPr lang="pl"/>
            </a:br>
            <a:br>
              <a:rPr lang="pl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Porównać wyniki z przykładowym uzyciem GPT4-o z odpowiednim promptem</a:t>
            </a:r>
            <a:br>
              <a:rPr lang="pl"/>
            </a:br>
            <a:endParaRPr/>
          </a:p>
        </p:txBody>
      </p:sp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Dalsze plany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Podsumowanie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Porównanie różnych modeli i reprezentacji danych do klasyfikacji na podstawie obrazu i tekstu</a:t>
            </a:r>
            <a:br>
              <a:rPr lang="pl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Rozszerzenie o dźwięk, oraz o problem przyczynowości: output w formie par przyczyna-emocja</a:t>
            </a:r>
            <a:br>
              <a:rPr lang="pl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Docelowo: rozwiązanie zadania w pełnej wersji, jak opisano w SemEval</a:t>
            </a:r>
            <a:br>
              <a:rPr lang="pl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 zadaniu pojawia się kilka problemów typowo związanych z charakterystyką danych i możliwych edge cases, na które postaramy się znaleźć rozwiązanie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Źródła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266325"/>
            <a:ext cx="8520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https://llava-vl.github.io/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 u="sng">
                <a:solidFill>
                  <a:schemeClr val="hlink"/>
                </a:solidFill>
                <a:hlinkClick r:id="rId4"/>
              </a:rPr>
              <a:t>https://github.com/LAION-AI/CLAP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 u="sng">
                <a:solidFill>
                  <a:schemeClr val="hlink"/>
                </a:solidFill>
                <a:hlinkClick r:id="rId5"/>
              </a:rPr>
              <a:t>https://huggingface.co/arpanghoshal/EmoRoBERTa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 u="sng">
                <a:solidFill>
                  <a:schemeClr val="hlink"/>
                </a:solidFill>
                <a:hlinkClick r:id="rId6"/>
              </a:rPr>
              <a:t>https://openai.com/index/clip/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Ahmed, Naveed et al. “A systematic survey on multimodal emotion recognition using learning algorithms.” Intell. Syst. Appl. 17 (2023): 200171.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Yin, Shukang et al. “A Survey on Multimodal Large Language Models.” ArXiv abs/2306.13549 (2023): n. pag.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Ranganathan, Hiranmayi et al. “Multimodal emotion recognition using deep learning architectures.” 2016 IEEE Winter Conference on Applications of Computer Vision (WACV) (2016): 1-9.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Kahou, Samira Ebrahimi et al. “EmoNets: Multimodal deep learning approaches for emotion recognition in video.” Journal on Multimodal User Interfaces 10 (2015): 99 - 111.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Kahou, Samira Ebrahimi et al. “Recurrent Neural Networks for Emotion Recognition in Video.” Proceedings of the 2015 ACM on International Conference on Multimodal Interaction (2015): n. pag.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Mittal, Trisha et al. “M3ER: Multiplicative Multimodal Emotion Recognition Using Facial, Textual, and Speech Cues.” AAAI Conference on Artificial Intelligence (2019).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 sz="1200"/>
              <a:t>Tzirakis, Panagiotis et al. “End-to-end multimodal affect recognition in real-world environments.” Inf. Fusion 68 (2021): 46-53.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Dziękuję, zachęcam</a:t>
            </a:r>
            <a:br>
              <a:rPr lang="pl"/>
            </a:br>
            <a:r>
              <a:rPr lang="pl"/>
              <a:t>do zadawania pytań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4049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/>
              <a:t>Zadanie z SemEval-2024:</a:t>
            </a:r>
            <a:br>
              <a:rPr lang="pl" sz="1300"/>
            </a:br>
            <a:r>
              <a:rPr b="1" lang="pl" sz="1300"/>
              <a:t>Multimodalna analiza przyczyn emocji w rozmowach (ECAC)</a:t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300"/>
              <a:t>Gotowy zbiór danych - fragmenty filmów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pl" sz="1300"/>
            </a:br>
            <a:br>
              <a:rPr lang="pl" sz="1300"/>
            </a:br>
            <a:r>
              <a:rPr lang="pl" sz="1300" u="sng">
                <a:solidFill>
                  <a:schemeClr val="hlink"/>
                </a:solidFill>
                <a:hlinkClick r:id="rId3"/>
              </a:rPr>
              <a:t>https://nustm.github.io/SemEval-2024_ECAC/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300"/>
              <a:t>Koniec ewaluacji</a:t>
            </a:r>
            <a:r>
              <a:rPr lang="pl" sz="1300"/>
              <a:t>: do końca stycznia 😕 więc nie uda się zgłosić</a:t>
            </a:r>
            <a:endParaRPr sz="1300"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Inspiracja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675" y="326350"/>
            <a:ext cx="4469724" cy="4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Podzadania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Ekstrakcja</a:t>
            </a:r>
            <a:r>
              <a:rPr lang="pl"/>
              <a:t> par emocja-przyczyna na podstawie tekstu</a:t>
            </a:r>
            <a:br>
              <a:rPr lang="pl"/>
            </a:br>
            <a:r>
              <a:rPr lang="pl" sz="1400"/>
              <a:t>Output: pary emocja-przyczyna z wyodrębnieniem frazy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Wielomodalna analiza przyczynowości emocji</a:t>
            </a:r>
            <a:br>
              <a:rPr lang="pl"/>
            </a:br>
            <a:r>
              <a:rPr lang="pl" sz="1400"/>
              <a:t>Output: pary emocja-przyczyna ze wskazaniem klatki</a:t>
            </a:r>
            <a:endParaRPr sz="1400"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22462" l="0" r="0" t="0"/>
          <a:stretch/>
        </p:blipFill>
        <p:spPr>
          <a:xfrm>
            <a:off x="1263150" y="2724050"/>
            <a:ext cx="6481275" cy="215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stawia wiele wyzwań - zarówno pod względem trudności jak i zasobów obliczeniowych.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Możliwości modyfikacji w podejściu wstępnym: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Ograniczenie zadania do klasyfikacji, bez aspektu przyczynowo-skutkowego</a:t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Wersja zmodyfikowana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Zbiór udostępniony na potrzeby zadania SemEval-2024_ECAC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kilkanaście GB fragmentów filmów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podzielone na train/test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zawierających pożądane etykiety w postaci par przyczyna-emocja</a:t>
            </a:r>
            <a:br>
              <a:rPr lang="pl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Ewentualne rozszerzenie: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pl">
                <a:solidFill>
                  <a:srgbClr val="CC0000"/>
                </a:solidFill>
              </a:rPr>
              <a:t>Zbiory wideo przystosowane do zadania (OMG-Emotion, RAVDESS, Ekman6)</a:t>
            </a:r>
            <a:endParaRPr>
              <a:solidFill>
                <a:srgbClr val="CC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pl">
                <a:solidFill>
                  <a:srgbClr val="CC0000"/>
                </a:solidFill>
              </a:rPr>
              <a:t>zawierają etykiety do klasyfikacji</a:t>
            </a:r>
            <a:endParaRPr>
              <a:solidFill>
                <a:srgbClr val="CC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pl">
                <a:solidFill>
                  <a:srgbClr val="CC0000"/>
                </a:solidFill>
              </a:rPr>
              <a:t>posiadają małą wariancję atrybutów (np. same “gadające głowy”)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pl">
                <a:solidFill>
                  <a:srgbClr val="CC0000"/>
                </a:solidFill>
              </a:rPr>
              <a:t>Duże zbiory wideo, fragmentów filmów (YouTube-8M)</a:t>
            </a:r>
            <a:endParaRPr>
              <a:solidFill>
                <a:srgbClr val="CC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pl">
                <a:solidFill>
                  <a:srgbClr val="CC0000"/>
                </a:solidFill>
              </a:rPr>
              <a:t>zawierają bardzo wiele przykładów</a:t>
            </a:r>
            <a:endParaRPr>
              <a:solidFill>
                <a:srgbClr val="CC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pl">
                <a:solidFill>
                  <a:srgbClr val="CC0000"/>
                </a:solidFill>
              </a:rPr>
              <a:t>można rozszerzyć o transkrypt np. z pomocą OpenAI Whisper</a:t>
            </a:r>
            <a:endParaRPr>
              <a:solidFill>
                <a:srgbClr val="CC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pl">
                <a:solidFill>
                  <a:srgbClr val="CC0000"/>
                </a:solidFill>
              </a:rPr>
              <a:t>brak pożądanych etykiet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Rozszerzenie dla poszczególnych </a:t>
            </a:r>
            <a:r>
              <a:rPr lang="pl"/>
              <a:t>modalności</a:t>
            </a:r>
            <a:r>
              <a:rPr lang="pl"/>
              <a:t> np. dodatkowy zbiór twarzy z ekspresjami</a:t>
            </a:r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Zbiór danych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Analiza zbioru (treningowego)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4205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Konwersacja składa się z fraz</a:t>
            </a:r>
            <a:br>
              <a:rPr lang="pl" sz="1600"/>
            </a:br>
            <a:br>
              <a:rPr lang="pl" sz="1600"/>
            </a:br>
            <a:r>
              <a:rPr lang="pl" sz="1600"/>
              <a:t>Fraza to para wideo-tekst z etykietą jednej emocji</a:t>
            </a:r>
            <a:br>
              <a:rPr lang="pl" sz="1600"/>
            </a:br>
            <a:br>
              <a:rPr lang="pl" sz="1600"/>
            </a:br>
            <a:r>
              <a:rPr lang="pl" sz="1600"/>
              <a:t>Ilość konwersacji: 1374</a:t>
            </a:r>
            <a:br>
              <a:rPr lang="pl" sz="1600"/>
            </a:br>
            <a:r>
              <a:rPr lang="pl" sz="1600"/>
              <a:t>Średnia ilość fraz w konwersacji: 9</a:t>
            </a:r>
            <a:br>
              <a:rPr lang="pl" sz="1600"/>
            </a:br>
            <a:r>
              <a:rPr lang="pl" sz="1600"/>
              <a:t>Ilość wszystkich fraz:  13619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600"/>
              <a:t>Średnia ilość postaci w konwersacji: 2.78</a:t>
            </a:r>
            <a:br>
              <a:rPr lang="pl" sz="1600"/>
            </a:br>
            <a:r>
              <a:rPr lang="pl" sz="1600"/>
              <a:t>Max: 9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84100" y="1266325"/>
            <a:ext cx="4205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Emocje:</a:t>
            </a:r>
            <a:br>
              <a:rPr lang="pl" sz="1600"/>
            </a:br>
            <a:r>
              <a:rPr lang="pl" sz="1600"/>
              <a:t>	</a:t>
            </a:r>
            <a:r>
              <a:rPr lang="pl" sz="1500"/>
              <a:t>- 'neutral': 5929,</a:t>
            </a:r>
            <a:br>
              <a:rPr lang="pl" sz="1500"/>
            </a:br>
            <a:r>
              <a:rPr lang="pl" sz="1500"/>
              <a:t>	- 'joy': 2301,</a:t>
            </a:r>
            <a:br>
              <a:rPr lang="pl" sz="1500"/>
            </a:br>
            <a:r>
              <a:rPr lang="pl" sz="1500"/>
              <a:t>	- 'surprise': 1840</a:t>
            </a:r>
            <a:br>
              <a:rPr lang="pl" sz="1500"/>
            </a:br>
            <a:r>
              <a:rPr lang="pl" sz="1500"/>
              <a:t>	- 'anger': 1615,</a:t>
            </a:r>
            <a:br>
              <a:rPr lang="pl" sz="1500"/>
            </a:br>
            <a:r>
              <a:rPr lang="pl" sz="1500"/>
              <a:t>	- 'sadness': 1147</a:t>
            </a:r>
            <a:br>
              <a:rPr lang="pl" sz="1500"/>
            </a:br>
            <a:r>
              <a:rPr lang="pl" sz="1500"/>
              <a:t>	- 'disgust': 414</a:t>
            </a:r>
            <a:br>
              <a:rPr lang="pl" sz="1500"/>
            </a:br>
            <a:r>
              <a:rPr lang="pl" sz="1500"/>
              <a:t>	- 'fear': 373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Pierwsza koncepcja rozwiązania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wielomodalny: CLIP - reprezentacja tekstu i obrazu zanurzeniami w tej samej przestrzeni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Reprezentacja wideo obrazem (poszczególnymi klatkami)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Konkatenacja zanurzeń tekstu i obrazu, a następnie przepuszczenie ich przez warstwę klasyfikującą.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28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Reprezentacja wideo obrazem - komiks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612" y="1072325"/>
            <a:ext cx="3162476" cy="3162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502400"/>
            <a:ext cx="42603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300"/>
              <a:t>Ross:</a:t>
            </a:r>
            <a:br>
              <a:rPr lang="pl" sz="1300"/>
            </a:br>
            <a:r>
              <a:rPr lang="pl" sz="1300"/>
              <a:t>I am sorry , that is all the time we have.</a:t>
            </a:r>
            <a:br>
              <a:rPr lang="pl" sz="1300"/>
            </a:br>
            <a:r>
              <a:rPr lang="pl" sz="1300"/>
              <a:t>Emotion: sadness</a:t>
            </a:r>
            <a:endParaRPr sz="13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675" y="386675"/>
            <a:ext cx="1456725" cy="43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</a:t>
            </a:r>
            <a:r>
              <a:rPr lang="pl"/>
              <a:t>roblemy z komiksami…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42603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300"/>
              <a:t>Mr. Geller:</a:t>
            </a:r>
            <a:br>
              <a:rPr lang="pl" sz="1300"/>
            </a:br>
            <a:r>
              <a:rPr lang="pl" sz="1300"/>
              <a:t>You are independent , and you always have been !</a:t>
            </a:r>
            <a:endParaRPr sz="13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001" y="995624"/>
            <a:ext cx="3152251" cy="315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951" y="1108851"/>
            <a:ext cx="2925801" cy="292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723975" y="1266325"/>
            <a:ext cx="42603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br>
              <a:rPr lang="pl" sz="1300"/>
            </a:br>
            <a:r>
              <a:rPr lang="pl" sz="1300"/>
              <a:t>Susan:</a:t>
            </a:r>
            <a:br>
              <a:rPr lang="pl" sz="1300"/>
            </a:br>
            <a:r>
              <a:rPr lang="pl" sz="1300"/>
              <a:t>Hi.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