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Figtree Black"/>
      <p:bold r:id="rId15"/>
      <p:boldItalic r:id="rId16"/>
    </p:embeddedFont>
    <p:embeddedFont>
      <p:font typeface="Hanken Grotesk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FigtreeBlack-bold.fntdata"/><Relationship Id="rId14" Type="http://schemas.openxmlformats.org/officeDocument/2006/relationships/slide" Target="slides/slide9.xml"/><Relationship Id="rId17" Type="http://schemas.openxmlformats.org/officeDocument/2006/relationships/font" Target="fonts/HankenGrotesk-regular.fntdata"/><Relationship Id="rId16" Type="http://schemas.openxmlformats.org/officeDocument/2006/relationships/font" Target="fonts/FigtreeBlack-boldItalic.fntdata"/><Relationship Id="rId19" Type="http://schemas.openxmlformats.org/officeDocument/2006/relationships/font" Target="fonts/HankenGrotesk-italic.fntdata"/><Relationship Id="rId18" Type="http://schemas.openxmlformats.org/officeDocument/2006/relationships/font" Target="fonts/HankenGrotes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8a97066e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8a97066e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dd46dd1d67_2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dd46dd1d67_2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b0c8b8f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b0c8b8f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8a97066e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08a97066e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8a97066e3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08a97066e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8a97066e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8a97066e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8a97066e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08a97066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3"/>
          <p:cNvSpPr txBox="1"/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subTitle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3" type="subTitle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4" type="subTitle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hasCustomPrompt="1" idx="5" type="title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/>
          <p:nvPr>
            <p:ph hasCustomPrompt="1" idx="6" type="title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/>
          <p:nvPr>
            <p:ph hasCustomPrompt="1" idx="7" type="title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8" type="title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9" type="subTitle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3" type="subTitle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hasCustomPrompt="1" idx="14" type="title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15" type="title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idx="16" type="subTitle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7" type="subTitle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8" type="subTitle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9" type="subTitle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20" type="subTitle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21" type="subTitle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9" name="Google Shape;119;p14"/>
          <p:cNvSpPr txBox="1"/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4"/>
          <p:cNvSpPr txBox="1"/>
          <p:nvPr>
            <p:ph idx="1" type="subTitle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6" name="Google Shape;126;p15"/>
          <p:cNvSpPr txBox="1"/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1" type="subTitle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/>
          <p:nvPr>
            <p:ph idx="2" type="pic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5" name="Google Shape;135;p16"/>
          <p:cNvSpPr txBox="1"/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" type="subTitle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17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" type="subTitle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0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1" name="Google Shape;151;p18"/>
          <p:cNvSpPr txBox="1"/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1" type="subTitle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9" name="Google Shape;15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" type="subTitle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2" type="subTitle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3" type="subTitle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4" type="subTitle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5" type="subTitle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6" type="subTitle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6" name="Google Shape;176;p20"/>
          <p:cNvSpPr txBox="1"/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2" type="subTitle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3" type="subTitle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4" type="subTitle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5" type="subTitle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82" name="Google Shape;182;p20"/>
          <p:cNvSpPr txBox="1"/>
          <p:nvPr>
            <p:ph idx="6" type="subTitle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9" name="Google Shape;189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 txBox="1"/>
          <p:nvPr>
            <p:ph idx="2" type="subTitle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1"/>
          <p:cNvSpPr txBox="1"/>
          <p:nvPr>
            <p:ph idx="3" type="subTitle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1"/>
          <p:cNvSpPr txBox="1"/>
          <p:nvPr>
            <p:ph idx="4" type="subTitle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4" name="Google Shape;194;p21"/>
          <p:cNvSpPr txBox="1"/>
          <p:nvPr>
            <p:ph idx="5" type="subTitle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195" name="Google Shape;195;p21"/>
          <p:cNvSpPr txBox="1"/>
          <p:nvPr>
            <p:ph idx="6" type="subTitle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2" name="Google Shape;20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22"/>
          <p:cNvSpPr txBox="1"/>
          <p:nvPr>
            <p:ph idx="1" type="subTitle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2"/>
          <p:cNvSpPr txBox="1"/>
          <p:nvPr>
            <p:ph idx="2" type="subTitle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2"/>
          <p:cNvSpPr txBox="1"/>
          <p:nvPr>
            <p:ph idx="3" type="subTitle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2"/>
          <p:cNvSpPr txBox="1"/>
          <p:nvPr>
            <p:ph idx="4" type="subTitle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2"/>
          <p:cNvSpPr txBox="1"/>
          <p:nvPr>
            <p:ph idx="5" type="subTitle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8" name="Google Shape;208;p22"/>
          <p:cNvSpPr txBox="1"/>
          <p:nvPr>
            <p:ph idx="6" type="subTitle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7" type="subTitle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8" type="subTitle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7" name="Google Shape;217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3"/>
          <p:cNvSpPr txBox="1"/>
          <p:nvPr>
            <p:ph idx="2" type="subTitle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3"/>
          <p:cNvSpPr txBox="1"/>
          <p:nvPr>
            <p:ph idx="6" type="subTitle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3"/>
          <p:cNvSpPr txBox="1"/>
          <p:nvPr>
            <p:ph idx="7" type="subTitle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5" name="Google Shape;225;p23"/>
          <p:cNvSpPr txBox="1"/>
          <p:nvPr>
            <p:ph idx="8" type="subTitle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6" name="Google Shape;226;p23"/>
          <p:cNvSpPr txBox="1"/>
          <p:nvPr>
            <p:ph idx="9" type="subTitle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7" name="Google Shape;227;p23"/>
          <p:cNvSpPr txBox="1"/>
          <p:nvPr>
            <p:ph idx="13" type="subTitle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8" name="Google Shape;228;p23"/>
          <p:cNvSpPr txBox="1"/>
          <p:nvPr>
            <p:ph idx="14" type="subTitle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229" name="Google Shape;229;p23"/>
          <p:cNvSpPr txBox="1"/>
          <p:nvPr>
            <p:ph idx="15" type="subTitle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37" name="Google Shape;237;p24"/>
          <p:cNvSpPr txBox="1"/>
          <p:nvPr>
            <p:ph hasCustomPrompt="1" type="title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/>
          <p:nvPr>
            <p:ph idx="1" type="subTitle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24"/>
          <p:cNvSpPr txBox="1"/>
          <p:nvPr>
            <p:ph hasCustomPrompt="1" idx="2" type="title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/>
          <p:nvPr>
            <p:ph idx="3" type="subTitle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hasCustomPrompt="1" idx="4" type="title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/>
          <p:nvPr>
            <p:ph idx="5" type="subTitle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9" name="Google Shape;249;p25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6" name="Google Shape;256;p26"/>
          <p:cNvSpPr txBox="1"/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3" name="Google Shape;263;p27"/>
          <p:cNvSpPr txBox="1"/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idx="1" type="subTitle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b="1" sz="1200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" name="Google Shape;59;p7"/>
          <p:cNvSpPr txBox="1"/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8"/>
          <p:cNvSpPr txBox="1"/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9"/>
          <p:cNvSpPr txBox="1"/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subTitle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HqBJq-y15hUCp9EM67SXyHV-aVvtOZrD/view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Diffusion Limited Aggregation</a:t>
            </a:r>
            <a:endParaRPr/>
          </a:p>
        </p:txBody>
      </p:sp>
      <p:sp>
        <p:nvSpPr>
          <p:cNvPr id="284" name="Google Shape;284;p30"/>
          <p:cNvSpPr txBox="1"/>
          <p:nvPr>
            <p:ph idx="1" type="subTitle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Alexander Xu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DLA?</a:t>
            </a:r>
            <a:endParaRPr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720000" y="1215750"/>
            <a:ext cx="3933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Diffusion Limited Aggregation (DLA) is a theoretical mathematical model that attempts to simulate how particles that diffuse randomly in space form a cluster. The cluster forms by adding particles to itself on contact. The </a:t>
            </a:r>
            <a:r>
              <a:rPr lang="en"/>
              <a:t>structures</a:t>
            </a:r>
            <a:r>
              <a:rPr lang="en"/>
              <a:t> formed are different every time and often have a fractal nature, meaning they look the same at different scales. Similar structures are commonly seen in nature.</a:t>
            </a:r>
            <a:endParaRPr/>
          </a:p>
        </p:txBody>
      </p:sp>
      <p:pic>
        <p:nvPicPr>
          <p:cNvPr id="291" name="Google Shape;2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950" y="1006575"/>
            <a:ext cx="3062025" cy="31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720000" y="1688850"/>
            <a:ext cx="38520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particles are introduced at one of the four borders of the simulation screen. These </a:t>
            </a:r>
            <a:r>
              <a:rPr lang="en"/>
              <a:t>particles</a:t>
            </a:r>
            <a:r>
              <a:rPr lang="en"/>
              <a:t> then walk in random directions, simulating random diffusion, until they happen to land adjacent to a particle on the cluster or the cluster seed (starting particle) itself. When this happens, it stops walking and aggregates to the cluster.</a:t>
            </a:r>
            <a:endParaRPr/>
          </a:p>
        </p:txBody>
      </p:sp>
      <p:sp>
        <p:nvSpPr>
          <p:cNvPr id="298" name="Google Shape;298;p32"/>
          <p:cNvSpPr txBox="1"/>
          <p:nvPr>
            <p:ph type="title"/>
          </p:nvPr>
        </p:nvSpPr>
        <p:spPr>
          <a:xfrm>
            <a:off x="720000" y="1039950"/>
            <a:ext cx="32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(Unbiased Walk)</a:t>
            </a:r>
            <a:endParaRPr/>
          </a:p>
        </p:txBody>
      </p:sp>
      <p:sp>
        <p:nvSpPr>
          <p:cNvPr id="299" name="Google Shape;299;p32"/>
          <p:cNvSpPr txBox="1"/>
          <p:nvPr>
            <p:ph idx="1" type="body"/>
          </p:nvPr>
        </p:nvSpPr>
        <p:spPr>
          <a:xfrm>
            <a:off x="4669125" y="1688850"/>
            <a:ext cx="38520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similarly to the unbiased DLA, but has a biased </a:t>
            </a:r>
            <a:r>
              <a:rPr lang="en"/>
              <a:t>walk. For example, (as it is in the biased walk later), particles could have a chance of moving specifically to the center.</a:t>
            </a:r>
            <a:endParaRPr/>
          </a:p>
        </p:txBody>
      </p:sp>
      <p:sp>
        <p:nvSpPr>
          <p:cNvPr id="300" name="Google Shape;300;p32"/>
          <p:cNvSpPr txBox="1"/>
          <p:nvPr>
            <p:ph type="title"/>
          </p:nvPr>
        </p:nvSpPr>
        <p:spPr>
          <a:xfrm>
            <a:off x="4669125" y="1039950"/>
            <a:ext cx="324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(Biased Walk)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578925" y="2430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Unbiased Walk Models</a:t>
            </a:r>
            <a:endParaRPr/>
          </a:p>
        </p:txBody>
      </p:sp>
      <p:pic>
        <p:nvPicPr>
          <p:cNvPr id="306" name="Google Shape;306;p33" title="n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3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000" y="2037850"/>
            <a:ext cx="3221172" cy="30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 txBox="1"/>
          <p:nvPr>
            <p:ph idx="1" type="subTitle"/>
          </p:nvPr>
        </p:nvSpPr>
        <p:spPr>
          <a:xfrm>
            <a:off x="205488" y="1576400"/>
            <a:ext cx="36522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(can place seed particles)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630225" y="18207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Biased Walk Model</a:t>
            </a:r>
            <a:endParaRPr/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525" y="50550"/>
            <a:ext cx="5078852" cy="50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4"/>
          <p:cNvSpPr txBox="1"/>
          <p:nvPr>
            <p:ph idx="1" type="subTitle"/>
          </p:nvPr>
        </p:nvSpPr>
        <p:spPr>
          <a:xfrm>
            <a:off x="270275" y="2807750"/>
            <a:ext cx="39306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40% chance of walking towards the center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/>
          <p:nvPr>
            <p:ph type="title"/>
          </p:nvPr>
        </p:nvSpPr>
        <p:spPr>
          <a:xfrm>
            <a:off x="720000" y="1737300"/>
            <a:ext cx="31983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Biased Walk Models (Snowflakes)</a:t>
            </a:r>
            <a:endParaRPr/>
          </a:p>
        </p:txBody>
      </p:sp>
      <p:pic>
        <p:nvPicPr>
          <p:cNvPr id="321" name="Google Shape;321;p35"/>
          <p:cNvPicPr preferRelativeResize="0"/>
          <p:nvPr/>
        </p:nvPicPr>
        <p:blipFill rotWithShape="1">
          <a:blip r:embed="rId3">
            <a:alphaModFix/>
          </a:blip>
          <a:srcRect b="0" l="0" r="8113" t="0"/>
          <a:stretch/>
        </p:blipFill>
        <p:spPr>
          <a:xfrm>
            <a:off x="6128050" y="432988"/>
            <a:ext cx="2495749" cy="21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295" y="2706000"/>
            <a:ext cx="2441555" cy="24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1100" y="413500"/>
            <a:ext cx="2150116" cy="215825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>
            <p:ph idx="1" type="subTitle"/>
          </p:nvPr>
        </p:nvSpPr>
        <p:spPr>
          <a:xfrm>
            <a:off x="270275" y="3166900"/>
            <a:ext cx="39306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include </a:t>
            </a:r>
            <a:r>
              <a:rPr lang="en"/>
              <a:t>bias</a:t>
            </a:r>
            <a:r>
              <a:rPr lang="en"/>
              <a:t> to center, other specific directions and to branching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322350" y="318875"/>
            <a:ext cx="3198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Code (Functions)</a:t>
            </a:r>
            <a:endParaRPr/>
          </a:p>
        </p:txBody>
      </p:sp>
      <p:sp>
        <p:nvSpPr>
          <p:cNvPr id="330" name="Google Shape;330;p36"/>
          <p:cNvSpPr txBox="1"/>
          <p:nvPr>
            <p:ph idx="1" type="subTitle"/>
          </p:nvPr>
        </p:nvSpPr>
        <p:spPr>
          <a:xfrm>
            <a:off x="4373950" y="318875"/>
            <a:ext cx="44298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Introduces a new particle at one of the boundaries.</a:t>
            </a:r>
            <a:endParaRPr/>
          </a:p>
        </p:txBody>
      </p:sp>
      <p:pic>
        <p:nvPicPr>
          <p:cNvPr id="331" name="Google Shape;3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950" y="763776"/>
            <a:ext cx="4429800" cy="158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3950" y="2861378"/>
            <a:ext cx="4429800" cy="13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 txBox="1"/>
          <p:nvPr>
            <p:ph idx="1" type="subTitle"/>
          </p:nvPr>
        </p:nvSpPr>
        <p:spPr>
          <a:xfrm>
            <a:off x="4450900" y="2382938"/>
            <a:ext cx="44298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Walks the particle in a random direction.</a:t>
            </a:r>
            <a:endParaRPr/>
          </a:p>
        </p:txBody>
      </p:sp>
      <p:pic>
        <p:nvPicPr>
          <p:cNvPr id="334" name="Google Shape;33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354" y="2212175"/>
            <a:ext cx="3930571" cy="9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6"/>
          <p:cNvSpPr txBox="1"/>
          <p:nvPr>
            <p:ph idx="1" type="subTitle"/>
          </p:nvPr>
        </p:nvSpPr>
        <p:spPr>
          <a:xfrm>
            <a:off x="322350" y="1575625"/>
            <a:ext cx="39306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 if the particle is adjacent to a particle in the cluster.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/>
          <p:nvPr>
            <p:ph type="title"/>
          </p:nvPr>
        </p:nvSpPr>
        <p:spPr>
          <a:xfrm>
            <a:off x="322350" y="318875"/>
            <a:ext cx="7416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Code (Overall adding particles)</a:t>
            </a:r>
            <a:endParaRPr/>
          </a:p>
        </p:txBody>
      </p:sp>
      <p:sp>
        <p:nvSpPr>
          <p:cNvPr id="341" name="Google Shape;341;p37"/>
          <p:cNvSpPr txBox="1"/>
          <p:nvPr>
            <p:ph idx="1" type="subTitle"/>
          </p:nvPr>
        </p:nvSpPr>
        <p:spPr>
          <a:xfrm>
            <a:off x="322350" y="1162950"/>
            <a:ext cx="2465400" cy="1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Introduces particles, walks them until they are adjacent to the cluster, then adds them to the cluster.</a:t>
            </a:r>
            <a:endParaRPr/>
          </a:p>
        </p:txBody>
      </p:sp>
      <p:pic>
        <p:nvPicPr>
          <p:cNvPr id="342" name="Google Shape;3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300" y="1162950"/>
            <a:ext cx="59144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DLA In Real Life? (Some Examples)</a:t>
            </a:r>
            <a:endParaRPr/>
          </a:p>
        </p:txBody>
      </p:sp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"/>
              <a:t>Snowflakes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Mineral Crystals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anken Grotesk"/>
              <a:buChar char="●"/>
            </a:pPr>
            <a:r>
              <a:rPr lang="en"/>
              <a:t>Lichen Growth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Coral Formation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Dielectric Breakdown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Diffusion of Pollutants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3475" y="1017725"/>
            <a:ext cx="1296649" cy="144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8231" y="1017725"/>
            <a:ext cx="2570269" cy="144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4725" y="2421150"/>
            <a:ext cx="2295400" cy="17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8"/>
          <p:cNvPicPr preferRelativeResize="0"/>
          <p:nvPr/>
        </p:nvPicPr>
        <p:blipFill rotWithShape="1">
          <a:blip r:embed="rId6">
            <a:alphaModFix/>
          </a:blip>
          <a:srcRect b="2559" l="13675" r="14501" t="2644"/>
          <a:stretch/>
        </p:blipFill>
        <p:spPr>
          <a:xfrm>
            <a:off x="4035921" y="2421151"/>
            <a:ext cx="2318802" cy="172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