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58"/>
  </p:notesMasterIdLst>
  <p:handoutMasterIdLst>
    <p:handoutMasterId r:id="rId59"/>
  </p:handoutMasterIdLst>
  <p:sldIdLst>
    <p:sldId id="307" r:id="rId2"/>
    <p:sldId id="288" r:id="rId3"/>
    <p:sldId id="436" r:id="rId4"/>
    <p:sldId id="405" r:id="rId5"/>
    <p:sldId id="406" r:id="rId6"/>
    <p:sldId id="353" r:id="rId7"/>
    <p:sldId id="408" r:id="rId8"/>
    <p:sldId id="369" r:id="rId9"/>
    <p:sldId id="486" r:id="rId10"/>
    <p:sldId id="409" r:id="rId11"/>
    <p:sldId id="397" r:id="rId12"/>
    <p:sldId id="479" r:id="rId13"/>
    <p:sldId id="481" r:id="rId14"/>
    <p:sldId id="480" r:id="rId15"/>
    <p:sldId id="485" r:id="rId16"/>
    <p:sldId id="484" r:id="rId17"/>
    <p:sldId id="289" r:id="rId18"/>
    <p:sldId id="290" r:id="rId19"/>
    <p:sldId id="291" r:id="rId20"/>
    <p:sldId id="429" r:id="rId21"/>
    <p:sldId id="438" r:id="rId22"/>
    <p:sldId id="398" r:id="rId23"/>
    <p:sldId id="437" r:id="rId24"/>
    <p:sldId id="441" r:id="rId25"/>
    <p:sldId id="443" r:id="rId26"/>
    <p:sldId id="411" r:id="rId27"/>
    <p:sldId id="442" r:id="rId28"/>
    <p:sldId id="444" r:id="rId29"/>
    <p:sldId id="412" r:id="rId30"/>
    <p:sldId id="413" r:id="rId31"/>
    <p:sldId id="416" r:id="rId32"/>
    <p:sldId id="446" r:id="rId33"/>
    <p:sldId id="453" r:id="rId34"/>
    <p:sldId id="454" r:id="rId35"/>
    <p:sldId id="418" r:id="rId36"/>
    <p:sldId id="450" r:id="rId37"/>
    <p:sldId id="455" r:id="rId38"/>
    <p:sldId id="456" r:id="rId39"/>
    <p:sldId id="457" r:id="rId40"/>
    <p:sldId id="459" r:id="rId41"/>
    <p:sldId id="461" r:id="rId42"/>
    <p:sldId id="462" r:id="rId43"/>
    <p:sldId id="458" r:id="rId44"/>
    <p:sldId id="463" r:id="rId45"/>
    <p:sldId id="414" r:id="rId46"/>
    <p:sldId id="419" r:id="rId47"/>
    <p:sldId id="420" r:id="rId48"/>
    <p:sldId id="464" r:id="rId49"/>
    <p:sldId id="465" r:id="rId50"/>
    <p:sldId id="399" r:id="rId51"/>
    <p:sldId id="426" r:id="rId52"/>
    <p:sldId id="433" r:id="rId53"/>
    <p:sldId id="473" r:id="rId54"/>
    <p:sldId id="474" r:id="rId55"/>
    <p:sldId id="476" r:id="rId56"/>
    <p:sldId id="478" r:id="rId57"/>
  </p:sldIdLst>
  <p:sldSz cx="9906000" cy="6858000" type="A4"/>
  <p:notesSz cx="6797675" cy="9926638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2" autoAdjust="0"/>
    <p:restoredTop sz="95401" autoAdjust="0"/>
  </p:normalViewPr>
  <p:slideViewPr>
    <p:cSldViewPr>
      <p:cViewPr varScale="1">
        <p:scale>
          <a:sx n="128" d="100"/>
          <a:sy n="128" d="100"/>
        </p:scale>
        <p:origin x="1904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63"/>
            <a:ext cx="4985772" cy="446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l" defTabSz="922035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463"/>
            <a:ext cx="2945862" cy="4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5" tIns="46126" rIns="92255" bIns="46126" numCol="1" anchor="b" anchorCtr="0" compatLnSpc="1">
            <a:prstTxWarp prst="textNoShape">
              <a:avLst/>
            </a:prstTxWarp>
          </a:bodyPr>
          <a:lstStyle>
            <a:lvl1pPr algn="r" defTabSz="922035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3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223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594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7133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8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14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0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11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7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CFA8C-6DFD-43D9-ABF5-7C16B7787CF0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8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FF6D16-DAF7-421D-BB75-8AB53A095EA5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50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596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8401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863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035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49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8765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52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4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54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5124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55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0102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56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99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025EF0-4A74-48D3-B913-A408A0A1FF67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404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054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86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30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035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240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20800" y="3886200"/>
            <a:ext cx="74295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0800" y="5124450"/>
            <a:ext cx="74295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934200" y="6355080"/>
            <a:ext cx="24765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40202" y="6355080"/>
            <a:ext cx="376428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NZ" dirty="0"/>
              <a:t>03CIT4049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17498" y="6355080"/>
            <a:ext cx="1320800" cy="365760"/>
          </a:xfrm>
        </p:spPr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1" name="Rectangle 20"/>
          <p:cNvSpPr/>
          <p:nvPr/>
        </p:nvSpPr>
        <p:spPr>
          <a:xfrm>
            <a:off x="980281" y="3648075"/>
            <a:ext cx="79248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0281" y="3648075"/>
            <a:ext cx="24765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03CIT4049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03CIT4049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75914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Lecture04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03CIT4049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C2D4A-ED32-44EB-B3CC-9472C5E3D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30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0" y="152400"/>
            <a:ext cx="8730399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5000" y="6356350"/>
            <a:ext cx="2479802" cy="36576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NZ" altLang="zh-HK" dirty="0"/>
              <a:t>03CIT4049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00" y="6356350"/>
            <a:ext cx="2146300" cy="365760"/>
          </a:xfrm>
        </p:spPr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971800"/>
            <a:ext cx="74295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4267200"/>
            <a:ext cx="734695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355080"/>
            <a:ext cx="2476500" cy="365760"/>
          </a:xfrm>
        </p:spPr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0202" y="6355080"/>
            <a:ext cx="376428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NZ" altLang="zh-HK" dirty="0"/>
              <a:t>03CIT4049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002" y="6355080"/>
            <a:ext cx="1647698" cy="365760"/>
          </a:xfrm>
        </p:spPr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990600" y="2819400"/>
            <a:ext cx="79248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819400"/>
            <a:ext cx="24765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59" y="228600"/>
            <a:ext cx="8482041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NZ" altLang="zh-HK" dirty="0"/>
              <a:t>03CIT4049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5300" y="1219200"/>
            <a:ext cx="4378452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18215" y="1216152"/>
            <a:ext cx="4378452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85875"/>
            <a:ext cx="4376870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5550" y="1295400"/>
            <a:ext cx="4378590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NZ" altLang="zh-HK" dirty="0"/>
              <a:t>03CIT4049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5300" y="2133600"/>
            <a:ext cx="437515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035550" y="2133600"/>
            <a:ext cx="437515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NZ" altLang="zh-HK" dirty="0"/>
              <a:t>03CIT4049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03CIT4049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1650" y="304800"/>
            <a:ext cx="272415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1650" y="1219201"/>
            <a:ext cx="272415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03CIT4049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75492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0200" y="304800"/>
            <a:ext cx="619125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00856"/>
            <a:ext cx="89154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1905000"/>
            <a:ext cx="89154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219200"/>
            <a:ext cx="89154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dirty="0"/>
              <a:t>03CIT4049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" y="500856"/>
            <a:ext cx="19812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28659" y="152400"/>
            <a:ext cx="8482041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5300" y="1219200"/>
            <a:ext cx="89154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215000" y="6356350"/>
            <a:ext cx="247980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202" y="6356350"/>
            <a:ext cx="37973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NZ" dirty="0"/>
              <a:t>03CIT4049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00" y="6356350"/>
            <a:ext cx="21463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65100" y="6353175"/>
            <a:ext cx="9360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165100" y="1143000"/>
            <a:ext cx="9360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228600"/>
            <a:ext cx="724154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88765" y="2276872"/>
            <a:ext cx="6728469" cy="526256"/>
          </a:xfrm>
          <a:solidFill>
            <a:srgbClr val="3A7FA9">
              <a:alpha val="38039"/>
            </a:srgbClr>
          </a:solidFill>
          <a:ln w="28575">
            <a:solidFill>
              <a:srgbClr val="FF0000"/>
            </a:solidFill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[03CIT4049] Java Programming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88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603647" indent="-232172">
              <a:spcBef>
                <a:spcPts val="447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275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928688" indent="-1857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5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300163" indent="-185738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1625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671638" indent="-185738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1625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043113" indent="-1857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25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414588" indent="-1857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25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86063" indent="-1857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25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157538" indent="-1857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1625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BCCBAD-5A0F-4C1F-9D60-89F08ADAE273}" type="slidenum">
              <a:rPr lang="zh-TW" altLang="en-US" sz="975">
                <a:solidFill>
                  <a:srgbClr val="B5A788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975">
              <a:solidFill>
                <a:srgbClr val="B5A788"/>
              </a:solidFill>
              <a:latin typeface="Verdana" panose="020B0604030504040204" pitchFamily="34" charset="0"/>
            </a:endParaRPr>
          </a:p>
        </p:txBody>
      </p:sp>
      <p:sp>
        <p:nvSpPr>
          <p:cNvPr id="10245" name="副標題 2"/>
          <p:cNvSpPr>
            <a:spLocks noGrp="1"/>
          </p:cNvSpPr>
          <p:nvPr>
            <p:ph type="subTitle" idx="1"/>
          </p:nvPr>
        </p:nvSpPr>
        <p:spPr>
          <a:xfrm>
            <a:off x="1317498" y="3717032"/>
            <a:ext cx="7523934" cy="1152128"/>
          </a:xfrm>
          <a:solidFill>
            <a:srgbClr val="0F1745">
              <a:alpha val="45882"/>
            </a:srgbClr>
          </a:solidFill>
        </p:spPr>
        <p:txBody>
          <a:bodyPr>
            <a:noAutofit/>
          </a:bodyPr>
          <a:lstStyle/>
          <a:p>
            <a:pPr marL="21928" algn="l"/>
            <a:r>
              <a:rPr lang="en-US" altLang="zh-TW" sz="2800" b="1" dirty="0">
                <a:solidFill>
                  <a:srgbClr val="002060"/>
                </a:solidFill>
              </a:rPr>
              <a:t>Lecture 4</a:t>
            </a:r>
            <a:r>
              <a:rPr lang="zh-TW" altLang="en-US" sz="2800" b="1" dirty="0">
                <a:solidFill>
                  <a:srgbClr val="002060"/>
                </a:solidFill>
              </a:rPr>
              <a:t>：</a:t>
            </a:r>
            <a:r>
              <a:rPr lang="en-US" altLang="zh-TW" sz="2800" b="1" dirty="0">
                <a:solidFill>
                  <a:srgbClr val="002060"/>
                </a:solidFill>
              </a:rPr>
              <a:t>Selection Structure (Part 2), Repetition Structure (Part 1)</a:t>
            </a:r>
            <a:endParaRPr lang="zh-TW" altLang="en-US" sz="2800" b="1" dirty="0">
              <a:solidFill>
                <a:srgbClr val="002060"/>
              </a:solidFill>
            </a:endParaRPr>
          </a:p>
        </p:txBody>
      </p:sp>
      <p:sp>
        <p:nvSpPr>
          <p:cNvPr id="10246" name="副標題 2"/>
          <p:cNvSpPr txBox="1">
            <a:spLocks/>
          </p:cNvSpPr>
          <p:nvPr/>
        </p:nvSpPr>
        <p:spPr bwMode="auto">
          <a:xfrm>
            <a:off x="1317498" y="5085184"/>
            <a:ext cx="7523934" cy="576064"/>
          </a:xfrm>
          <a:prstGeom prst="rect">
            <a:avLst/>
          </a:prstGeom>
          <a:noFill/>
          <a:ln>
            <a:noFill/>
          </a:ln>
        </p:spPr>
        <p:txBody>
          <a:bodyPr tIns="0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 eaLnBrk="1" hangingPunct="1">
              <a:buFont typeface="Wingdings 2" panose="05020102010507070707" pitchFamily="18" charset="2"/>
              <a:buNone/>
            </a:pPr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Wilson Cheng  (Wilson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Sir</a:t>
            </a:r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TW" altLang="en-US" sz="2800" dirty="0">
              <a:solidFill>
                <a:srgbClr val="00B05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 </a:t>
            </a:r>
            <a:br>
              <a:rPr lang="en-NZ" dirty="0"/>
            </a:br>
            <a:r>
              <a:rPr lang="en-US" dirty="0"/>
              <a:t>if-else Double-Selection Statement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4474656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The Java compiler always associates an else with the </a:t>
            </a:r>
            <a:r>
              <a:rPr lang="en-US" altLang="en-US" b="1" dirty="0">
                <a:solidFill>
                  <a:srgbClr val="FF0000"/>
                </a:solidFill>
              </a:rPr>
              <a:t>immediately preceding if</a:t>
            </a:r>
            <a:r>
              <a:rPr lang="en-US" altLang="en-US" dirty="0"/>
              <a:t> unless told to do otherwise by the placement of braces </a:t>
            </a:r>
          </a:p>
          <a:p>
            <a:r>
              <a:rPr lang="en-US" altLang="en-US" dirty="0"/>
              <a:t>The following code is not what it appears: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Beware! </a:t>
            </a:r>
            <a:r>
              <a:rPr lang="en-US" altLang="en-US" dirty="0"/>
              <a:t>This nested if…else statement does not execute as it appears. The compiler actually interprets the statement as </a:t>
            </a:r>
          </a:p>
          <a:p>
            <a:endParaRPr lang="en-NZ" altLang="en-US" dirty="0"/>
          </a:p>
          <a:p>
            <a:endParaRPr lang="en-NZ" altLang="en-US" dirty="0"/>
          </a:p>
          <a:p>
            <a:endParaRPr lang="en-NZ" altLang="en-US" dirty="0"/>
          </a:p>
          <a:p>
            <a:r>
              <a:rPr lang="en-NZ" altLang="en-US" dirty="0"/>
              <a:t>To force the nested if…else statement to execute as it was originally intended, we must write it as follows: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08584" y="3789040"/>
            <a:ext cx="5040560" cy="106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(y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and y are &gt; 5");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is &lt;= 5");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95374" y="2122771"/>
            <a:ext cx="4968552" cy="106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(y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and y are &gt; 5");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System.out.println("x is &lt;= 5");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76736" y="5568907"/>
            <a:ext cx="5040560" cy="10618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5) {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(y &gt; 5)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System.out.println("x and y are &gt; 5");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System.out.println("x is &lt;= 5");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352600" y="5903384"/>
            <a:ext cx="1043088" cy="394912"/>
          </a:xfrm>
          <a:prstGeom prst="wedgeRectCallout">
            <a:avLst>
              <a:gd name="adj1" fmla="val 64801"/>
              <a:gd name="adj2" fmla="val 246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‘{‘ and ‘}’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280" y="2031397"/>
            <a:ext cx="431201" cy="43120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1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 </a:t>
            </a:r>
            <a:br>
              <a:rPr lang="en-NZ" dirty="0"/>
            </a:br>
            <a:r>
              <a:rPr lang="en-NZ" dirty="0"/>
              <a:t>The ? : Operator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This operator consists of three operands and is used to evaluate Boolean expressions. </a:t>
            </a:r>
          </a:p>
          <a:p>
            <a:pPr lvl="1"/>
            <a:r>
              <a:rPr lang="en-NZ" dirty="0"/>
              <a:t>The goal of the operator is to decide which value should be assigned to the variable. </a:t>
            </a:r>
          </a:p>
          <a:p>
            <a:pPr lvl="1"/>
            <a:r>
              <a:rPr lang="en-NZ" dirty="0"/>
              <a:t>It is a ternary operator (takes three operands)</a:t>
            </a:r>
          </a:p>
          <a:p>
            <a:pPr lvl="1"/>
            <a:r>
              <a:rPr lang="en-NZ" dirty="0"/>
              <a:t>The operator is written as: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2"/>
            <a:r>
              <a:rPr lang="en-NZ" dirty="0"/>
              <a:t>Operand to the left of the ? is a boolean expression</a:t>
            </a:r>
          </a:p>
          <a:p>
            <a:pPr lvl="3"/>
            <a:r>
              <a:rPr lang="en-NZ" dirty="0"/>
              <a:t>evaluates to a boolean value (true or false)</a:t>
            </a:r>
          </a:p>
          <a:p>
            <a:pPr lvl="2"/>
            <a:r>
              <a:rPr lang="en-NZ" dirty="0"/>
              <a:t>Second operand (between the ? and :) is the </a:t>
            </a:r>
            <a:r>
              <a:rPr lang="en-NZ" b="1" dirty="0"/>
              <a:t>value</a:t>
            </a:r>
            <a:r>
              <a:rPr lang="en-NZ" dirty="0"/>
              <a:t> if the boolean expression is true</a:t>
            </a:r>
          </a:p>
          <a:p>
            <a:pPr lvl="2"/>
            <a:r>
              <a:rPr lang="en-NZ" dirty="0"/>
              <a:t>Third operand (to the right of the :) is the </a:t>
            </a:r>
            <a:r>
              <a:rPr lang="en-NZ" b="1" dirty="0"/>
              <a:t>value</a:t>
            </a:r>
            <a:r>
              <a:rPr lang="en-NZ" dirty="0"/>
              <a:t> if the boolean expression evaluates to false. </a:t>
            </a:r>
          </a:p>
          <a:p>
            <a:pPr lvl="1"/>
            <a:r>
              <a:rPr lang="en-NZ" dirty="0"/>
              <a:t>It can be used in place of an if…else statement. </a:t>
            </a:r>
          </a:p>
          <a:p>
            <a:pPr lvl="1"/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352600" y="3611856"/>
            <a:ext cx="7344816" cy="32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x = (expression) ? value if true : value if false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71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 </a:t>
            </a:r>
            <a:br>
              <a:rPr lang="en-NZ" dirty="0"/>
            </a:br>
            <a:r>
              <a:rPr lang="en-NZ" dirty="0"/>
              <a:t>The ? : Operator -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dirty="0"/>
              <a:t>Original Version:</a:t>
            </a:r>
          </a:p>
          <a:p>
            <a:pPr lvl="2"/>
            <a:endParaRPr lang="en-NZ" dirty="0"/>
          </a:p>
          <a:p>
            <a:pPr marL="594360" lvl="2" indent="0">
              <a:buNone/>
            </a:pPr>
            <a:br>
              <a:rPr lang="en-NZ" dirty="0"/>
            </a:br>
            <a:endParaRPr lang="en-NZ" dirty="0"/>
          </a:p>
          <a:p>
            <a:pPr marL="594360" lvl="2" indent="0">
              <a:buNone/>
            </a:pPr>
            <a:endParaRPr lang="en-NZ" dirty="0"/>
          </a:p>
          <a:p>
            <a:pPr marL="594360" lvl="2" indent="0">
              <a:buNone/>
            </a:pPr>
            <a:endParaRPr lang="en-NZ" dirty="0"/>
          </a:p>
          <a:p>
            <a:pPr lvl="2"/>
            <a:r>
              <a:rPr lang="en-NZ" dirty="0"/>
              <a:t>Evaluates to the string "Passed" if the boolean expression mark &gt;= 50 is true and to the string "Failed" if it is false. </a:t>
            </a:r>
          </a:p>
          <a:p>
            <a:pPr lvl="1"/>
            <a:r>
              <a:rPr lang="en-NZ" dirty="0"/>
              <a:t>Simplifying If Statements:</a:t>
            </a:r>
          </a:p>
          <a:p>
            <a:pPr lvl="1"/>
            <a:endParaRPr lang="en-NZ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35147" y="4728233"/>
            <a:ext cx="7553156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mark=60;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grade = mark &gt;= 50 ? "Passed" : "Failed";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(grade);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875051" y="4392237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Passed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54291" y="1634069"/>
            <a:ext cx="7588578" cy="16743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mark=60;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grade;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(mark &gt;= 50)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grade = "Passed";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grade = "Failed";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(grade);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878837" y="1374293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Passed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52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 </a:t>
            </a:r>
            <a:br>
              <a:rPr lang="en-NZ" dirty="0"/>
            </a:br>
            <a:r>
              <a:rPr lang="en-NZ" dirty="0"/>
              <a:t>The ? : Operator -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529702" cy="5105400"/>
          </a:xfrm>
        </p:spPr>
        <p:txBody>
          <a:bodyPr>
            <a:normAutofit/>
          </a:bodyPr>
          <a:lstStyle/>
          <a:p>
            <a:pPr lvl="1"/>
            <a:r>
              <a:rPr lang="en-NZ" dirty="0"/>
              <a:t>Original Version:</a:t>
            </a:r>
          </a:p>
          <a:p>
            <a:pPr lvl="2"/>
            <a:endParaRPr lang="en-NZ" dirty="0"/>
          </a:p>
          <a:p>
            <a:pPr marL="594360" lvl="2" indent="0">
              <a:buNone/>
            </a:pPr>
            <a:br>
              <a:rPr lang="en-NZ" dirty="0"/>
            </a:br>
            <a:endParaRPr lang="en-NZ" dirty="0"/>
          </a:p>
          <a:p>
            <a:pPr marL="594360" lvl="2" indent="0">
              <a:buNone/>
            </a:pPr>
            <a:endParaRPr lang="en-NZ" dirty="0"/>
          </a:p>
          <a:p>
            <a:pPr lvl="2"/>
            <a:endParaRPr lang="en-NZ" dirty="0"/>
          </a:p>
          <a:p>
            <a:pPr lvl="2"/>
            <a:r>
              <a:rPr lang="en-NZ" dirty="0"/>
              <a:t>Evaluates to 1 for the value of bonus if the boolean expression x == 6 is true; and </a:t>
            </a:r>
          </a:p>
          <a:p>
            <a:pPr lvl="2"/>
            <a:r>
              <a:rPr lang="en-NZ" altLang="zh-HK" dirty="0"/>
              <a:t>Remains unchanged for the value of bonus if the </a:t>
            </a:r>
            <a:r>
              <a:rPr lang="en-NZ" altLang="zh-HK" dirty="0" err="1"/>
              <a:t>boolean</a:t>
            </a:r>
            <a:r>
              <a:rPr lang="en-NZ" altLang="zh-HK" dirty="0"/>
              <a:t> expression x == 6 is false</a:t>
            </a:r>
          </a:p>
          <a:p>
            <a:pPr lvl="1"/>
            <a:r>
              <a:rPr lang="en-NZ" dirty="0"/>
              <a:t>Simplifying If Statements:</a:t>
            </a:r>
          </a:p>
          <a:p>
            <a:pPr lvl="1"/>
            <a:endParaRPr lang="en-NZ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072002" y="4796669"/>
            <a:ext cx="7553156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6, bonus =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bonus = (x == 6 ? 1 : 0);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(bonus);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878837" y="4458115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54291" y="1634069"/>
            <a:ext cx="7588578" cy="16743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6, bonus =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== 6)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bonus =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bonus =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(bonus);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878837" y="1374293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42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Exercise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dirty="0"/>
              <a:t>When income is $20000 or above =&gt; </a:t>
            </a:r>
            <a:r>
              <a:rPr lang="en-NZ" dirty="0" err="1"/>
              <a:t>hasHighIncome</a:t>
            </a:r>
            <a:r>
              <a:rPr lang="en-NZ" dirty="0"/>
              <a:t> = true;</a:t>
            </a:r>
          </a:p>
          <a:p>
            <a:pPr lvl="1"/>
            <a:r>
              <a:rPr lang="en-NZ" dirty="0"/>
              <a:t>Otherwise </a:t>
            </a:r>
            <a:r>
              <a:rPr lang="en-NZ" dirty="0" err="1"/>
              <a:t>hasHighIncome</a:t>
            </a:r>
            <a:r>
              <a:rPr lang="en-NZ" dirty="0"/>
              <a:t> = false;</a:t>
            </a:r>
          </a:p>
          <a:p>
            <a:pPr lvl="2"/>
            <a:endParaRPr lang="en-NZ" dirty="0"/>
          </a:p>
          <a:p>
            <a:pPr marL="594360" lvl="2" indent="0">
              <a:buNone/>
            </a:pPr>
            <a:br>
              <a:rPr lang="en-NZ" dirty="0"/>
            </a:br>
            <a:endParaRPr lang="en-NZ" dirty="0"/>
          </a:p>
          <a:p>
            <a:pPr lvl="1"/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04046" y="2130412"/>
            <a:ext cx="9350314" cy="35209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a variable called income and set its initial value to 20000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a variable called </a:t>
            </a: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hasHighIncome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set its initial value to false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if-else or ?: to set </a:t>
            </a: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hasHighIncome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appropriate value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(i.e.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income is $20000 or above =&gt;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hasHighIncome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Otherwise,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hasHighIncome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false.)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value of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hasHighIncome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05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 </a:t>
            </a:r>
            <a:br>
              <a:rPr lang="en-NZ" dirty="0"/>
            </a:br>
            <a:r>
              <a:rPr lang="en-US" dirty="0"/>
              <a:t>== and .equals() method in Java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1273696"/>
          </a:xfrm>
        </p:spPr>
        <p:txBody>
          <a:bodyPr>
            <a:normAutofit/>
          </a:bodyPr>
          <a:lstStyle/>
          <a:p>
            <a:pPr lvl="1"/>
            <a:r>
              <a:rPr lang="en-NZ" dirty="0"/>
              <a:t>Always use </a:t>
            </a:r>
            <a:r>
              <a:rPr lang="en-NZ" b="1" dirty="0">
                <a:solidFill>
                  <a:srgbClr val="FF0000"/>
                </a:solidFill>
                <a:latin typeface="Courier"/>
              </a:rPr>
              <a:t>.equals() </a:t>
            </a:r>
            <a:r>
              <a:rPr lang="en-NZ" dirty="0"/>
              <a:t>for </a:t>
            </a:r>
            <a:r>
              <a:rPr lang="en-NZ" dirty="0">
                <a:solidFill>
                  <a:srgbClr val="FF0000"/>
                </a:solidFill>
              </a:rPr>
              <a:t>string comparison</a:t>
            </a:r>
          </a:p>
          <a:p>
            <a:pPr lvl="1"/>
            <a:r>
              <a:rPr lang="en-US" altLang="zh-HK" dirty="0"/>
              <a:t>Apply </a:t>
            </a:r>
            <a:r>
              <a:rPr lang="en-US" altLang="zh-HK" b="1" dirty="0">
                <a:solidFill>
                  <a:srgbClr val="FF0000"/>
                </a:solidFill>
              </a:rPr>
              <a:t>==</a:t>
            </a:r>
            <a:r>
              <a:rPr lang="en-US" altLang="zh-HK" dirty="0"/>
              <a:t> operator for every </a:t>
            </a:r>
            <a:r>
              <a:rPr lang="en-US" altLang="zh-HK" dirty="0">
                <a:solidFill>
                  <a:srgbClr val="FF0000"/>
                </a:solidFill>
              </a:rPr>
              <a:t>primitive type </a:t>
            </a:r>
            <a:r>
              <a:rPr lang="en-US" altLang="zh-HK" dirty="0"/>
              <a:t>(e.g. int, double, </a:t>
            </a:r>
            <a:r>
              <a:rPr lang="en-US" altLang="zh-HK" dirty="0" err="1"/>
              <a:t>boolean</a:t>
            </a:r>
            <a:r>
              <a:rPr lang="en-US" altLang="zh-HK" dirty="0"/>
              <a:t>, char)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7CA184-4D7E-4666-9299-903E1A84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38" y="2569096"/>
            <a:ext cx="912946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HK" altLang="zh-HK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 {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HK" altLang="zh-HK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HK" altLang="zh-HK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HK" altLang="zh-HK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s1 = 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s2 = </a:t>
            </a:r>
            <a:r>
              <a:rPr kumimoji="0" lang="zh-HK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H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System.out.println(s1.equals(s2)); 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zh-HK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en-US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== 4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true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HK" altLang="zh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5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anchor="b" anchorCtr="0">
            <a:normAutofit fontScale="90000"/>
          </a:bodyPr>
          <a:lstStyle/>
          <a:p>
            <a:r>
              <a:rPr lang="en-NZ" altLang="zh-HK" dirty="0"/>
              <a:t>3.Selection Structure </a:t>
            </a:r>
            <a:br>
              <a:rPr lang="en-NZ" altLang="zh-HK" dirty="0"/>
            </a:br>
            <a:r>
              <a:rPr lang="en-NZ" altLang="zh-HK" dirty="0"/>
              <a:t>The switch Statement</a:t>
            </a:r>
            <a:endParaRPr lang="en-US" altLang="x-none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686800" cy="4800600"/>
          </a:xfrm>
          <a:noFill/>
        </p:spPr>
        <p:txBody>
          <a:bodyPr vert="horz"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switch statement</a:t>
            </a:r>
            <a:r>
              <a:rPr lang="en-US" altLang="x-none" dirty="0"/>
              <a:t> provides another way to decide which statement to execute next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</a:t>
            </a:r>
            <a:r>
              <a:rPr lang="en-US" altLang="x-none" dirty="0">
                <a:latin typeface="Courier New" charset="0"/>
              </a:rPr>
              <a:t>switch</a:t>
            </a:r>
            <a:r>
              <a:rPr lang="en-US" altLang="x-none" dirty="0"/>
              <a:t> statement evaluates an expression, then attempts to match the result to one of several possible </a:t>
            </a:r>
            <a:r>
              <a:rPr lang="en-US" altLang="x-none" i="1" dirty="0"/>
              <a:t>cases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Each case contains a value and a list of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flow of control transfers to statement associated with the first case value that matches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B8F9801A-C73B-4369-9CBC-85DFB67E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5000" y="6356350"/>
            <a:ext cx="2146300" cy="365760"/>
          </a:xfrm>
        </p:spPr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8EEFDF-33A9-44FA-A841-3DC6528A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15000" y="6356350"/>
            <a:ext cx="2479802" cy="365760"/>
          </a:xfrm>
        </p:spPr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zh-HK" dirty="0"/>
              <a:t>3.Selection Structure </a:t>
            </a:r>
            <a:br>
              <a:rPr lang="en-NZ" altLang="zh-HK" dirty="0"/>
            </a:br>
            <a:r>
              <a:rPr lang="en-NZ" altLang="zh-HK" dirty="0"/>
              <a:t>The switch Statement</a:t>
            </a:r>
            <a:endParaRPr lang="en-US" altLang="x-none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687388"/>
          </a:xfrm>
        </p:spPr>
        <p:txBody>
          <a:bodyPr/>
          <a:lstStyle/>
          <a:p>
            <a:r>
              <a:rPr lang="en-US" altLang="x-none"/>
              <a:t>The general syntax of a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 is: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244850" y="2057401"/>
            <a:ext cx="33845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switch (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expression</a:t>
            </a:r>
            <a:r>
              <a:rPr lang="en-US" altLang="x-none" sz="2000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value1</a:t>
            </a:r>
            <a:r>
              <a:rPr lang="en-US" altLang="x-none" sz="2000" b="1" i="1">
                <a:solidFill>
                  <a:srgbClr val="FFFF99"/>
                </a:solidFill>
                <a:latin typeface="Courier New" charset="0"/>
              </a:rPr>
              <a:t> </a:t>
            </a:r>
            <a:r>
              <a:rPr lang="en-US" altLang="x-none" sz="2000" b="1">
                <a:latin typeface="Courier New" charset="0"/>
              </a:rPr>
              <a:t>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statement-list1</a:t>
            </a:r>
            <a:endParaRPr lang="en-US" altLang="x-none" sz="2000" b="1">
              <a:solidFill>
                <a:srgbClr val="008000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value2</a:t>
            </a:r>
            <a:r>
              <a:rPr lang="en-US" altLang="x-none" sz="2000" b="1" i="1">
                <a:solidFill>
                  <a:srgbClr val="FFFF99"/>
                </a:solidFill>
                <a:latin typeface="Courier New" charset="0"/>
              </a:rPr>
              <a:t> </a:t>
            </a:r>
            <a:r>
              <a:rPr lang="en-US" altLang="x-none" sz="2000" b="1">
                <a:latin typeface="Courier New" charset="0"/>
              </a:rPr>
              <a:t>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statement-list2</a:t>
            </a:r>
            <a:endParaRPr lang="en-US" altLang="x-none" sz="2000" b="1">
              <a:solidFill>
                <a:srgbClr val="008000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value3</a:t>
            </a:r>
            <a:r>
              <a:rPr lang="en-US" altLang="x-none" sz="2000" b="1">
                <a:latin typeface="Courier New" charset="0"/>
              </a:rPr>
              <a:t> :</a:t>
            </a:r>
            <a:endParaRPr lang="en-US" altLang="x-none" sz="2000" b="1">
              <a:solidFill>
                <a:srgbClr val="FFFF99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statement-list3</a:t>
            </a:r>
          </a:p>
          <a:p>
            <a:pPr eaLnBrk="1" hangingPunct="1"/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 </a:t>
            </a:r>
            <a:r>
              <a:rPr lang="en-US" altLang="x-none" sz="2000" b="1">
                <a:latin typeface="Courier New" charset="0"/>
              </a:rPr>
              <a:t>case</a:t>
            </a:r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...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6214" y="2032000"/>
            <a:ext cx="1754187" cy="1938338"/>
            <a:chOff x="671" y="1280"/>
            <a:chExt cx="1105" cy="1221"/>
          </a:xfrm>
        </p:grpSpPr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671" y="1280"/>
              <a:ext cx="74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switch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and</a:t>
              </a:r>
            </a:p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case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are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reserved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words</a:t>
              </a:r>
            </a:p>
          </p:txBody>
        </p:sp>
        <p:sp>
          <p:nvSpPr>
            <p:cNvPr id="32779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934201" y="3733801"/>
            <a:ext cx="2303463" cy="1768475"/>
            <a:chOff x="4272" y="2448"/>
            <a:chExt cx="1451" cy="1114"/>
          </a:xfrm>
        </p:grpSpPr>
        <p:sp>
          <p:nvSpPr>
            <p:cNvPr id="32776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14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If </a:t>
              </a:r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expression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matches </a:t>
              </a:r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value2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,</a:t>
              </a: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control jumps</a:t>
              </a: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to here</a:t>
              </a:r>
            </a:p>
          </p:txBody>
        </p:sp>
        <p:cxnSp>
          <p:nvCxnSpPr>
            <p:cNvPr id="32777" name="AutoShape 11"/>
            <p:cNvCxnSpPr>
              <a:cxnSpLocks noChangeShapeType="1"/>
              <a:stCxn id="32776" idx="0"/>
            </p:cNvCxnSpPr>
            <p:nvPr/>
          </p:nvCxnSpPr>
          <p:spPr bwMode="auto">
            <a:xfrm rot="5400000" flipH="1">
              <a:off x="4426" y="2294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C15816E-3804-4E56-8FF5-3A3A5B27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7400" y="6508750"/>
            <a:ext cx="2146300" cy="365760"/>
          </a:xfrm>
        </p:spPr>
        <p:txBody>
          <a:bodyPr/>
          <a:lstStyle/>
          <a:p>
            <a:fld id="{989A6582-9796-409F-A1EA-A094F915F976}" type="slidenum">
              <a:rPr lang="en-NZ" smtClean="0"/>
              <a:pPr/>
              <a:t>17</a:t>
            </a:fld>
            <a:endParaRPr lang="en-NZ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3620678-E8E6-4899-8AA1-F89E709EA294}"/>
              </a:ext>
            </a:extLst>
          </p:cNvPr>
          <p:cNvSpPr txBox="1">
            <a:spLocks/>
          </p:cNvSpPr>
          <p:nvPr/>
        </p:nvSpPr>
        <p:spPr>
          <a:xfrm>
            <a:off x="7367400" y="6508750"/>
            <a:ext cx="2479802" cy="365760"/>
          </a:xfrm>
          <a:prstGeom prst="rect">
            <a:avLst/>
          </a:prstGeom>
        </p:spPr>
        <p:txBody>
          <a:bodyPr vert="horz"/>
          <a:lstStyle>
            <a:defPPr>
              <a:defRPr lang="en-NZ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/>
              <a:t>Lecture04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zh-HK" dirty="0"/>
              <a:t>3.Selection Structure </a:t>
            </a:r>
            <a:br>
              <a:rPr lang="en-NZ" altLang="zh-HK" dirty="0"/>
            </a:br>
            <a:r>
              <a:rPr lang="en-NZ" altLang="zh-HK" dirty="0"/>
              <a:t>The switch Statement</a:t>
            </a:r>
            <a:endParaRPr lang="en-US" altLang="x-none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Often a </a:t>
            </a:r>
            <a:r>
              <a:rPr lang="en-US" altLang="x-none" i="1" dirty="0">
                <a:solidFill>
                  <a:srgbClr val="FF0000"/>
                </a:solidFill>
              </a:rPr>
              <a:t>break</a:t>
            </a:r>
            <a:r>
              <a:rPr lang="en-US" altLang="x-none" i="1" dirty="0"/>
              <a:t> statement</a:t>
            </a:r>
            <a:r>
              <a:rPr lang="en-US" altLang="x-none" dirty="0"/>
              <a:t> is used as the </a:t>
            </a:r>
            <a:r>
              <a:rPr lang="en-US" altLang="x-none" dirty="0">
                <a:solidFill>
                  <a:srgbClr val="FF0000"/>
                </a:solidFill>
              </a:rPr>
              <a:t>last statement in each case's statement list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</a:t>
            </a:r>
            <a:r>
              <a:rPr lang="en-US" altLang="x-none" b="1" dirty="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altLang="x-none" dirty="0"/>
              <a:t> statement </a:t>
            </a:r>
            <a:r>
              <a:rPr lang="en-US" altLang="x-none" dirty="0">
                <a:solidFill>
                  <a:srgbClr val="FF0000"/>
                </a:solidFill>
              </a:rPr>
              <a:t>causes control to transfer to the end of the </a:t>
            </a:r>
            <a:r>
              <a:rPr lang="en-US" altLang="x-none" dirty="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altLang="x-none" dirty="0">
                <a:solidFill>
                  <a:srgbClr val="FF0000"/>
                </a:solidFill>
              </a:rPr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If a </a:t>
            </a:r>
            <a:r>
              <a:rPr lang="en-US" altLang="x-none" dirty="0">
                <a:latin typeface="Courier New" charset="0"/>
              </a:rPr>
              <a:t>break</a:t>
            </a:r>
            <a:r>
              <a:rPr lang="en-US" altLang="x-none" dirty="0"/>
              <a:t> statement is not used, the flow of control will continue into the next case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Sometimes this may be appropriate, but often we want to execute only the statements associated with one case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4A95E30-0FB1-48D9-BF27-C721014A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5000" y="6356350"/>
            <a:ext cx="2146300" cy="365760"/>
          </a:xfrm>
        </p:spPr>
        <p:txBody>
          <a:bodyPr/>
          <a:lstStyle/>
          <a:p>
            <a:fld id="{989A6582-9796-409F-A1EA-A094F915F976}" type="slidenum">
              <a:rPr lang="en-NZ" smtClean="0"/>
              <a:pPr/>
              <a:t>18</a:t>
            </a:fld>
            <a:endParaRPr lang="en-NZ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5DD61DE-4006-4ADD-86DE-D53BB119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15000" y="6356350"/>
            <a:ext cx="2479802" cy="365760"/>
          </a:xfrm>
        </p:spPr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zh-HK" dirty="0"/>
              <a:t>3.Selection Structure </a:t>
            </a:r>
            <a:br>
              <a:rPr lang="en-NZ" altLang="zh-HK" dirty="0"/>
            </a:br>
            <a:r>
              <a:rPr lang="en-NZ" altLang="zh-HK" dirty="0"/>
              <a:t>The switch Statement (Example)</a:t>
            </a:r>
            <a:endParaRPr lang="en-US" altLang="x-none" dirty="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124167" y="3580912"/>
            <a:ext cx="5193880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switch (role) {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case "admin":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x-non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("You are an admin.");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x-none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break;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case "moderator":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x-non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("You are an moderator.");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x-none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break;</a:t>
            </a:r>
            <a:endParaRPr lang="en-US" altLang="x-non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default: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x-non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("You are a guest.");</a:t>
            </a: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x-none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break;</a:t>
            </a:r>
            <a:endParaRPr lang="en-US" altLang="x-non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n-US" altLang="x-none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1"/>
            <a:ext cx="3839344" cy="3078087"/>
          </a:xfrm>
          <a:noFill/>
        </p:spPr>
        <p:txBody>
          <a:bodyPr>
            <a:noAutofit/>
          </a:bodyPr>
          <a:lstStyle/>
          <a:p>
            <a:r>
              <a:rPr lang="en-US" altLang="x-none" sz="2400" dirty="0"/>
              <a:t>Use if-else if:</a:t>
            </a:r>
          </a:p>
          <a:p>
            <a:endParaRPr lang="en-US" altLang="x-none" sz="2400" dirty="0"/>
          </a:p>
          <a:p>
            <a:endParaRPr lang="en-US" altLang="x-none" sz="2400" dirty="0"/>
          </a:p>
          <a:p>
            <a:endParaRPr lang="en-US" altLang="x-none" sz="2400" dirty="0"/>
          </a:p>
          <a:p>
            <a:endParaRPr lang="en-US" altLang="x-none" sz="2400" dirty="0"/>
          </a:p>
          <a:p>
            <a:endParaRPr lang="en-US" altLang="x-none" sz="2400" dirty="0"/>
          </a:p>
          <a:p>
            <a:r>
              <a:rPr lang="en-US" altLang="x-none" sz="2400" dirty="0"/>
              <a:t>Use 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sz="2400" dirty="0"/>
              <a:t> statement: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13AD026-8C04-4499-92AA-5CA23004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5000" y="6356350"/>
            <a:ext cx="2146300" cy="365760"/>
          </a:xfrm>
        </p:spPr>
        <p:txBody>
          <a:bodyPr/>
          <a:lstStyle/>
          <a:p>
            <a:fld id="{989A6582-9796-409F-A1EA-A094F915F976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30FC64-BC98-4DFD-915F-2CD9309C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6198" y="6554415"/>
            <a:ext cx="2479802" cy="365760"/>
          </a:xfrm>
        </p:spPr>
        <p:txBody>
          <a:bodyPr/>
          <a:lstStyle/>
          <a:p>
            <a:r>
              <a:rPr lang="en-US" dirty="0"/>
              <a:t>Lecture04</a:t>
            </a:r>
            <a:endParaRPr lang="en-NZ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42C6E2-203E-464D-B259-06C70B036B36}"/>
              </a:ext>
            </a:extLst>
          </p:cNvPr>
          <p:cNvSpPr/>
          <p:nvPr/>
        </p:nvSpPr>
        <p:spPr>
          <a:xfrm>
            <a:off x="4089709" y="1056469"/>
            <a:ext cx="5228338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role = "admin";</a:t>
            </a:r>
          </a:p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(role == "admin") {</a:t>
            </a:r>
          </a:p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System.out.println("You are an admin.");</a:t>
            </a:r>
          </a:p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 else if (role == "moderator") {</a:t>
            </a:r>
          </a:p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System.out.println("You are a moderator.");</a:t>
            </a:r>
          </a:p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System.out.println("You are a guest.");</a:t>
            </a:r>
          </a:p>
          <a:p>
            <a:pPr algn="l"/>
            <a:r>
              <a:rPr lang="zh-HK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altLang="en-US" dirty="0"/>
              <a:t>Selection structure (part 2)</a:t>
            </a:r>
          </a:p>
          <a:p>
            <a:pPr lvl="2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if , if-else, nested-if statements , </a:t>
            </a:r>
            <a:r>
              <a:rPr lang="en-NZ" altLang="en-US" dirty="0">
                <a:solidFill>
                  <a:schemeClr val="bg1">
                    <a:lumMod val="75000"/>
                  </a:schemeClr>
                </a:solidFill>
              </a:rPr>
              <a:t>the ?: operator,  </a:t>
            </a:r>
            <a:r>
              <a:rPr lang="en-NZ" altLang="en-US" dirty="0"/>
              <a:t>the Switch statement</a:t>
            </a:r>
          </a:p>
          <a:p>
            <a:pPr lvl="1"/>
            <a:r>
              <a:rPr lang="en-US" altLang="en-US" dirty="0"/>
              <a:t>Repetition structure</a:t>
            </a:r>
          </a:p>
          <a:p>
            <a:pPr lvl="2"/>
            <a:r>
              <a:rPr lang="en-NZ" dirty="0"/>
              <a:t>Sentinel-Controlled Repetition</a:t>
            </a:r>
          </a:p>
          <a:p>
            <a:pPr lvl="2"/>
            <a:r>
              <a:rPr lang="en-NZ" altLang="en-US" dirty="0"/>
              <a:t>Counter-Controlled Repetition</a:t>
            </a:r>
          </a:p>
          <a:p>
            <a:pPr lvl="2"/>
            <a:r>
              <a:rPr lang="en-US" altLang="en-US" dirty="0"/>
              <a:t>The for statements</a:t>
            </a:r>
          </a:p>
          <a:p>
            <a:r>
              <a:rPr lang="en-US" dirty="0"/>
              <a:t>Reading:</a:t>
            </a:r>
          </a:p>
          <a:p>
            <a:pPr lvl="1"/>
            <a:r>
              <a:rPr lang="en-NZ" dirty="0"/>
              <a:t>The Java Tutorials</a:t>
            </a:r>
          </a:p>
          <a:p>
            <a:pPr lvl="2"/>
            <a:r>
              <a:rPr lang="en-NZ" dirty="0"/>
              <a:t>Lesson: Language Basics: Control Flow Statements</a:t>
            </a:r>
          </a:p>
          <a:p>
            <a:pPr lvl="3"/>
            <a:r>
              <a:rPr lang="en-NZ" dirty="0"/>
              <a:t>https://docs.oracle.com/javase/tutorial/java/nutsandbolts/index.html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2">
            <a:extLst>
              <a:ext uri="{FF2B5EF4-FFF2-40B4-BE49-F238E27FC236}">
                <a16:creationId xmlns:a16="http://schemas.microsoft.com/office/drawing/2014/main" id="{4DECAB81-89A6-422A-A55A-5838C9F53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194" y="2257639"/>
            <a:ext cx="2758495" cy="357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10;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(x)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10: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+= 15;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12: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-= 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*= 3;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 </a:t>
            </a:r>
            <a:br>
              <a:rPr lang="en-NZ" dirty="0"/>
            </a:br>
            <a:r>
              <a:rPr lang="en-NZ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20</a:t>
            </a:fld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1038439"/>
          </a:xfrm>
        </p:spPr>
        <p:txBody>
          <a:bodyPr/>
          <a:lstStyle/>
          <a:p>
            <a:r>
              <a:rPr lang="en-NZ" dirty="0"/>
              <a:t>What would be the value of x after the following statements were executed?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28105" y="2257639"/>
            <a:ext cx="2796703" cy="357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10;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(x)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10: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+= 15;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12: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-= 5;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*= 3;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18261" y="5601574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x=20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2622" y="2935341"/>
            <a:ext cx="868242" cy="7585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9828" y="2657722"/>
            <a:ext cx="648072" cy="465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/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9778" y="2657721"/>
            <a:ext cx="648072" cy="465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/>
              <a:t>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59728" y="2657721"/>
            <a:ext cx="648072" cy="465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00" dirty="0"/>
              <a:t>20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771876" y="2890529"/>
            <a:ext cx="4279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9838" y="2890529"/>
            <a:ext cx="4279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3627147" y="3539198"/>
            <a:ext cx="2084086" cy="1066353"/>
          </a:xfrm>
          <a:prstGeom prst="wedgeRectCallout">
            <a:avLst>
              <a:gd name="adj1" fmla="val -78788"/>
              <a:gd name="adj2" fmla="val -42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If no break appears, the flow of control will </a:t>
            </a:r>
            <a:r>
              <a:rPr lang="en-NZ" b="1" u="sng" dirty="0"/>
              <a:t>fall through from case 10 to case 12</a:t>
            </a:r>
            <a:endParaRPr lang="en-NZ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F794C7B-A850-4E96-9188-7387E5A2659C}"/>
              </a:ext>
            </a:extLst>
          </p:cNvPr>
          <p:cNvSpPr/>
          <p:nvPr/>
        </p:nvSpPr>
        <p:spPr>
          <a:xfrm>
            <a:off x="2430255" y="1913582"/>
            <a:ext cx="1628789" cy="465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Wrong </a:t>
            </a:r>
            <a:r>
              <a:rPr lang="zh-TW" altLang="en-US" sz="1600" dirty="0"/>
              <a:t>錯誤</a:t>
            </a:r>
            <a:endParaRPr lang="en-NZ" sz="1600" dirty="0"/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8D479AB2-B4AF-40ED-BD80-20C28E04B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3083206"/>
            <a:ext cx="501847" cy="501847"/>
          </a:xfrm>
          <a:prstGeom prst="rect">
            <a:avLst/>
          </a:prstGeom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EA60368E-F64A-4D40-9E7B-9695EC1EED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01" y="3809614"/>
            <a:ext cx="501847" cy="501847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6757F39B-CA53-4EC5-BEDA-827B94E08625}"/>
              </a:ext>
            </a:extLst>
          </p:cNvPr>
          <p:cNvSpPr/>
          <p:nvPr/>
        </p:nvSpPr>
        <p:spPr>
          <a:xfrm>
            <a:off x="8405030" y="1948630"/>
            <a:ext cx="1347498" cy="465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Correct</a:t>
            </a:r>
            <a:r>
              <a:rPr lang="en-NZ" sz="1600" dirty="0"/>
              <a:t> </a:t>
            </a:r>
            <a:r>
              <a:rPr lang="zh-TW" altLang="en-US" sz="1600" dirty="0"/>
              <a:t>正確</a:t>
            </a:r>
            <a:endParaRPr lang="en-NZ" sz="1600" dirty="0"/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6F83C2F-BBEB-4F59-9852-DB15891D4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718" y="5753544"/>
            <a:ext cx="115212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x=25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ectangular Callout 15">
            <a:extLst>
              <a:ext uri="{FF2B5EF4-FFF2-40B4-BE49-F238E27FC236}">
                <a16:creationId xmlns:a16="http://schemas.microsoft.com/office/drawing/2014/main" id="{8934C5DF-5113-40EE-8CA1-149C1C23B962}"/>
              </a:ext>
            </a:extLst>
          </p:cNvPr>
          <p:cNvSpPr/>
          <p:nvPr/>
        </p:nvSpPr>
        <p:spPr>
          <a:xfrm>
            <a:off x="8247910" y="3788303"/>
            <a:ext cx="1229985" cy="1066353"/>
          </a:xfrm>
          <a:prstGeom prst="wedgeRectCallout">
            <a:avLst>
              <a:gd name="adj1" fmla="val -78788"/>
              <a:gd name="adj2" fmla="val -42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break appears, the flow of control will </a:t>
            </a:r>
            <a:r>
              <a:rPr lang="en-NZ" b="1" u="sng" dirty="0"/>
              <a:t>exit switch selection</a:t>
            </a:r>
            <a:endParaRPr lang="en-NZ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E4EF942-4DD5-4223-8428-B40AB01ED0F0}"/>
              </a:ext>
            </a:extLst>
          </p:cNvPr>
          <p:cNvCxnSpPr/>
          <p:nvPr/>
        </p:nvCxnSpPr>
        <p:spPr>
          <a:xfrm>
            <a:off x="7658229" y="3771982"/>
            <a:ext cx="1976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AE85D7-44DE-411A-81F7-9E8267FC40F7}"/>
              </a:ext>
            </a:extLst>
          </p:cNvPr>
          <p:cNvCxnSpPr>
            <a:cxnSpLocks/>
          </p:cNvCxnSpPr>
          <p:nvPr/>
        </p:nvCxnSpPr>
        <p:spPr>
          <a:xfrm flipH="1">
            <a:off x="9634605" y="3771982"/>
            <a:ext cx="3844" cy="1889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51DCB75-CC04-4106-83F7-B61F032239A2}"/>
              </a:ext>
            </a:extLst>
          </p:cNvPr>
          <p:cNvCxnSpPr>
            <a:cxnSpLocks/>
          </p:cNvCxnSpPr>
          <p:nvPr/>
        </p:nvCxnSpPr>
        <p:spPr>
          <a:xfrm flipH="1">
            <a:off x="8625408" y="5669730"/>
            <a:ext cx="10091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 </a:t>
            </a:r>
            <a:br>
              <a:rPr lang="en-NZ" dirty="0"/>
            </a:br>
            <a:r>
              <a:rPr lang="en-NZ" dirty="0"/>
              <a:t>Example (comparing String)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21</a:t>
            </a:fld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What would be the value of name after the following statements were executed?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28464" y="2257639"/>
            <a:ext cx="3240360" cy="357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NZ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(name)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</a:t>
            </a:r>
            <a:r>
              <a:rPr lang="en-NZ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Sung";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"Wilson":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Cheng";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Wong";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60812" y="5827847"/>
            <a:ext cx="129614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Sam Sung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720" y="3200213"/>
            <a:ext cx="475740" cy="415619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3911827" y="3692032"/>
            <a:ext cx="1361422" cy="1066353"/>
          </a:xfrm>
          <a:prstGeom prst="wedgeRectCallout">
            <a:avLst>
              <a:gd name="adj1" fmla="val -78788"/>
              <a:gd name="adj2" fmla="val -426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break appears, the flow of control will </a:t>
            </a:r>
            <a:r>
              <a:rPr lang="en-NZ" b="1" u="sng" dirty="0"/>
              <a:t>exit switch selection</a:t>
            </a:r>
            <a:endParaRPr lang="en-NZ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6E3513-C0F2-42F2-8D05-1310E08CBC9B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1748644" y="3770345"/>
            <a:ext cx="1771257" cy="1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77F3F90-4844-409F-B04E-DCE3F55AD211}"/>
              </a:ext>
            </a:extLst>
          </p:cNvPr>
          <p:cNvCxnSpPr>
            <a:cxnSpLocks/>
          </p:cNvCxnSpPr>
          <p:nvPr/>
        </p:nvCxnSpPr>
        <p:spPr>
          <a:xfrm flipH="1">
            <a:off x="3555631" y="3771900"/>
            <a:ext cx="3844" cy="1889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9ACF5D3-4F5C-449A-852D-272FB21B8556}"/>
              </a:ext>
            </a:extLst>
          </p:cNvPr>
          <p:cNvCxnSpPr>
            <a:cxnSpLocks/>
          </p:cNvCxnSpPr>
          <p:nvPr/>
        </p:nvCxnSpPr>
        <p:spPr>
          <a:xfrm flipH="1">
            <a:off x="3260812" y="5669648"/>
            <a:ext cx="294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2">
            <a:extLst>
              <a:ext uri="{FF2B5EF4-FFF2-40B4-BE49-F238E27FC236}">
                <a16:creationId xmlns:a16="http://schemas.microsoft.com/office/drawing/2014/main" id="{F8EC62BE-1AF7-4FC3-B71A-F337DCF1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92" y="2257639"/>
            <a:ext cx="3240360" cy="357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NZ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(name)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</a:t>
            </a:r>
            <a:r>
              <a:rPr lang="en-NZ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Sung";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"Wilson":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Cheng";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Wong";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CB3CB36E-C698-4A2A-9C97-E408387B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740" y="5827847"/>
            <a:ext cx="129614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Wong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5F58B447-8C99-4222-B8D9-44A78DD05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48" y="3268498"/>
            <a:ext cx="501847" cy="501847"/>
          </a:xfrm>
          <a:prstGeom prst="rect">
            <a:avLst/>
          </a:prstGeom>
        </p:spPr>
      </p:pic>
      <p:pic>
        <p:nvPicPr>
          <p:cNvPr id="27" name="Picture 14">
            <a:extLst>
              <a:ext uri="{FF2B5EF4-FFF2-40B4-BE49-F238E27FC236}">
                <a16:creationId xmlns:a16="http://schemas.microsoft.com/office/drawing/2014/main" id="{A3F0226F-F48B-45E5-98DD-4A2A9D4C5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3" y="3994906"/>
            <a:ext cx="501847" cy="501847"/>
          </a:xfrm>
          <a:prstGeom prst="rect">
            <a:avLst/>
          </a:prstGeom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64B3434-B126-4C07-A567-4933C71FFF5C}"/>
              </a:ext>
            </a:extLst>
          </p:cNvPr>
          <p:cNvCxnSpPr>
            <a:cxnSpLocks/>
          </p:cNvCxnSpPr>
          <p:nvPr/>
        </p:nvCxnSpPr>
        <p:spPr>
          <a:xfrm flipV="1">
            <a:off x="7216025" y="3213098"/>
            <a:ext cx="1771257" cy="1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8225AD4-0AC9-4EAB-BD5F-6FDE9F4E3BCD}"/>
              </a:ext>
            </a:extLst>
          </p:cNvPr>
          <p:cNvCxnSpPr>
            <a:cxnSpLocks/>
          </p:cNvCxnSpPr>
          <p:nvPr/>
        </p:nvCxnSpPr>
        <p:spPr>
          <a:xfrm>
            <a:off x="9001776" y="3214432"/>
            <a:ext cx="0" cy="780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973885D-ABDE-4561-8232-33CD49204F37}"/>
              </a:ext>
            </a:extLst>
          </p:cNvPr>
          <p:cNvCxnSpPr>
            <a:cxnSpLocks/>
          </p:cNvCxnSpPr>
          <p:nvPr/>
        </p:nvCxnSpPr>
        <p:spPr>
          <a:xfrm flipH="1">
            <a:off x="7473281" y="3994906"/>
            <a:ext cx="1514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5E24F0B-5E30-49CE-AA47-B5191BBFFB2B}"/>
              </a:ext>
            </a:extLst>
          </p:cNvPr>
          <p:cNvCxnSpPr>
            <a:cxnSpLocks/>
          </p:cNvCxnSpPr>
          <p:nvPr/>
        </p:nvCxnSpPr>
        <p:spPr>
          <a:xfrm flipV="1">
            <a:off x="7486264" y="4062345"/>
            <a:ext cx="1771257" cy="1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6CD0C5D-43AE-4B29-842E-53431F2A6E80}"/>
              </a:ext>
            </a:extLst>
          </p:cNvPr>
          <p:cNvCxnSpPr>
            <a:cxnSpLocks/>
          </p:cNvCxnSpPr>
          <p:nvPr/>
        </p:nvCxnSpPr>
        <p:spPr>
          <a:xfrm>
            <a:off x="9272015" y="4063679"/>
            <a:ext cx="0" cy="780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D234B26-EAF6-47BC-A3B6-4906A932B5A7}"/>
              </a:ext>
            </a:extLst>
          </p:cNvPr>
          <p:cNvCxnSpPr>
            <a:cxnSpLocks/>
          </p:cNvCxnSpPr>
          <p:nvPr/>
        </p:nvCxnSpPr>
        <p:spPr>
          <a:xfrm flipH="1">
            <a:off x="6825208" y="4844153"/>
            <a:ext cx="24323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>
            <a:extLst>
              <a:ext uri="{FF2B5EF4-FFF2-40B4-BE49-F238E27FC236}">
                <a16:creationId xmlns:a16="http://schemas.microsoft.com/office/drawing/2014/main" id="{733EF447-3881-4010-BA8B-C34658A3E5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281" y="4825536"/>
            <a:ext cx="475740" cy="415619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486AF9D4-0032-4633-8C36-5EE8F5C2DB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025" y="5383308"/>
            <a:ext cx="475740" cy="4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Questions – 5 mins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Rewrite the program to output correct comment.</a:t>
            </a:r>
          </a:p>
          <a:p>
            <a:pPr lvl="1"/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373178" y="2009573"/>
            <a:ext cx="5265271" cy="43150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mark = 'B';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'A'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System.out.println("Excellent!");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'B'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'C'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System.out.println("Very Good");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'D'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System.out.println("You passed");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'F'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System.out.println("Better try again");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System.out.println("Invalid mark");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System.out.println("Your mark is " + mark);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22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71CCC94-59A1-49EA-AC60-9EFC2AB6F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63335"/>
              </p:ext>
            </p:extLst>
          </p:nvPr>
        </p:nvGraphicFramePr>
        <p:xfrm>
          <a:off x="908050" y="2473960"/>
          <a:ext cx="3168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308">
                  <a:extLst>
                    <a:ext uri="{9D8B030D-6E8A-4147-A177-3AD203B41FA5}">
                      <a16:colId xmlns:a16="http://schemas.microsoft.com/office/drawing/2014/main" val="323327899"/>
                    </a:ext>
                  </a:extLst>
                </a:gridCol>
                <a:gridCol w="1782044">
                  <a:extLst>
                    <a:ext uri="{9D8B030D-6E8A-4147-A177-3AD203B41FA5}">
                      <a16:colId xmlns:a16="http://schemas.microsoft.com/office/drawing/2014/main" val="46561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mark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Comments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1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Excellent!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B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Well Done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9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Very Good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9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 passed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F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Better try again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1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Others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Invalid mark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0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0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Questions (Answer)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zh-HK" dirty="0"/>
              <a:t>Rewrite the program to output correct comment.</a:t>
            </a:r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592587" y="1650221"/>
            <a:ext cx="5176837" cy="4945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mark = 'B';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'A'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System.out.println("Excellent!");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'B’ :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System.out.println("Well Done");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'C'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System.out.println("Very Good");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'D'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System.out.println("You passed");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'F'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System.out.println("Better try again");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 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System.out.println("Invalid mark");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System.out.println("Your mark is " + mark);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23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B1634D-51F4-4BCA-8769-97FE467EA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54289"/>
              </p:ext>
            </p:extLst>
          </p:nvPr>
        </p:nvGraphicFramePr>
        <p:xfrm>
          <a:off x="294668" y="2276872"/>
          <a:ext cx="3168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308">
                  <a:extLst>
                    <a:ext uri="{9D8B030D-6E8A-4147-A177-3AD203B41FA5}">
                      <a16:colId xmlns:a16="http://schemas.microsoft.com/office/drawing/2014/main" val="323327899"/>
                    </a:ext>
                  </a:extLst>
                </a:gridCol>
                <a:gridCol w="1782044">
                  <a:extLst>
                    <a:ext uri="{9D8B030D-6E8A-4147-A177-3AD203B41FA5}">
                      <a16:colId xmlns:a16="http://schemas.microsoft.com/office/drawing/2014/main" val="46561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mark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Comments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1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A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Excellent!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B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Well Done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9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C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Very Good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9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You passed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F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Better try again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1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Others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Invalid mark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0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54" y="-9076"/>
            <a:ext cx="8730399" cy="5111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Exercise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NZ" dirty="0"/>
              <a:t> – 15 mins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24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25232" y="814038"/>
            <a:ext cx="7908153" cy="6043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num1, num2;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an operator (+, -, *, /): 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new scanner object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in the operator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System.out.println("Enter two numbers: ");      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in two double to num1, num2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switch(_______________){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"+":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+ operation</a:t>
            </a: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"-":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 operation</a:t>
            </a:r>
            <a:b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"*":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* operation</a:t>
            </a: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"/":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/ operation</a:t>
            </a:r>
            <a:b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System.out.println("Not a valid operator");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78D87D0-C284-4913-A286-075BC4DC3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044" y="1737173"/>
            <a:ext cx="424947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Enter an operator (+, -, *, /): </a:t>
            </a:r>
            <a:r>
              <a:rPr lang="en-US" altLang="en-US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+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Enter two numbers: </a:t>
            </a:r>
          </a:p>
          <a:p>
            <a:pPr algn="l" eaLnBrk="1" hangingPunct="1"/>
            <a:r>
              <a:rPr lang="en-US" altLang="en-US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2.3</a:t>
            </a:r>
          </a:p>
          <a:p>
            <a:pPr algn="l" eaLnBrk="1" hangingPunct="1"/>
            <a:r>
              <a:rPr lang="en-US" altLang="en-US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4.5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2.3 + 4.5 = 6.8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283D1DC-DB15-478C-84B7-6413794B79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5000" y="410584"/>
            <a:ext cx="9493250" cy="677729"/>
          </a:xfrm>
        </p:spPr>
        <p:txBody>
          <a:bodyPr/>
          <a:lstStyle/>
          <a:p>
            <a:r>
              <a:rPr lang="en-NZ" dirty="0"/>
              <a:t>Write a </a:t>
            </a:r>
            <a:r>
              <a:rPr lang="en-US" dirty="0"/>
              <a:t>calculator using the switch Statement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884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Multiple-Selection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25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900468" cy="5105400"/>
          </a:xfrm>
        </p:spPr>
        <p:txBody>
          <a:bodyPr>
            <a:normAutofit/>
          </a:bodyPr>
          <a:lstStyle/>
          <a:p>
            <a:r>
              <a:rPr lang="en-NZ" dirty="0"/>
              <a:t>Note:</a:t>
            </a:r>
          </a:p>
          <a:p>
            <a:pPr lvl="1"/>
            <a:r>
              <a:rPr lang="en-NZ" dirty="0"/>
              <a:t>If a </a:t>
            </a:r>
            <a:r>
              <a:rPr lang="en-NZ" b="1" dirty="0"/>
              <a:t>match</a:t>
            </a:r>
            <a:r>
              <a:rPr lang="en-NZ" dirty="0"/>
              <a:t> occurs, the program executes that case’s statements. </a:t>
            </a:r>
          </a:p>
          <a:p>
            <a:pPr lvl="1"/>
            <a:r>
              <a:rPr lang="en-NZ" dirty="0"/>
              <a:t>switch does </a:t>
            </a:r>
            <a:r>
              <a:rPr lang="en-NZ" b="1" dirty="0"/>
              <a:t>not</a:t>
            </a:r>
            <a:r>
              <a:rPr lang="en-NZ" dirty="0"/>
              <a:t> provide a mechanism for testing </a:t>
            </a:r>
            <a:r>
              <a:rPr lang="en-NZ" b="1" dirty="0"/>
              <a:t>ranges of values</a:t>
            </a:r>
            <a:r>
              <a:rPr lang="en-NZ" dirty="0"/>
              <a:t>—every value must be listed in a separate case label. </a:t>
            </a:r>
            <a:br>
              <a:rPr lang="en-NZ" dirty="0"/>
            </a:br>
            <a:r>
              <a:rPr lang="en-NZ" altLang="zh-HK" dirty="0"/>
              <a:t>switch </a:t>
            </a:r>
            <a:r>
              <a:rPr lang="zh-TW" altLang="en-US" dirty="0"/>
              <a:t>不提供測試值範圍的機制</a:t>
            </a:r>
            <a:r>
              <a:rPr lang="en-US" altLang="zh-TW" dirty="0"/>
              <a:t>-</a:t>
            </a:r>
            <a:r>
              <a:rPr lang="zh-TW" altLang="en-US" dirty="0"/>
              <a:t>每個值都必須在單獨的案例標籤中列出。</a:t>
            </a:r>
            <a:endParaRPr lang="en-NZ" dirty="0"/>
          </a:p>
          <a:p>
            <a:pPr marL="274320" lvl="1" indent="0">
              <a:buNone/>
            </a:pP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878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34" y="22426"/>
            <a:ext cx="8730399" cy="990600"/>
          </a:xfrm>
        </p:spPr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Multiple-Selection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26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5000" y="876300"/>
            <a:ext cx="9900468" cy="5105400"/>
          </a:xfrm>
        </p:spPr>
        <p:txBody>
          <a:bodyPr>
            <a:normAutofit/>
          </a:bodyPr>
          <a:lstStyle/>
          <a:p>
            <a:r>
              <a:rPr lang="en-NZ" dirty="0"/>
              <a:t>Note:</a:t>
            </a:r>
          </a:p>
          <a:p>
            <a:pPr lvl="1"/>
            <a:r>
              <a:rPr lang="en-NZ" dirty="0"/>
              <a:t>switch differs from other control statements in that it does </a:t>
            </a:r>
            <a:r>
              <a:rPr lang="en-NZ" b="1" dirty="0"/>
              <a:t>not</a:t>
            </a:r>
            <a:r>
              <a:rPr lang="en-NZ" dirty="0"/>
              <a:t> require </a:t>
            </a:r>
            <a:r>
              <a:rPr lang="en-NZ" b="1" dirty="0"/>
              <a:t>braces</a:t>
            </a:r>
            <a:r>
              <a:rPr lang="en-NZ" dirty="0"/>
              <a:t> around multiple statements in a case. </a:t>
            </a:r>
            <a:br>
              <a:rPr lang="en-NZ" dirty="0"/>
            </a:br>
            <a:r>
              <a:rPr lang="en-US" altLang="zh-TW" dirty="0"/>
              <a:t>switch</a:t>
            </a:r>
            <a:r>
              <a:rPr lang="zh-TW" altLang="en-US" dirty="0"/>
              <a:t>與其他控制語句的不同之處在於，在一種情況下，它不需要在多個語句之間使用大括號 </a:t>
            </a:r>
            <a:r>
              <a:rPr lang="en-US" altLang="zh-TW" dirty="0"/>
              <a:t>{   }</a:t>
            </a:r>
            <a:r>
              <a:rPr lang="zh-TW" altLang="en-US" dirty="0"/>
              <a:t>。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273AC8C-06D2-4450-A23B-3F3CA91B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908" y="2859217"/>
            <a:ext cx="7329264" cy="39541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("Fare type: (1=Adult, 2=Discount): 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s = new Scanner(System.in);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fareType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price = 8.0;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fareType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1: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System.out.println(price);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2:</a:t>
            </a:r>
            <a:b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/= 2;</a:t>
            </a:r>
            <a:endParaRPr lang="en-NZ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System.out.println(price);</a:t>
            </a:r>
            <a:b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“Invalid fare type"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E50ED6FD-E0FE-447C-8F29-8991AA45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92" y="4543908"/>
            <a:ext cx="456312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Fare type: (1=Adult, 2=Discount) </a:t>
            </a:r>
            <a:r>
              <a:rPr lang="en-US" altLang="en-US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32298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Multiple-Selection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27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Note:</a:t>
            </a:r>
          </a:p>
          <a:p>
            <a:pPr lvl="1"/>
            <a:r>
              <a:rPr lang="en-NZ" dirty="0"/>
              <a:t>Without </a:t>
            </a:r>
            <a:r>
              <a:rPr lang="en-NZ" b="1" dirty="0"/>
              <a:t>break</a:t>
            </a:r>
            <a:r>
              <a:rPr lang="en-NZ" dirty="0"/>
              <a:t>, the statements for a matching case and subsequent cases execute until a break or the end of the switch is encountered. This is called “</a:t>
            </a:r>
            <a:r>
              <a:rPr lang="en-NZ" b="1" dirty="0"/>
              <a:t>falling through</a:t>
            </a:r>
            <a:r>
              <a:rPr lang="en-NZ" dirty="0"/>
              <a:t>.” </a:t>
            </a:r>
          </a:p>
          <a:p>
            <a:pPr marL="534988" lvl="1" indent="0">
              <a:buNone/>
            </a:pPr>
            <a:r>
              <a:rPr lang="zh-TW" altLang="en-US" dirty="0"/>
              <a:t>如果控製運算式的值和大小寫標籤之間沒有匹配項，則執行預設情況。</a:t>
            </a:r>
            <a:endParaRPr lang="en-US" altLang="zh-TW" dirty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7B89086-C423-48A5-93D3-B5525920A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904" y="3151902"/>
            <a:ext cx="3240360" cy="357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NZ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(name)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</a:t>
            </a:r>
            <a:r>
              <a:rPr lang="en-NZ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Sung";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"Wilson":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Cheng";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Wong";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E00426E-ED17-4297-99CA-498C051C8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145" y="5638800"/>
            <a:ext cx="129614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Wong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92D16C77-2BCD-4088-BE07-3AA7848CC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60" y="4162761"/>
            <a:ext cx="501847" cy="501847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4FD01D0D-D123-4225-8FAC-541CD47B9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25" y="4889169"/>
            <a:ext cx="501847" cy="501847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31C8696-3B47-476D-AA1C-493DBB0193DB}"/>
              </a:ext>
            </a:extLst>
          </p:cNvPr>
          <p:cNvCxnSpPr>
            <a:cxnSpLocks/>
          </p:cNvCxnSpPr>
          <p:nvPr/>
        </p:nvCxnSpPr>
        <p:spPr>
          <a:xfrm flipV="1">
            <a:off x="4331537" y="4107361"/>
            <a:ext cx="1771257" cy="1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612507-6732-4700-B547-E02198DA7422}"/>
              </a:ext>
            </a:extLst>
          </p:cNvPr>
          <p:cNvCxnSpPr>
            <a:cxnSpLocks/>
          </p:cNvCxnSpPr>
          <p:nvPr/>
        </p:nvCxnSpPr>
        <p:spPr>
          <a:xfrm>
            <a:off x="6117288" y="4108695"/>
            <a:ext cx="0" cy="780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97FDFE8-F717-4FF8-9C4A-350828F91581}"/>
              </a:ext>
            </a:extLst>
          </p:cNvPr>
          <p:cNvCxnSpPr>
            <a:cxnSpLocks/>
          </p:cNvCxnSpPr>
          <p:nvPr/>
        </p:nvCxnSpPr>
        <p:spPr>
          <a:xfrm flipH="1">
            <a:off x="4588793" y="4889169"/>
            <a:ext cx="1514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99443FA-3060-41D4-A4A5-D75E805FB1A7}"/>
              </a:ext>
            </a:extLst>
          </p:cNvPr>
          <p:cNvCxnSpPr>
            <a:cxnSpLocks/>
          </p:cNvCxnSpPr>
          <p:nvPr/>
        </p:nvCxnSpPr>
        <p:spPr>
          <a:xfrm flipV="1">
            <a:off x="4601776" y="4956608"/>
            <a:ext cx="1771257" cy="1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6EEA4D-AD05-4466-AB80-B3F2FAA79040}"/>
              </a:ext>
            </a:extLst>
          </p:cNvPr>
          <p:cNvCxnSpPr>
            <a:cxnSpLocks/>
          </p:cNvCxnSpPr>
          <p:nvPr/>
        </p:nvCxnSpPr>
        <p:spPr>
          <a:xfrm>
            <a:off x="6387527" y="4957942"/>
            <a:ext cx="0" cy="780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A79025B-CCA6-43C3-BB3A-2DDB0E18F454}"/>
              </a:ext>
            </a:extLst>
          </p:cNvPr>
          <p:cNvCxnSpPr>
            <a:cxnSpLocks/>
          </p:cNvCxnSpPr>
          <p:nvPr/>
        </p:nvCxnSpPr>
        <p:spPr>
          <a:xfrm flipH="1">
            <a:off x="3940720" y="5738416"/>
            <a:ext cx="24323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AD2DCB4A-5F3A-45D4-AB45-55D6332FC7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5793" y="5719799"/>
            <a:ext cx="475740" cy="415619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A24F6F9-74D2-4602-A225-4E04CCDEBE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1537" y="6277571"/>
            <a:ext cx="475740" cy="4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Multiple-Selection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28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Note:</a:t>
            </a:r>
          </a:p>
          <a:p>
            <a:pPr lvl="1"/>
            <a:r>
              <a:rPr lang="en-NZ" dirty="0"/>
              <a:t>If no match occurs and there is no default case, program control simply continues with the first statement after the switch.</a:t>
            </a:r>
            <a:br>
              <a:rPr lang="en-NZ" dirty="0"/>
            </a:br>
            <a:r>
              <a:rPr lang="zh-TW" altLang="en-US" dirty="0"/>
              <a:t>如果沒有匹配並且沒有預設情況，則程序控制會執行</a:t>
            </a:r>
            <a:r>
              <a:rPr lang="en-US" altLang="zh-TW" dirty="0"/>
              <a:t>Switch</a:t>
            </a:r>
            <a:r>
              <a:rPr lang="zh-TW" altLang="en-US" dirty="0"/>
              <a:t>控制項後的語句。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4057F65A-C5B6-4979-9ADC-610DDAAA7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014" y="2946863"/>
            <a:ext cx="3240360" cy="30285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NZ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(name)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</a:t>
            </a:r>
            <a:r>
              <a:rPr lang="en-NZ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Sung";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case "Wilson":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 += " Cheng";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System.out.println(name);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BD1F6D44-3F25-42D5-A40C-39C9E0C1A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280" y="5591825"/>
            <a:ext cx="129614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</a:rPr>
              <a:t>SAM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993BAB4C-CFD9-4F71-8FBC-CDF50C2CE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70" y="3957722"/>
            <a:ext cx="501847" cy="501847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F99041A8-8F42-41AF-9BDD-1C564806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35" y="4684130"/>
            <a:ext cx="501847" cy="501847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8F4150D-8555-456E-B6BA-853CA78E0F52}"/>
              </a:ext>
            </a:extLst>
          </p:cNvPr>
          <p:cNvCxnSpPr>
            <a:cxnSpLocks/>
          </p:cNvCxnSpPr>
          <p:nvPr/>
        </p:nvCxnSpPr>
        <p:spPr>
          <a:xfrm flipV="1">
            <a:off x="4335647" y="3902322"/>
            <a:ext cx="1771257" cy="1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406FBEF-F2C6-45B2-9193-69DCA09F4540}"/>
              </a:ext>
            </a:extLst>
          </p:cNvPr>
          <p:cNvCxnSpPr>
            <a:cxnSpLocks/>
          </p:cNvCxnSpPr>
          <p:nvPr/>
        </p:nvCxnSpPr>
        <p:spPr>
          <a:xfrm>
            <a:off x="6121398" y="3903656"/>
            <a:ext cx="0" cy="780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A65B2DA-DA5D-4E81-9515-D24E17143F16}"/>
              </a:ext>
            </a:extLst>
          </p:cNvPr>
          <p:cNvCxnSpPr>
            <a:cxnSpLocks/>
          </p:cNvCxnSpPr>
          <p:nvPr/>
        </p:nvCxnSpPr>
        <p:spPr>
          <a:xfrm flipH="1">
            <a:off x="4592903" y="4684130"/>
            <a:ext cx="1514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26C5E49-763C-44F3-86D8-33F63F216E4D}"/>
              </a:ext>
            </a:extLst>
          </p:cNvPr>
          <p:cNvCxnSpPr>
            <a:cxnSpLocks/>
          </p:cNvCxnSpPr>
          <p:nvPr/>
        </p:nvCxnSpPr>
        <p:spPr>
          <a:xfrm flipV="1">
            <a:off x="4605886" y="4751569"/>
            <a:ext cx="1771257" cy="1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E64BE8B-CF29-4718-9322-CFC93CA3A74F}"/>
              </a:ext>
            </a:extLst>
          </p:cNvPr>
          <p:cNvCxnSpPr>
            <a:cxnSpLocks/>
          </p:cNvCxnSpPr>
          <p:nvPr/>
        </p:nvCxnSpPr>
        <p:spPr>
          <a:xfrm flipH="1">
            <a:off x="6377143" y="4752903"/>
            <a:ext cx="14494" cy="969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B91B04E-5C8B-448E-875D-E08FB75801F3}"/>
              </a:ext>
            </a:extLst>
          </p:cNvPr>
          <p:cNvCxnSpPr>
            <a:cxnSpLocks/>
          </p:cNvCxnSpPr>
          <p:nvPr/>
        </p:nvCxnSpPr>
        <p:spPr>
          <a:xfrm flipH="1">
            <a:off x="5689038" y="5722569"/>
            <a:ext cx="702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D7EFB8E8-0FA2-4AF8-836E-2A9B3B7EC4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265" y="5783450"/>
            <a:ext cx="475740" cy="4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Multiple-Selection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29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9397" y="1412776"/>
            <a:ext cx="6413678" cy="45365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411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1.Control Structures (</a:t>
            </a:r>
            <a:r>
              <a:rPr lang="zh-HK" altLang="en-US" dirty="0"/>
              <a:t>控制結構</a:t>
            </a:r>
            <a:r>
              <a:rPr lang="en-US" dirty="0"/>
              <a:t>)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Sequential execution (</a:t>
            </a:r>
            <a:r>
              <a:rPr lang="zh-HK" altLang="en-US" sz="2400" dirty="0"/>
              <a:t>順序執行</a:t>
            </a:r>
            <a:r>
              <a:rPr lang="en-US" altLang="zh-TW" sz="2400" dirty="0"/>
              <a:t>)</a:t>
            </a:r>
            <a:endParaRPr lang="en-US" altLang="en-US" sz="2400" dirty="0"/>
          </a:p>
          <a:p>
            <a:pPr lvl="1"/>
            <a:r>
              <a:rPr lang="en-US" altLang="en-US" sz="2400" dirty="0"/>
              <a:t>Statements in a program execute one after the other in the </a:t>
            </a:r>
            <a:r>
              <a:rPr lang="en-US" altLang="en-US" sz="2400" b="1" dirty="0"/>
              <a:t>order</a:t>
            </a:r>
            <a:r>
              <a:rPr lang="en-US" altLang="en-US" sz="2400" dirty="0"/>
              <a:t> in which they are written. </a:t>
            </a:r>
          </a:p>
          <a:p>
            <a:r>
              <a:rPr lang="en-US" altLang="en-US" sz="2400" dirty="0"/>
              <a:t>Transfer of control </a:t>
            </a:r>
            <a:r>
              <a:rPr lang="en-US" altLang="zh-TW" sz="2400" dirty="0"/>
              <a:t>(</a:t>
            </a:r>
            <a:r>
              <a:rPr lang="zh-HK" altLang="en-US" sz="2400" dirty="0"/>
              <a:t>控制權轉移</a:t>
            </a:r>
            <a:r>
              <a:rPr lang="en-US" altLang="zh-TW" sz="2400" dirty="0"/>
              <a:t>)</a:t>
            </a:r>
            <a:endParaRPr lang="en-US" altLang="en-US" sz="2400" dirty="0"/>
          </a:p>
          <a:p>
            <a:pPr lvl="1"/>
            <a:r>
              <a:rPr lang="en-US" altLang="en-US" sz="2400" dirty="0"/>
              <a:t>Various Java statements, enable you to specify that the next statement to execute is not necessarily the next one in sequence. </a:t>
            </a:r>
          </a:p>
          <a:p>
            <a:r>
              <a:rPr lang="en-US" altLang="en-US" sz="2400" dirty="0"/>
              <a:t>All programs can be written in terms of only three control structures—</a:t>
            </a:r>
            <a:br>
              <a:rPr lang="en-US" altLang="en-US" sz="2400" dirty="0"/>
            </a:br>
            <a:r>
              <a:rPr lang="zh-TW" altLang="en-US" sz="2400" dirty="0"/>
              <a:t>所有程序只能以三種控制結構編寫</a:t>
            </a:r>
            <a:endParaRPr lang="en-US" altLang="en-US" sz="2400" dirty="0"/>
          </a:p>
          <a:p>
            <a:pPr lvl="1"/>
            <a:r>
              <a:rPr lang="en-US" altLang="en-US" sz="2400" dirty="0"/>
              <a:t>the sequence structure </a:t>
            </a:r>
            <a:r>
              <a:rPr lang="en-US" altLang="zh-TW" sz="2400" dirty="0"/>
              <a:t>(</a:t>
            </a:r>
            <a:r>
              <a:rPr lang="zh-HK" altLang="en-US" sz="2400" dirty="0"/>
              <a:t>循序結構</a:t>
            </a:r>
            <a:r>
              <a:rPr lang="en-US" altLang="zh-TW" sz="2400" dirty="0"/>
              <a:t>)</a:t>
            </a:r>
            <a:r>
              <a:rPr lang="en-US" altLang="en-US" sz="2400" dirty="0"/>
              <a:t>, </a:t>
            </a:r>
          </a:p>
          <a:p>
            <a:pPr lvl="1"/>
            <a:r>
              <a:rPr lang="en-US" altLang="en-US" sz="2400" dirty="0"/>
              <a:t>the selection structure </a:t>
            </a:r>
            <a:r>
              <a:rPr lang="en-US" altLang="zh-TW" sz="2400" dirty="0"/>
              <a:t>(</a:t>
            </a:r>
            <a:r>
              <a:rPr lang="zh-HK" altLang="en-US" sz="2400" dirty="0"/>
              <a:t>選擇結構</a:t>
            </a:r>
            <a:r>
              <a:rPr lang="en-US" altLang="zh-TW" sz="2400" dirty="0"/>
              <a:t>)</a:t>
            </a:r>
            <a:r>
              <a:rPr lang="en-US" altLang="en-US" sz="2400" dirty="0"/>
              <a:t>, and </a:t>
            </a:r>
          </a:p>
          <a:p>
            <a:pPr lvl="1"/>
            <a:r>
              <a:rPr lang="en-US" altLang="en-US" sz="2400" dirty="0"/>
              <a:t>the repetition structure </a:t>
            </a:r>
            <a:r>
              <a:rPr lang="en-US" altLang="zh-TW" sz="2400" dirty="0"/>
              <a:t>(</a:t>
            </a:r>
            <a:r>
              <a:rPr lang="zh-HK" altLang="en-US" sz="2400" dirty="0"/>
              <a:t>重複選擇</a:t>
            </a:r>
            <a:r>
              <a:rPr lang="en-US" altLang="zh-TW" sz="2400" dirty="0"/>
              <a:t>)</a:t>
            </a:r>
            <a:r>
              <a:rPr lang="en-US" altLang="en-US" sz="2400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820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Good programming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30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In a </a:t>
            </a:r>
            <a:r>
              <a:rPr lang="en-NZ" i="1" dirty="0"/>
              <a:t>switch</a:t>
            </a:r>
            <a:r>
              <a:rPr lang="en-NZ" dirty="0"/>
              <a:t> statement, ensure that you test for all possible values of the controlling expression</a:t>
            </a:r>
          </a:p>
          <a:p>
            <a:r>
              <a:rPr lang="en-NZ" dirty="0"/>
              <a:t>Provide a </a:t>
            </a:r>
            <a:r>
              <a:rPr lang="en-NZ" b="1" i="1" dirty="0"/>
              <a:t>default</a:t>
            </a:r>
            <a:r>
              <a:rPr lang="en-NZ" dirty="0"/>
              <a:t> case in switch statements. This forces you on the need to process exceptional conditions</a:t>
            </a:r>
            <a:br>
              <a:rPr lang="en-NZ" dirty="0"/>
            </a:br>
            <a:r>
              <a:rPr lang="zh-TW" altLang="en-US" dirty="0"/>
              <a:t>在</a:t>
            </a:r>
            <a:r>
              <a:rPr lang="en-US" altLang="zh-TW" dirty="0"/>
              <a:t>switch</a:t>
            </a:r>
            <a:r>
              <a:rPr lang="zh-TW" altLang="en-US" dirty="0"/>
              <a:t>語句中提供預設情況。這迫使程序需要處理特殊條件。</a:t>
            </a:r>
            <a:endParaRPr lang="en-NZ" dirty="0"/>
          </a:p>
          <a:p>
            <a:r>
              <a:rPr lang="en-NZ" dirty="0"/>
              <a:t>Although each </a:t>
            </a:r>
            <a:r>
              <a:rPr lang="en-NZ" b="1" i="1" dirty="0"/>
              <a:t>case</a:t>
            </a:r>
            <a:r>
              <a:rPr lang="en-NZ" dirty="0"/>
              <a:t> and the </a:t>
            </a:r>
            <a:r>
              <a:rPr lang="en-NZ" b="1" i="1" dirty="0"/>
              <a:t>default</a:t>
            </a:r>
            <a:r>
              <a:rPr lang="en-NZ" dirty="0"/>
              <a:t> case in a </a:t>
            </a:r>
            <a:r>
              <a:rPr lang="en-NZ" i="1" dirty="0"/>
              <a:t>switch</a:t>
            </a:r>
            <a:r>
              <a:rPr lang="en-NZ" dirty="0"/>
              <a:t> can occur in any order, </a:t>
            </a:r>
            <a:r>
              <a:rPr lang="en-NZ" dirty="0">
                <a:solidFill>
                  <a:srgbClr val="FF0000"/>
                </a:solidFill>
              </a:rPr>
              <a:t>place the default case last</a:t>
            </a:r>
            <a:r>
              <a:rPr lang="en-NZ" dirty="0"/>
              <a:t>. When the default case is listed last, the break for that case is not required.</a:t>
            </a:r>
            <a:br>
              <a:rPr lang="en-NZ" dirty="0"/>
            </a:br>
            <a:r>
              <a:rPr lang="zh-TW" altLang="en-US" dirty="0"/>
              <a:t>儘管每種</a:t>
            </a:r>
            <a:r>
              <a:rPr lang="en-US" altLang="zh-TW" dirty="0"/>
              <a:t>case</a:t>
            </a:r>
            <a:r>
              <a:rPr lang="zh-TW" altLang="en-US" dirty="0"/>
              <a:t>情況和</a:t>
            </a:r>
            <a:r>
              <a:rPr lang="en-US" altLang="zh-TW" dirty="0"/>
              <a:t>Switch</a:t>
            </a:r>
            <a:r>
              <a:rPr lang="zh-TW" altLang="en-US" dirty="0"/>
              <a:t>中的預設</a:t>
            </a:r>
            <a:r>
              <a:rPr lang="en-US" altLang="zh-TW" dirty="0"/>
              <a:t>default</a:t>
            </a:r>
            <a:r>
              <a:rPr lang="zh-TW" altLang="en-US" dirty="0"/>
              <a:t>情況都可以以任何順序發生，但是通常將預設</a:t>
            </a:r>
            <a:r>
              <a:rPr lang="en-US" altLang="zh-TW" dirty="0"/>
              <a:t>default</a:t>
            </a:r>
            <a:r>
              <a:rPr lang="zh-TW" altLang="en-US" dirty="0"/>
              <a:t>情況放在最後。當預設</a:t>
            </a:r>
            <a:r>
              <a:rPr lang="en-US" altLang="zh-TW" dirty="0"/>
              <a:t>default</a:t>
            </a:r>
            <a:r>
              <a:rPr lang="zh-TW" altLang="en-US" dirty="0"/>
              <a:t>情況列在最後時，則不需要將該情況</a:t>
            </a:r>
            <a:r>
              <a:rPr lang="en-US" altLang="zh-TW" dirty="0"/>
              <a:t>break</a:t>
            </a:r>
            <a:r>
              <a:rPr lang="zh-TW" altLang="en-US" dirty="0"/>
              <a:t>中斷。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3043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4.Repetition Structure (</a:t>
            </a:r>
            <a:r>
              <a:rPr lang="zh-HK" altLang="en-US" dirty="0"/>
              <a:t>重複</a:t>
            </a:r>
            <a:r>
              <a:rPr lang="zh-TW" altLang="en-US" dirty="0"/>
              <a:t>結構</a:t>
            </a:r>
            <a:r>
              <a:rPr lang="en-NZ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31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It is also called </a:t>
            </a:r>
            <a:r>
              <a:rPr lang="en-NZ" dirty="0">
                <a:solidFill>
                  <a:srgbClr val="FF0000"/>
                </a:solidFill>
              </a:rPr>
              <a:t>iteration statements</a:t>
            </a:r>
            <a:r>
              <a:rPr lang="en-NZ" dirty="0"/>
              <a:t>(</a:t>
            </a:r>
            <a:r>
              <a:rPr lang="zh-TW" altLang="en-US" dirty="0"/>
              <a:t>反覆運算陳述式</a:t>
            </a:r>
            <a:r>
              <a:rPr lang="en-NZ" dirty="0"/>
              <a:t>) or </a:t>
            </a:r>
            <a:r>
              <a:rPr lang="en-NZ" dirty="0">
                <a:solidFill>
                  <a:srgbClr val="FF0000"/>
                </a:solidFill>
              </a:rPr>
              <a:t>looping statements </a:t>
            </a:r>
            <a:r>
              <a:rPr lang="en-NZ" dirty="0"/>
              <a:t>(</a:t>
            </a:r>
            <a:r>
              <a:rPr lang="zh-HK" altLang="en-US" dirty="0"/>
              <a:t>迴圈</a:t>
            </a:r>
            <a:r>
              <a:rPr lang="zh-TW" altLang="en-US" dirty="0"/>
              <a:t>陳述式</a:t>
            </a:r>
            <a:r>
              <a:rPr lang="en-NZ" dirty="0"/>
              <a:t>)</a:t>
            </a:r>
          </a:p>
          <a:p>
            <a:r>
              <a:rPr lang="en-NZ" dirty="0"/>
              <a:t>Perform statements repeatedly while a </a:t>
            </a:r>
            <a:r>
              <a:rPr lang="en-NZ" b="1" dirty="0"/>
              <a:t>loop-continuation condition </a:t>
            </a:r>
            <a:r>
              <a:rPr lang="en-NZ" dirty="0"/>
              <a:t>remains true. </a:t>
            </a:r>
            <a:br>
              <a:rPr lang="en-NZ" dirty="0"/>
            </a:br>
            <a:r>
              <a:rPr lang="zh-TW" altLang="en-US" dirty="0"/>
              <a:t>在循環繼續條件保持為</a:t>
            </a:r>
            <a:r>
              <a:rPr lang="en-US" altLang="zh-TW" dirty="0"/>
              <a:t>true</a:t>
            </a:r>
            <a:r>
              <a:rPr lang="zh-TW" altLang="en-US" dirty="0"/>
              <a:t>時，重複執行迴圈內的語句。</a:t>
            </a:r>
            <a:endParaRPr lang="en-NZ" dirty="0"/>
          </a:p>
          <a:p>
            <a:pPr lvl="1"/>
            <a:r>
              <a:rPr lang="en-NZ" b="1" i="1" dirty="0"/>
              <a:t>while</a:t>
            </a:r>
            <a:r>
              <a:rPr lang="en-NZ" dirty="0"/>
              <a:t> and </a:t>
            </a:r>
            <a:r>
              <a:rPr lang="en-NZ" b="1" i="1" dirty="0"/>
              <a:t>for</a:t>
            </a:r>
            <a:r>
              <a:rPr lang="en-NZ" dirty="0"/>
              <a:t> statements perform the action(s) in their bodies </a:t>
            </a:r>
            <a:r>
              <a:rPr lang="en-NZ" b="1" dirty="0"/>
              <a:t>zero</a:t>
            </a:r>
            <a:r>
              <a:rPr lang="en-NZ" dirty="0"/>
              <a:t> or </a:t>
            </a:r>
            <a:r>
              <a:rPr lang="en-NZ" b="1" dirty="0"/>
              <a:t>more</a:t>
            </a:r>
            <a:r>
              <a:rPr lang="en-NZ" dirty="0"/>
              <a:t> times</a:t>
            </a:r>
          </a:p>
          <a:p>
            <a:pPr lvl="2"/>
            <a:r>
              <a:rPr lang="en-NZ" dirty="0"/>
              <a:t>if the loop-continuation condition is initially </a:t>
            </a:r>
            <a:r>
              <a:rPr lang="en-NZ" b="1" dirty="0"/>
              <a:t>false</a:t>
            </a:r>
            <a:r>
              <a:rPr lang="en-NZ" dirty="0"/>
              <a:t>, the body will </a:t>
            </a:r>
            <a:r>
              <a:rPr lang="en-NZ" b="1" dirty="0"/>
              <a:t>not</a:t>
            </a:r>
            <a:r>
              <a:rPr lang="en-NZ" dirty="0"/>
              <a:t> execute. </a:t>
            </a:r>
          </a:p>
          <a:p>
            <a:pPr lvl="1"/>
            <a:r>
              <a:rPr lang="en-NZ" dirty="0"/>
              <a:t>The </a:t>
            </a:r>
            <a:r>
              <a:rPr lang="en-NZ" b="1" i="1" dirty="0"/>
              <a:t>do…while</a:t>
            </a:r>
            <a:r>
              <a:rPr lang="en-NZ" dirty="0"/>
              <a:t> statement performs the action(s) in its body </a:t>
            </a:r>
            <a:r>
              <a:rPr lang="en-NZ" b="1" dirty="0"/>
              <a:t>one</a:t>
            </a:r>
            <a:r>
              <a:rPr lang="en-NZ" dirty="0"/>
              <a:t> or </a:t>
            </a:r>
            <a:r>
              <a:rPr lang="en-NZ" b="1" dirty="0"/>
              <a:t>more</a:t>
            </a:r>
            <a:r>
              <a:rPr lang="en-NZ" dirty="0"/>
              <a:t> times.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6605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 (</a:t>
            </a:r>
            <a:r>
              <a:rPr lang="zh-HK" altLang="en-US" dirty="0"/>
              <a:t>重複</a:t>
            </a:r>
            <a:r>
              <a:rPr lang="zh-TW" altLang="en-US" dirty="0"/>
              <a:t>結構</a:t>
            </a:r>
            <a:r>
              <a:rPr lang="en-NZ" dirty="0"/>
              <a:t>)</a:t>
            </a:r>
            <a:br>
              <a:rPr lang="en-NZ" dirty="0"/>
            </a:br>
            <a:r>
              <a:rPr lang="en-NZ" altLang="zh-HK" dirty="0"/>
              <a:t>The </a:t>
            </a:r>
            <a:r>
              <a:rPr lang="en-US" altLang="zh-HK" dirty="0"/>
              <a:t>for Statement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32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pic>
        <p:nvPicPr>
          <p:cNvPr id="1026" name="Picture 2" descr="https://media.geeksforgeeks.org/wp-content/uploads/20191108131134/For-Loop.jpg">
            <a:extLst>
              <a:ext uri="{FF2B5EF4-FFF2-40B4-BE49-F238E27FC236}">
                <a16:creationId xmlns:a16="http://schemas.microsoft.com/office/drawing/2014/main" id="{DC0DF318-0E82-4265-A648-9EDDA836B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t="4502" r="11533" b="3477"/>
          <a:stretch/>
        </p:blipFill>
        <p:spPr bwMode="auto">
          <a:xfrm>
            <a:off x="704528" y="1143000"/>
            <a:ext cx="5688632" cy="415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20191108124925/java-for-loop.png">
            <a:extLst>
              <a:ext uri="{FF2B5EF4-FFF2-40B4-BE49-F238E27FC236}">
                <a16:creationId xmlns:a16="http://schemas.microsoft.com/office/drawing/2014/main" id="{F706EB31-6E9D-4755-8366-49DAB993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49" y="4709222"/>
            <a:ext cx="4862289" cy="19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921EF-AC9E-4BCF-8710-C3E4A07ED9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8944" y="852383"/>
            <a:ext cx="5508501" cy="14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8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 (</a:t>
            </a:r>
            <a:r>
              <a:rPr lang="zh-HK" altLang="en-US" dirty="0"/>
              <a:t>重複</a:t>
            </a:r>
            <a:r>
              <a:rPr lang="zh-TW" altLang="en-US" dirty="0"/>
              <a:t>結構</a:t>
            </a:r>
            <a:r>
              <a:rPr lang="en-NZ" dirty="0"/>
              <a:t>)</a:t>
            </a:r>
            <a:br>
              <a:rPr lang="en-NZ" dirty="0"/>
            </a:br>
            <a:r>
              <a:rPr lang="en-NZ" altLang="zh-HK" dirty="0"/>
              <a:t>The </a:t>
            </a:r>
            <a:r>
              <a:rPr lang="en-US" altLang="zh-HK" dirty="0"/>
              <a:t>for Statement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33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2EEB0D-89CD-463D-BFC2-860EEEE5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14" y="2105261"/>
            <a:ext cx="5511502" cy="12438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HK" altLang="zh-HK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zh-HK" altLang="zh-HK" sz="2000" b="1" i="0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0" lang="zh-HK" altLang="zh-HK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2000" b="1" i="0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HK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HK" altLang="zh-H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4A1C4AD-C695-4432-AC76-128F6C09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48" y="3284984"/>
            <a:ext cx="672902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b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b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b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3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430640A-CEF5-4F4E-821A-CCAFC55C18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625624"/>
          </a:xfrm>
        </p:spPr>
        <p:txBody>
          <a:bodyPr/>
          <a:lstStyle/>
          <a:p>
            <a:r>
              <a:rPr lang="en-US" altLang="en-US" dirty="0"/>
              <a:t>Example: Print the value of </a:t>
            </a:r>
            <a:r>
              <a:rPr lang="en-US" altLang="en-US" dirty="0" err="1"/>
              <a:t>i</a:t>
            </a:r>
            <a:r>
              <a:rPr lang="en-US" altLang="en-US" dirty="0"/>
              <a:t> four times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A074E1-C1BC-425D-A716-A89337B8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31207"/>
              </p:ext>
            </p:extLst>
          </p:nvPr>
        </p:nvGraphicFramePr>
        <p:xfrm>
          <a:off x="1120849" y="3420110"/>
          <a:ext cx="7664302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6">
                  <a:extLst>
                    <a:ext uri="{9D8B030D-6E8A-4147-A177-3AD203B41FA5}">
                      <a16:colId xmlns:a16="http://schemas.microsoft.com/office/drawing/2014/main" val="3208859470"/>
                    </a:ext>
                  </a:extLst>
                </a:gridCol>
                <a:gridCol w="1099354">
                  <a:extLst>
                    <a:ext uri="{9D8B030D-6E8A-4147-A177-3AD203B41FA5}">
                      <a16:colId xmlns:a16="http://schemas.microsoft.com/office/drawing/2014/main" val="4087701548"/>
                    </a:ext>
                  </a:extLst>
                </a:gridCol>
                <a:gridCol w="2052128">
                  <a:extLst>
                    <a:ext uri="{9D8B030D-6E8A-4147-A177-3AD203B41FA5}">
                      <a16:colId xmlns:a16="http://schemas.microsoft.com/office/drawing/2014/main" val="3027317394"/>
                    </a:ext>
                  </a:extLst>
                </a:gridCol>
                <a:gridCol w="3340174">
                  <a:extLst>
                    <a:ext uri="{9D8B030D-6E8A-4147-A177-3AD203B41FA5}">
                      <a16:colId xmlns:a16="http://schemas.microsoft.com/office/drawing/2014/main" val="640209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Iteration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Variable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Condition:  </a:t>
                      </a: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&lt;= 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Action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r>
                        <a:rPr lang="en-US" altLang="zh-HK" baseline="30000" dirty="0"/>
                        <a:t>st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"0"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0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1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0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r>
                        <a:rPr lang="en-US" altLang="zh-HK" baseline="30000" dirty="0"/>
                        <a:t>nd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"1"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1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2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r>
                        <a:rPr lang="en-US" altLang="zh-HK" baseline="30000" dirty="0"/>
                        <a:t>rd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"2"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2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r>
                        <a:rPr lang="en-US" altLang="zh-HK" baseline="30000" dirty="0"/>
                        <a:t>th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"3"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3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4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r>
                        <a:rPr lang="en-US" altLang="zh-HK" baseline="30000" dirty="0"/>
                        <a:t>th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false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HK" dirty="0"/>
                        <a:t>The loop is terminated.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4377"/>
                  </a:ext>
                </a:extLst>
              </a:tr>
            </a:tbl>
          </a:graphicData>
        </a:graphic>
      </p:graphicFrame>
      <p:pic>
        <p:nvPicPr>
          <p:cNvPr id="14" name="Picture 2" descr="https://media.geeksforgeeks.org/wp-content/uploads/20191108131134/For-Loop.jpg">
            <a:extLst>
              <a:ext uri="{FF2B5EF4-FFF2-40B4-BE49-F238E27FC236}">
                <a16:creationId xmlns:a16="http://schemas.microsoft.com/office/drawing/2014/main" id="{C597CC38-A85A-4FD9-883C-D1A83A76F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t="4502" r="11533" b="3477"/>
          <a:stretch/>
        </p:blipFill>
        <p:spPr bwMode="auto">
          <a:xfrm>
            <a:off x="6177136" y="654365"/>
            <a:ext cx="3650095" cy="26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 (</a:t>
            </a:r>
            <a:r>
              <a:rPr lang="zh-HK" altLang="en-US" dirty="0"/>
              <a:t>重複</a:t>
            </a:r>
            <a:r>
              <a:rPr lang="zh-TW" altLang="en-US" dirty="0"/>
              <a:t>結構</a:t>
            </a:r>
            <a:r>
              <a:rPr lang="en-NZ" dirty="0"/>
              <a:t>)</a:t>
            </a:r>
            <a:br>
              <a:rPr lang="en-NZ" dirty="0"/>
            </a:br>
            <a:r>
              <a:rPr lang="en-NZ" altLang="zh-HK" dirty="0"/>
              <a:t>The </a:t>
            </a:r>
            <a:r>
              <a:rPr lang="en-US" altLang="zh-HK" dirty="0"/>
              <a:t>for Statement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34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2EEB0D-89CD-463D-BFC2-860EEEE5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14" y="2105261"/>
            <a:ext cx="5511502" cy="124382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lang="zh-HK" altLang="zh-HK" sz="2000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HK" altLang="zh-HK" sz="2000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zh-HK" altLang="zh-HK" sz="2000" dirty="0">
                <a:solidFill>
                  <a:srgbClr val="9A6E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99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HK" altLang="zh-HK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zh-HK" altLang="zh-HK" sz="2000" b="1" dirty="0">
                <a:solidFill>
                  <a:srgbClr val="9A6E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HK" altLang="zh-HK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99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r>
              <a:rPr lang="zh-HK" altLang="zh-HK" sz="2000" dirty="0">
                <a:solidFill>
                  <a:srgbClr val="DD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HK" altLang="zh-HK" sz="2000" dirty="0">
                <a:solidFill>
                  <a:srgbClr val="DD4A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HK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zh-HK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4A1C4AD-C695-4432-AC76-128F6C09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9" y="3335745"/>
            <a:ext cx="1045444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Hello</a:t>
            </a:r>
          </a:p>
          <a:p>
            <a:pPr algn="l" eaLnBrk="1" hangingPunct="1"/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Hello</a:t>
            </a:r>
          </a:p>
          <a:p>
            <a:pPr algn="l" eaLnBrk="1" hangingPunct="1"/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Hello</a:t>
            </a:r>
          </a:p>
          <a:p>
            <a:pPr algn="l" eaLnBrk="1" hangingPunct="1"/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Hello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430640A-CEF5-4F4E-821A-CCAFC55C18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625624"/>
          </a:xfrm>
        </p:spPr>
        <p:txBody>
          <a:bodyPr/>
          <a:lstStyle/>
          <a:p>
            <a:r>
              <a:rPr lang="en-US" altLang="en-US" dirty="0"/>
              <a:t>Example: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A074E1-C1BC-425D-A716-A89337B8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59419"/>
              </p:ext>
            </p:extLst>
          </p:nvPr>
        </p:nvGraphicFramePr>
        <p:xfrm>
          <a:off x="1120849" y="3420110"/>
          <a:ext cx="7664302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6">
                  <a:extLst>
                    <a:ext uri="{9D8B030D-6E8A-4147-A177-3AD203B41FA5}">
                      <a16:colId xmlns:a16="http://schemas.microsoft.com/office/drawing/2014/main" val="3208859470"/>
                    </a:ext>
                  </a:extLst>
                </a:gridCol>
                <a:gridCol w="1099354">
                  <a:extLst>
                    <a:ext uri="{9D8B030D-6E8A-4147-A177-3AD203B41FA5}">
                      <a16:colId xmlns:a16="http://schemas.microsoft.com/office/drawing/2014/main" val="4087701548"/>
                    </a:ext>
                  </a:extLst>
                </a:gridCol>
                <a:gridCol w="2052128">
                  <a:extLst>
                    <a:ext uri="{9D8B030D-6E8A-4147-A177-3AD203B41FA5}">
                      <a16:colId xmlns:a16="http://schemas.microsoft.com/office/drawing/2014/main" val="3027317394"/>
                    </a:ext>
                  </a:extLst>
                </a:gridCol>
                <a:gridCol w="3340174">
                  <a:extLst>
                    <a:ext uri="{9D8B030D-6E8A-4147-A177-3AD203B41FA5}">
                      <a16:colId xmlns:a16="http://schemas.microsoft.com/office/drawing/2014/main" val="640209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Iteration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Variable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Condition:  </a:t>
                      </a: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&lt;= 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Action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r>
                        <a:rPr lang="en-US" altLang="zh-HK" baseline="30000" dirty="0"/>
                        <a:t>st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 &lt;= 4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"Hello" is printed for 1</a:t>
                      </a:r>
                      <a:r>
                        <a:rPr lang="en-US" altLang="zh-HK" baseline="30000" dirty="0"/>
                        <a:t>st</a:t>
                      </a:r>
                      <a:r>
                        <a:rPr lang="en-US" altLang="zh-HK" dirty="0"/>
                        <a:t> time.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1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2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0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r>
                        <a:rPr lang="en-US" altLang="zh-HK" baseline="30000" dirty="0"/>
                        <a:t>nd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 &lt;= 4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"Hello"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2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r>
                        <a:rPr lang="en-US" altLang="zh-HK" baseline="30000" dirty="0"/>
                        <a:t>rd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 &lt;= 4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"Hello"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3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4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r>
                        <a:rPr lang="en-US" altLang="zh-HK" baseline="30000" dirty="0"/>
                        <a:t>th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 &lt;= 4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"Hello"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4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5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r>
                        <a:rPr lang="en-US" altLang="zh-HK" baseline="30000" dirty="0"/>
                        <a:t>th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 &lt;= 4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false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HK" dirty="0"/>
                        <a:t>The loop is terminated.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4377"/>
                  </a:ext>
                </a:extLst>
              </a:tr>
            </a:tbl>
          </a:graphicData>
        </a:graphic>
      </p:graphicFrame>
      <p:pic>
        <p:nvPicPr>
          <p:cNvPr id="14" name="Picture 2" descr="https://media.geeksforgeeks.org/wp-content/uploads/20191108131134/For-Loop.jpg">
            <a:extLst>
              <a:ext uri="{FF2B5EF4-FFF2-40B4-BE49-F238E27FC236}">
                <a16:creationId xmlns:a16="http://schemas.microsoft.com/office/drawing/2014/main" id="{C597CC38-A85A-4FD9-883C-D1A83A76F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t="4502" r="11533" b="3477"/>
          <a:stretch/>
        </p:blipFill>
        <p:spPr bwMode="auto">
          <a:xfrm>
            <a:off x="6177136" y="654365"/>
            <a:ext cx="3650095" cy="26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13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The </a:t>
            </a:r>
            <a:r>
              <a:rPr lang="en-US" dirty="0"/>
              <a:t>while Statement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/>
              <a:t>The while repetition statement</a:t>
            </a:r>
          </a:p>
          <a:p>
            <a:pPr lvl="1"/>
            <a:r>
              <a:rPr lang="en-US" altLang="en-US" sz="2200" dirty="0"/>
              <a:t>repeats an action while a condition remains true. </a:t>
            </a:r>
            <a:br>
              <a:rPr lang="en-US" altLang="en-US" sz="2200" dirty="0"/>
            </a:br>
            <a:r>
              <a:rPr lang="zh-TW" altLang="en-US" sz="2200" dirty="0"/>
              <a:t>在條件為真時重複執行</a:t>
            </a:r>
            <a:r>
              <a:rPr lang="en-US" altLang="zh-TW" sz="2200" dirty="0"/>
              <a:t>while</a:t>
            </a:r>
            <a:r>
              <a:rPr lang="zh-TW" altLang="en-US" sz="2200" dirty="0"/>
              <a:t>迴圈主體內的程序。</a:t>
            </a:r>
            <a:endParaRPr lang="en-US" altLang="en-US" sz="2200" dirty="0"/>
          </a:p>
          <a:p>
            <a:r>
              <a:rPr lang="en-US" altLang="en-US" sz="2200" dirty="0">
                <a:solidFill>
                  <a:srgbClr val="00B050"/>
                </a:solidFill>
              </a:rPr>
              <a:t>The repetition statement’s body may be a single statement or a block. </a:t>
            </a:r>
            <a:br>
              <a:rPr lang="en-US" altLang="en-US" sz="2200" dirty="0">
                <a:solidFill>
                  <a:srgbClr val="00B050"/>
                </a:solidFill>
              </a:rPr>
            </a:br>
            <a:r>
              <a:rPr lang="en-US" altLang="zh-TW" sz="2200" dirty="0">
                <a:solidFill>
                  <a:srgbClr val="00B050"/>
                </a:solidFill>
              </a:rPr>
              <a:t>while</a:t>
            </a:r>
            <a:r>
              <a:rPr lang="zh-TW" altLang="en-US" sz="2200" dirty="0">
                <a:solidFill>
                  <a:srgbClr val="00B050"/>
                </a:solidFill>
              </a:rPr>
              <a:t>迴圈內的主體可以是單個語句或塊。</a:t>
            </a:r>
            <a:endParaRPr lang="en-US" altLang="en-US" sz="2200" dirty="0">
              <a:solidFill>
                <a:srgbClr val="00B050"/>
              </a:solidFill>
            </a:endParaRPr>
          </a:p>
          <a:p>
            <a:r>
              <a:rPr lang="en-US" altLang="en-US" sz="2200" dirty="0"/>
              <a:t>Eventually, the condition will become false.  At this point, the repetition terminates, and the first statement after the repetition statement executes.</a:t>
            </a:r>
            <a:br>
              <a:rPr lang="en-US" altLang="en-US" sz="2200" dirty="0"/>
            </a:br>
            <a:r>
              <a:rPr lang="zh-TW" altLang="en-US" sz="2200" dirty="0"/>
              <a:t>最終，條件將變為假。此時，重複終止，並且執行</a:t>
            </a:r>
            <a:r>
              <a:rPr lang="zh-TW" altLang="en-US" sz="2200" dirty="0">
                <a:solidFill>
                  <a:srgbClr val="FF66FF"/>
                </a:solidFill>
              </a:rPr>
              <a:t>重複語句之後的第一條語句</a:t>
            </a:r>
            <a:r>
              <a:rPr lang="zh-TW" altLang="en-US" sz="2200" dirty="0"/>
              <a:t>。</a:t>
            </a:r>
            <a:endParaRPr lang="en-US" altLang="en-US" sz="2200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148612" y="126787"/>
            <a:ext cx="2592288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statementsBeforeLoop;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condition ) {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statement_1;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statement_n;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statementsAfterLoop;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35</a:t>
            </a:fld>
            <a:endParaRPr lang="en-NZ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0092" y="4270648"/>
            <a:ext cx="203968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17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The </a:t>
            </a:r>
            <a:r>
              <a:rPr lang="en-US" dirty="0"/>
              <a:t>while Statement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681192" y="283432"/>
            <a:ext cx="2592288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statementsBeforeLoop;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condition ) {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statement_1;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statement_n;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statementsAfterLoop;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pic>
        <p:nvPicPr>
          <p:cNvPr id="5122" name="Picture 2" descr="https://media.geeksforgeeks.org/wp-content/uploads/20191118164726/While-Loop-GeeksforGeeks.jpg">
            <a:extLst>
              <a:ext uri="{FF2B5EF4-FFF2-40B4-BE49-F238E27FC236}">
                <a16:creationId xmlns:a16="http://schemas.microsoft.com/office/drawing/2014/main" id="{4392D7EF-78B9-4DBC-ACB0-FFD7CFF88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t="5113" r="20924" b="6295"/>
          <a:stretch/>
        </p:blipFill>
        <p:spPr bwMode="auto">
          <a:xfrm>
            <a:off x="240542" y="1081745"/>
            <a:ext cx="59046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edia.geeksforgeeks.org/wp-content/uploads/20191108120545/Java-while-loop.png">
            <a:extLst>
              <a:ext uri="{FF2B5EF4-FFF2-40B4-BE49-F238E27FC236}">
                <a16:creationId xmlns:a16="http://schemas.microsoft.com/office/drawing/2014/main" id="{052C5DF3-14F4-4060-9698-826C5996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81" y="4497308"/>
            <a:ext cx="3693319" cy="17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30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37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2EEB0D-89CD-463D-BFC2-860EEEE5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14" y="1797485"/>
            <a:ext cx="5511502" cy="18593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lang="zh-HK" altLang="zh-HK" sz="2000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zh-HK" altLang="zh-HK" sz="2000" dirty="0">
                <a:solidFill>
                  <a:srgbClr val="9A6E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000" dirty="0">
                <a:solidFill>
                  <a:srgbClr val="99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zh-HK" sz="20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kumimoji="0" lang="en-US" altLang="zh-HK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HK" altLang="zh-HK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zh-HK" altLang="zh-HK" sz="2000" b="1" i="0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0" lang="zh-HK" altLang="zh-HK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2000" b="1" i="0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zh-HK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eaLnBrk="0" hangingPunct="0"/>
            <a:r>
              <a:rPr lang="en-US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zh-HK" altLang="zh-HK" sz="2000" dirty="0">
                <a:solidFill>
                  <a:srgbClr val="9A6E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zh-HK" altLang="zh-HK" sz="2000" dirty="0">
                <a:solidFill>
                  <a:srgbClr val="9A6E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HK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HK" altLang="zh-HK" sz="20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zh-HK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HK" altLang="zh-H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4A1C4AD-C695-4432-AC76-128F6C09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4" y="3656867"/>
            <a:ext cx="672902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b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b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NZ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3</a:t>
            </a: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430640A-CEF5-4F4E-821A-CCAFC55C18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625624"/>
          </a:xfrm>
        </p:spPr>
        <p:txBody>
          <a:bodyPr/>
          <a:lstStyle/>
          <a:p>
            <a:r>
              <a:rPr lang="en-US" altLang="en-US" dirty="0"/>
              <a:t>Example: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A074E1-C1BC-425D-A716-A89337B8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99762"/>
              </p:ext>
            </p:extLst>
          </p:nvPr>
        </p:nvGraphicFramePr>
        <p:xfrm>
          <a:off x="1120849" y="3420110"/>
          <a:ext cx="766430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6">
                  <a:extLst>
                    <a:ext uri="{9D8B030D-6E8A-4147-A177-3AD203B41FA5}">
                      <a16:colId xmlns:a16="http://schemas.microsoft.com/office/drawing/2014/main" val="3208859470"/>
                    </a:ext>
                  </a:extLst>
                </a:gridCol>
                <a:gridCol w="1099354">
                  <a:extLst>
                    <a:ext uri="{9D8B030D-6E8A-4147-A177-3AD203B41FA5}">
                      <a16:colId xmlns:a16="http://schemas.microsoft.com/office/drawing/2014/main" val="4087701548"/>
                    </a:ext>
                  </a:extLst>
                </a:gridCol>
                <a:gridCol w="2052128">
                  <a:extLst>
                    <a:ext uri="{9D8B030D-6E8A-4147-A177-3AD203B41FA5}">
                      <a16:colId xmlns:a16="http://schemas.microsoft.com/office/drawing/2014/main" val="3027317394"/>
                    </a:ext>
                  </a:extLst>
                </a:gridCol>
                <a:gridCol w="3340174">
                  <a:extLst>
                    <a:ext uri="{9D8B030D-6E8A-4147-A177-3AD203B41FA5}">
                      <a16:colId xmlns:a16="http://schemas.microsoft.com/office/drawing/2014/main" val="640209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Iteration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Variable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Condition:  </a:t>
                      </a: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&lt;= 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Action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r>
                        <a:rPr lang="en-US" altLang="zh-HK" baseline="30000" dirty="0"/>
                        <a:t>st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"1"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1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2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0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r>
                        <a:rPr lang="en-US" altLang="zh-HK" baseline="30000" dirty="0"/>
                        <a:t>nd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"2"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2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3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r>
                        <a:rPr lang="en-US" altLang="zh-HK" baseline="30000" dirty="0"/>
                        <a:t>rd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true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/>
                        <a:t>"3" is printed.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3 + 1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HK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 is increased to 4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r>
                        <a:rPr lang="en-US" altLang="zh-HK" baseline="30000" dirty="0"/>
                        <a:t>th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i</a:t>
                      </a:r>
                      <a:r>
                        <a:rPr lang="en-US" altLang="zh-HK" dirty="0"/>
                        <a:t>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 &lt;= 3</a:t>
                      </a:r>
                      <a:r>
                        <a:rPr lang="zh-HK" altLang="en-US" dirty="0"/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HK" alt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HK" dirty="0">
                          <a:sym typeface="Wingdings" panose="05000000000000000000" pitchFamily="2" charset="2"/>
                        </a:rPr>
                        <a:t>false</a:t>
                      </a:r>
                      <a:endParaRPr lang="en-US" altLang="zh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HK" dirty="0"/>
                        <a:t>The loop is terminated.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4471"/>
                  </a:ext>
                </a:extLst>
              </a:tr>
            </a:tbl>
          </a:graphicData>
        </a:graphic>
      </p:graphicFrame>
      <p:pic>
        <p:nvPicPr>
          <p:cNvPr id="12" name="Picture 2" descr="https://media.geeksforgeeks.org/wp-content/uploads/20191118164726/While-Loop-GeeksforGeeks.jpg">
            <a:extLst>
              <a:ext uri="{FF2B5EF4-FFF2-40B4-BE49-F238E27FC236}">
                <a16:creationId xmlns:a16="http://schemas.microsoft.com/office/drawing/2014/main" id="{31EE2385-C936-4282-BAB8-D924672D4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t="5113" r="20924" b="6295"/>
          <a:stretch/>
        </p:blipFill>
        <p:spPr bwMode="auto">
          <a:xfrm>
            <a:off x="6693648" y="475342"/>
            <a:ext cx="320057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 (</a:t>
            </a:r>
            <a:r>
              <a:rPr lang="zh-HK" altLang="en-US" dirty="0"/>
              <a:t>重複</a:t>
            </a:r>
            <a:r>
              <a:rPr lang="zh-TW" altLang="en-US" dirty="0"/>
              <a:t>結構</a:t>
            </a:r>
            <a:r>
              <a:rPr lang="en-NZ" dirty="0"/>
              <a:t>)</a:t>
            </a:r>
            <a:br>
              <a:rPr lang="en-NZ" dirty="0"/>
            </a:br>
            <a:r>
              <a:rPr lang="en-NZ" altLang="zh-HK" dirty="0"/>
              <a:t>The </a:t>
            </a:r>
            <a:r>
              <a:rPr lang="en-US" altLang="zh-HK" dirty="0"/>
              <a:t>while Statement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64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The </a:t>
            </a:r>
            <a:r>
              <a:rPr lang="en-US" dirty="0"/>
              <a:t>while Statement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2535621"/>
          </a:xfrm>
        </p:spPr>
        <p:txBody>
          <a:bodyPr/>
          <a:lstStyle/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Insert 3 coins for playing 3 rounds</a:t>
            </a:r>
          </a:p>
          <a:p>
            <a:pPr lvl="1"/>
            <a:r>
              <a:rPr lang="en-US" altLang="en-US" dirty="0"/>
              <a:t>After playing 1 round, remaining 2 rounds</a:t>
            </a:r>
          </a:p>
          <a:p>
            <a:pPr lvl="1"/>
            <a:r>
              <a:rPr lang="en-US" altLang="en-US" dirty="0"/>
              <a:t>After playing 2 round, remaining 1 round</a:t>
            </a:r>
          </a:p>
          <a:p>
            <a:pPr lvl="1"/>
            <a:r>
              <a:rPr lang="en-US" altLang="en-US" dirty="0"/>
              <a:t>After playing 3 round, remaining 0 round, display “INSERT COIN”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38</a:t>
            </a:fld>
            <a:endParaRPr lang="en-NZ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410146" y="3977469"/>
            <a:ext cx="2704985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Remaining round: 2</a:t>
            </a: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Remaining round: 1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Remaining round: 0</a:t>
            </a: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INSERT COIN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pic>
        <p:nvPicPr>
          <p:cNvPr id="9218" name="Picture 2" descr="Renán Flippy Stills #AnnieForSkullgirls on Twitter: &quot;&quot;夢&quot;. My First not Oni  full song cleared (On Hard Mode). Full songs only haves Oni or Ura  difficulty charts on their respective .tja files. I'm">
            <a:extLst>
              <a:ext uri="{FF2B5EF4-FFF2-40B4-BE49-F238E27FC236}">
                <a16:creationId xmlns:a16="http://schemas.microsoft.com/office/drawing/2014/main" id="{24D49098-EF16-4308-AA19-13D1238D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663989"/>
            <a:ext cx="4981054" cy="29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機舖事，機舖了| Metropop | 免費生活文化雜誌">
            <a:extLst>
              <a:ext uri="{FF2B5EF4-FFF2-40B4-BE49-F238E27FC236}">
                <a16:creationId xmlns:a16="http://schemas.microsoft.com/office/drawing/2014/main" id="{D27518BA-BD6D-44B1-95F9-CE36853D1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r="15837" b="21934"/>
          <a:stretch/>
        </p:blipFill>
        <p:spPr bwMode="auto">
          <a:xfrm>
            <a:off x="6324161" y="448299"/>
            <a:ext cx="3370641" cy="21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0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The </a:t>
            </a:r>
            <a:r>
              <a:rPr lang="en-US" dirty="0"/>
              <a:t>while Statement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2535621"/>
          </a:xfrm>
        </p:spPr>
        <p:txBody>
          <a:bodyPr/>
          <a:lstStyle/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Insert 3 coins for playing 3 rounds</a:t>
            </a:r>
          </a:p>
          <a:p>
            <a:pPr lvl="1"/>
            <a:r>
              <a:rPr lang="en-US" altLang="en-US" dirty="0"/>
              <a:t>After playing 1 round, remaining 2 rounds</a:t>
            </a:r>
          </a:p>
          <a:p>
            <a:pPr lvl="1"/>
            <a:r>
              <a:rPr lang="en-US" altLang="en-US" dirty="0"/>
              <a:t>After playing 2 round, remaining 1 round</a:t>
            </a:r>
          </a:p>
          <a:p>
            <a:pPr lvl="1"/>
            <a:r>
              <a:rPr lang="en-US" altLang="en-US" dirty="0"/>
              <a:t>After playing 3 round, remaining 0 round, display “INSERT COIN”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39</a:t>
            </a:fld>
            <a:endParaRPr lang="en-NZ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44291" y="3962510"/>
            <a:ext cx="2704985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Remaining round: 2</a:t>
            </a: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Remaining round: 1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Remaining round: 0</a:t>
            </a:r>
          </a:p>
          <a:p>
            <a:pPr algn="l" eaLnBrk="1" hangingPunct="1"/>
            <a:r>
              <a:rPr lang="en-NZ" altLang="zh-CN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INSERT COIN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2EF3B9AC-913C-4ACD-B25A-18348977D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51" y="3701285"/>
            <a:ext cx="6409008" cy="17135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remainRound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remainRound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System.out.println("Playing...");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remainRound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System.out.println("Remaining round: " + </a:t>
            </a:r>
            <a:r>
              <a:rPr lang="en-NZ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remainRound</a:t>
            </a: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System.out.println("INSERT COIN");</a:t>
            </a:r>
          </a:p>
        </p:txBody>
      </p:sp>
      <p:pic>
        <p:nvPicPr>
          <p:cNvPr id="11" name="Picture 2" descr="Renán Flippy Stills #AnnieForSkullgirls on Twitter: &quot;&quot;夢&quot;. My First not Oni  full song cleared (On Hard Mode). Full songs only haves Oni or Ura  difficulty charts on their respective .tja files. I'm">
            <a:extLst>
              <a:ext uri="{FF2B5EF4-FFF2-40B4-BE49-F238E27FC236}">
                <a16:creationId xmlns:a16="http://schemas.microsoft.com/office/drawing/2014/main" id="{020DFD8C-A56C-48E0-959F-01839295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81" y="101877"/>
            <a:ext cx="3865018" cy="231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2.Sequence Structure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Sequence structure </a:t>
            </a:r>
          </a:p>
          <a:p>
            <a:pPr lvl="1"/>
            <a:r>
              <a:rPr lang="en-NZ" dirty="0"/>
              <a:t>Built into Java. </a:t>
            </a:r>
          </a:p>
          <a:p>
            <a:pPr lvl="1"/>
            <a:r>
              <a:rPr lang="en-NZ" dirty="0"/>
              <a:t>Unless directed otherwise, the computer executes Java statements one after the other in the order in which they’re written. </a:t>
            </a:r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528" y="3429000"/>
            <a:ext cx="5701134" cy="2368363"/>
          </a:xfrm>
          <a:prstGeom prst="rect">
            <a:avLst/>
          </a:prstGeom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237313" y="4432920"/>
            <a:ext cx="1100063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Hello</a:t>
            </a:r>
          </a:p>
          <a:p>
            <a:pPr algn="l" eaLnBrk="1" hangingPunct="1"/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World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54255" y="3529141"/>
            <a:ext cx="3466177" cy="4855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System.out.println("Hello");      System.out.println("World");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98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US" dirty="0"/>
              <a:t>Equivalent of for and while Loops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40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EE5589-8A50-4FF2-89FE-4132D517DA16}"/>
              </a:ext>
            </a:extLst>
          </p:cNvPr>
          <p:cNvSpPr txBox="1">
            <a:spLocks noChangeArrowheads="1"/>
          </p:cNvSpPr>
          <p:nvPr/>
        </p:nvSpPr>
        <p:spPr>
          <a:xfrm>
            <a:off x="272480" y="3156382"/>
            <a:ext cx="2223406" cy="394635"/>
          </a:xfrm>
          <a:prstGeom prst="rect">
            <a:avLst/>
          </a:prstGeom>
          <a:ln>
            <a:solidFill>
              <a:srgbClr val="FFFF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>
                <a:latin typeface="Helvetica Neue" charset="0"/>
                <a:ea typeface="ＭＳ Ｐゴシック" panose="020B0600070205080204" pitchFamily="34" charset="-128"/>
                <a:cs typeface="Helvetica" pitchFamily="34" charset="0"/>
              </a:rPr>
              <a:t>is equivalent to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38E1CD2-3AFA-4455-9816-7A15C40E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09" y="1226048"/>
            <a:ext cx="5083431" cy="179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s"/>
              <a:defRPr kumimoji="1" sz="2600">
                <a:solidFill>
                  <a:schemeClr val="tx1"/>
                </a:solidFill>
                <a:latin typeface="Helvetica" pitchFamily="34" charset="0"/>
                <a:ea typeface="ＭＳ Ｐゴシック" panose="020B0600070205080204" pitchFamily="34" charset="-128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4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9pPr>
          </a:lstStyle>
          <a:p>
            <a:pPr algn="l"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(expr1; expr2; expr3)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</a:p>
          <a:p>
            <a:pPr algn="l">
              <a:buFont typeface="Monotype Sorts" charset="2"/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 statement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9C94A16-AD0D-4AA2-B310-521C5B79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12" y="3660553"/>
            <a:ext cx="4816475" cy="2296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s"/>
              <a:defRPr kumimoji="1" sz="2600">
                <a:solidFill>
                  <a:schemeClr val="tx1"/>
                </a:solidFill>
                <a:latin typeface="Helvetica" pitchFamily="34" charset="0"/>
                <a:ea typeface="ＭＳ Ｐゴシック" panose="020B0600070205080204" pitchFamily="34" charset="-128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4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9pPr>
          </a:lstStyle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expr1;             	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(expr2) {      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expr3; 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 statement  </a:t>
            </a:r>
            <a:r>
              <a:rPr lang="en-US" altLang="en-US" sz="2000" dirty="0">
                <a:latin typeface="Courier" pitchFamily="49" charset="0"/>
              </a:rPr>
              <a:t> </a:t>
            </a:r>
            <a:r>
              <a:rPr lang="en-US" altLang="en-US" sz="2000" dirty="0"/>
              <a:t>  	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027B0A5-1B53-47DD-AD1A-3E50B59F1CF4}"/>
              </a:ext>
            </a:extLst>
          </p:cNvPr>
          <p:cNvSpPr/>
          <p:nvPr/>
        </p:nvSpPr>
        <p:spPr>
          <a:xfrm>
            <a:off x="5580494" y="1364926"/>
            <a:ext cx="4114308" cy="8440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for (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49" charset="0"/>
                <a:cs typeface="????" charset="0"/>
              </a:rPr>
              <a:t>i=0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; </a:t>
            </a:r>
            <a:r>
              <a:rPr lang="en-US" altLang="en-US" sz="2000" b="1" dirty="0">
                <a:solidFill>
                  <a:srgbClr val="00B050"/>
                </a:solidFill>
                <a:latin typeface="Courier" pitchFamily="49" charset="0"/>
                <a:cs typeface="????" charset="0"/>
              </a:rPr>
              <a:t>i&lt;5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; </a:t>
            </a:r>
            <a:r>
              <a:rPr lang="en-US" altLang="en-US" sz="2000" b="1" dirty="0" err="1">
                <a:solidFill>
                  <a:srgbClr val="00B0F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00B0F0"/>
                </a:solidFill>
                <a:latin typeface="Courier" pitchFamily="49" charset="0"/>
                <a:cs typeface="????" charset="0"/>
              </a:rPr>
              <a:t>++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){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System.out.println(</a:t>
            </a:r>
            <a:r>
              <a:rPr lang="en-US" altLang="en-US" sz="2000" b="1" dirty="0" err="1">
                <a:solidFill>
                  <a:srgbClr val="7030A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);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5DFF8CD-5594-45B0-B379-4C853EBF5DAD}"/>
              </a:ext>
            </a:extLst>
          </p:cNvPr>
          <p:cNvSpPr/>
          <p:nvPr/>
        </p:nvSpPr>
        <p:spPr>
          <a:xfrm>
            <a:off x="5580494" y="3791533"/>
            <a:ext cx="4114308" cy="13364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" pitchFamily="49" charset="0"/>
                <a:cs typeface="????" charset="0"/>
              </a:rPr>
              <a:t>i=0;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while (</a:t>
            </a:r>
            <a:r>
              <a:rPr lang="en-US" altLang="en-US" sz="2000" b="1" dirty="0">
                <a:solidFill>
                  <a:srgbClr val="00B050"/>
                </a:solidFill>
                <a:latin typeface="Courier" pitchFamily="49" charset="0"/>
                <a:cs typeface="????" charset="0"/>
              </a:rPr>
              <a:t>i&lt;5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){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System.out.println(</a:t>
            </a:r>
            <a:r>
              <a:rPr lang="en-US" altLang="en-US" sz="2000" b="1" dirty="0" err="1">
                <a:solidFill>
                  <a:srgbClr val="7030A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);</a:t>
            </a:r>
            <a:br>
              <a:rPr lang="en-US" altLang="en-US" sz="2000" b="1" dirty="0">
                <a:latin typeface="Courier" pitchFamily="49" charset="0"/>
                <a:cs typeface="????" charset="0"/>
              </a:rPr>
            </a:br>
            <a:r>
              <a:rPr lang="en-US" altLang="en-US" sz="2000" b="1" dirty="0">
                <a:latin typeface="Courier" pitchFamily="49" charset="0"/>
                <a:cs typeface="????" charset="0"/>
              </a:rPr>
              <a:t>   </a:t>
            </a:r>
            <a:r>
              <a:rPr lang="en-US" altLang="en-US" sz="2000" b="1" dirty="0" err="1">
                <a:solidFill>
                  <a:srgbClr val="00B0F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00B0F0"/>
                </a:solidFill>
                <a:latin typeface="Courier" pitchFamily="49" charset="0"/>
                <a:cs typeface="????" charset="0"/>
              </a:rPr>
              <a:t>++;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}</a:t>
            </a:r>
            <a:endParaRPr lang="en-US" sz="2000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22814FA-7FCE-4B57-91D7-17F2E55B4158}"/>
              </a:ext>
            </a:extLst>
          </p:cNvPr>
          <p:cNvSpPr txBox="1">
            <a:spLocks noChangeArrowheads="1"/>
          </p:cNvSpPr>
          <p:nvPr/>
        </p:nvSpPr>
        <p:spPr>
          <a:xfrm>
            <a:off x="5851563" y="3137033"/>
            <a:ext cx="2223406" cy="394635"/>
          </a:xfrm>
          <a:prstGeom prst="rect">
            <a:avLst/>
          </a:prstGeom>
          <a:ln>
            <a:solidFill>
              <a:srgbClr val="FFFF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>
                <a:latin typeface="Helvetica Neue" charset="0"/>
                <a:ea typeface="ＭＳ Ｐゴシック" panose="020B0600070205080204" pitchFamily="34" charset="-128"/>
                <a:cs typeface="Helvetica" pitchFamily="34" charset="0"/>
              </a:rPr>
              <a:t>is equivalent to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011B6C-5C3F-45CC-951E-5CA1ED7E3E50}"/>
              </a:ext>
            </a:extLst>
          </p:cNvPr>
          <p:cNvSpPr/>
          <p:nvPr/>
        </p:nvSpPr>
        <p:spPr>
          <a:xfrm>
            <a:off x="704528" y="6014224"/>
            <a:ext cx="7149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/>
              <a:t>Both</a:t>
            </a:r>
            <a:r>
              <a:rPr lang="zh-TW" altLang="en-US" sz="2000" dirty="0"/>
              <a:t> </a:t>
            </a:r>
            <a:r>
              <a:rPr lang="en-US" altLang="zh-TW" sz="2000" dirty="0"/>
              <a:t>of</a:t>
            </a:r>
            <a:r>
              <a:rPr lang="zh-TW" altLang="en-US" sz="2000" dirty="0"/>
              <a:t> </a:t>
            </a:r>
            <a:r>
              <a:rPr lang="en-US" altLang="zh-TW" sz="2000" dirty="0"/>
              <a:t>them</a:t>
            </a:r>
            <a:r>
              <a:rPr lang="zh-TW" altLang="en-US" sz="2000" dirty="0"/>
              <a:t> </a:t>
            </a:r>
            <a:r>
              <a:rPr lang="en-US" altLang="zh-TW" sz="2000" dirty="0"/>
              <a:t>are</a:t>
            </a:r>
            <a:r>
              <a:rPr lang="zh-TW" altLang="en-US" sz="2000" dirty="0"/>
              <a:t> </a:t>
            </a:r>
            <a:r>
              <a:rPr lang="en-US" altLang="zh-TW" sz="2000" dirty="0"/>
              <a:t>c</a:t>
            </a:r>
            <a:r>
              <a:rPr lang="en-NZ" altLang="zh-HK" sz="2000" dirty="0" err="1"/>
              <a:t>ounter</a:t>
            </a:r>
            <a:r>
              <a:rPr lang="en-NZ" altLang="zh-HK" sz="2000" dirty="0"/>
              <a:t>-Controlled Repetition </a:t>
            </a:r>
            <a:r>
              <a:rPr lang="en-US" altLang="zh-TW" sz="2000" dirty="0"/>
              <a:t>(</a:t>
            </a:r>
            <a:r>
              <a:rPr lang="zh-HK" altLang="en-US" sz="2000" b="1" dirty="0"/>
              <a:t>計次迴圈</a:t>
            </a:r>
            <a:r>
              <a:rPr lang="en-US" altLang="zh-TW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HK" sz="2000" dirty="0"/>
              <a:t>Loop for 5 times.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5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US" dirty="0"/>
              <a:t>Beware of infinite loop!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41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38E1CD2-3AFA-4455-9816-7A15C40E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082" y="1252536"/>
            <a:ext cx="4791368" cy="113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s"/>
              <a:defRPr kumimoji="1" sz="2600">
                <a:solidFill>
                  <a:schemeClr val="tx1"/>
                </a:solidFill>
                <a:latin typeface="Helvetica" pitchFamily="34" charset="0"/>
                <a:ea typeface="ＭＳ Ｐゴシック" panose="020B0600070205080204" pitchFamily="34" charset="-128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4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9pPr>
          </a:lstStyle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always less than 5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Condition is always true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forever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9C94A16-AD0D-4AA2-B310-521C5B79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27" y="3645024"/>
            <a:ext cx="4816475" cy="17986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s"/>
              <a:defRPr kumimoji="1" sz="2600">
                <a:solidFill>
                  <a:schemeClr val="tx1"/>
                </a:solidFill>
                <a:latin typeface="Helvetica" pitchFamily="34" charset="0"/>
                <a:ea typeface="ＭＳ Ｐゴシック" panose="020B0600070205080204" pitchFamily="34" charset="-128"/>
                <a:cs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4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9pPr>
          </a:lstStyle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always 0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Condition is always true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forever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Remember to adjust the value of counter at the end of each loop 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027B0A5-1B53-47DD-AD1A-3E50B59F1CF4}"/>
              </a:ext>
            </a:extLst>
          </p:cNvPr>
          <p:cNvSpPr/>
          <p:nvPr/>
        </p:nvSpPr>
        <p:spPr>
          <a:xfrm>
            <a:off x="560512" y="1352488"/>
            <a:ext cx="4114308" cy="114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for (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49" charset="0"/>
                <a:cs typeface="????" charset="0"/>
              </a:rPr>
              <a:t>i=0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; </a:t>
            </a:r>
            <a:r>
              <a:rPr lang="en-US" altLang="en-US" sz="2000" b="1" dirty="0">
                <a:solidFill>
                  <a:srgbClr val="00B050"/>
                </a:solidFill>
                <a:latin typeface="Courier" pitchFamily="49" charset="0"/>
                <a:cs typeface="????" charset="0"/>
              </a:rPr>
              <a:t>i&lt;5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; </a:t>
            </a:r>
            <a:r>
              <a:rPr lang="en-US" altLang="en-US" sz="2000" b="1" dirty="0" err="1">
                <a:solidFill>
                  <a:srgbClr val="00B0F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00B0F0"/>
                </a:solidFill>
                <a:latin typeface="Courier" pitchFamily="49" charset="0"/>
                <a:cs typeface="????" charset="0"/>
              </a:rPr>
              <a:t>++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){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System.out.println(</a:t>
            </a:r>
            <a:r>
              <a:rPr lang="en-US" altLang="en-US" sz="2000" b="1" dirty="0" err="1">
                <a:solidFill>
                  <a:srgbClr val="7030A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);</a:t>
            </a:r>
            <a:b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</a:b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   </a:t>
            </a:r>
            <a:r>
              <a:rPr lang="en-US" altLang="en-US" sz="2400" b="1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  <a:cs typeface="????" charset="0"/>
              </a:rPr>
              <a:t>i</a:t>
            </a:r>
            <a:r>
              <a:rPr lang="en-US" altLang="en-US" sz="2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  <a:cs typeface="????" charset="0"/>
              </a:rPr>
              <a:t> = 0;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5DFF8CD-5594-45B0-B379-4C853EBF5DAD}"/>
              </a:ext>
            </a:extLst>
          </p:cNvPr>
          <p:cNvSpPr/>
          <p:nvPr/>
        </p:nvSpPr>
        <p:spPr>
          <a:xfrm>
            <a:off x="560512" y="3776274"/>
            <a:ext cx="4114308" cy="10921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" pitchFamily="49" charset="0"/>
                <a:cs typeface="????" charset="0"/>
              </a:rPr>
              <a:t>i=0;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while (</a:t>
            </a:r>
            <a:r>
              <a:rPr lang="en-US" altLang="en-US" sz="2000" b="1" dirty="0">
                <a:solidFill>
                  <a:srgbClr val="00B050"/>
                </a:solidFill>
                <a:latin typeface="Courier" pitchFamily="49" charset="0"/>
                <a:cs typeface="????" charset="0"/>
              </a:rPr>
              <a:t>i&lt;5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){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System.out.println(</a:t>
            </a:r>
            <a:r>
              <a:rPr lang="en-US" altLang="en-US" sz="2000" b="1" dirty="0" err="1">
                <a:solidFill>
                  <a:srgbClr val="7030A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);</a:t>
            </a:r>
            <a:br>
              <a:rPr lang="en-US" altLang="en-US" sz="2000" b="1" dirty="0">
                <a:latin typeface="Courier" pitchFamily="49" charset="0"/>
                <a:cs typeface="????" charset="0"/>
              </a:rPr>
            </a:br>
            <a:r>
              <a:rPr lang="en-US" altLang="en-US" sz="2000" b="1" dirty="0">
                <a:latin typeface="Courier" pitchFamily="49" charset="0"/>
                <a:cs typeface="????" charset="0"/>
              </a:rPr>
              <a:t>}</a:t>
            </a:r>
            <a:endParaRPr lang="en-US" sz="2000" b="1" dirty="0"/>
          </a:p>
        </p:txBody>
      </p:sp>
      <p:grpSp>
        <p:nvGrpSpPr>
          <p:cNvPr id="11" name="Group 26">
            <a:extLst>
              <a:ext uri="{FF2B5EF4-FFF2-40B4-BE49-F238E27FC236}">
                <a16:creationId xmlns:a16="http://schemas.microsoft.com/office/drawing/2014/main" id="{1789EEC5-5324-42CC-AF88-6ED3FE0787E2}"/>
              </a:ext>
            </a:extLst>
          </p:cNvPr>
          <p:cNvGrpSpPr>
            <a:grpSpLocks/>
          </p:cNvGrpSpPr>
          <p:nvPr/>
        </p:nvGrpSpPr>
        <p:grpSpPr bwMode="auto">
          <a:xfrm>
            <a:off x="2621709" y="1876610"/>
            <a:ext cx="628650" cy="630237"/>
            <a:chOff x="975" y="300"/>
            <a:chExt cx="680" cy="681"/>
          </a:xfrm>
        </p:grpSpPr>
        <p:sp>
          <p:nvSpPr>
            <p:cNvPr id="12" name="Oval 27">
              <a:extLst>
                <a:ext uri="{FF2B5EF4-FFF2-40B4-BE49-F238E27FC236}">
                  <a16:creationId xmlns:a16="http://schemas.microsoft.com/office/drawing/2014/main" id="{CC46B54D-AFC6-4E4C-A9D0-64626BD5A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 dirty="0">
                <a:solidFill>
                  <a:srgbClr val="CC0000"/>
                </a:solidFill>
              </a:endParaRPr>
            </a:p>
          </p:txBody>
        </p:sp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BA92523B-BBE2-4FC1-B439-938816881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/>
            </a:p>
          </p:txBody>
        </p:sp>
        <p:sp>
          <p:nvSpPr>
            <p:cNvPr id="20" name="WordArt 29">
              <a:extLst>
                <a:ext uri="{FF2B5EF4-FFF2-40B4-BE49-F238E27FC236}">
                  <a16:creationId xmlns:a16="http://schemas.microsoft.com/office/drawing/2014/main" id="{9CEB258A-BA8F-45A8-9CA3-56CF215E26F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8E7CFFF3-3709-40D2-83ED-10DE79952EA1}"/>
              </a:ext>
            </a:extLst>
          </p:cNvPr>
          <p:cNvGrpSpPr>
            <a:grpSpLocks/>
          </p:cNvGrpSpPr>
          <p:nvPr/>
        </p:nvGrpSpPr>
        <p:grpSpPr bwMode="auto">
          <a:xfrm>
            <a:off x="2617666" y="4553313"/>
            <a:ext cx="628650" cy="630237"/>
            <a:chOff x="975" y="300"/>
            <a:chExt cx="680" cy="681"/>
          </a:xfrm>
        </p:grpSpPr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D9490523-4CBA-4E7F-AC24-7DF8F133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 dirty="0">
                <a:solidFill>
                  <a:srgbClr val="CC0000"/>
                </a:solidFill>
              </a:endParaRPr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F45EAF07-2BBF-433F-904B-DCEAAFE9D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/>
            </a:p>
          </p:txBody>
        </p:sp>
        <p:sp>
          <p:nvSpPr>
            <p:cNvPr id="24" name="WordArt 29">
              <a:extLst>
                <a:ext uri="{FF2B5EF4-FFF2-40B4-BE49-F238E27FC236}">
                  <a16:creationId xmlns:a16="http://schemas.microsoft.com/office/drawing/2014/main" id="{5CE1A0B3-D7BC-48CA-A52E-BD8749DD66A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5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56" y="240720"/>
            <a:ext cx="8730399" cy="990600"/>
          </a:xfrm>
        </p:spPr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US" dirty="0"/>
              <a:t>Scope of the variable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42</a:t>
            </a:fld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027B0A5-1B53-47DD-AD1A-3E50B59F1CF4}"/>
              </a:ext>
            </a:extLst>
          </p:cNvPr>
          <p:cNvSpPr/>
          <p:nvPr/>
        </p:nvSpPr>
        <p:spPr>
          <a:xfrm>
            <a:off x="560512" y="1352488"/>
            <a:ext cx="4114308" cy="13383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for (</a:t>
            </a:r>
            <a:r>
              <a:rPr lang="en-US" altLang="en-US" sz="2000" b="1" dirty="0">
                <a:solidFill>
                  <a:schemeClr val="tx1"/>
                </a:solidFill>
                <a:latin typeface="Courier" pitchFamily="49" charset="0"/>
                <a:cs typeface="????" charset="0"/>
              </a:rPr>
              <a:t>i=0; i&lt;5; </a:t>
            </a:r>
            <a:r>
              <a:rPr lang="en-US" altLang="en-US" sz="2000" b="1" dirty="0" err="1">
                <a:solidFill>
                  <a:schemeClr val="tx1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ourier" pitchFamily="49" charset="0"/>
                <a:cs typeface="????" charset="0"/>
              </a:rPr>
              <a:t>++)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  <a:cs typeface="????" charset="0"/>
              </a:rPr>
              <a:t>{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int x =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 + 100;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System.out.println(</a:t>
            </a:r>
            <a:r>
              <a:rPr lang="en-US" altLang="en-US" sz="2000" b="1" dirty="0" err="1">
                <a:solidFill>
                  <a:srgbClr val="7030A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);</a:t>
            </a:r>
            <a:endParaRPr lang="en-US" altLang="en-US" sz="24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pitchFamily="49" charset="0"/>
              <a:cs typeface="????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  <a:cs typeface="????" charset="0"/>
              </a:rPr>
              <a:t>}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System.out.println(x);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6CF46B69-970B-4CCC-915F-9BB4D6A89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39" y="2322285"/>
            <a:ext cx="501847" cy="501847"/>
          </a:xfrm>
          <a:prstGeom prst="rect">
            <a:avLst/>
          </a:prstGeom>
        </p:spPr>
      </p:pic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F1C919F9-49EC-403C-813F-7BB12BBB03B8}"/>
              </a:ext>
            </a:extLst>
          </p:cNvPr>
          <p:cNvSpPr/>
          <p:nvPr/>
        </p:nvSpPr>
        <p:spPr>
          <a:xfrm>
            <a:off x="4878327" y="2081219"/>
            <a:ext cx="4953000" cy="1485825"/>
          </a:xfrm>
          <a:prstGeom prst="wedgeRectCallout">
            <a:avLst>
              <a:gd name="adj1" fmla="val -67546"/>
              <a:gd name="adj2" fmla="val -22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HK" sz="2000" i="1" dirty="0"/>
              <a:t>x</a:t>
            </a:r>
            <a:r>
              <a:rPr lang="en-US" altLang="zh-HK" sz="2000" dirty="0"/>
              <a:t> cannot be printed outside the for loop as it is declared within the for loop.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HK" sz="2000" dirty="0"/>
              <a:t>Scope of variable x is only within the for loop</a:t>
            </a:r>
            <a:endParaRPr lang="zh-HK" altLang="en-US" sz="2000" dirty="0"/>
          </a:p>
        </p:txBody>
      </p:sp>
      <p:sp>
        <p:nvSpPr>
          <p:cNvPr id="11" name="語音泡泡: 矩形 10">
            <a:extLst>
              <a:ext uri="{FF2B5EF4-FFF2-40B4-BE49-F238E27FC236}">
                <a16:creationId xmlns:a16="http://schemas.microsoft.com/office/drawing/2014/main" id="{D2477204-EC63-4AC7-87E3-D65216C9B873}"/>
              </a:ext>
            </a:extLst>
          </p:cNvPr>
          <p:cNvSpPr/>
          <p:nvPr/>
        </p:nvSpPr>
        <p:spPr>
          <a:xfrm>
            <a:off x="4861147" y="986908"/>
            <a:ext cx="4953000" cy="990600"/>
          </a:xfrm>
          <a:prstGeom prst="wedgeRectCallout">
            <a:avLst>
              <a:gd name="adj1" fmla="val -76552"/>
              <a:gd name="adj2" fmla="val 314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declared in the for loop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scope of the variable is the block in between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EEC213-8691-490A-8547-434D342A4E4C}"/>
              </a:ext>
            </a:extLst>
          </p:cNvPr>
          <p:cNvSpPr/>
          <p:nvPr/>
        </p:nvSpPr>
        <p:spPr>
          <a:xfrm>
            <a:off x="249455" y="2857265"/>
            <a:ext cx="4460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to solve?</a:t>
            </a:r>
            <a:endParaRPr lang="zh-TW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53C25E-550E-4AEB-BA39-1F8587B35AFB}"/>
              </a:ext>
            </a:extLst>
          </p:cNvPr>
          <p:cNvSpPr/>
          <p:nvPr/>
        </p:nvSpPr>
        <p:spPr>
          <a:xfrm>
            <a:off x="195000" y="4085673"/>
            <a:ext cx="6342176" cy="20621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public static void main(String[]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args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 </a:t>
            </a:r>
            <a:r>
              <a:rPr lang="en-US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  <a:cs typeface="????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int x;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for (</a:t>
            </a:r>
            <a:r>
              <a:rPr lang="en-US" altLang="en-US" sz="2000" b="1" dirty="0" err="1">
                <a:solidFill>
                  <a:schemeClr val="tx1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ourier" pitchFamily="49" charset="0"/>
                <a:cs typeface="????" charset="0"/>
              </a:rPr>
              <a:t>=0; </a:t>
            </a:r>
            <a:r>
              <a:rPr lang="en-US" altLang="en-US" sz="2000" b="1" dirty="0" err="1">
                <a:solidFill>
                  <a:schemeClr val="tx1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ourier" pitchFamily="49" charset="0"/>
                <a:cs typeface="????" charset="0"/>
              </a:rPr>
              <a:t>&lt;5; </a:t>
            </a:r>
            <a:r>
              <a:rPr lang="en-US" altLang="en-US" sz="2000" b="1" dirty="0" err="1">
                <a:solidFill>
                  <a:schemeClr val="tx1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ourier" pitchFamily="49" charset="0"/>
                <a:cs typeface="????" charset="0"/>
              </a:rPr>
              <a:t>++)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  <a:cs typeface="????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  x =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 + 100;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   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System.out.println(</a:t>
            </a:r>
            <a:r>
              <a:rPr lang="en-US" altLang="en-US" sz="2000" b="1" dirty="0" err="1">
                <a:solidFill>
                  <a:srgbClr val="7030A0"/>
                </a:solidFill>
                <a:latin typeface="Courier" pitchFamily="49" charset="0"/>
                <a:cs typeface="????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Courier" pitchFamily="49" charset="0"/>
                <a:cs typeface="????" charset="0"/>
              </a:rPr>
              <a:t>);</a:t>
            </a:r>
            <a:endParaRPr lang="en-US" altLang="en-US" sz="24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pitchFamily="49" charset="0"/>
              <a:cs typeface="????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  <a:cs typeface="????" charset="0"/>
              </a:rPr>
              <a:t>   }</a:t>
            </a:r>
          </a:p>
          <a:p>
            <a:pPr algn="l">
              <a:lnSpc>
                <a:spcPct val="80000"/>
              </a:lnSpc>
            </a:pPr>
            <a:r>
              <a:rPr lang="en-US" altLang="zh-HK" sz="2000" b="1" dirty="0">
                <a:solidFill>
                  <a:srgbClr val="7030A0"/>
                </a:solidFill>
                <a:latin typeface="Courier" pitchFamily="49" charset="0"/>
              </a:rPr>
              <a:t>   System.out.println(x);</a:t>
            </a:r>
          </a:p>
          <a:p>
            <a:pPr algn="l">
              <a:lnSpc>
                <a:spcPct val="80000"/>
              </a:lnSpc>
            </a:pPr>
            <a:r>
              <a:rPr lang="en-US" altLang="zh-HK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pitchFamily="49" charset="0"/>
              </a:rPr>
              <a:t>}</a:t>
            </a:r>
            <a:endParaRPr lang="en-US" altLang="zh-HK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語音泡泡: 矩形 17">
            <a:extLst>
              <a:ext uri="{FF2B5EF4-FFF2-40B4-BE49-F238E27FC236}">
                <a16:creationId xmlns:a16="http://schemas.microsoft.com/office/drawing/2014/main" id="{A742CA7D-E0D0-4E27-81AE-2C4EA5F9616C}"/>
              </a:ext>
            </a:extLst>
          </p:cNvPr>
          <p:cNvSpPr/>
          <p:nvPr/>
        </p:nvSpPr>
        <p:spPr>
          <a:xfrm>
            <a:off x="6465168" y="4293096"/>
            <a:ext cx="3366159" cy="990600"/>
          </a:xfrm>
          <a:prstGeom prst="wedgeRectCallout">
            <a:avLst>
              <a:gd name="adj1" fmla="val -188230"/>
              <a:gd name="adj2" fmla="val -349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declared in main body</a:t>
            </a: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scope of x is the block in between </a:t>
            </a:r>
            <a:r>
              <a:rPr lang="en-US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086D6D-E44C-4D54-BD8D-9CEC2CDE6699}"/>
              </a:ext>
            </a:extLst>
          </p:cNvPr>
          <p:cNvSpPr/>
          <p:nvPr/>
        </p:nvSpPr>
        <p:spPr>
          <a:xfrm>
            <a:off x="704528" y="4365104"/>
            <a:ext cx="4005828" cy="1584176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821E6CFA-9A15-4E53-9A9E-38DD8A6B8637}"/>
              </a:ext>
            </a:extLst>
          </p:cNvPr>
          <p:cNvSpPr/>
          <p:nvPr/>
        </p:nvSpPr>
        <p:spPr>
          <a:xfrm>
            <a:off x="6459779" y="5404864"/>
            <a:ext cx="3366159" cy="677611"/>
          </a:xfrm>
          <a:prstGeom prst="wedgeRectCallout">
            <a:avLst>
              <a:gd name="adj1" fmla="val -119556"/>
              <a:gd name="adj2" fmla="val -1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HK" sz="2000" i="1" dirty="0"/>
              <a:t>x</a:t>
            </a:r>
            <a:r>
              <a:rPr lang="en-US" altLang="zh-HK" sz="2000" dirty="0"/>
              <a:t> can be printed as it is still within main body</a:t>
            </a:r>
            <a:endParaRPr lang="zh-HK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7F919F-D25E-44EC-B3B9-40DA58C1074D}"/>
              </a:ext>
            </a:extLst>
          </p:cNvPr>
          <p:cNvSpPr/>
          <p:nvPr/>
        </p:nvSpPr>
        <p:spPr>
          <a:xfrm>
            <a:off x="1074747" y="1629272"/>
            <a:ext cx="3467639" cy="559749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961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906000" cy="990600"/>
          </a:xfrm>
        </p:spPr>
        <p:txBody>
          <a:bodyPr>
            <a:noAutofit/>
          </a:bodyPr>
          <a:lstStyle/>
          <a:p>
            <a:r>
              <a:rPr lang="en-NZ" sz="2600" dirty="0"/>
              <a:t>4.Repetition Structure</a:t>
            </a:r>
            <a:br>
              <a:rPr lang="en-NZ" sz="2600" dirty="0"/>
            </a:br>
            <a:r>
              <a:rPr lang="en-NZ" sz="2600" dirty="0"/>
              <a:t>Sentinel-Controlled Repetition </a:t>
            </a:r>
            <a:r>
              <a:rPr lang="en-US" altLang="zh-TW" sz="2600" dirty="0"/>
              <a:t>(</a:t>
            </a:r>
            <a:r>
              <a:rPr lang="zh-TW" altLang="en-US" sz="2600" dirty="0"/>
              <a:t>一直重複執行直到遇到某個旗標</a:t>
            </a:r>
            <a:r>
              <a:rPr lang="en-US" altLang="zh-TW" sz="2600" dirty="0"/>
              <a:t>)</a:t>
            </a:r>
            <a:endParaRPr lang="en-NZ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43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5306144"/>
          </a:xfrm>
        </p:spPr>
        <p:txBody>
          <a:bodyPr>
            <a:normAutofit/>
          </a:bodyPr>
          <a:lstStyle/>
          <a:p>
            <a:r>
              <a:rPr lang="en-NZ" dirty="0"/>
              <a:t>It is often called </a:t>
            </a:r>
            <a:r>
              <a:rPr lang="en-NZ" b="1" dirty="0">
                <a:solidFill>
                  <a:srgbClr val="FF0000"/>
                </a:solidFill>
              </a:rPr>
              <a:t>indefinite</a:t>
            </a:r>
            <a:r>
              <a:rPr lang="en-NZ" dirty="0">
                <a:solidFill>
                  <a:srgbClr val="FF0000"/>
                </a:solidFill>
              </a:rPr>
              <a:t> repetition </a:t>
            </a:r>
            <a:r>
              <a:rPr lang="en-NZ" dirty="0"/>
              <a:t>because the number of repetitions is </a:t>
            </a:r>
            <a:r>
              <a:rPr lang="en-NZ" b="1" dirty="0"/>
              <a:t>not</a:t>
            </a:r>
            <a:r>
              <a:rPr lang="en-NZ" dirty="0"/>
              <a:t> known before the loop begins executing.</a:t>
            </a:r>
            <a:br>
              <a:rPr lang="en-NZ" dirty="0"/>
            </a:br>
            <a:r>
              <a:rPr lang="zh-TW" altLang="en-US" dirty="0"/>
              <a:t>通常將其稱為無限重複，因為在循環開始執行之前未知重複次數。</a:t>
            </a:r>
            <a:endParaRPr lang="en-US" altLang="zh-TW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946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906000" cy="990600"/>
          </a:xfrm>
        </p:spPr>
        <p:txBody>
          <a:bodyPr>
            <a:noAutofit/>
          </a:bodyPr>
          <a:lstStyle/>
          <a:p>
            <a:r>
              <a:rPr lang="en-NZ" sz="2600" dirty="0"/>
              <a:t>4.Repetition Structure</a:t>
            </a:r>
            <a:br>
              <a:rPr lang="en-NZ" sz="2600" dirty="0"/>
            </a:br>
            <a:r>
              <a:rPr lang="en-NZ" sz="2600" dirty="0"/>
              <a:t>Sentinel-Controlled Repetition </a:t>
            </a:r>
            <a:r>
              <a:rPr lang="en-US" altLang="zh-TW" sz="2600" dirty="0"/>
              <a:t>(</a:t>
            </a:r>
            <a:r>
              <a:rPr lang="zh-TW" altLang="en-US" sz="2600" dirty="0"/>
              <a:t>一直重複執行直到遇到某個</a:t>
            </a:r>
            <a:r>
              <a:rPr lang="zh-TW" altLang="en-US" sz="2600" dirty="0">
                <a:solidFill>
                  <a:srgbClr val="FF0000"/>
                </a:solidFill>
              </a:rPr>
              <a:t>旗標</a:t>
            </a:r>
            <a:r>
              <a:rPr lang="en-US" altLang="zh-TW" sz="2600" dirty="0"/>
              <a:t>)</a:t>
            </a:r>
            <a:endParaRPr lang="en-NZ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44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9949" y="1050206"/>
            <a:ext cx="9493250" cy="5306144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Ask for mark repeatedly until -1 is input</a:t>
            </a:r>
          </a:p>
          <a:p>
            <a:pPr lvl="1"/>
            <a:r>
              <a:rPr lang="en-US" dirty="0"/>
              <a:t>The number of loop is not known until the loop begins execute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C673B2-B381-4B4E-9B8C-386781348C0F}"/>
              </a:ext>
            </a:extLst>
          </p:cNvPr>
          <p:cNvSpPr/>
          <p:nvPr/>
        </p:nvSpPr>
        <p:spPr>
          <a:xfrm>
            <a:off x="138346" y="2341821"/>
            <a:ext cx="9493250" cy="28157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Scanner input = new Scanner(System.in);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int total = 0,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markCounter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 = 0;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 err="1">
                <a:latin typeface="Courier" pitchFamily="49" charset="0"/>
                <a:cs typeface="????" charset="0"/>
              </a:rPr>
              <a:t>System.out.print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("Enter mark or -1 to quit: ");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int mark =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input.nextInt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while (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49" charset="0"/>
                <a:cs typeface="????" charset="0"/>
              </a:rPr>
              <a:t>mark != -1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total += mark;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markCounter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 += 1;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System.out.print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("Enter mark or -1 to quit: ");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mark =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input.nextInt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System.out.println("Average mark = " + total/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markCounter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0E2B96B3-9891-41E3-B51C-E432F428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5229200"/>
            <a:ext cx="4464496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60</a:t>
            </a:r>
          </a:p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70</a:t>
            </a:r>
          </a:p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80</a:t>
            </a:r>
          </a:p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-1</a:t>
            </a:r>
          </a:p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Average mark = 70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2773EF0E-75BD-4EE9-A9A5-E52D0AF7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933" y="5194075"/>
            <a:ext cx="4649067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90</a:t>
            </a:r>
          </a:p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100</a:t>
            </a:r>
          </a:p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-1</a:t>
            </a:r>
          </a:p>
          <a:p>
            <a:pPr algn="l" eaLnBrk="1" hangingPunct="1"/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Average mark = 95</a:t>
            </a:r>
          </a:p>
        </p:txBody>
      </p:sp>
    </p:spTree>
    <p:extLst>
      <p:ext uri="{BB962C8B-B14F-4D97-AF65-F5344CB8AC3E}">
        <p14:creationId xmlns:p14="http://schemas.microsoft.com/office/powerpoint/2010/main" val="7343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906000" cy="990600"/>
          </a:xfrm>
        </p:spPr>
        <p:txBody>
          <a:bodyPr>
            <a:noAutofit/>
          </a:bodyPr>
          <a:lstStyle/>
          <a:p>
            <a:r>
              <a:rPr lang="en-NZ" sz="2600" dirty="0"/>
              <a:t>4.Repetition Structure</a:t>
            </a:r>
            <a:br>
              <a:rPr lang="en-NZ" sz="2600" dirty="0"/>
            </a:br>
            <a:r>
              <a:rPr lang="en-NZ" sz="2600" dirty="0"/>
              <a:t>Sentinel-Controlled Repetition </a:t>
            </a:r>
            <a:r>
              <a:rPr lang="en-US" altLang="zh-TW" sz="2600" dirty="0"/>
              <a:t>(</a:t>
            </a:r>
            <a:r>
              <a:rPr lang="zh-TW" altLang="en-US" sz="2600" dirty="0"/>
              <a:t>一直重複執行直到遇到某個旗標</a:t>
            </a:r>
            <a:r>
              <a:rPr lang="en-US" altLang="zh-TW" sz="2600" dirty="0"/>
              <a:t>)</a:t>
            </a:r>
            <a:endParaRPr lang="en-NZ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45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5306144"/>
          </a:xfrm>
        </p:spPr>
        <p:txBody>
          <a:bodyPr>
            <a:normAutofit lnSpcReduction="10000"/>
          </a:bodyPr>
          <a:lstStyle/>
          <a:p>
            <a:r>
              <a:rPr lang="en-NZ" dirty="0"/>
              <a:t>It is often called </a:t>
            </a:r>
            <a:r>
              <a:rPr lang="en-NZ" b="1" dirty="0"/>
              <a:t>indefinite</a:t>
            </a:r>
            <a:r>
              <a:rPr lang="en-NZ" dirty="0"/>
              <a:t> repetition </a:t>
            </a:r>
            <a:r>
              <a:rPr lang="en-US" altLang="zh-TW" dirty="0"/>
              <a:t>(</a:t>
            </a:r>
            <a:r>
              <a:rPr lang="zh-HK" altLang="en-US" dirty="0"/>
              <a:t>無限重複</a:t>
            </a:r>
            <a:r>
              <a:rPr lang="en-US" altLang="zh-TW" dirty="0"/>
              <a:t>)</a:t>
            </a:r>
            <a:r>
              <a:rPr lang="en-NZ" dirty="0"/>
              <a:t> because the number of repetitions is </a:t>
            </a:r>
            <a:r>
              <a:rPr lang="en-NZ" b="1" dirty="0"/>
              <a:t>not</a:t>
            </a:r>
            <a:r>
              <a:rPr lang="en-NZ" dirty="0"/>
              <a:t> known before the loop begins executing.</a:t>
            </a:r>
            <a:br>
              <a:rPr lang="en-NZ" dirty="0"/>
            </a:br>
            <a:r>
              <a:rPr lang="zh-TW" altLang="en-US" dirty="0"/>
              <a:t>通常將其稱為無限重複，因為在循環開始執行之前未知重複次數。</a:t>
            </a:r>
            <a:endParaRPr lang="en-NZ" dirty="0"/>
          </a:p>
          <a:p>
            <a:r>
              <a:rPr lang="en-NZ" dirty="0"/>
              <a:t>A special value called a </a:t>
            </a:r>
            <a:r>
              <a:rPr lang="en-NZ" b="1" dirty="0">
                <a:solidFill>
                  <a:srgbClr val="FF0000"/>
                </a:solidFill>
              </a:rPr>
              <a:t>sentinel</a:t>
            </a:r>
            <a:r>
              <a:rPr lang="en-NZ" dirty="0">
                <a:solidFill>
                  <a:srgbClr val="FF0000"/>
                </a:solidFill>
              </a:rPr>
              <a:t> value </a:t>
            </a:r>
            <a:r>
              <a:rPr lang="zh-HK" altLang="en-US" dirty="0">
                <a:solidFill>
                  <a:srgbClr val="FF0000"/>
                </a:solidFill>
              </a:rPr>
              <a:t>特定結束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en-NZ" dirty="0"/>
              <a:t>(also called a signal/dummy/flag value</a:t>
            </a:r>
            <a:r>
              <a:rPr lang="zh-TW" altLang="en-US" dirty="0"/>
              <a:t>旗標</a:t>
            </a:r>
            <a:r>
              <a:rPr lang="en-NZ" dirty="0"/>
              <a:t>) can be used to indicate “end of data entry.” </a:t>
            </a:r>
          </a:p>
          <a:p>
            <a:r>
              <a:rPr lang="en-NZ" dirty="0"/>
              <a:t>Program logic for sentinel-controlled repetition</a:t>
            </a:r>
          </a:p>
          <a:p>
            <a:pPr lvl="1"/>
            <a:r>
              <a:rPr lang="en-NZ" dirty="0"/>
              <a:t>Reads the </a:t>
            </a:r>
            <a:r>
              <a:rPr lang="en-NZ" b="1" dirty="0"/>
              <a:t>first</a:t>
            </a:r>
            <a:r>
              <a:rPr lang="en-NZ" dirty="0"/>
              <a:t> value before reaching the loop. </a:t>
            </a:r>
          </a:p>
          <a:p>
            <a:pPr lvl="2"/>
            <a:r>
              <a:rPr lang="en-NZ" dirty="0"/>
              <a:t>If the condition of the loop is </a:t>
            </a:r>
            <a:r>
              <a:rPr lang="en-NZ" b="1" dirty="0"/>
              <a:t>false</a:t>
            </a:r>
            <a:r>
              <a:rPr lang="en-NZ" dirty="0"/>
              <a:t>, so the body of the loop does not execute </a:t>
            </a:r>
          </a:p>
          <a:p>
            <a:pPr lvl="2"/>
            <a:r>
              <a:rPr lang="en-NZ" dirty="0"/>
              <a:t>If the condition is </a:t>
            </a:r>
            <a:r>
              <a:rPr lang="en-NZ" b="1" dirty="0"/>
              <a:t>true</a:t>
            </a:r>
            <a:r>
              <a:rPr lang="en-NZ" dirty="0"/>
              <a:t>, the body begins execution and processes the input.</a:t>
            </a:r>
          </a:p>
          <a:p>
            <a:pPr lvl="1"/>
            <a:r>
              <a:rPr lang="en-NZ" dirty="0"/>
              <a:t>Then the loop body </a:t>
            </a:r>
            <a:r>
              <a:rPr lang="en-NZ" b="1" dirty="0"/>
              <a:t>inputs</a:t>
            </a:r>
            <a:r>
              <a:rPr lang="en-NZ" dirty="0"/>
              <a:t> the next value from the user before the end of the loop. </a:t>
            </a:r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789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Sentinel-Controlled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46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493250" cy="3649960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Example: Develop a class-averaging program that processes marks for an arbitrary number of students each time it’s run.</a:t>
            </a:r>
          </a:p>
          <a:p>
            <a:r>
              <a:rPr lang="en-NZ" dirty="0"/>
              <a:t>Steps: </a:t>
            </a:r>
          </a:p>
          <a:p>
            <a:pPr lvl="1"/>
            <a:r>
              <a:rPr lang="en-NZ" dirty="0"/>
              <a:t>Initialize variables (initialize total, count to zero)</a:t>
            </a:r>
          </a:p>
          <a:p>
            <a:pPr lvl="1"/>
            <a:r>
              <a:rPr lang="en-NZ" dirty="0"/>
              <a:t>Input, sum and count the quiz marks</a:t>
            </a:r>
          </a:p>
          <a:p>
            <a:pPr lvl="1"/>
            <a:r>
              <a:rPr lang="en-NZ" dirty="0"/>
              <a:t>Calculate and print the class average</a:t>
            </a:r>
          </a:p>
          <a:p>
            <a:r>
              <a:rPr lang="en-NZ" dirty="0"/>
              <a:t>For step 2: Input, sum and count the quiz marks</a:t>
            </a:r>
          </a:p>
          <a:p>
            <a:pPr lvl="1"/>
            <a:r>
              <a:rPr lang="en-NZ" dirty="0"/>
              <a:t>It requires a repetition to successively input each mark. </a:t>
            </a:r>
          </a:p>
          <a:p>
            <a:pPr lvl="1"/>
            <a:r>
              <a:rPr lang="en-NZ" dirty="0"/>
              <a:t>We do not know in advance how many marks will be entered, so we’ll use sentinel-controlled repetition. 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65100" y="4869160"/>
            <a:ext cx="6192688" cy="14711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 the user to enter the first mark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the first mark (possibly the sentinel)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 user has not yet entered the sentinel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this mark into the running total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one to the mark counter</a:t>
            </a:r>
            <a:b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Prompt the user to enter the next mark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F3B57B27-707E-4110-A137-8FBE86FB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424" y="4869160"/>
            <a:ext cx="3728576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90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100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-1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Average mark = 95</a:t>
            </a:r>
          </a:p>
        </p:txBody>
      </p:sp>
    </p:spTree>
    <p:extLst>
      <p:ext uri="{BB962C8B-B14F-4D97-AF65-F5344CB8AC3E}">
        <p14:creationId xmlns:p14="http://schemas.microsoft.com/office/powerpoint/2010/main" val="34361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4.Repetition Structure</a:t>
            </a:r>
            <a:br>
              <a:rPr lang="en-NZ" dirty="0"/>
            </a:br>
            <a:r>
              <a:rPr lang="en-NZ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47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Develop a class-averaging program that processes marks for an arbitrary number of students each time it’s run.</a:t>
            </a:r>
          </a:p>
          <a:p>
            <a:pPr lvl="1"/>
            <a:r>
              <a:rPr lang="en-NZ" dirty="0"/>
              <a:t>sentinel-controlled: when mark is -1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2A5DA7-7B66-4651-91F2-E16D2E82EB3A}"/>
              </a:ext>
            </a:extLst>
          </p:cNvPr>
          <p:cNvSpPr/>
          <p:nvPr/>
        </p:nvSpPr>
        <p:spPr>
          <a:xfrm>
            <a:off x="211855" y="2636912"/>
            <a:ext cx="9493250" cy="28157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Scanner input = new Scanner(System.in);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int total = 0,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markCounter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 = 0;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 err="1">
                <a:latin typeface="Courier" pitchFamily="49" charset="0"/>
                <a:cs typeface="????" charset="0"/>
              </a:rPr>
              <a:t>System.out.print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("Enter mark or -1 to quit: ");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int mark =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input.nextInt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while (</a:t>
            </a:r>
            <a:r>
              <a:rPr lang="en-US" altLang="en-US" sz="2000" b="1" dirty="0">
                <a:solidFill>
                  <a:srgbClr val="FF0000"/>
                </a:solidFill>
                <a:latin typeface="Courier" pitchFamily="49" charset="0"/>
                <a:cs typeface="????" charset="0"/>
              </a:rPr>
              <a:t>mark != -1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total += mark;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markCounter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 += 1;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System.out.print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("Enter mark or -1 to quit: ");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  mark = 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input.nextInt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en-US" sz="2000" b="1" dirty="0">
                <a:latin typeface="Courier" pitchFamily="49" charset="0"/>
                <a:cs typeface="????" charset="0"/>
              </a:rPr>
              <a:t>System.out.println("Average mark = " + total/</a:t>
            </a:r>
            <a:r>
              <a:rPr lang="en-US" altLang="en-US" sz="2000" b="1" dirty="0" err="1">
                <a:latin typeface="Courier" pitchFamily="49" charset="0"/>
                <a:cs typeface="????" charset="0"/>
              </a:rPr>
              <a:t>markCounter</a:t>
            </a:r>
            <a:r>
              <a:rPr lang="en-US" altLang="en-US" sz="2000" b="1" dirty="0">
                <a:latin typeface="Courier" pitchFamily="49" charset="0"/>
                <a:cs typeface="????" charset="0"/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DA74FEC-4DB7-481E-8762-44039F48C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813" y="5644892"/>
            <a:ext cx="3728576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90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100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Enter mark or -1 to quit: </a:t>
            </a:r>
            <a:r>
              <a:rPr lang="en-US" altLang="zh-CN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-1</a:t>
            </a:r>
          </a:p>
          <a:p>
            <a:pPr algn="l" eaLnBrk="1" hangingPunct="1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Average mark = 95</a:t>
            </a:r>
          </a:p>
        </p:txBody>
      </p:sp>
    </p:spTree>
    <p:extLst>
      <p:ext uri="{BB962C8B-B14F-4D97-AF65-F5344CB8AC3E}">
        <p14:creationId xmlns:p14="http://schemas.microsoft.com/office/powerpoint/2010/main" val="11034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Exercise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What is the output?</a:t>
            </a:r>
          </a:p>
          <a:p>
            <a:r>
              <a:rPr lang="en-NZ" dirty="0"/>
              <a:t>Q1: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Q2: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48</a:t>
            </a:fld>
            <a:endParaRPr lang="en-NZ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621220" y="1629307"/>
            <a:ext cx="6932180" cy="20082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counter =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(counter &lt;= 10)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System.out.printf("%d ", counter);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counter++;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</a:t>
            </a:r>
            <a:r>
              <a:rPr lang="en-NZ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END"+counter</a:t>
            </a: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621220" y="4112102"/>
            <a:ext cx="6932180" cy="17312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counter = 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(counter = 1; counter &lt;=10; counter++)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</a:t>
            </a:r>
            <a:r>
              <a:rPr lang="en-NZ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END"+counter</a:t>
            </a: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09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Exercise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5100" y="1219200"/>
            <a:ext cx="9740900" cy="5105400"/>
          </a:xfrm>
        </p:spPr>
        <p:txBody>
          <a:bodyPr/>
          <a:lstStyle/>
          <a:p>
            <a:r>
              <a:rPr lang="en-NZ" altLang="zh-HK" dirty="0"/>
              <a:t>What is the output?</a:t>
            </a:r>
          </a:p>
          <a:p>
            <a:r>
              <a:rPr lang="en-NZ" altLang="zh-HK" dirty="0"/>
              <a:t>Q3: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Q4: What will be the value of x after the following code is executed? 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36576" y="4669557"/>
            <a:ext cx="4608512" cy="17312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 &lt; 40){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49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54190C10-2C14-43E0-BBAC-7669F53BC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60" y="1669723"/>
            <a:ext cx="6109112" cy="20697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counter = 100;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(counter &lt;=10)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System.out.printf("%d ", counter);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++counter;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System.out.println("END-"+counter);</a:t>
            </a:r>
          </a:p>
        </p:txBody>
      </p:sp>
    </p:spTree>
    <p:extLst>
      <p:ext uri="{BB962C8B-B14F-4D97-AF65-F5344CB8AC3E}">
        <p14:creationId xmlns:p14="http://schemas.microsoft.com/office/powerpoint/2010/main" val="16398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3.Selection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Three types of selection statements.</a:t>
            </a:r>
          </a:p>
          <a:p>
            <a:r>
              <a:rPr lang="en-NZ" dirty="0"/>
              <a:t>if statement: </a:t>
            </a:r>
          </a:p>
          <a:p>
            <a:pPr lvl="1"/>
            <a:r>
              <a:rPr lang="en-NZ" dirty="0"/>
              <a:t>Performs an action, if a condition is true; skips it, if false. </a:t>
            </a:r>
          </a:p>
          <a:p>
            <a:pPr lvl="1"/>
            <a:r>
              <a:rPr lang="en-NZ" dirty="0"/>
              <a:t>Single-selection statement—selects or ignores a single action (or group of actions). </a:t>
            </a:r>
          </a:p>
          <a:p>
            <a:r>
              <a:rPr lang="en-NZ" dirty="0"/>
              <a:t>if…else statement: </a:t>
            </a:r>
          </a:p>
          <a:p>
            <a:pPr lvl="1"/>
            <a:r>
              <a:rPr lang="en-NZ" dirty="0"/>
              <a:t>Performs an action if a condition is true and performs a different action if the condition is false. </a:t>
            </a:r>
          </a:p>
          <a:p>
            <a:pPr lvl="1"/>
            <a:r>
              <a:rPr lang="en-NZ" dirty="0"/>
              <a:t>Double-selection statement—selects between two different actions (or groups of actions). </a:t>
            </a:r>
          </a:p>
          <a:p>
            <a:r>
              <a:rPr lang="en-NZ" dirty="0"/>
              <a:t>switch statement</a:t>
            </a:r>
          </a:p>
          <a:p>
            <a:pPr lvl="1"/>
            <a:r>
              <a:rPr lang="en-NZ" dirty="0"/>
              <a:t>Performs one of several actions, based on the value of an expression.</a:t>
            </a:r>
          </a:p>
          <a:p>
            <a:pPr lvl="1"/>
            <a:r>
              <a:rPr lang="en-NZ" dirty="0"/>
              <a:t>Multiple-selection statement—selects among many different actions (or groups of actions).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77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US" dirty="0"/>
              <a:t>5.Branching Statements</a:t>
            </a:r>
            <a:br>
              <a:rPr lang="en-US" dirty="0"/>
            </a:br>
            <a:r>
              <a:rPr lang="en-US" dirty="0"/>
              <a:t>The break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50</a:t>
            </a:fld>
            <a:endParaRPr lang="en-NZ" dirty="0"/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break</a:t>
            </a:r>
            <a:r>
              <a:rPr lang="en-US" dirty="0"/>
              <a:t> statement used to terminate the innermost switch, for, while, or do-while statement;</a:t>
            </a:r>
          </a:p>
          <a:p>
            <a:pPr lvl="1"/>
            <a:r>
              <a:rPr lang="en-US" dirty="0"/>
              <a:t>i.e. </a:t>
            </a:r>
            <a:r>
              <a:rPr lang="en-NZ" dirty="0"/>
              <a:t>causes </a:t>
            </a:r>
            <a:r>
              <a:rPr lang="en-NZ" u="sng" dirty="0"/>
              <a:t>immediate exit </a:t>
            </a:r>
            <a:r>
              <a:rPr lang="en-NZ" dirty="0"/>
              <a:t>from that statement. </a:t>
            </a:r>
          </a:p>
          <a:p>
            <a:r>
              <a:rPr lang="en-NZ" dirty="0"/>
              <a:t>Execution continues with the first statement after the control statement. </a:t>
            </a:r>
          </a:p>
          <a:p>
            <a:r>
              <a:rPr lang="en-NZ" dirty="0"/>
              <a:t>Common uses of the break statement are to </a:t>
            </a:r>
            <a:r>
              <a:rPr lang="en-NZ" u="sng" dirty="0"/>
              <a:t>escape early from a loop</a:t>
            </a:r>
            <a:r>
              <a:rPr lang="en-NZ" dirty="0"/>
              <a:t> or to </a:t>
            </a:r>
            <a:r>
              <a:rPr lang="en-NZ" u="sng" dirty="0"/>
              <a:t>skip the remainder</a:t>
            </a:r>
            <a:r>
              <a:rPr lang="en-NZ" dirty="0"/>
              <a:t> of a switch. </a:t>
            </a:r>
          </a:p>
          <a:p>
            <a:r>
              <a:rPr lang="en-NZ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640632" y="4648190"/>
            <a:ext cx="7056784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(count=1; count&lt;=10; count++)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(count == 5)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System.out.printf("%d ",count);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System.out.printf("%nBroke out of loop at count=%d%n", count);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162397" y="4472199"/>
            <a:ext cx="1438675" cy="351981"/>
          </a:xfrm>
          <a:prstGeom prst="wedgeRectCallout">
            <a:avLst>
              <a:gd name="adj1" fmla="val -65003"/>
              <a:gd name="adj2" fmla="val 307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Loop 10 times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810844" y="4255366"/>
            <a:ext cx="33186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1 2 3 4 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Broke out of loop at count=5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57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US" dirty="0"/>
              <a:t>5.Branching Statements</a:t>
            </a:r>
            <a:br>
              <a:rPr lang="en-US" dirty="0"/>
            </a:br>
            <a:r>
              <a:rPr lang="en-US" dirty="0"/>
              <a:t>The continue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51</a:t>
            </a:fld>
            <a:endParaRPr lang="en-NZ" dirty="0"/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continue</a:t>
            </a:r>
            <a:r>
              <a:rPr lang="en-US" dirty="0"/>
              <a:t> statement skips to the </a:t>
            </a:r>
            <a:r>
              <a:rPr lang="en-US" b="1" dirty="0"/>
              <a:t>end</a:t>
            </a:r>
            <a:r>
              <a:rPr lang="en-US" dirty="0"/>
              <a:t> of the innermost loop's body and evaluates the boolean expression that controls the loop. </a:t>
            </a:r>
          </a:p>
          <a:p>
            <a:pPr lvl="1"/>
            <a:r>
              <a:rPr lang="en-NZ" dirty="0"/>
              <a:t>i.e. </a:t>
            </a:r>
            <a:r>
              <a:rPr lang="en-NZ" u="sng" dirty="0"/>
              <a:t>skips the remaining statements</a:t>
            </a:r>
            <a:r>
              <a:rPr lang="en-NZ" dirty="0"/>
              <a:t> of </a:t>
            </a:r>
            <a:r>
              <a:rPr lang="en-NZ" b="1" dirty="0"/>
              <a:t>this</a:t>
            </a:r>
            <a:r>
              <a:rPr lang="en-NZ" dirty="0"/>
              <a:t> iteration in the loop body and proceeds with the </a:t>
            </a:r>
            <a:r>
              <a:rPr lang="en-NZ" b="1" dirty="0"/>
              <a:t>next iteration</a:t>
            </a:r>
            <a:r>
              <a:rPr lang="en-NZ" dirty="0"/>
              <a:t> of the loop. </a:t>
            </a:r>
          </a:p>
          <a:p>
            <a:r>
              <a:rPr lang="en-NZ" dirty="0"/>
              <a:t>Example:</a:t>
            </a:r>
          </a:p>
          <a:p>
            <a:endParaRPr lang="en-NZ" dirty="0"/>
          </a:p>
          <a:p>
            <a:pPr lvl="1"/>
            <a:endParaRPr 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4005" y="4255366"/>
            <a:ext cx="7056784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(count=1; count&lt;=10; count++)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(count == 5)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continue;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System.out.printf("%d ",count);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System.out.printf("%nUsed continue to skip printing 5%n");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553911" y="4757465"/>
            <a:ext cx="1438675" cy="351981"/>
          </a:xfrm>
          <a:prstGeom prst="wedgeRectCallout">
            <a:avLst>
              <a:gd name="adj1" fmla="val -65003"/>
              <a:gd name="adj2" fmla="val 307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Skipped at 5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768613" y="3597523"/>
            <a:ext cx="364077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1 2 3 4 6 7 8 9 10 </a:t>
            </a:r>
          </a:p>
          <a:p>
            <a:pPr algn="l" eaLnBrk="1" hangingPunct="1"/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Used continue to skip printing 5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23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5.Branching Statements </a:t>
            </a:r>
            <a:br>
              <a:rPr lang="en-US" dirty="0"/>
            </a:br>
            <a:r>
              <a:rPr lang="en-US" dirty="0"/>
              <a:t>The exit method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EC846-8875-40CD-90A5-CFE1A47AA9A4}" type="slidenum">
              <a:rPr lang="en-NZ" smtClean="0"/>
              <a:pPr/>
              <a:t>52</a:t>
            </a:fld>
            <a:endParaRPr lang="en-NZ"/>
          </a:p>
        </p:txBody>
      </p:sp>
      <p:sp>
        <p:nvSpPr>
          <p:cNvPr id="348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have a program situation where it is pointless to continue execution you can terminate the program with the </a:t>
            </a:r>
            <a:r>
              <a:rPr lang="en-US" dirty="0" err="1"/>
              <a:t>System.exit</a:t>
            </a:r>
            <a:r>
              <a:rPr lang="en-US" dirty="0"/>
              <a:t>(n) method</a:t>
            </a:r>
          </a:p>
          <a:p>
            <a:pPr lvl="1"/>
            <a:r>
              <a:rPr lang="en-US" dirty="0"/>
              <a:t>n is often used to identify if the program ended normally or abnormally</a:t>
            </a:r>
          </a:p>
          <a:p>
            <a:pPr lvl="1"/>
            <a:r>
              <a:rPr lang="en-US" dirty="0"/>
              <a:t>n is conventionally 0 for normal termination and non-zero for abnormal termination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76536" y="3752388"/>
            <a:ext cx="2232152" cy="49090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if (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3)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System.exit</a:t>
            </a:r>
            <a:r>
              <a:rPr lang="en-US" b="1" dirty="0">
                <a:latin typeface="Courier New" pitchFamily="49" charset="0"/>
              </a:rPr>
              <a:t>(0);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6680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0E523-1E19-4627-8FB6-E9A6F8FC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More example on for loop</a:t>
            </a:r>
            <a:endParaRPr lang="zh-HK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7E73B9-342D-414D-B2D6-C4739E20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A9E81B-FB2E-4173-BE67-A73C1D7D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53</a:t>
            </a:fld>
            <a:endParaRPr lang="en-NZ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B8C2D0-D974-4FC2-9636-37DE95742B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Display the sum of all integers between 1 and 5. (i.e. 1+2+3+4+5)</a:t>
            </a:r>
            <a:endParaRPr lang="zh-HK" altLang="en-US" dirty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21677445-5943-4595-990A-0A39FA46F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1772816"/>
            <a:ext cx="5184576" cy="26753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up the for loop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num = 1; num &lt;= 5; num++)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num;</a:t>
            </a:r>
            <a:endParaRPr lang="en-US" alt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 the value of sum</a:t>
            </a:r>
            <a:b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System.out.println("Sum=" + sum);</a:t>
            </a:r>
            <a:endParaRPr lang="en-NZ" alt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D98469A8-C4B0-443E-851A-2709CE7DD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912" y="1987105"/>
            <a:ext cx="158417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15</a:t>
            </a: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A432506-ABC6-4F37-9D6E-A75042DD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96100"/>
              </p:ext>
            </p:extLst>
          </p:nvPr>
        </p:nvGraphicFramePr>
        <p:xfrm>
          <a:off x="6422912" y="2687553"/>
          <a:ext cx="2016125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HK" sz="1800" dirty="0"/>
                        <a:t>num</a:t>
                      </a:r>
                      <a:endParaRPr lang="zh-HK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HK" sz="1800" dirty="0"/>
                        <a:t>sum</a:t>
                      </a:r>
                      <a:endParaRPr lang="zh-HK" altLang="en-US" sz="1800" dirty="0"/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K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1</a:t>
                      </a:r>
                      <a:endParaRPr lang="zh-HK" altLang="en-US" sz="1800" dirty="0"/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K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kumimoji="0"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3</a:t>
                      </a:r>
                      <a:endParaRPr lang="zh-HK" altLang="en-US" sz="1800" dirty="0"/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HK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kumimoji="0"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6</a:t>
                      </a:r>
                      <a:endParaRPr lang="zh-HK" altLang="en-US" sz="1800" dirty="0"/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HK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kumimoji="0"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10</a:t>
                      </a:r>
                      <a:endParaRPr lang="zh-HK" altLang="en-US" sz="1800" dirty="0"/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HK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HK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kumimoji="0"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15</a:t>
                      </a:r>
                      <a:endParaRPr lang="zh-HK" altLang="en-US" sz="1800" dirty="0"/>
                    </a:p>
                  </a:txBody>
                  <a:tcPr marL="91436" marR="91436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E2AB78-1E8D-47BA-B51C-6108B3CA4F46}"/>
              </a:ext>
            </a:extLst>
          </p:cNvPr>
          <p:cNvCxnSpPr/>
          <p:nvPr/>
        </p:nvCxnSpPr>
        <p:spPr>
          <a:xfrm flipV="1">
            <a:off x="7791337" y="4919578"/>
            <a:ext cx="0" cy="360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0499BC-6D36-449C-9CA0-D04D47CEC38C}"/>
              </a:ext>
            </a:extLst>
          </p:cNvPr>
          <p:cNvCxnSpPr/>
          <p:nvPr/>
        </p:nvCxnSpPr>
        <p:spPr>
          <a:xfrm flipH="1">
            <a:off x="7288099" y="3335253"/>
            <a:ext cx="719138" cy="1920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4697804-EB21-4F72-85F2-3C38A2157FA5}"/>
              </a:ext>
            </a:extLst>
          </p:cNvPr>
          <p:cNvCxnSpPr/>
          <p:nvPr/>
        </p:nvCxnSpPr>
        <p:spPr>
          <a:xfrm flipH="1">
            <a:off x="7288099" y="3719428"/>
            <a:ext cx="719138" cy="190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A6A6AB8-0BFC-4C1C-9444-76F60A43EAC5}"/>
              </a:ext>
            </a:extLst>
          </p:cNvPr>
          <p:cNvCxnSpPr/>
          <p:nvPr/>
        </p:nvCxnSpPr>
        <p:spPr>
          <a:xfrm flipH="1">
            <a:off x="7288099" y="4073441"/>
            <a:ext cx="719138" cy="190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0CBBDFA-30C9-44BA-B9D1-91426498A9F1}"/>
              </a:ext>
            </a:extLst>
          </p:cNvPr>
          <p:cNvCxnSpPr/>
          <p:nvPr/>
        </p:nvCxnSpPr>
        <p:spPr>
          <a:xfrm flipH="1">
            <a:off x="7356362" y="4435391"/>
            <a:ext cx="720725" cy="1905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12CAC1-9E4D-4C51-875B-5CBDC578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874" y="5279941"/>
            <a:ext cx="606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HK" dirty="0"/>
              <a:t>num</a:t>
            </a:r>
            <a:endParaRPr lang="zh-HK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905C6A-2CA2-49C5-98D7-A9D3218B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987" y="5279941"/>
            <a:ext cx="9334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HK" dirty="0"/>
              <a:t>sum</a:t>
            </a:r>
            <a:endParaRPr lang="zh-HK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C1AE81-541B-4DD1-A893-66B67F5E6529}"/>
              </a:ext>
            </a:extLst>
          </p:cNvPr>
          <p:cNvCxnSpPr/>
          <p:nvPr/>
        </p:nvCxnSpPr>
        <p:spPr>
          <a:xfrm flipV="1">
            <a:off x="7319849" y="4919578"/>
            <a:ext cx="0" cy="360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0" y="152400"/>
            <a:ext cx="8730399" cy="456341"/>
          </a:xfrm>
        </p:spPr>
        <p:txBody>
          <a:bodyPr>
            <a:normAutofit fontScale="90000"/>
          </a:bodyPr>
          <a:lstStyle/>
          <a:p>
            <a:r>
              <a:rPr lang="en-NZ" dirty="0"/>
              <a:t>Exercise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5199" y="541492"/>
            <a:ext cx="9493250" cy="5105400"/>
          </a:xfrm>
        </p:spPr>
        <p:txBody>
          <a:bodyPr>
            <a:normAutofit/>
          </a:bodyPr>
          <a:lstStyle/>
          <a:p>
            <a:r>
              <a:rPr lang="en-NZ" sz="2200" dirty="0"/>
              <a:t>Complete the code which </a:t>
            </a:r>
          </a:p>
          <a:p>
            <a:pPr lvl="1"/>
            <a:r>
              <a:rPr lang="en-NZ" sz="2200" dirty="0"/>
              <a:t>print all the odd integers between 11 and 21</a:t>
            </a:r>
          </a:p>
          <a:p>
            <a:pPr lvl="1"/>
            <a:r>
              <a:rPr lang="en-NZ" altLang="zh-HK" sz="2200" dirty="0"/>
              <a:t>display the sum of all the odd integers between 11 and 21 (i.e. 11+13+…+21)</a:t>
            </a:r>
          </a:p>
          <a:p>
            <a:pPr lvl="1"/>
            <a:r>
              <a:rPr lang="en-NZ" altLang="zh-HK" sz="2200" dirty="0"/>
              <a:t>display the average of all the odd integers between 11 and 21[i.e. (11+13+…+21)/6]</a:t>
            </a:r>
            <a:endParaRPr lang="en-NZ" sz="220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92434" y="2544118"/>
            <a:ext cx="6336704" cy="42542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10,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21;</a:t>
            </a:r>
            <a:b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0,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countOddNumber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up the for loop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num is an odd number, print it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//increment </a:t>
            </a:r>
            <a:r>
              <a:rPr lang="en-US" altLang="en-US" sz="1800" dirty="0" err="1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countOddNumber</a:t>
            </a:r>
            <a:r>
              <a:rPr lang="en-US" altLang="en-US" sz="1800" dirty="0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1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 num to sum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 sum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 average</a:t>
            </a:r>
            <a:endParaRPr lang="en-NZ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54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6E30B04D-D469-44E7-945C-CB2E4569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805" y="3269316"/>
            <a:ext cx="1728192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11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13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15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17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19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21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Sum=96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Average=16</a:t>
            </a: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00" y="452115"/>
            <a:ext cx="8730399" cy="456341"/>
          </a:xfrm>
        </p:spPr>
        <p:txBody>
          <a:bodyPr>
            <a:normAutofit fontScale="90000"/>
          </a:bodyPr>
          <a:lstStyle/>
          <a:p>
            <a:r>
              <a:rPr lang="en-NZ" dirty="0"/>
              <a:t>Exercise 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4962" y="984706"/>
            <a:ext cx="9493250" cy="5105400"/>
          </a:xfrm>
        </p:spPr>
        <p:txBody>
          <a:bodyPr>
            <a:normAutofit/>
          </a:bodyPr>
          <a:lstStyle/>
          <a:p>
            <a:r>
              <a:rPr lang="en-US" dirty="0"/>
              <a:t>Write a program, to print all the integers within 100 that can be divided (i.e. with no remainder) by both 3 and 5.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88504" y="2544118"/>
            <a:ext cx="6840634" cy="18166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lastNumber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b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up the for loop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num can be divided by 3 and 5, print it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NZ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55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6E30B04D-D469-44E7-945C-CB2E4569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081" y="2482947"/>
            <a:ext cx="1728192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15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30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45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60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75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90</a:t>
            </a: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00" y="452115"/>
            <a:ext cx="8730399" cy="456341"/>
          </a:xfrm>
        </p:spPr>
        <p:txBody>
          <a:bodyPr>
            <a:normAutofit fontScale="90000"/>
          </a:bodyPr>
          <a:lstStyle/>
          <a:p>
            <a:r>
              <a:rPr lang="en-NZ" dirty="0"/>
              <a:t>Exercise 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4962" y="984706"/>
            <a:ext cx="9529840" cy="5105400"/>
          </a:xfrm>
        </p:spPr>
        <p:txBody>
          <a:bodyPr>
            <a:normAutofit/>
          </a:bodyPr>
          <a:lstStyle/>
          <a:p>
            <a:r>
              <a:rPr lang="en-US" dirty="0"/>
              <a:t>Write a program to predict the final balance after </a:t>
            </a:r>
            <a:r>
              <a:rPr lang="en-US" altLang="zh-TW" dirty="0"/>
              <a:t>1 – 5 </a:t>
            </a:r>
            <a:r>
              <a:rPr lang="en-US" dirty="0"/>
              <a:t>years.</a:t>
            </a:r>
            <a:br>
              <a:rPr lang="en-US" dirty="0"/>
            </a:br>
            <a:r>
              <a:rPr lang="en-US" dirty="0"/>
              <a:t>(assume using simple interest rate)</a:t>
            </a:r>
          </a:p>
          <a:p>
            <a:r>
              <a:rPr lang="en-US" dirty="0"/>
              <a:t>Prompt the user for two numbers: </a:t>
            </a:r>
          </a:p>
          <a:p>
            <a:pPr lvl="1"/>
            <a:r>
              <a:rPr lang="en-US" dirty="0"/>
              <a:t>the initial balance</a:t>
            </a:r>
          </a:p>
          <a:p>
            <a:pPr lvl="1"/>
            <a:r>
              <a:rPr lang="en-US" dirty="0"/>
              <a:t>annual interest rate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56</a:t>
            </a:fld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6E30B04D-D469-44E7-945C-CB2E4569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919" y="3318749"/>
            <a:ext cx="5461883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Input the initial balance($):</a:t>
            </a:r>
            <a:r>
              <a:rPr lang="en-NZ" altLang="en-US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10000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Input the interest rate(%):</a:t>
            </a:r>
            <a:r>
              <a:rPr lang="en-NZ" altLang="en-US" sz="2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3.5</a:t>
            </a:r>
          </a:p>
          <a:p>
            <a:pPr algn="l" eaLnBrk="1" hangingPunct="1"/>
            <a:r>
              <a:rPr lang="en-NZ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After 1 year</a:t>
            </a:r>
            <a:r>
              <a:rPr lang="en-US" altLang="zh-TW" sz="2000" dirty="0">
                <a:solidFill>
                  <a:schemeClr val="tx1"/>
                </a:solidFill>
                <a:latin typeface="Courier New" panose="02070309020205020404" pitchFamily="49" charset="0"/>
              </a:rPr>
              <a:t>, $</a:t>
            </a:r>
            <a:r>
              <a:rPr lang="en-US" altLang="zh-TW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10350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After 2 years, $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10712.25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After 3 years, $11087.17875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After 4 years, $11475.230006249998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After 5 years, $11876.863056468746</a:t>
            </a:r>
          </a:p>
          <a:p>
            <a:pPr algn="l" eaLnBrk="1" hangingPunct="1"/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0DE915-4152-4756-AEBB-F0A7B15FC47F}"/>
              </a:ext>
            </a:extLst>
          </p:cNvPr>
          <p:cNvSpPr/>
          <p:nvPr/>
        </p:nvSpPr>
        <p:spPr>
          <a:xfrm>
            <a:off x="3269247" y="2376351"/>
            <a:ext cx="6636753" cy="83099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l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year’s balance: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X (1 + rate/100);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41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The if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if Single-Selection Statement</a:t>
            </a:r>
          </a:p>
          <a:p>
            <a:pPr lvl="1"/>
            <a:r>
              <a:rPr lang="en-NZ" dirty="0"/>
              <a:t>Python and Java are very similar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The statements in the consequent and each alternative are marked by </a:t>
            </a:r>
            <a:r>
              <a:rPr lang="en-NZ" b="1" dirty="0"/>
              <a:t>curly braces </a:t>
            </a:r>
            <a:r>
              <a:rPr lang="en-NZ" dirty="0"/>
              <a:t>({}).  When there is just one statement, the braces may be omitted.</a:t>
            </a:r>
          </a:p>
          <a:p>
            <a:pPr lvl="2"/>
            <a:r>
              <a:rPr lang="en-NZ" dirty="0"/>
              <a:t>Indentation: Optional, but recommended</a:t>
            </a:r>
          </a:p>
          <a:p>
            <a:pPr lvl="1"/>
            <a:r>
              <a:rPr lang="en-NZ" dirty="0"/>
              <a:t>Each Boolean expression is enclosed in </a:t>
            </a:r>
            <a:r>
              <a:rPr lang="en-NZ" b="1" dirty="0"/>
              <a:t>parentheses</a:t>
            </a:r>
            <a:r>
              <a:rPr lang="en-NZ" dirty="0"/>
              <a:t>.</a:t>
            </a:r>
          </a:p>
          <a:p>
            <a:pPr lvl="1"/>
            <a:r>
              <a:rPr lang="en-NZ" dirty="0"/>
              <a:t>Example:</a:t>
            </a:r>
          </a:p>
          <a:p>
            <a:pPr lvl="2"/>
            <a:r>
              <a:rPr lang="en-NZ" dirty="0"/>
              <a:t>If the condition is false, the Print statement is ignored, and the next pseudocode statement in order is performed. </a:t>
            </a:r>
          </a:p>
          <a:p>
            <a:pPr lvl="2"/>
            <a:endParaRPr lang="en-NZ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64968" y="1475283"/>
            <a:ext cx="223933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12" name="Rectangular Callout 11"/>
          <p:cNvSpPr/>
          <p:nvPr/>
        </p:nvSpPr>
        <p:spPr>
          <a:xfrm>
            <a:off x="6963839" y="1870614"/>
            <a:ext cx="755056" cy="394912"/>
          </a:xfrm>
          <a:prstGeom prst="wedgeRectCallout">
            <a:avLst>
              <a:gd name="adj1" fmla="val -64376"/>
              <a:gd name="adj2" fmla="val -49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8535" y="5197482"/>
            <a:ext cx="3240360" cy="111736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60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The if-else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if…else Double-Selection Statement</a:t>
            </a:r>
          </a:p>
          <a:p>
            <a:pPr lvl="1"/>
            <a:r>
              <a:rPr lang="en-NZ" dirty="0"/>
              <a:t>specify an action to perform when the condition is true and another action when the condition is false. 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/>
              <a:t>Example: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778121" y="2583975"/>
            <a:ext cx="2174787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statement2;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12" name="Rectangular Callout 11"/>
          <p:cNvSpPr/>
          <p:nvPr/>
        </p:nvSpPr>
        <p:spPr>
          <a:xfrm>
            <a:off x="165100" y="2996952"/>
            <a:ext cx="1691556" cy="882206"/>
          </a:xfrm>
          <a:prstGeom prst="wedgeRectCallout">
            <a:avLst>
              <a:gd name="adj1" fmla="val 60369"/>
              <a:gd name="adj2" fmla="val -9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Only one statement in its body! Don’t have to use {}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072680" y="2881962"/>
            <a:ext cx="2174787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statement2;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568" y="4581128"/>
            <a:ext cx="6048672" cy="1584176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697675" y="3177059"/>
            <a:ext cx="2539650" cy="1142230"/>
          </a:xfrm>
          <a:prstGeom prst="wedgeRectCallout">
            <a:avLst>
              <a:gd name="adj1" fmla="val -60958"/>
              <a:gd name="adj2" fmla="val -287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several statements in the body, </a:t>
            </a:r>
          </a:p>
          <a:p>
            <a:r>
              <a:rPr lang="en-NZ" dirty="0"/>
              <a:t>must enclose the statements in braces {}. </a:t>
            </a:r>
          </a:p>
          <a:p>
            <a:r>
              <a:rPr lang="en-NZ" dirty="0"/>
              <a:t>i.e. to form a block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3.Selection Structure</a:t>
            </a:r>
            <a:br>
              <a:rPr lang="en-NZ" dirty="0"/>
            </a:br>
            <a:r>
              <a:rPr lang="en-NZ" dirty="0"/>
              <a:t>Nested if-else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Nested if…else statements: </a:t>
            </a:r>
          </a:p>
          <a:p>
            <a:pPr lvl="1"/>
            <a:r>
              <a:rPr lang="en-NZ" dirty="0"/>
              <a:t>placing if…else statements inside other if…else statements</a:t>
            </a:r>
          </a:p>
          <a:p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598843" y="2276872"/>
            <a:ext cx="3998577" cy="24191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(mark &lt; 50)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System.out.println('F');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(mark &lt; 60)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System.out.println('D');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(mark &lt; 70)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System.out.println('C');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(mark &lt; 80) {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System.out.println('B');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  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System.out.println('A');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11" name="Rectangular Callout 10"/>
          <p:cNvSpPr/>
          <p:nvPr/>
        </p:nvSpPr>
        <p:spPr>
          <a:xfrm>
            <a:off x="8372829" y="2852936"/>
            <a:ext cx="755056" cy="394912"/>
          </a:xfrm>
          <a:prstGeom prst="wedgeRectCallout">
            <a:avLst>
              <a:gd name="adj1" fmla="val -64376"/>
              <a:gd name="adj2" fmla="val -49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Java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664968" y="5103140"/>
            <a:ext cx="3147466" cy="846140"/>
          </a:xfrm>
          <a:prstGeom prst="wedgeRectCallout">
            <a:avLst>
              <a:gd name="adj1" fmla="val -31631"/>
              <a:gd name="adj2" fmla="val -682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In a nested if-else statements, ensure that you test for all possible cases!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46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A157A-A91C-4A44-867F-3929EBC8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zh-HK" dirty="0"/>
              <a:t>Class Exercise 1</a:t>
            </a:r>
            <a:endParaRPr lang="zh-HK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FB74B6-A468-44FB-A30B-EDFC8E18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Lecture04</a:t>
            </a:r>
            <a:endParaRPr lang="en-NZ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1B00E-8E82-44E6-A914-C265583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88558EB-3AFB-4E81-ABCB-0FE1778D93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Write a program to read in an integer, then it </a:t>
            </a:r>
          </a:p>
          <a:p>
            <a:pPr lvl="1"/>
            <a:r>
              <a:rPr lang="en-US" altLang="zh-HK" dirty="0"/>
              <a:t>prints "Fizz" when this integer is divisible by 5;</a:t>
            </a:r>
          </a:p>
          <a:p>
            <a:pPr lvl="1"/>
            <a:r>
              <a:rPr lang="en-US" altLang="zh-HK" dirty="0"/>
              <a:t>prints "Buzz" when this integer is divisible by 3;</a:t>
            </a:r>
          </a:p>
          <a:p>
            <a:pPr lvl="1"/>
            <a:r>
              <a:rPr lang="en-US" altLang="zh-HK" dirty="0"/>
              <a:t>prints "</a:t>
            </a:r>
            <a:r>
              <a:rPr lang="en-US" altLang="zh-HK" dirty="0" err="1"/>
              <a:t>FizzBuzz</a:t>
            </a:r>
            <a:r>
              <a:rPr lang="en-US" altLang="zh-HK" dirty="0"/>
              <a:t>" when this integer is both divisible by 5 and 3;</a:t>
            </a:r>
          </a:p>
          <a:p>
            <a:pPr lvl="1"/>
            <a:r>
              <a:rPr lang="en-US" altLang="zh-HK" dirty="0"/>
              <a:t>prints the integer for the remaining case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Sample output:</a:t>
            </a:r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zh-HK" altLang="en-US" dirty="0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74395B30-1DD1-4B12-A14E-DB0AA4E0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5517232"/>
            <a:ext cx="285382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Input a number:</a:t>
            </a:r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15</a:t>
            </a:r>
          </a:p>
          <a:p>
            <a:pPr algn="l" eaLnBrk="1" hangingPunct="1"/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</a:rPr>
              <a:t>FizzBuzz</a:t>
            </a: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AB6CF703-A917-4331-B5E9-E4BF08687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4437112"/>
            <a:ext cx="285382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Input a number:</a:t>
            </a:r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10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Fizz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369C9B3-D9AE-46A6-928F-8AA207F18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888" y="4437112"/>
            <a:ext cx="285382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Input a number:</a:t>
            </a:r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9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Buzz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C4447061-96EB-4493-B8AF-8E52C1085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888" y="5517232"/>
            <a:ext cx="285382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Input a number:</a:t>
            </a:r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17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179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S105_10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CS105_10</Template>
  <TotalTime>7548</TotalTime>
  <Words>6445</Words>
  <Application>Microsoft Macintosh PowerPoint</Application>
  <PresentationFormat>A4 Paper (210x297 mm)</PresentationFormat>
  <Paragraphs>1074</Paragraphs>
  <Slides>56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4" baseType="lpstr">
      <vt:lpstr>Arial Unicode MS</vt:lpstr>
      <vt:lpstr>Arial</vt:lpstr>
      <vt:lpstr>Bookman Old Style</vt:lpstr>
      <vt:lpstr>Calibri</vt:lpstr>
      <vt:lpstr>Consolas</vt:lpstr>
      <vt:lpstr>Courier</vt:lpstr>
      <vt:lpstr>Courier New</vt:lpstr>
      <vt:lpstr>Gill Sans MT</vt:lpstr>
      <vt:lpstr>Helvetica</vt:lpstr>
      <vt:lpstr>Helvetica Neue</vt:lpstr>
      <vt:lpstr>Monotype Sorts</vt:lpstr>
      <vt:lpstr>Tahoma</vt:lpstr>
      <vt:lpstr>Times New Roman</vt:lpstr>
      <vt:lpstr>Verdana</vt:lpstr>
      <vt:lpstr>Wingdings</vt:lpstr>
      <vt:lpstr>Wingdings 2</vt:lpstr>
      <vt:lpstr>Wingdings 3</vt:lpstr>
      <vt:lpstr>CS105_10</vt:lpstr>
      <vt:lpstr>[03CIT4049] Java Programming</vt:lpstr>
      <vt:lpstr>Today’s Agenda</vt:lpstr>
      <vt:lpstr>1.Control Structures (控制結構)</vt:lpstr>
      <vt:lpstr>2.Sequence Structure</vt:lpstr>
      <vt:lpstr>3.Selection Structure</vt:lpstr>
      <vt:lpstr>3.Selection Structure The if statement</vt:lpstr>
      <vt:lpstr>3.Selection Structure The if-else statement</vt:lpstr>
      <vt:lpstr>3.Selection Structure Nested if-else statements</vt:lpstr>
      <vt:lpstr>Class Exercise 1</vt:lpstr>
      <vt:lpstr>3.Selection Structure  if-else Double-Selection Statement</vt:lpstr>
      <vt:lpstr>3.Selection Structure  The ? : Operator</vt:lpstr>
      <vt:lpstr>3.Selection Structure  The ? : Operator - Examples</vt:lpstr>
      <vt:lpstr>3.Selection Structure  The ? : Operator - Examples</vt:lpstr>
      <vt:lpstr>Exercise 2</vt:lpstr>
      <vt:lpstr>3.Selection Structure  == and .equals() method in Java</vt:lpstr>
      <vt:lpstr>3.Selection Structure  The switch Statement</vt:lpstr>
      <vt:lpstr>3.Selection Structure  The switch Statement</vt:lpstr>
      <vt:lpstr>3.Selection Structure  The switch Statement</vt:lpstr>
      <vt:lpstr>3.Selection Structure  The switch Statement (Example)</vt:lpstr>
      <vt:lpstr>3.Selection Structure  Example</vt:lpstr>
      <vt:lpstr>3.Selection Structure  Example (comparing String)</vt:lpstr>
      <vt:lpstr>Questions – 5 mins</vt:lpstr>
      <vt:lpstr>Questions (Answer)</vt:lpstr>
      <vt:lpstr>Exercise 3 – 15 mins</vt:lpstr>
      <vt:lpstr>3.Selection Structure Multiple-Selection Statement </vt:lpstr>
      <vt:lpstr>3.Selection Structure Multiple-Selection Statement </vt:lpstr>
      <vt:lpstr>3.Selection Structure Multiple-Selection Statement </vt:lpstr>
      <vt:lpstr>3.Selection Structure Multiple-Selection Statement </vt:lpstr>
      <vt:lpstr>3.Selection Structure Multiple-Selection Statement </vt:lpstr>
      <vt:lpstr>3.Selection Structure Good programming Practice</vt:lpstr>
      <vt:lpstr>4.Repetition Structure (重複結構)</vt:lpstr>
      <vt:lpstr>4.Repetition Structure (重複結構) The for Statement</vt:lpstr>
      <vt:lpstr>4.Repetition Structure (重複結構) The for Statement</vt:lpstr>
      <vt:lpstr>4.Repetition Structure (重複結構) The for Statement</vt:lpstr>
      <vt:lpstr>4.Repetition Structure The while Statement</vt:lpstr>
      <vt:lpstr>4.Repetition Structure The while Statement</vt:lpstr>
      <vt:lpstr>4.Repetition Structure (重複結構) The while Statement</vt:lpstr>
      <vt:lpstr>4.Repetition Structure The while Statement</vt:lpstr>
      <vt:lpstr>4.Repetition Structure The while Statement</vt:lpstr>
      <vt:lpstr>4.Repetition Structure Equivalent of for and while Loops</vt:lpstr>
      <vt:lpstr>4.Repetition Structure Beware of infinite loop!</vt:lpstr>
      <vt:lpstr>4.Repetition Structure Scope of the variable</vt:lpstr>
      <vt:lpstr>4.Repetition Structure Sentinel-Controlled Repetition (一直重複執行直到遇到某個旗標)</vt:lpstr>
      <vt:lpstr>4.Repetition Structure Sentinel-Controlled Repetition (一直重複執行直到遇到某個旗標)</vt:lpstr>
      <vt:lpstr>4.Repetition Structure Sentinel-Controlled Repetition (一直重複執行直到遇到某個旗標)</vt:lpstr>
      <vt:lpstr>4.Repetition Structure Sentinel-Controlled Repetition</vt:lpstr>
      <vt:lpstr>4.Repetition Structure Example</vt:lpstr>
      <vt:lpstr>Exercise 4</vt:lpstr>
      <vt:lpstr>Exercise 4</vt:lpstr>
      <vt:lpstr> 5.Branching Statements The break statement</vt:lpstr>
      <vt:lpstr> 5.Branching Statements The continue statement</vt:lpstr>
      <vt:lpstr>5.Branching Statements  The exit method</vt:lpstr>
      <vt:lpstr>More example on for loop</vt:lpstr>
      <vt:lpstr>Exercise 5</vt:lpstr>
      <vt:lpstr>Exercise 6</vt:lpstr>
      <vt:lpstr>Exercise 7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Alex Wong</cp:lastModifiedBy>
  <cp:revision>797</cp:revision>
  <cp:lastPrinted>2015-02-28T23:42:03Z</cp:lastPrinted>
  <dcterms:created xsi:type="dcterms:W3CDTF">2003-06-18T01:49:53Z</dcterms:created>
  <dcterms:modified xsi:type="dcterms:W3CDTF">2021-10-05T17:12:39Z</dcterms:modified>
</cp:coreProperties>
</file>