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EFB7A-DF0D-2311-EC58-754AA4846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FFB4F4-C516-81EC-1E81-8BB9E7B63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B8F198-D71A-C5A0-02EE-010F8798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7963-04EC-4590-A8B8-5B18ED675806}" type="datetimeFigureOut">
              <a:rPr lang="pt-BR" smtClean="0"/>
              <a:t>14/02/2023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1AD464-2EAD-D58F-D9FC-F3134DF5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E1ADC2-1D3E-A654-238D-44346724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928F-763A-4ED5-9E6A-2F1A41208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3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826AE-DF1F-D37B-4445-F97ECE4E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DDCDBD-7548-68BF-4706-AF88D8D86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B03F72-7557-4D0C-5C7B-66762D76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7963-04EC-4590-A8B8-5B18ED675806}" type="datetimeFigureOut">
              <a:rPr lang="pt-BR" smtClean="0"/>
              <a:t>14/02/2023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F63021-D2C6-2CFF-E9CB-0E8A8C6D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FE0A9-8B53-D695-614E-91A691CC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928F-763A-4ED5-9E6A-2F1A41208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506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5C0D38-5B9C-A105-F650-9A50A465F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4D0A0D-F215-C4BC-7082-DBBF2B34F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641EB7-F9B8-B717-18E8-B6A9D1B3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7963-04EC-4590-A8B8-5B18ED675806}" type="datetimeFigureOut">
              <a:rPr lang="pt-BR" smtClean="0"/>
              <a:t>14/02/2023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517C70-395E-70D3-E4DC-DE08FA4A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98CD1C-73B1-1DC2-2E2C-CDB0BB2B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928F-763A-4ED5-9E6A-2F1A41208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098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9ACA9-3B32-B54D-815C-B21CF1A6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97DD94-42AF-B98A-CA3B-E662500A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D87506-CE72-A323-87DF-8C05B921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7963-04EC-4590-A8B8-5B18ED675806}" type="datetimeFigureOut">
              <a:rPr lang="pt-BR" smtClean="0"/>
              <a:t>14/02/2023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9FDAC5-55DB-BC9A-50F9-7E2D083A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9324E-ED5A-F5A2-A3FD-97DFBFB7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928F-763A-4ED5-9E6A-2F1A41208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74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5BB08-C1C5-5EA3-F04F-384417B5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F7EAC5-EFE2-96B2-97E8-122887DED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666B44-C722-903E-327A-5911F38C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7963-04EC-4590-A8B8-5B18ED675806}" type="datetimeFigureOut">
              <a:rPr lang="pt-BR" smtClean="0"/>
              <a:t>14/02/2023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B1583C-B162-D117-F8DD-F9A5794A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F5657C-743B-3237-45A3-0A6F6EB6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928F-763A-4ED5-9E6A-2F1A41208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84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9035F-4235-938A-0EE2-4714DC92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40E2A9-EAA2-9A10-D0F9-81DACAA53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4448F6-8C31-46CC-2FC3-522A8E3F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E55A0E-9B62-6130-5F82-5932C8BD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7963-04EC-4590-A8B8-5B18ED675806}" type="datetimeFigureOut">
              <a:rPr lang="pt-BR" smtClean="0"/>
              <a:t>14/02/2023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717D09-48D0-355E-B051-FF5D27CF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08CCBF-6799-477E-E460-E219FB67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928F-763A-4ED5-9E6A-2F1A41208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754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9E3F3-6B74-DAC1-7A58-9FEB4823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327BB5-1BA9-5270-98A7-A3A0C517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D531BC-7BCF-9B48-A9DB-A2F37C133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BF271F-E9B0-4F45-EDC6-3B6C9CD9A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373FAF-4425-3F1F-25DA-076F511F9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82153A4-8C0D-4BFA-03A1-49724167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7963-04EC-4590-A8B8-5B18ED675806}" type="datetimeFigureOut">
              <a:rPr lang="pt-BR" smtClean="0"/>
              <a:t>14/02/2023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8B96F0-579A-7FEE-571F-75C22091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79D228-0510-0A58-2086-CFDA09CD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928F-763A-4ED5-9E6A-2F1A41208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804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CE4CE-D827-DC23-B6EB-835EA4ED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BE3693-8811-71A0-1F1D-CBF9615C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7963-04EC-4590-A8B8-5B18ED675806}" type="datetimeFigureOut">
              <a:rPr lang="pt-BR" smtClean="0"/>
              <a:t>14/02/2023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609B8C-B818-1747-6430-3208223B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948793-BFDB-CE91-F935-43A2DBBE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928F-763A-4ED5-9E6A-2F1A41208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280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678F7B-4BA9-7D43-ADBB-7FECCCA8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7963-04EC-4590-A8B8-5B18ED675806}" type="datetimeFigureOut">
              <a:rPr lang="pt-BR" smtClean="0"/>
              <a:t>14/02/2023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9502ED-D9FB-B0EA-A531-5A7E4AA3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DD378A-7D77-257B-04D1-67891C84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928F-763A-4ED5-9E6A-2F1A41208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8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A3F9B-7BBC-3AC3-DDA8-269B39DF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63528-75D3-51EA-DFBF-79EFA8032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B6A730-EFD3-AE63-38F6-F68013009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1AC60D-5656-ACAA-D8F7-904CDEB3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7963-04EC-4590-A8B8-5B18ED675806}" type="datetimeFigureOut">
              <a:rPr lang="pt-BR" smtClean="0"/>
              <a:t>14/02/2023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4ACDE5-AA91-528E-7D3D-B3BB84D5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3BF748-B285-1069-2AB9-A0F7658D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928F-763A-4ED5-9E6A-2F1A41208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635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FFC74-4488-8A17-7A71-B4D4357F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54491D-1395-E466-32E2-5C7B69161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29D933-3100-0299-B6C1-EA684E63A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BF62F4-89EF-F163-A9C3-6AFCE7BD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7963-04EC-4590-A8B8-5B18ED675806}" type="datetimeFigureOut">
              <a:rPr lang="pt-BR" smtClean="0"/>
              <a:t>14/02/2023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E6BB56-224D-CA7A-40C6-1D35122C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6E376D-7A36-CD95-CC66-D457CF67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928F-763A-4ED5-9E6A-2F1A41208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26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B7D97F-A946-FB81-5566-AC82EB5B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A4637F-1F0B-65D5-BC21-4C6BAD862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EBF359-0B96-3D37-2D0B-C62462DAC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F7963-04EC-4590-A8B8-5B18ED675806}" type="datetimeFigureOut">
              <a:rPr lang="pt-BR" smtClean="0"/>
              <a:t>14/02/2023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0DAD12-BFCE-3D8A-ECBD-3248D22C1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4D4C98-B8FC-6B6C-9B63-4B97580E4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5928F-763A-4ED5-9E6A-2F1A41208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52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A10F9-0F10-4C86-BC77-33995CFFF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1552"/>
            <a:ext cx="9144000" cy="2036099"/>
          </a:xfrm>
        </p:spPr>
        <p:txBody>
          <a:bodyPr anchor="ctr">
            <a:normAutofit/>
          </a:bodyPr>
          <a:lstStyle/>
          <a:p>
            <a:r>
              <a:rPr lang="pt-BR" sz="3500" b="1" dirty="0">
                <a:solidFill>
                  <a:schemeClr val="tx2"/>
                </a:solidFill>
              </a:rPr>
              <a:t>Mineração de Dados Massivos</a:t>
            </a:r>
            <a:br>
              <a:rPr lang="pt-BR" sz="3200" b="1" dirty="0">
                <a:solidFill>
                  <a:schemeClr val="tx2"/>
                </a:solidFill>
              </a:rPr>
            </a:br>
            <a:br>
              <a:rPr lang="pt-BR" sz="3200" b="1" dirty="0">
                <a:solidFill>
                  <a:schemeClr val="tx2"/>
                </a:solidFill>
              </a:rPr>
            </a:br>
            <a:r>
              <a:rPr lang="pt-BR" sz="3200" b="1" dirty="0">
                <a:solidFill>
                  <a:schemeClr val="tx2"/>
                </a:solidFill>
              </a:rPr>
              <a:t>Comparação do tempo de execução do Pandas e Pyspark na análise de sentimentos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6ED1F0-8436-4C03-A725-8FE2D9380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3764"/>
            <a:ext cx="9144000" cy="2491525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  <a:p>
            <a:endParaRPr lang="pt-BR" dirty="0"/>
          </a:p>
          <a:p>
            <a:pPr>
              <a:lnSpc>
                <a:spcPct val="110000"/>
              </a:lnSpc>
              <a:spcBef>
                <a:spcPts val="0"/>
              </a:spcBef>
              <a:buSzPts val="3200"/>
            </a:pPr>
            <a:r>
              <a:rPr lang="pt-BR" sz="2900" dirty="0">
                <a:solidFill>
                  <a:schemeClr val="tx2"/>
                </a:solidFill>
                <a:latin typeface="Raleway"/>
                <a:sym typeface="Raleway"/>
              </a:rPr>
              <a:t>ALYSSON CRISTIANO ESTEVAM DE MOURA</a:t>
            </a:r>
          </a:p>
          <a:p>
            <a:endParaRPr lang="pt-BR" dirty="0"/>
          </a:p>
          <a:p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r>
              <a:rPr lang="pt-BR" sz="2000" dirty="0"/>
              <a:t>Brasília, 14 de fevereiro de 2023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B47224-A1BD-4797-B9F5-8A1EA7DFF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99" y="428096"/>
            <a:ext cx="3342803" cy="138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5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30"/>
    </mc:Choice>
    <mc:Fallback>
      <p:transition spd="slow" advTm="903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1F8FF-9D4A-8E31-C4A4-E2642F75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F36523-6AD7-8096-3FC3-26DDFE7C1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8846"/>
          </a:xfrm>
        </p:spPr>
        <p:txBody>
          <a:bodyPr>
            <a:normAutofit/>
          </a:bodyPr>
          <a:lstStyle/>
          <a:p>
            <a:r>
              <a:rPr lang="pt-BR" sz="2400" dirty="0"/>
              <a:t>Divisão dos dados em 70% para treinamento e 30% para teste</a:t>
            </a:r>
          </a:p>
          <a:p>
            <a:r>
              <a:rPr lang="pt-BR" sz="2400" dirty="0"/>
              <a:t>Medição do tempo de execução de todo o código utilizando Pandas e Pyspark para cinco arquivos que tiveram seus tamanhos aumentados gradativamente com replicação dos dados originais, conforme tabela abaixo: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FA96C2B-0D04-26A4-E485-09EBB873E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15603"/>
              </p:ext>
            </p:extLst>
          </p:nvPr>
        </p:nvGraphicFramePr>
        <p:xfrm>
          <a:off x="3942977" y="3801503"/>
          <a:ext cx="4089399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1505130784"/>
                    </a:ext>
                  </a:extLst>
                </a:gridCol>
                <a:gridCol w="1363133">
                  <a:extLst>
                    <a:ext uri="{9D8B030D-6E8A-4147-A177-3AD203B41FA5}">
                      <a16:colId xmlns:a16="http://schemas.microsoft.com/office/drawing/2014/main" val="3140018081"/>
                    </a:ext>
                  </a:extLst>
                </a:gridCol>
                <a:gridCol w="1363133">
                  <a:extLst>
                    <a:ext uri="{9D8B030D-6E8A-4147-A177-3AD203B41FA5}">
                      <a16:colId xmlns:a16="http://schemas.microsoft.com/office/drawing/2014/main" val="3627085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Arquivo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Tamanho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Qt registros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121MB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49.459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06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242MB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98.918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73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363MB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148.377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21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484MB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197.836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1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605MB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247.295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14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60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A90B9-A754-2252-7070-D566962A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842C76-82B1-8477-25A4-010929EDF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107"/>
            <a:ext cx="10515600" cy="1931893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O Pyspark, em relação ao Pandas, apresentou grande melhoria de performance com a diminuição do seu tempo de execução.</a:t>
            </a:r>
          </a:p>
          <a:p>
            <a:r>
              <a:rPr lang="pt-BR" dirty="0"/>
              <a:t>A medição da acurácia não foi o objetivo principal deste trabalho, contudo, para o primeiro arquivo, o Pandas/Sklearn apresentou acurácia de 0.71 e o Pyspark de 0.64. Uma possível explicação da pequena redução da acurácia no Pyspark seria a utilização do HashingTF como passo adicional no pipeline.</a:t>
            </a:r>
          </a:p>
          <a:p>
            <a:r>
              <a:rPr lang="pt-BR" dirty="0"/>
              <a:t>Portanto, considerando a pequena diferença na acurácia, o Pyspark foi considerado com melhor desempenho dado seu menor tempo de execução médio.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4FD209DC-6B67-19A7-FEB9-8E0002312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548841"/>
              </p:ext>
            </p:extLst>
          </p:nvPr>
        </p:nvGraphicFramePr>
        <p:xfrm>
          <a:off x="6695143" y="3717845"/>
          <a:ext cx="3291540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180">
                  <a:extLst>
                    <a:ext uri="{9D8B030D-6E8A-4147-A177-3AD203B41FA5}">
                      <a16:colId xmlns:a16="http://schemas.microsoft.com/office/drawing/2014/main" val="1505130784"/>
                    </a:ext>
                  </a:extLst>
                </a:gridCol>
                <a:gridCol w="1097180">
                  <a:extLst>
                    <a:ext uri="{9D8B030D-6E8A-4147-A177-3AD203B41FA5}">
                      <a16:colId xmlns:a16="http://schemas.microsoft.com/office/drawing/2014/main" val="3140018081"/>
                    </a:ext>
                  </a:extLst>
                </a:gridCol>
                <a:gridCol w="1097180">
                  <a:extLst>
                    <a:ext uri="{9D8B030D-6E8A-4147-A177-3AD203B41FA5}">
                      <a16:colId xmlns:a16="http://schemas.microsoft.com/office/drawing/2014/main" val="317530096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Tempo de Execução Médio (s)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654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Arquivo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Pyspark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129.211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65.526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06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282.943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123.766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73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381.639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156.493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21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568.996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242.068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1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674.171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370.850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142736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618C9339-2F25-ADCC-A6E6-F8E31D4F3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41" y="3429000"/>
            <a:ext cx="4080118" cy="319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2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60592-3D3B-81AB-209B-70B8EDCB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Dificuldades encontradas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2ECCC-0EBC-CFD3-9D94-59DD5A4A1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600" dirty="0"/>
              <a:t>Uma grande dificuldade encontrada foi a configuração do Spark para utilização de todos os núcleos do processador, diversos problemas surgiram, tais como: erro na versão do Java, configuração de variáveis de ambiente, etc. Isso mostrou que a montagem da infraestrutura pode não ser trivial.</a:t>
            </a:r>
          </a:p>
          <a:p>
            <a:r>
              <a:rPr lang="pt-BR" sz="2600" dirty="0"/>
              <a:t>Outra grande dificuldade foi a reprodução igualitária entre o Pandas e o Pyspark, pois eles não possuem funções completamente equivalentes. Assim, algumas funções tiveram que ser adaptadas para se tentar uma comparação mais justa.</a:t>
            </a:r>
          </a:p>
          <a:p>
            <a:r>
              <a:rPr lang="pt-BR" sz="2600" dirty="0"/>
              <a:t>Por fim, uma última dificuldade foi a repetição dos experimentos para cálculo do tempo de execução médio considerando o baixo poder de processamento da máquina utilizada. A análise ideal do tempo de execução seria com maior número de arquivos ao invés de somente os cinco utilizados.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9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90049-31E8-CD88-5970-3887F43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e trabalhos futuros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59A8B-2AC1-4563-7B4A-5470CFE91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 estudo realizado, pode-se considerar uma grande melhoria de desempenho com a utilização da técnica HashingTF do Pyspark em conjunto com seu poder de paralelização.</a:t>
            </a:r>
          </a:p>
          <a:p>
            <a:r>
              <a:rPr lang="pt-BR" dirty="0"/>
              <a:t>Em trabalhos futuros poderiam ser testados outros algoritmos de classificação com ajuste de hiperparâmetros visando a melhoria de acurácia dos modelos. Com isso a comparação dos tempos de execução ficaria ainda mais completa.</a:t>
            </a:r>
          </a:p>
        </p:txBody>
      </p:sp>
    </p:spTree>
    <p:extLst>
      <p:ext uri="{BB962C8B-B14F-4D97-AF65-F5344CB8AC3E}">
        <p14:creationId xmlns:p14="http://schemas.microsoft.com/office/powerpoint/2010/main" val="239336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8BDD3-E1D9-A204-BC87-26040130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6600" dirty="0"/>
              <a:t>Obrigado!!!</a:t>
            </a:r>
          </a:p>
        </p:txBody>
      </p:sp>
    </p:spTree>
    <p:extLst>
      <p:ext uri="{BB962C8B-B14F-4D97-AF65-F5344CB8AC3E}">
        <p14:creationId xmlns:p14="http://schemas.microsoft.com/office/powerpoint/2010/main" val="409403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FD5B2-3853-3800-BE86-E62D1A38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FEB2C-64BF-5FA4-E567-C20DEE5A4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7457"/>
          </a:xfrm>
        </p:spPr>
        <p:txBody>
          <a:bodyPr>
            <a:normAutofit/>
          </a:bodyPr>
          <a:lstStyle/>
          <a:p>
            <a:r>
              <a:rPr lang="pt-BR" sz="2400" dirty="0"/>
              <a:t>Comparar os tempos de execução médio do Classificador Árvore de Decisão </a:t>
            </a:r>
            <a:r>
              <a:rPr lang="pt-BR" sz="2400" i="1" dirty="0"/>
              <a:t>(Decision Tree Classifier</a:t>
            </a:r>
            <a:r>
              <a:rPr lang="pt-BR" sz="2400" dirty="0"/>
              <a:t>) na análise de sentimentos de </a:t>
            </a:r>
            <a:r>
              <a:rPr lang="pt-BR" sz="2400" i="1" dirty="0"/>
              <a:t>reviews</a:t>
            </a:r>
            <a:r>
              <a:rPr lang="pt-BR" sz="2400" dirty="0"/>
              <a:t> de filmes utilizando as bibliotecas Pandas/Sklearn e Pyspark do Python.</a:t>
            </a:r>
          </a:p>
          <a:p>
            <a:r>
              <a:rPr lang="pt-BR" sz="2400" dirty="0"/>
              <a:t>Com o projeto, pretende-se visualizar o poder de paralelização do Spark na escalabilidade do tamanho do </a:t>
            </a:r>
            <a:r>
              <a:rPr lang="pt-BR" sz="2400" i="1" dirty="0"/>
              <a:t>dataset</a:t>
            </a:r>
            <a:r>
              <a:rPr lang="pt-BR" sz="2400" dirty="0"/>
              <a:t>.</a:t>
            </a:r>
          </a:p>
        </p:txBody>
      </p:sp>
      <p:pic>
        <p:nvPicPr>
          <p:cNvPr id="2052" name="Picture 4" descr="PySpark - Entenda a Engine do Spark para Rodar Python">
            <a:extLst>
              <a:ext uri="{FF2B5EF4-FFF2-40B4-BE49-F238E27FC236}">
                <a16:creationId xmlns:a16="http://schemas.microsoft.com/office/drawing/2014/main" id="{0A945AB2-8174-BF7B-968D-2FB42DAF9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098" y="4169153"/>
            <a:ext cx="3581880" cy="200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28287C3-2702-6398-C97E-1C4CB263B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57" y="3843013"/>
            <a:ext cx="1559268" cy="132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cikit-learn – Wikipédia, a enciclopédia livre">
            <a:extLst>
              <a:ext uri="{FF2B5EF4-FFF2-40B4-BE49-F238E27FC236}">
                <a16:creationId xmlns:a16="http://schemas.microsoft.com/office/drawing/2014/main" id="{186BAFE4-279D-0EAC-62D4-8B31D6E85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461" y="5489948"/>
            <a:ext cx="1859973" cy="100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425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4"/>
    </mc:Choice>
    <mc:Fallback>
      <p:transition spd="slow" advTm="152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19819-E2DF-3FFE-BEBE-D6352D2E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DED78C-DCD6-FB68-960D-B0E618843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28529" cy="2118846"/>
          </a:xfrm>
        </p:spPr>
        <p:txBody>
          <a:bodyPr>
            <a:normAutofit fontScale="92500"/>
          </a:bodyPr>
          <a:lstStyle/>
          <a:p>
            <a:r>
              <a:rPr lang="pt-BR" dirty="0"/>
              <a:t>O </a:t>
            </a:r>
            <a:r>
              <a:rPr lang="pt-BR" i="1" dirty="0"/>
              <a:t>dataset</a:t>
            </a:r>
            <a:r>
              <a:rPr lang="pt-BR" dirty="0"/>
              <a:t> consiste em 49459 </a:t>
            </a:r>
            <a:r>
              <a:rPr lang="pt-BR" i="1" dirty="0"/>
              <a:t>reviews</a:t>
            </a:r>
            <a:r>
              <a:rPr lang="pt-BR" dirty="0"/>
              <a:t> de filmes da base IMDb (</a:t>
            </a:r>
            <a:r>
              <a:rPr lang="pt-BR" i="1" dirty="0"/>
              <a:t>Internet Movie Database</a:t>
            </a:r>
            <a:r>
              <a:rPr lang="pt-BR" dirty="0"/>
              <a:t>) que é uma base de dados online de informação sobre cinema, TV, música e games. </a:t>
            </a:r>
          </a:p>
          <a:p>
            <a:r>
              <a:rPr lang="pt-BR" dirty="0"/>
              <a:t>Cada </a:t>
            </a:r>
            <a:r>
              <a:rPr lang="pt-BR" i="1" dirty="0"/>
              <a:t>review</a:t>
            </a:r>
            <a:r>
              <a:rPr lang="pt-BR" dirty="0"/>
              <a:t> do </a:t>
            </a:r>
            <a:r>
              <a:rPr lang="pt-BR" i="1" dirty="0"/>
              <a:t>dataset</a:t>
            </a:r>
            <a:r>
              <a:rPr lang="pt-BR" dirty="0"/>
              <a:t> foi rotulado com sentimentos positivos ou negativos.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8A43B1-6F90-FDCD-97BF-24F18213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670" y="2237363"/>
            <a:ext cx="1964365" cy="99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E984E7B-D2A1-15AD-A83E-F748C2EE4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150" y="4758924"/>
            <a:ext cx="6744641" cy="1543265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42DAF7A-8183-67FD-960D-512D32617317}"/>
              </a:ext>
            </a:extLst>
          </p:cNvPr>
          <p:cNvSpPr txBox="1">
            <a:spLocks/>
          </p:cNvSpPr>
          <p:nvPr/>
        </p:nvSpPr>
        <p:spPr>
          <a:xfrm>
            <a:off x="385482" y="4183343"/>
            <a:ext cx="4195483" cy="21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D578D64-0ACF-C47F-712E-33C1378025E7}"/>
              </a:ext>
            </a:extLst>
          </p:cNvPr>
          <p:cNvSpPr txBox="1">
            <a:spLocks/>
          </p:cNvSpPr>
          <p:nvPr/>
        </p:nvSpPr>
        <p:spPr>
          <a:xfrm>
            <a:off x="838200" y="4180168"/>
            <a:ext cx="5553635" cy="440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 </a:t>
            </a:r>
            <a:r>
              <a:rPr lang="pt-BR" sz="2400" i="1" dirty="0"/>
              <a:t>dataset</a:t>
            </a:r>
            <a:r>
              <a:rPr lang="pt-BR" sz="2400" dirty="0"/>
              <a:t> contém os seguintes campos:</a:t>
            </a:r>
          </a:p>
        </p:txBody>
      </p:sp>
    </p:spTree>
    <p:extLst>
      <p:ext uri="{BB962C8B-B14F-4D97-AF65-F5344CB8AC3E}">
        <p14:creationId xmlns:p14="http://schemas.microsoft.com/office/powerpoint/2010/main" val="90415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9"/>
    </mc:Choice>
    <mc:Fallback>
      <p:transition spd="slow" advTm="19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2F5A7-C3DB-6A45-970F-8BC3AE50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Pré-processamento - Pandas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D41F55-9661-0EC6-188B-3CA4128AD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Foram utilizados os dados da coluna ‘</a:t>
            </a:r>
            <a:r>
              <a:rPr lang="pt-BR" i="1" dirty="0"/>
              <a:t>text_pt</a:t>
            </a:r>
            <a:r>
              <a:rPr lang="pt-BR" dirty="0"/>
              <a:t>’ que são os </a:t>
            </a:r>
            <a:r>
              <a:rPr lang="pt-BR" i="1" dirty="0"/>
              <a:t>reviews</a:t>
            </a:r>
            <a:r>
              <a:rPr lang="pt-BR" dirty="0"/>
              <a:t> em português.</a:t>
            </a:r>
          </a:p>
          <a:p>
            <a:r>
              <a:rPr lang="pt-BR" dirty="0"/>
              <a:t>O pré-processamento consistiu em: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Remoção de caracteres especiais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Tokenização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Remoção de stopwords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Conversão para letras minúsculas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Criação de </a:t>
            </a:r>
            <a:r>
              <a:rPr lang="pt-BR" i="1" dirty="0"/>
              <a:t>label</a:t>
            </a:r>
            <a:r>
              <a:rPr lang="pt-BR" dirty="0"/>
              <a:t> para a coluna ‘</a:t>
            </a:r>
            <a:r>
              <a:rPr lang="pt-BR" i="1" dirty="0"/>
              <a:t>sentimento</a:t>
            </a:r>
            <a:r>
              <a:rPr lang="pt-BR" dirty="0"/>
              <a:t>’ ('neg':0,'pos’:1)</a:t>
            </a:r>
          </a:p>
        </p:txBody>
      </p:sp>
    </p:spTree>
    <p:extLst>
      <p:ext uri="{BB962C8B-B14F-4D97-AF65-F5344CB8AC3E}">
        <p14:creationId xmlns:p14="http://schemas.microsoft.com/office/powerpoint/2010/main" val="193570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02372-628D-B58A-9A79-33261461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Vetorização TF-IDF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142AA6-F7A3-F0CB-0D03-930D88727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o pré-processamento, cada </a:t>
            </a:r>
            <a:r>
              <a:rPr lang="pt-BR" i="1" dirty="0"/>
              <a:t>review</a:t>
            </a:r>
            <a:r>
              <a:rPr lang="pt-BR" dirty="0"/>
              <a:t> foi vetorizado utilizando TF-IDF (</a:t>
            </a:r>
            <a:r>
              <a:rPr lang="pt-BR" i="1" dirty="0"/>
              <a:t>Term Frequency – Inverse Document Frequency</a:t>
            </a:r>
            <a:r>
              <a:rPr lang="pt-BR" dirty="0"/>
              <a:t>).</a:t>
            </a:r>
          </a:p>
          <a:p>
            <a:r>
              <a:rPr lang="pt-BR" dirty="0"/>
              <a:t>TF-IDF é o produto da Frequência do Termo (TF) e da Frequência Inversa do Documento (IDF): TF-IDF = TF * IDF</a:t>
            </a:r>
          </a:p>
          <a:p>
            <a:r>
              <a:rPr lang="pt-BR" dirty="0"/>
              <a:t>Assim, o TF-IDF calcula a relevância de uma palavra </a:t>
            </a:r>
            <a:r>
              <a:rPr lang="pt-BR"/>
              <a:t>ou frase </a:t>
            </a:r>
            <a:r>
              <a:rPr lang="pt-BR" dirty="0"/>
              <a:t>em um documento em relação a um conjunto de documentos. O significado aumenta proporcionalmente ao número de vezes que uma palavra aparece no texto, mas é compensado pela frequência da palavra no corpus (</a:t>
            </a:r>
            <a:r>
              <a:rPr lang="pt-BR" i="1" dirty="0"/>
              <a:t>dataset</a:t>
            </a:r>
            <a:r>
              <a:rPr lang="pt-BR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49443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1602F-0D60-B65D-0621-BB176D8D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(</a:t>
            </a:r>
            <a:r>
              <a:rPr lang="pt-BR" i="1" dirty="0"/>
              <a:t>Decision Tree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560F5-0713-3F15-8CCD-944689AC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69340"/>
          </a:xfrm>
        </p:spPr>
        <p:txBody>
          <a:bodyPr>
            <a:normAutofit/>
          </a:bodyPr>
          <a:lstStyle/>
          <a:p>
            <a:r>
              <a:rPr lang="pt-BR" sz="2400" dirty="0"/>
              <a:t>É uma representação de uma tabela de decisão sob a forma de árvore</a:t>
            </a:r>
          </a:p>
        </p:txBody>
      </p:sp>
      <p:pic>
        <p:nvPicPr>
          <p:cNvPr id="1026" name="Picture 2" descr="Decision Tree Algorithm in Machine Learning - Javatpoint">
            <a:extLst>
              <a:ext uri="{FF2B5EF4-FFF2-40B4-BE49-F238E27FC236}">
                <a16:creationId xmlns:a16="http://schemas.microsoft.com/office/drawing/2014/main" id="{C02323A1-45CD-A376-9257-7BECD6145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53" y="2528047"/>
            <a:ext cx="3254189" cy="21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5AB4041-2D04-B30C-B90E-21C66981A44E}"/>
              </a:ext>
            </a:extLst>
          </p:cNvPr>
          <p:cNvSpPr txBox="1">
            <a:spLocks/>
          </p:cNvSpPr>
          <p:nvPr/>
        </p:nvSpPr>
        <p:spPr>
          <a:xfrm>
            <a:off x="775447" y="5163671"/>
            <a:ext cx="11049000" cy="1057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É de fácil interpretação, pois percebe-se a razão da decisão</a:t>
            </a:r>
          </a:p>
          <a:p>
            <a:r>
              <a:rPr lang="pt-BR" dirty="0"/>
              <a:t>Atributos mais relevantes aparecem mais na parte superior da árvore (Entropia e Ganho de Informação)</a:t>
            </a:r>
          </a:p>
        </p:txBody>
      </p:sp>
    </p:spTree>
    <p:extLst>
      <p:ext uri="{BB962C8B-B14F-4D97-AF65-F5344CB8AC3E}">
        <p14:creationId xmlns:p14="http://schemas.microsoft.com/office/powerpoint/2010/main" val="162346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CD926-0936-190B-D93A-5766C38D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com Pyspark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ABEC58-503B-6936-4210-2510DB4A3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897"/>
            <a:ext cx="10515600" cy="1408397"/>
          </a:xfrm>
        </p:spPr>
        <p:txBody>
          <a:bodyPr>
            <a:normAutofit/>
          </a:bodyPr>
          <a:lstStyle/>
          <a:p>
            <a:r>
              <a:rPr lang="pt-BR" sz="2400" dirty="0"/>
              <a:t>Configuração para utilizar o paralelismo (todos os cores do processador)</a:t>
            </a:r>
          </a:p>
          <a:p>
            <a:r>
              <a:rPr lang="pt-BR" sz="2400" dirty="0"/>
              <a:t>Mesmo pré-processamento e TF-IDF do Pandas, porém com a biblioteca Pyspark</a:t>
            </a:r>
          </a:p>
          <a:p>
            <a:r>
              <a:rPr lang="pt-BR" sz="2400" dirty="0"/>
              <a:t>Passo adicional: HashingTF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4F3EE0A-7DA7-C3DA-5892-052A209B948C}"/>
              </a:ext>
            </a:extLst>
          </p:cNvPr>
          <p:cNvGrpSpPr/>
          <p:nvPr/>
        </p:nvGrpSpPr>
        <p:grpSpPr>
          <a:xfrm>
            <a:off x="5636558" y="3630707"/>
            <a:ext cx="2691655" cy="2457644"/>
            <a:chOff x="4390463" y="4187825"/>
            <a:chExt cx="2344271" cy="222325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B4DA1FF-2F6C-5B72-4AD8-DA85B01D569D}"/>
                </a:ext>
              </a:extLst>
            </p:cNvPr>
            <p:cNvSpPr/>
            <p:nvPr/>
          </p:nvSpPr>
          <p:spPr>
            <a:xfrm>
              <a:off x="4459941" y="4187825"/>
              <a:ext cx="2214283" cy="2599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Pré-processamento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FD01CB5C-0BF7-0569-230A-E96D0E13C1F9}"/>
                </a:ext>
              </a:extLst>
            </p:cNvPr>
            <p:cNvSpPr/>
            <p:nvPr/>
          </p:nvSpPr>
          <p:spPr>
            <a:xfrm>
              <a:off x="4894730" y="4813113"/>
              <a:ext cx="1335740" cy="3272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HashingTF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79440FA-790A-21CC-7C7F-CBF1A3D66462}"/>
                </a:ext>
              </a:extLst>
            </p:cNvPr>
            <p:cNvSpPr/>
            <p:nvPr/>
          </p:nvSpPr>
          <p:spPr>
            <a:xfrm>
              <a:off x="5109882" y="5505637"/>
              <a:ext cx="905435" cy="2599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TF-IDF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3B1236B-346B-4E0E-84B7-05BBB3D2EE21}"/>
                </a:ext>
              </a:extLst>
            </p:cNvPr>
            <p:cNvSpPr/>
            <p:nvPr/>
          </p:nvSpPr>
          <p:spPr>
            <a:xfrm>
              <a:off x="4390463" y="6151103"/>
              <a:ext cx="2344271" cy="2599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Decision Tree Classifier</a:t>
              </a:r>
            </a:p>
          </p:txBody>
        </p:sp>
        <p:sp>
          <p:nvSpPr>
            <p:cNvPr id="8" name="Seta: para Baixo 7">
              <a:extLst>
                <a:ext uri="{FF2B5EF4-FFF2-40B4-BE49-F238E27FC236}">
                  <a16:creationId xmlns:a16="http://schemas.microsoft.com/office/drawing/2014/main" id="{9C4ADBF7-9F1F-9422-7618-03F8480A73BF}"/>
                </a:ext>
              </a:extLst>
            </p:cNvPr>
            <p:cNvSpPr/>
            <p:nvPr/>
          </p:nvSpPr>
          <p:spPr>
            <a:xfrm>
              <a:off x="5446059" y="4485900"/>
              <a:ext cx="233082" cy="327213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Seta: para Baixo 8">
              <a:extLst>
                <a:ext uri="{FF2B5EF4-FFF2-40B4-BE49-F238E27FC236}">
                  <a16:creationId xmlns:a16="http://schemas.microsoft.com/office/drawing/2014/main" id="{1A36ABE7-7C1C-F4FE-8042-C0407BA6C395}"/>
                </a:ext>
              </a:extLst>
            </p:cNvPr>
            <p:cNvSpPr/>
            <p:nvPr/>
          </p:nvSpPr>
          <p:spPr>
            <a:xfrm>
              <a:off x="5446059" y="5159375"/>
              <a:ext cx="233082" cy="327213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Seta: para Baixo 9">
              <a:extLst>
                <a:ext uri="{FF2B5EF4-FFF2-40B4-BE49-F238E27FC236}">
                  <a16:creationId xmlns:a16="http://schemas.microsoft.com/office/drawing/2014/main" id="{1C7A0F7C-6250-832A-6B24-B0DA95F79D04}"/>
                </a:ext>
              </a:extLst>
            </p:cNvPr>
            <p:cNvSpPr/>
            <p:nvPr/>
          </p:nvSpPr>
          <p:spPr>
            <a:xfrm>
              <a:off x="5446059" y="5794752"/>
              <a:ext cx="233082" cy="327213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29A17A1-73B9-38E7-052D-496C840CEE9B}"/>
              </a:ext>
            </a:extLst>
          </p:cNvPr>
          <p:cNvSpPr txBox="1">
            <a:spLocks/>
          </p:cNvSpPr>
          <p:nvPr/>
        </p:nvSpPr>
        <p:spPr>
          <a:xfrm>
            <a:off x="6215549" y="3068554"/>
            <a:ext cx="1573306" cy="48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Pipeline:</a:t>
            </a:r>
          </a:p>
        </p:txBody>
      </p:sp>
    </p:spTree>
    <p:extLst>
      <p:ext uri="{BB962C8B-B14F-4D97-AF65-F5344CB8AC3E}">
        <p14:creationId xmlns:p14="http://schemas.microsoft.com/office/powerpoint/2010/main" val="43189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7A756-BB6A-B6F2-BEB6-8AAC3B67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HashingTF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123DC2-C28A-2E0F-6CF1-1A49271EE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612" y="1690688"/>
            <a:ext cx="10515600" cy="2271246"/>
          </a:xfrm>
        </p:spPr>
        <p:txBody>
          <a:bodyPr>
            <a:normAutofit fontScale="92500"/>
          </a:bodyPr>
          <a:lstStyle/>
          <a:p>
            <a:r>
              <a:rPr lang="pt-BR" dirty="0"/>
              <a:t>Mapeia uma sequência de termos para suas frequências de termo usando </a:t>
            </a:r>
            <a:r>
              <a:rPr lang="pt-BR" i="1" dirty="0"/>
              <a:t>hash</a:t>
            </a:r>
            <a:r>
              <a:rPr lang="pt-BR" dirty="0"/>
              <a:t>. O algoritmo utilizado atualmente é o </a:t>
            </a:r>
            <a:r>
              <a:rPr lang="pt-BR" i="1" dirty="0"/>
              <a:t>MurmurHash 3 </a:t>
            </a:r>
            <a:r>
              <a:rPr lang="pt-BR" dirty="0"/>
              <a:t>de </a:t>
            </a:r>
            <a:r>
              <a:rPr lang="pt-BR" i="1" dirty="0"/>
              <a:t>Austin Appleby </a:t>
            </a:r>
            <a:r>
              <a:rPr lang="pt-BR" dirty="0"/>
              <a:t>para calcular o valor do código </a:t>
            </a:r>
            <a:r>
              <a:rPr lang="pt-BR" i="1" dirty="0"/>
              <a:t>hash</a:t>
            </a:r>
            <a:r>
              <a:rPr lang="pt-BR" dirty="0"/>
              <a:t> para o termo objeto. </a:t>
            </a:r>
          </a:p>
          <a:p>
            <a:r>
              <a:rPr lang="pt-BR" dirty="0"/>
              <a:t>Converte documentos para vetores de dimensão fixa. A dimensão padrão é 262.144.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6C595C0-CBA7-14FE-8552-5FDF46AB1531}"/>
              </a:ext>
            </a:extLst>
          </p:cNvPr>
          <p:cNvGrpSpPr/>
          <p:nvPr/>
        </p:nvGrpSpPr>
        <p:grpSpPr>
          <a:xfrm>
            <a:off x="2227361" y="4065137"/>
            <a:ext cx="7737278" cy="1000265"/>
            <a:chOff x="2366824" y="4594055"/>
            <a:chExt cx="7737278" cy="1000265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100AB9F-5CB3-8A25-6DB7-E739D8077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824" y="4632161"/>
              <a:ext cx="1971950" cy="924054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7482100D-A0E7-8FD8-A98B-765355C25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2411" y="4594055"/>
              <a:ext cx="4591691" cy="1000265"/>
            </a:xfrm>
            <a:prstGeom prst="rect">
              <a:avLst/>
            </a:prstGeom>
          </p:spPr>
        </p:pic>
        <p:sp>
          <p:nvSpPr>
            <p:cNvPr id="8" name="Seta: para a Direita 7">
              <a:extLst>
                <a:ext uri="{FF2B5EF4-FFF2-40B4-BE49-F238E27FC236}">
                  <a16:creationId xmlns:a16="http://schemas.microsoft.com/office/drawing/2014/main" id="{12E9F03B-37CA-185B-F0C8-23AF5481CC29}"/>
                </a:ext>
              </a:extLst>
            </p:cNvPr>
            <p:cNvSpPr/>
            <p:nvPr/>
          </p:nvSpPr>
          <p:spPr>
            <a:xfrm>
              <a:off x="4431906" y="4982133"/>
              <a:ext cx="987373" cy="300319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D2C996C-6B46-2208-14AC-DF50933448E2}"/>
                </a:ext>
              </a:extLst>
            </p:cNvPr>
            <p:cNvSpPr txBox="1"/>
            <p:nvPr/>
          </p:nvSpPr>
          <p:spPr>
            <a:xfrm>
              <a:off x="4298547" y="4632161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HashingTF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297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1790F-F022-B5D8-64D7-B38C4918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Setup do experimento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B76F42-E4BF-B959-4ECE-2E6452A63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b="1" dirty="0"/>
              <a:t>Hardware: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Processador: Intel(R) Core(TM) i7-8565U CPU @ 1.80GHz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Nº Cores: 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Nº Processadores lógicos: 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Memória RAM: 16GB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/>
          </a:p>
          <a:p>
            <a:r>
              <a:rPr lang="pt-BR" sz="2400" b="1" dirty="0"/>
              <a:t>Software: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Windows 11 Pro – Versão 21H2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Python 3.9.12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Pyspark 3.3.1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Pandas 1.4.2</a:t>
            </a:r>
          </a:p>
        </p:txBody>
      </p:sp>
    </p:spTree>
    <p:extLst>
      <p:ext uri="{BB962C8B-B14F-4D97-AF65-F5344CB8AC3E}">
        <p14:creationId xmlns:p14="http://schemas.microsoft.com/office/powerpoint/2010/main" val="136609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310</TotalTime>
  <Words>878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Raleway</vt:lpstr>
      <vt:lpstr>Wingdings</vt:lpstr>
      <vt:lpstr>Tema do Office</vt:lpstr>
      <vt:lpstr>Mineração de Dados Massivos  Comparação do tempo de execução do Pandas e Pyspark na análise de sentimentos</vt:lpstr>
      <vt:lpstr>Objetivo</vt:lpstr>
      <vt:lpstr>Dataset</vt:lpstr>
      <vt:lpstr>Pré-processamento - Pandas</vt:lpstr>
      <vt:lpstr>Vetorização TF-IDF</vt:lpstr>
      <vt:lpstr>Árvore de Decisão (Decision Tree)</vt:lpstr>
      <vt:lpstr>Pipeline com Pyspark</vt:lpstr>
      <vt:lpstr>HashingTF</vt:lpstr>
      <vt:lpstr>Setup do experimento</vt:lpstr>
      <vt:lpstr>Metodologia</vt:lpstr>
      <vt:lpstr>Resultados e discussão</vt:lpstr>
      <vt:lpstr>Dificuldades encontradas</vt:lpstr>
      <vt:lpstr>Conclusão e trabalhos futuros </vt:lpstr>
      <vt:lpstr>Obrigado!!!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Alysson Cristiano</dc:creator>
  <cp:lastModifiedBy>Alysson Cristiano</cp:lastModifiedBy>
  <cp:revision>57</cp:revision>
  <dcterms:created xsi:type="dcterms:W3CDTF">2023-02-12T14:46:33Z</dcterms:created>
  <dcterms:modified xsi:type="dcterms:W3CDTF">2023-02-14T20:35:01Z</dcterms:modified>
</cp:coreProperties>
</file>