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Assistant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ssistant-bold.fntdata"/><Relationship Id="rId25" Type="http://schemas.openxmlformats.org/officeDocument/2006/relationships/font" Target="fonts/Assistan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5df7e5d6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5df7e5d6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e397df9b62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e397df9b62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e397df9b62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e397df9b62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e397df9b62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e397df9b62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e5df7e5d6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e5df7e5d6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e5df7e5d6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e5df7e5d6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e5df7e5d6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e5df7e5d6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e5df7e5d6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e5df7e5d6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e5df7e5d6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e5df7e5d6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e397df9b62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e397df9b6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e397df9b62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e397df9b62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e397df9b62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e397df9b62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e397df9b62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e397df9b62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e5df7e5d6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e5df7e5d6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311700" y="1239060"/>
            <a:ext cx="6089100" cy="17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11700" y="3015350"/>
            <a:ext cx="6089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" name="Google Shape;16;p2"/>
          <p:cNvGrpSpPr/>
          <p:nvPr/>
        </p:nvGrpSpPr>
        <p:grpSpPr>
          <a:xfrm>
            <a:off x="311726" y="342910"/>
            <a:ext cx="2560425" cy="520904"/>
            <a:chOff x="311726" y="342910"/>
            <a:chExt cx="2560425" cy="520904"/>
          </a:xfrm>
        </p:grpSpPr>
        <p:sp>
          <p:nvSpPr>
            <p:cNvPr id="17" name="Google Shape;17;p2"/>
            <p:cNvSpPr/>
            <p:nvPr/>
          </p:nvSpPr>
          <p:spPr>
            <a:xfrm>
              <a:off x="311726" y="342910"/>
              <a:ext cx="2560425" cy="52090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" name="Google Shape;18;p2"/>
            <p:cNvPicPr preferRelativeResize="0"/>
            <p:nvPr/>
          </p:nvPicPr>
          <p:blipFill rotWithShape="1">
            <a:blip r:embed="rId2">
              <a:alphaModFix/>
            </a:blip>
            <a:srcRect b="0" l="377" r="386" t="0"/>
            <a:stretch/>
          </p:blipFill>
          <p:spPr>
            <a:xfrm>
              <a:off x="391788" y="382839"/>
              <a:ext cx="2400300" cy="4410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Google Shape;19;p2"/>
          <p:cNvSpPr/>
          <p:nvPr/>
        </p:nvSpPr>
        <p:spPr>
          <a:xfrm>
            <a:off x="8417710" y="342892"/>
            <a:ext cx="4128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7000" y="-7000"/>
            <a:ext cx="9144000" cy="25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0" y="0"/>
            <a:ext cx="219600" cy="515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8931400" y="0"/>
            <a:ext cx="219600" cy="515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7000" y="4798125"/>
            <a:ext cx="9144000" cy="35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6400750" y="2400375"/>
            <a:ext cx="2743242" cy="2743120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5" name="Google Shape;25;p2"/>
          <p:cNvSpPr txBox="1"/>
          <p:nvPr/>
        </p:nvSpPr>
        <p:spPr>
          <a:xfrm rot="-2700000">
            <a:off x="6647467" y="3651017"/>
            <a:ext cx="2757716" cy="55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We use tech to connect human potential and opportunity with dignity &amp; humility   </a:t>
            </a:r>
            <a:endParaRPr b="1" i="0" sz="1000" u="none" cap="none" strike="noStrike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8414775" y="4244650"/>
            <a:ext cx="418647" cy="418572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1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1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1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1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2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2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2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title"/>
          </p:nvPr>
        </p:nvSpPr>
        <p:spPr>
          <a:xfrm>
            <a:off x="311700" y="342900"/>
            <a:ext cx="28080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" name="Google Shape;93;p13"/>
          <p:cNvSpPr txBox="1"/>
          <p:nvPr>
            <p:ph idx="1" type="body"/>
          </p:nvPr>
        </p:nvSpPr>
        <p:spPr>
          <a:xfrm>
            <a:off x="311700" y="1209300"/>
            <a:ext cx="2808000" cy="3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13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 txBox="1"/>
          <p:nvPr>
            <p:ph type="title"/>
          </p:nvPr>
        </p:nvSpPr>
        <p:spPr>
          <a:xfrm>
            <a:off x="311700" y="679950"/>
            <a:ext cx="3999000" cy="22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98" name="Google Shape;98;p14"/>
          <p:cNvSpPr txBox="1"/>
          <p:nvPr>
            <p:ph idx="1" type="subTitle"/>
          </p:nvPr>
        </p:nvSpPr>
        <p:spPr>
          <a:xfrm>
            <a:off x="311700" y="2950350"/>
            <a:ext cx="39990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9" name="Google Shape;99;p14"/>
          <p:cNvSpPr txBox="1"/>
          <p:nvPr>
            <p:ph idx="2" type="body"/>
          </p:nvPr>
        </p:nvSpPr>
        <p:spPr>
          <a:xfrm>
            <a:off x="4939500" y="342900"/>
            <a:ext cx="3419400" cy="4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311700" y="342900"/>
            <a:ext cx="6541800" cy="432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4663200"/>
            <a:ext cx="70821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</a:lstStyle>
          <a:p/>
        </p:txBody>
      </p:sp>
      <p:sp>
        <p:nvSpPr>
          <p:cNvPr id="106" name="Google Shape;106;p16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hasCustomPrompt="1" type="title"/>
          </p:nvPr>
        </p:nvSpPr>
        <p:spPr>
          <a:xfrm>
            <a:off x="311700" y="898300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11700" y="2944400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2">
  <p:cSld name="BIG_NUMBER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311700" y="898300"/>
            <a:ext cx="24165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311700" y="2944400"/>
            <a:ext cx="24165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18"/>
          <p:cNvSpPr txBox="1"/>
          <p:nvPr>
            <p:ph idx="2" type="title"/>
          </p:nvPr>
        </p:nvSpPr>
        <p:spPr>
          <a:xfrm>
            <a:off x="6415800" y="898300"/>
            <a:ext cx="24165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16" name="Google Shape;116;p18"/>
          <p:cNvSpPr txBox="1"/>
          <p:nvPr>
            <p:ph idx="3" type="body"/>
          </p:nvPr>
        </p:nvSpPr>
        <p:spPr>
          <a:xfrm>
            <a:off x="6415800" y="2944400"/>
            <a:ext cx="24165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4" type="title"/>
          </p:nvPr>
        </p:nvSpPr>
        <p:spPr>
          <a:xfrm>
            <a:off x="3363750" y="898300"/>
            <a:ext cx="24165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18" name="Google Shape;118;p18"/>
          <p:cNvSpPr txBox="1"/>
          <p:nvPr>
            <p:ph idx="5" type="body"/>
          </p:nvPr>
        </p:nvSpPr>
        <p:spPr>
          <a:xfrm>
            <a:off x="3363750" y="2944400"/>
            <a:ext cx="24165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and contact">
  <p:cSld name="MAIN_POINT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3" name="Google Shape;123;p20"/>
          <p:cNvGrpSpPr/>
          <p:nvPr/>
        </p:nvGrpSpPr>
        <p:grpSpPr>
          <a:xfrm rot="2700000">
            <a:off x="585683" y="481417"/>
            <a:ext cx="694882" cy="564848"/>
            <a:chOff x="919500" y="1916075"/>
            <a:chExt cx="1067700" cy="867900"/>
          </a:xfrm>
        </p:grpSpPr>
        <p:sp>
          <p:nvSpPr>
            <p:cNvPr id="124" name="Google Shape;124;p20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0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26;p20"/>
          <p:cNvGrpSpPr/>
          <p:nvPr/>
        </p:nvGrpSpPr>
        <p:grpSpPr>
          <a:xfrm rot="8100000">
            <a:off x="7746888" y="3437645"/>
            <a:ext cx="912919" cy="742084"/>
            <a:chOff x="521400" y="3135325"/>
            <a:chExt cx="1067700" cy="867900"/>
          </a:xfrm>
        </p:grpSpPr>
        <p:sp>
          <p:nvSpPr>
            <p:cNvPr id="127" name="Google Shape;127;p20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0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342900"/>
            <a:ext cx="8100000" cy="209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 type="secHead">
  <p:cSld name="SECTION_HEADER">
    <p:bg>
      <p:bgPr>
        <a:noFill/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311700" y="1005850"/>
            <a:ext cx="39999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4"/>
          <p:cNvSpPr txBox="1"/>
          <p:nvPr>
            <p:ph idx="2" type="body"/>
          </p:nvPr>
        </p:nvSpPr>
        <p:spPr>
          <a:xfrm>
            <a:off x="4832400" y="1005850"/>
            <a:ext cx="39999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311700" y="1005850"/>
            <a:ext cx="26796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6152700" y="1005850"/>
            <a:ext cx="26796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3232200" y="1005850"/>
            <a:ext cx="26796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ctrTitle"/>
          </p:nvPr>
        </p:nvSpPr>
        <p:spPr>
          <a:xfrm>
            <a:off x="311725" y="1243584"/>
            <a:ext cx="6089100" cy="17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" type="subTitle"/>
          </p:nvPr>
        </p:nvSpPr>
        <p:spPr>
          <a:xfrm>
            <a:off x="311725" y="3019874"/>
            <a:ext cx="6089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0" y="1243584"/>
            <a:ext cx="128100" cy="2568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7"/>
          <p:cNvSpPr/>
          <p:nvPr/>
        </p:nvSpPr>
        <p:spPr>
          <a:xfrm>
            <a:off x="6400750" y="2400375"/>
            <a:ext cx="2743242" cy="2743120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1" name="Google Shape;51;p7"/>
          <p:cNvSpPr txBox="1"/>
          <p:nvPr/>
        </p:nvSpPr>
        <p:spPr>
          <a:xfrm rot="-2700000">
            <a:off x="6647467" y="3651017"/>
            <a:ext cx="2757716" cy="55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We use tech to connect human potential and opportunity with dignity &amp; humility   </a:t>
            </a:r>
            <a:endParaRPr b="1" i="0" sz="1000" u="none" cap="none" strike="noStrike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2" name="Google Shape;52;p7"/>
          <p:cNvSpPr/>
          <p:nvPr/>
        </p:nvSpPr>
        <p:spPr>
          <a:xfrm>
            <a:off x="8414775" y="4244650"/>
            <a:ext cx="418647" cy="418572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53" name="Google Shape;53;p7"/>
          <p:cNvSpPr/>
          <p:nvPr/>
        </p:nvSpPr>
        <p:spPr>
          <a:xfrm>
            <a:off x="8417710" y="342892"/>
            <a:ext cx="4128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" name="Google Shape;54;p7"/>
          <p:cNvGrpSpPr/>
          <p:nvPr/>
        </p:nvGrpSpPr>
        <p:grpSpPr>
          <a:xfrm>
            <a:off x="311726" y="342910"/>
            <a:ext cx="2560500" cy="520800"/>
            <a:chOff x="311726" y="342910"/>
            <a:chExt cx="2560500" cy="520800"/>
          </a:xfrm>
        </p:grpSpPr>
        <p:sp>
          <p:nvSpPr>
            <p:cNvPr id="55" name="Google Shape;55;p7"/>
            <p:cNvSpPr/>
            <p:nvPr/>
          </p:nvSpPr>
          <p:spPr>
            <a:xfrm>
              <a:off x="311726" y="342910"/>
              <a:ext cx="2560500" cy="520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7"/>
            <p:cNvPicPr preferRelativeResize="0"/>
            <p:nvPr/>
          </p:nvPicPr>
          <p:blipFill rotWithShape="1">
            <a:blip r:embed="rId2">
              <a:alphaModFix/>
            </a:blip>
            <a:srcRect b="0" l="377" r="386" t="0"/>
            <a:stretch/>
          </p:blipFill>
          <p:spPr>
            <a:xfrm>
              <a:off x="391788" y="382839"/>
              <a:ext cx="2400300" cy="44104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bg>
      <p:bgPr>
        <a:noFill/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>
            <a:off x="7000" y="4663200"/>
            <a:ext cx="9144000" cy="49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8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8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8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8"/>
          <p:cNvSpPr txBox="1"/>
          <p:nvPr>
            <p:ph type="title"/>
          </p:nvPr>
        </p:nvSpPr>
        <p:spPr>
          <a:xfrm>
            <a:off x="311700" y="214884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bg>
      <p:bgPr>
        <a:noFill/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9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9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9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 type="tx">
  <p:cSld name="TITLE_AND_BOD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  <a:defRPr b="1" i="0" sz="28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b="0" i="0" sz="18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Assistant"/>
              <a:buChar char="■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8458848" y="343116"/>
            <a:ext cx="381224" cy="576102"/>
            <a:chOff x="8458848" y="343116"/>
            <a:chExt cx="381224" cy="576102"/>
          </a:xfrm>
        </p:grpSpPr>
        <p:sp>
          <p:nvSpPr>
            <p:cNvPr id="10" name="Google Shape;10;p1"/>
            <p:cNvSpPr/>
            <p:nvPr/>
          </p:nvSpPr>
          <p:spPr>
            <a:xfrm>
              <a:off x="8458848" y="343116"/>
              <a:ext cx="381224" cy="57610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" name="Google Shape;11;p1"/>
            <p:cNvPicPr preferRelativeResize="0"/>
            <p:nvPr/>
          </p:nvPicPr>
          <p:blipFill rotWithShape="1">
            <a:blip r:embed="rId1">
              <a:alphaModFix/>
            </a:blip>
            <a:srcRect b="0" l="79" r="79" t="0"/>
            <a:stretch/>
          </p:blipFill>
          <p:spPr>
            <a:xfrm>
              <a:off x="8480104" y="384425"/>
              <a:ext cx="338711" cy="49740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96">
          <p15:clr>
            <a:srgbClr val="EA4335"/>
          </p15:clr>
        </p15:guide>
        <p15:guide id="2" pos="5564">
          <p15:clr>
            <a:srgbClr val="EA4335"/>
          </p15:clr>
        </p15:guide>
        <p15:guide id="3" orient="horz" pos="216">
          <p15:clr>
            <a:srgbClr val="EA4335"/>
          </p15:clr>
        </p15:guide>
        <p15:guide id="4" orient="horz" pos="29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ctrTitle"/>
          </p:nvPr>
        </p:nvSpPr>
        <p:spPr>
          <a:xfrm>
            <a:off x="311725" y="1243584"/>
            <a:ext cx="6089100" cy="17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Munich Housing Price Analysis</a:t>
            </a:r>
            <a:endParaRPr/>
          </a:p>
        </p:txBody>
      </p:sp>
      <p:sp>
        <p:nvSpPr>
          <p:cNvPr id="135" name="Google Shape;135;p21"/>
          <p:cNvSpPr txBox="1"/>
          <p:nvPr>
            <p:ph idx="1" type="subTitle"/>
          </p:nvPr>
        </p:nvSpPr>
        <p:spPr>
          <a:xfrm>
            <a:off x="311725" y="3019874"/>
            <a:ext cx="6089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Data Analytics Final Project</a:t>
            </a:r>
            <a:endParaRPr/>
          </a:p>
        </p:txBody>
      </p:sp>
      <p:sp>
        <p:nvSpPr>
          <p:cNvPr id="136" name="Google Shape;136;p21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1"/>
          <p:cNvSpPr txBox="1"/>
          <p:nvPr/>
        </p:nvSpPr>
        <p:spPr>
          <a:xfrm>
            <a:off x="311700" y="4099375"/>
            <a:ext cx="29538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</a:pPr>
            <a:r>
              <a:rPr b="1" lang="en" sz="180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Alya Al Anesi</a:t>
            </a:r>
            <a:endParaRPr b="1" sz="180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0829" y="3024490"/>
            <a:ext cx="748807" cy="783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Code 6/6</a:t>
            </a:r>
            <a:endParaRPr/>
          </a:p>
        </p:txBody>
      </p:sp>
      <p:sp>
        <p:nvSpPr>
          <p:cNvPr id="206" name="Google Shape;206;p30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7" name="Google Shape;20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5200"/>
            <a:ext cx="8839198" cy="1337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Descriptive Statistics</a:t>
            </a:r>
            <a:endParaRPr/>
          </a:p>
        </p:txBody>
      </p:sp>
      <p:sp>
        <p:nvSpPr>
          <p:cNvPr id="213" name="Google Shape;213;p31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4" name="Google Shape;21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488" y="1068000"/>
            <a:ext cx="6867525" cy="38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Matrix</a:t>
            </a:r>
            <a:endParaRPr/>
          </a:p>
        </p:txBody>
      </p:sp>
      <p:sp>
        <p:nvSpPr>
          <p:cNvPr id="220" name="Google Shape;220;p32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1" name="Google Shape;22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6875" y="915600"/>
            <a:ext cx="4496761" cy="392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Price per qm²</a:t>
            </a:r>
            <a:endParaRPr/>
          </a:p>
        </p:txBody>
      </p:sp>
      <p:sp>
        <p:nvSpPr>
          <p:cNvPr id="227" name="Google Shape;227;p33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8" name="Google Shape;22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0850" y="915600"/>
            <a:ext cx="6242310" cy="392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Price per qm² vs. qm²</a:t>
            </a:r>
            <a:endParaRPr/>
          </a:p>
        </p:txBody>
      </p:sp>
      <p:sp>
        <p:nvSpPr>
          <p:cNvPr id="234" name="Google Shape;234;p34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5" name="Google Shape;23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950" y="915600"/>
            <a:ext cx="5772103" cy="3923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Actual vs. Predicted Prices per qm²</a:t>
            </a:r>
            <a:endParaRPr/>
          </a:p>
        </p:txBody>
      </p:sp>
      <p:sp>
        <p:nvSpPr>
          <p:cNvPr id="241" name="Google Shape;241;p35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2" name="Google Shape;24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150" y="915600"/>
            <a:ext cx="6004189" cy="392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</a:t>
            </a:r>
            <a:r>
              <a:rPr lang="en"/>
              <a:t> Price per qm² by Region in Munich</a:t>
            </a:r>
            <a:endParaRPr/>
          </a:p>
        </p:txBody>
      </p:sp>
      <p:sp>
        <p:nvSpPr>
          <p:cNvPr id="248" name="Google Shape;248;p36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9" name="Google Shape;24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538" y="915600"/>
            <a:ext cx="8043425" cy="3542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50"/>
              <a:t>Price per qm² in the Most Expensive and Cheapest Regions</a:t>
            </a:r>
            <a:endParaRPr sz="2450"/>
          </a:p>
        </p:txBody>
      </p:sp>
      <p:sp>
        <p:nvSpPr>
          <p:cNvPr id="255" name="Google Shape;255;p37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6" name="Google Shape;25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338" y="915600"/>
            <a:ext cx="8161813" cy="3785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Most Expensive and Cheapest Regions</a:t>
            </a:r>
            <a:endParaRPr/>
          </a:p>
        </p:txBody>
      </p:sp>
      <p:sp>
        <p:nvSpPr>
          <p:cNvPr id="262" name="Google Shape;262;p38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3" name="Google Shape;26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338" y="915600"/>
            <a:ext cx="8041827" cy="3923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9"/>
          <p:cNvSpPr txBox="1"/>
          <p:nvPr>
            <p:ph idx="2" type="body"/>
          </p:nvPr>
        </p:nvSpPr>
        <p:spPr>
          <a:xfrm>
            <a:off x="4939500" y="342900"/>
            <a:ext cx="3419400" cy="43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Incorporate more data sources and features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Fine-tune the model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Enhance the model explanations</a:t>
            </a:r>
            <a:endParaRPr/>
          </a:p>
        </p:txBody>
      </p:sp>
      <p:sp>
        <p:nvSpPr>
          <p:cNvPr id="269" name="Google Shape;269;p39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39"/>
          <p:cNvSpPr txBox="1"/>
          <p:nvPr/>
        </p:nvSpPr>
        <p:spPr>
          <a:xfrm>
            <a:off x="311150" y="742713"/>
            <a:ext cx="3999000" cy="22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Future Improvements</a:t>
            </a:r>
            <a:endParaRPr b="1" sz="420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271" name="Google Shape;27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488" y="3226813"/>
            <a:ext cx="2549126" cy="117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/>
              <a:t>Are you moving to Munich and looking for a home? Do you want to know what you can afford and where?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4" name="Google Shape;144;p22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44967" y="3834195"/>
            <a:ext cx="2134414" cy="829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0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7" name="Google Shape;277;p40"/>
          <p:cNvSpPr txBox="1"/>
          <p:nvPr>
            <p:ph type="title"/>
          </p:nvPr>
        </p:nvSpPr>
        <p:spPr>
          <a:xfrm>
            <a:off x="1366800" y="2007000"/>
            <a:ext cx="6410400" cy="112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6500"/>
              <a:t>Thank you!</a:t>
            </a:r>
            <a:endParaRPr sz="6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311700" y="214884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4642"/>
              <a:buNone/>
            </a:pPr>
            <a:r>
              <a:rPr lang="en"/>
              <a:t>Stick around while we analyze a dataset to find out the prices of apartments in all parts of Munich. </a:t>
            </a:r>
            <a:endParaRPr b="1" sz="2488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1" name="Google Shape;151;p23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4792" y="3834195"/>
            <a:ext cx="2134414" cy="829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Tools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/>
              <a:t>The project was created using Python along with the following libraries: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Pandas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For data manipulation and analysis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NumPy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For numerical operations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Matplotlib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For creating plots and visualizations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Seaborn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For enhancing visual aesthetics and creating color palettes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Scikit-learn (sklearn)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Scipy.stats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For statistical computations, particularly for calculating Pearson correlation coefficient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Warnings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For suppressing warnings</a:t>
            </a:r>
            <a:endParaRPr/>
          </a:p>
        </p:txBody>
      </p:sp>
      <p:sp>
        <p:nvSpPr>
          <p:cNvPr id="159" name="Google Shape;159;p24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0" name="Google Shape;160;p24"/>
          <p:cNvGrpSpPr/>
          <p:nvPr/>
        </p:nvGrpSpPr>
        <p:grpSpPr>
          <a:xfrm rot="2700000">
            <a:off x="7815861" y="3738066"/>
            <a:ext cx="1067690" cy="867892"/>
            <a:chOff x="919500" y="1916075"/>
            <a:chExt cx="1067700" cy="867900"/>
          </a:xfrm>
        </p:grpSpPr>
        <p:sp>
          <p:nvSpPr>
            <p:cNvPr id="161" name="Google Shape;161;p24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4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3" name="Google Shape;163;p24"/>
          <p:cNvGrpSpPr/>
          <p:nvPr/>
        </p:nvGrpSpPr>
        <p:grpSpPr>
          <a:xfrm rot="8100353">
            <a:off x="590123" y="3873367"/>
            <a:ext cx="734820" cy="597312"/>
            <a:chOff x="521400" y="3135325"/>
            <a:chExt cx="1067700" cy="867900"/>
          </a:xfrm>
        </p:grpSpPr>
        <p:sp>
          <p:nvSpPr>
            <p:cNvPr id="164" name="Google Shape;164;p24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4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Code 1/6</a:t>
            </a:r>
            <a:endParaRPr/>
          </a:p>
        </p:txBody>
      </p:sp>
      <p:sp>
        <p:nvSpPr>
          <p:cNvPr id="171" name="Google Shape;171;p25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2" name="Google Shape;1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68000"/>
            <a:ext cx="8314225" cy="392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Code 2/6</a:t>
            </a:r>
            <a:endParaRPr/>
          </a:p>
        </p:txBody>
      </p:sp>
      <p:sp>
        <p:nvSpPr>
          <p:cNvPr id="178" name="Google Shape;178;p26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9" name="Google Shape;17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68000"/>
            <a:ext cx="8314225" cy="3923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Code 3/6</a:t>
            </a:r>
            <a:endParaRPr/>
          </a:p>
        </p:txBody>
      </p:sp>
      <p:sp>
        <p:nvSpPr>
          <p:cNvPr id="185" name="Google Shape;185;p27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6" name="Google Shape;18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68000"/>
            <a:ext cx="8306401" cy="392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Code 4/6</a:t>
            </a:r>
            <a:endParaRPr/>
          </a:p>
        </p:txBody>
      </p:sp>
      <p:sp>
        <p:nvSpPr>
          <p:cNvPr id="192" name="Google Shape;192;p28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3" name="Google Shape;19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68000"/>
            <a:ext cx="8306399" cy="392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Code 5/6</a:t>
            </a:r>
            <a:endParaRPr/>
          </a:p>
        </p:txBody>
      </p:sp>
      <p:sp>
        <p:nvSpPr>
          <p:cNvPr id="199" name="Google Shape;199;p29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0" name="Google Shape;20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68000"/>
            <a:ext cx="8250568" cy="3542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D5D5D"/>
      </a:dk2>
      <a:lt2>
        <a:srgbClr val="DADADA"/>
      </a:lt2>
      <a:accent1>
        <a:srgbClr val="58ADC5"/>
      </a:accent1>
      <a:accent2>
        <a:srgbClr val="8AC6D6"/>
      </a:accent2>
      <a:accent3>
        <a:srgbClr val="CDE6EE"/>
      </a:accent3>
      <a:accent4>
        <a:srgbClr val="EA5B25"/>
      </a:accent4>
      <a:accent5>
        <a:srgbClr val="F08C66"/>
      </a:accent5>
      <a:accent6>
        <a:srgbClr val="F9CEBE"/>
      </a:accent6>
      <a:hlink>
        <a:srgbClr val="58AD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