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0" r:id="rId15"/>
    <p:sldId id="271" r:id="rId16"/>
    <p:sldId id="272"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b Basic Gardening" panose="02000503000000000000" pitchFamily="2" charset="0"/>
      <p:regular r:id="rId23"/>
    </p:embeddedFont>
    <p:embeddedFont>
      <p:font typeface="Telegraf" panose="020B0604020202020204" charset="0"/>
      <p:regular r:id="rId24"/>
    </p:embeddedFont>
    <p:embeddedFont>
      <p:font typeface="Muli Regular" panose="020B0604020202020204" charset="0"/>
      <p:regular r:id="rId25"/>
    </p:embeddedFont>
    <p:embeddedFont>
      <p:font typeface="Malgun Gothic" panose="020B0503020000020004" pitchFamily="34" charset="-127"/>
      <p:regular r:id="rId26"/>
      <p:bold r:id="rId27"/>
    </p:embeddedFont>
    <p:embeddedFont>
      <p:font typeface="Agrandir Bold" panose="020B0604020202020204" charset="0"/>
      <p:regular r:id="rId28"/>
    </p:embeddedFont>
    <p:embeddedFont>
      <p:font typeface="Agrandir"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6AB8"/>
    <a:srgbClr val="F8F4E8"/>
    <a:srgbClr val="B9BBDD"/>
    <a:srgbClr val="D6DFCC"/>
    <a:srgbClr val="FFF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206" autoAdjust="0"/>
  </p:normalViewPr>
  <p:slideViewPr>
    <p:cSldViewPr>
      <p:cViewPr varScale="1">
        <p:scale>
          <a:sx n="43" d="100"/>
          <a:sy n="43" d="100"/>
        </p:scale>
        <p:origin x="168"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d-ID"/>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575927296"/>
        <c:axId val="1575927840"/>
      </c:barChart>
      <c:catAx>
        <c:axId val="157592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1575927840"/>
        <c:crosses val="autoZero"/>
        <c:auto val="1"/>
        <c:lblAlgn val="ctr"/>
        <c:lblOffset val="100"/>
        <c:noMultiLvlLbl val="0"/>
      </c:catAx>
      <c:valAx>
        <c:axId val="1575927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157592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4F69D-ED6A-44EF-A271-84C92ADA3947}" type="datetimeFigureOut">
              <a:rPr lang="id-ID" smtClean="0"/>
              <a:t>06/02/2023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F9C62-4731-41DE-8398-820CA72AFB66}" type="slidenum">
              <a:rPr lang="id-ID" smtClean="0"/>
              <a:t>‹#›</a:t>
            </a:fld>
            <a:endParaRPr lang="id-ID"/>
          </a:p>
        </p:txBody>
      </p:sp>
    </p:spTree>
    <p:extLst>
      <p:ext uri="{BB962C8B-B14F-4D97-AF65-F5344CB8AC3E}">
        <p14:creationId xmlns:p14="http://schemas.microsoft.com/office/powerpoint/2010/main" val="2015744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16EF9C62-4731-41DE-8398-820CA72AFB66}" type="slidenum">
              <a:rPr lang="id-ID" smtClean="0"/>
              <a:t>6</a:t>
            </a:fld>
            <a:endParaRPr lang="id-ID"/>
          </a:p>
        </p:txBody>
      </p:sp>
    </p:spTree>
    <p:extLst>
      <p:ext uri="{BB962C8B-B14F-4D97-AF65-F5344CB8AC3E}">
        <p14:creationId xmlns:p14="http://schemas.microsoft.com/office/powerpoint/2010/main" val="1981515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1.pn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6.svg"/><Relationship Id="rId5" Type="http://schemas.openxmlformats.org/officeDocument/2006/relationships/image" Target="../media/image18.svg"/><Relationship Id="rId15" Type="http://schemas.openxmlformats.org/officeDocument/2006/relationships/image" Target="../media/image24.svg"/><Relationship Id="rId10" Type="http://schemas.openxmlformats.org/officeDocument/2006/relationships/image" Target="../media/image17.png"/><Relationship Id="rId4" Type="http://schemas.openxmlformats.org/officeDocument/2006/relationships/image" Target="../media/image28.png"/><Relationship Id="rId9" Type="http://schemas.openxmlformats.org/officeDocument/2006/relationships/image" Target="../media/image22.svg"/><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9.svg"/><Relationship Id="rId7" Type="http://schemas.openxmlformats.org/officeDocument/2006/relationships/image" Target="../media/image30.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28.svg"/><Relationship Id="rId5" Type="http://schemas.openxmlformats.org/officeDocument/2006/relationships/image" Target="../media/image26.svg"/><Relationship Id="rId10" Type="http://schemas.openxmlformats.org/officeDocument/2006/relationships/image" Target="../media/image36.png"/><Relationship Id="rId4" Type="http://schemas.openxmlformats.org/officeDocument/2006/relationships/image" Target="../media/image34.png"/><Relationship Id="rId9"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9.png"/><Relationship Id="rId18" Type="http://schemas.openxmlformats.org/officeDocument/2006/relationships/image" Target="../media/image13.png"/><Relationship Id="rId26" Type="http://schemas.openxmlformats.org/officeDocument/2006/relationships/image" Target="../media/image22.png"/><Relationship Id="rId3" Type="http://schemas.openxmlformats.org/officeDocument/2006/relationships/image" Target="../media/image26.svg"/><Relationship Id="rId21" Type="http://schemas.openxmlformats.org/officeDocument/2006/relationships/image" Target="../media/image17.png"/><Relationship Id="rId7" Type="http://schemas.openxmlformats.org/officeDocument/2006/relationships/image" Target="../media/image28.svg"/><Relationship Id="rId12" Type="http://schemas.openxmlformats.org/officeDocument/2006/relationships/image" Target="../media/image18.png"/><Relationship Id="rId17" Type="http://schemas.openxmlformats.org/officeDocument/2006/relationships/image" Target="../media/image12.svg"/><Relationship Id="rId25" Type="http://schemas.openxmlformats.org/officeDocument/2006/relationships/image" Target="../media/image21.png"/><Relationship Id="rId2" Type="http://schemas.openxmlformats.org/officeDocument/2006/relationships/image" Target="../media/image34.png"/><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14.sv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6.svg"/><Relationship Id="rId24" Type="http://schemas.openxmlformats.org/officeDocument/2006/relationships/image" Target="../media/image20.png"/><Relationship Id="rId5" Type="http://schemas.openxmlformats.org/officeDocument/2006/relationships/image" Target="../media/image2.svg"/><Relationship Id="rId15" Type="http://schemas.openxmlformats.org/officeDocument/2006/relationships/image" Target="../media/image8.svg"/><Relationship Id="rId23" Type="http://schemas.openxmlformats.org/officeDocument/2006/relationships/image" Target="../media/image10.svg"/><Relationship Id="rId28" Type="http://schemas.openxmlformats.org/officeDocument/2006/relationships/image" Target="../media/image24.png"/><Relationship Id="rId10" Type="http://schemas.openxmlformats.org/officeDocument/2006/relationships/image" Target="../media/image15.png"/><Relationship Id="rId19" Type="http://schemas.openxmlformats.org/officeDocument/2006/relationships/image" Target="../media/image14.png"/><Relationship Id="rId4" Type="http://schemas.openxmlformats.org/officeDocument/2006/relationships/image" Target="../media/image37.png"/><Relationship Id="rId9" Type="http://schemas.openxmlformats.org/officeDocument/2006/relationships/image" Target="../media/image30.svg"/><Relationship Id="rId14" Type="http://schemas.openxmlformats.org/officeDocument/2006/relationships/image" Target="../media/image10.png"/><Relationship Id="rId22" Type="http://schemas.openxmlformats.org/officeDocument/2006/relationships/image" Target="../media/image19.png"/><Relationship Id="rId27"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4.svg"/><Relationship Id="rId18" Type="http://schemas.openxmlformats.org/officeDocument/2006/relationships/image" Target="../media/image47.png"/><Relationship Id="rId3" Type="http://schemas.openxmlformats.org/officeDocument/2006/relationships/image" Target="../media/image46.svg"/><Relationship Id="rId21" Type="http://schemas.openxmlformats.org/officeDocument/2006/relationships/image" Target="../media/image40.svg"/><Relationship Id="rId7" Type="http://schemas.openxmlformats.org/officeDocument/2006/relationships/image" Target="../media/image42.svg"/><Relationship Id="rId12" Type="http://schemas.openxmlformats.org/officeDocument/2006/relationships/image" Target="../media/image43.png"/><Relationship Id="rId17" Type="http://schemas.openxmlformats.org/officeDocument/2006/relationships/image" Target="../media/image38.svg"/><Relationship Id="rId25" Type="http://schemas.openxmlformats.org/officeDocument/2006/relationships/chart" Target="../charts/chart1.xml"/><Relationship Id="rId2" Type="http://schemas.openxmlformats.org/officeDocument/2006/relationships/image" Target="../media/image39.png"/><Relationship Id="rId16" Type="http://schemas.openxmlformats.org/officeDocument/2006/relationships/image" Target="../media/image46.png"/><Relationship Id="rId20"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32.svg"/><Relationship Id="rId24" Type="http://schemas.openxmlformats.org/officeDocument/2006/relationships/image" Target="../media/image51.png"/><Relationship Id="rId5" Type="http://schemas.openxmlformats.org/officeDocument/2006/relationships/image" Target="../media/image2.svg"/><Relationship Id="rId15" Type="http://schemas.openxmlformats.org/officeDocument/2006/relationships/image" Target="../media/image45.png"/><Relationship Id="rId23" Type="http://schemas.openxmlformats.org/officeDocument/2006/relationships/image" Target="../media/image50.png"/><Relationship Id="rId10" Type="http://schemas.openxmlformats.org/officeDocument/2006/relationships/image" Target="../media/image42.png"/><Relationship Id="rId19" Type="http://schemas.openxmlformats.org/officeDocument/2006/relationships/image" Target="../media/image36.svg"/><Relationship Id="rId4" Type="http://schemas.openxmlformats.org/officeDocument/2006/relationships/image" Target="../media/image37.png"/><Relationship Id="rId9" Type="http://schemas.openxmlformats.org/officeDocument/2006/relationships/image" Target="../media/image48.svg"/><Relationship Id="rId14" Type="http://schemas.openxmlformats.org/officeDocument/2006/relationships/image" Target="../media/image44.png"/><Relationship Id="rId22" Type="http://schemas.openxmlformats.org/officeDocument/2006/relationships/image" Target="../media/image49.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2.svg"/><Relationship Id="rId7" Type="http://schemas.openxmlformats.org/officeDocument/2006/relationships/image" Target="../media/image6.sv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48.svg"/><Relationship Id="rId4" Type="http://schemas.openxmlformats.org/officeDocument/2006/relationships/image" Target="../media/image41.png"/><Relationship Id="rId9" Type="http://schemas.openxmlformats.org/officeDocument/2006/relationships/image" Target="../media/image10.sv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2.svg"/><Relationship Id="rId7" Type="http://schemas.openxmlformats.org/officeDocument/2006/relationships/image" Target="../media/image6.sv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48.svg"/><Relationship Id="rId4" Type="http://schemas.openxmlformats.org/officeDocument/2006/relationships/image" Target="../media/image41.png"/><Relationship Id="rId9" Type="http://schemas.openxmlformats.org/officeDocument/2006/relationships/image" Target="../media/image10.svg"/></Relationships>
</file>

<file path=ppt/slides/_rels/slide16.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45.png"/><Relationship Id="rId18" Type="http://schemas.openxmlformats.org/officeDocument/2006/relationships/image" Target="../media/image47.png"/><Relationship Id="rId26" Type="http://schemas.openxmlformats.org/officeDocument/2006/relationships/image" Target="../media/image44.svg"/><Relationship Id="rId3" Type="http://schemas.openxmlformats.org/officeDocument/2006/relationships/image" Target="../media/image32.svg"/><Relationship Id="rId21" Type="http://schemas.openxmlformats.org/officeDocument/2006/relationships/image" Target="../media/image40.svg"/><Relationship Id="rId7" Type="http://schemas.openxmlformats.org/officeDocument/2006/relationships/image" Target="../media/image36.svg"/><Relationship Id="rId12" Type="http://schemas.openxmlformats.org/officeDocument/2006/relationships/image" Target="../media/image44.png"/><Relationship Id="rId17" Type="http://schemas.openxmlformats.org/officeDocument/2006/relationships/image" Target="../media/image57.png"/><Relationship Id="rId25" Type="http://schemas.openxmlformats.org/officeDocument/2006/relationships/image" Target="../media/image58.png"/><Relationship Id="rId2" Type="http://schemas.openxmlformats.org/officeDocument/2006/relationships/image" Target="../media/image42.png"/><Relationship Id="rId16" Type="http://schemas.openxmlformats.org/officeDocument/2006/relationships/image" Target="../media/image46.png"/><Relationship Id="rId20"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49.png"/><Relationship Id="rId24" Type="http://schemas.openxmlformats.org/officeDocument/2006/relationships/image" Target="../media/image42.svg"/><Relationship Id="rId5" Type="http://schemas.openxmlformats.org/officeDocument/2006/relationships/image" Target="../media/image34.svg"/><Relationship Id="rId15" Type="http://schemas.openxmlformats.org/officeDocument/2006/relationships/image" Target="../media/image56.png"/><Relationship Id="rId23" Type="http://schemas.openxmlformats.org/officeDocument/2006/relationships/image" Target="../media/image40.png"/><Relationship Id="rId10" Type="http://schemas.openxmlformats.org/officeDocument/2006/relationships/image" Target="../media/image43.png"/><Relationship Id="rId19" Type="http://schemas.openxmlformats.org/officeDocument/2006/relationships/image" Target="../media/image50.png"/><Relationship Id="rId4" Type="http://schemas.openxmlformats.org/officeDocument/2006/relationships/image" Target="../media/image52.png"/><Relationship Id="rId9" Type="http://schemas.openxmlformats.org/officeDocument/2006/relationships/image" Target="../media/image38.svg"/><Relationship Id="rId14" Type="http://schemas.openxmlformats.org/officeDocument/2006/relationships/image" Target="../media/image55.png"/><Relationship Id="rId22"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3.sv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14.svg"/><Relationship Id="rId21" Type="http://schemas.openxmlformats.org/officeDocument/2006/relationships/image" Target="../media/image20.png"/><Relationship Id="rId7" Type="http://schemas.openxmlformats.org/officeDocument/2006/relationships/image" Target="../media/image6.svg"/><Relationship Id="rId12" Type="http://schemas.openxmlformats.org/officeDocument/2006/relationships/image" Target="../media/image12.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8.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6.png"/><Relationship Id="rId10" Type="http://schemas.openxmlformats.org/officeDocument/2006/relationships/image" Target="../media/image11.png"/><Relationship Id="rId19" Type="http://schemas.openxmlformats.org/officeDocument/2006/relationships/image" Target="../media/image18.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6DFCC"/>
        </a:solidFill>
        <a:effectLst/>
      </p:bgPr>
    </p:bg>
    <p:spTree>
      <p:nvGrpSpPr>
        <p:cNvPr id="1" name=""/>
        <p:cNvGrpSpPr/>
        <p:nvPr/>
      </p:nvGrpSpPr>
      <p:grpSpPr>
        <a:xfrm>
          <a:off x="0" y="0"/>
          <a:ext cx="0" cy="0"/>
          <a:chOff x="0" y="0"/>
          <a:chExt cx="0" cy="0"/>
        </a:xfrm>
      </p:grpSpPr>
      <p:grpSp>
        <p:nvGrpSpPr>
          <p:cNvPr id="2" name="Group 2"/>
          <p:cNvGrpSpPr/>
          <p:nvPr/>
        </p:nvGrpSpPr>
        <p:grpSpPr>
          <a:xfrm>
            <a:off x="680480" y="625871"/>
            <a:ext cx="16927040" cy="9035258"/>
            <a:chOff x="0" y="0"/>
            <a:chExt cx="126402652" cy="67470777"/>
          </a:xfrm>
        </p:grpSpPr>
        <p:sp>
          <p:nvSpPr>
            <p:cNvPr id="3" name="Freeform 3"/>
            <p:cNvSpPr/>
            <p:nvPr/>
          </p:nvSpPr>
          <p:spPr>
            <a:xfrm>
              <a:off x="72390" y="72390"/>
              <a:ext cx="126257871" cy="67325995"/>
            </a:xfrm>
            <a:custGeom>
              <a:avLst/>
              <a:gdLst/>
              <a:ahLst/>
              <a:cxnLst/>
              <a:rect l="l" t="t" r="r" b="b"/>
              <a:pathLst>
                <a:path w="126257871" h="67325995">
                  <a:moveTo>
                    <a:pt x="0" y="0"/>
                  </a:moveTo>
                  <a:lnTo>
                    <a:pt x="126257871" y="0"/>
                  </a:lnTo>
                  <a:lnTo>
                    <a:pt x="126257871" y="67325995"/>
                  </a:lnTo>
                  <a:lnTo>
                    <a:pt x="0" y="67325995"/>
                  </a:lnTo>
                  <a:lnTo>
                    <a:pt x="0" y="0"/>
                  </a:lnTo>
                  <a:close/>
                </a:path>
              </a:pathLst>
            </a:custGeom>
            <a:solidFill>
              <a:srgbClr val="FFF5ED"/>
            </a:solidFill>
          </p:spPr>
        </p:sp>
        <p:sp>
          <p:nvSpPr>
            <p:cNvPr id="4" name="Freeform 4"/>
            <p:cNvSpPr/>
            <p:nvPr/>
          </p:nvSpPr>
          <p:spPr>
            <a:xfrm>
              <a:off x="0" y="0"/>
              <a:ext cx="126402654" cy="67470778"/>
            </a:xfrm>
            <a:custGeom>
              <a:avLst/>
              <a:gdLst/>
              <a:ahLst/>
              <a:cxnLst/>
              <a:rect l="l" t="t" r="r" b="b"/>
              <a:pathLst>
                <a:path w="126402654" h="67470778">
                  <a:moveTo>
                    <a:pt x="126257869" y="67325999"/>
                  </a:moveTo>
                  <a:lnTo>
                    <a:pt x="126402654" y="67325999"/>
                  </a:lnTo>
                  <a:lnTo>
                    <a:pt x="126402654" y="67470778"/>
                  </a:lnTo>
                  <a:lnTo>
                    <a:pt x="126257869" y="67470778"/>
                  </a:lnTo>
                  <a:lnTo>
                    <a:pt x="126257869" y="67325999"/>
                  </a:lnTo>
                  <a:close/>
                  <a:moveTo>
                    <a:pt x="0" y="144780"/>
                  </a:moveTo>
                  <a:lnTo>
                    <a:pt x="144780" y="144780"/>
                  </a:lnTo>
                  <a:lnTo>
                    <a:pt x="144780" y="67325999"/>
                  </a:lnTo>
                  <a:lnTo>
                    <a:pt x="0" y="67325999"/>
                  </a:lnTo>
                  <a:lnTo>
                    <a:pt x="0" y="144780"/>
                  </a:lnTo>
                  <a:close/>
                  <a:moveTo>
                    <a:pt x="0" y="67325999"/>
                  </a:moveTo>
                  <a:lnTo>
                    <a:pt x="144780" y="67325999"/>
                  </a:lnTo>
                  <a:lnTo>
                    <a:pt x="144780" y="67470778"/>
                  </a:lnTo>
                  <a:lnTo>
                    <a:pt x="0" y="67470778"/>
                  </a:lnTo>
                  <a:lnTo>
                    <a:pt x="0" y="67325999"/>
                  </a:lnTo>
                  <a:close/>
                  <a:moveTo>
                    <a:pt x="126257869" y="144780"/>
                  </a:moveTo>
                  <a:lnTo>
                    <a:pt x="126402654" y="144780"/>
                  </a:lnTo>
                  <a:lnTo>
                    <a:pt x="126402654" y="67325999"/>
                  </a:lnTo>
                  <a:lnTo>
                    <a:pt x="126257869" y="67325999"/>
                  </a:lnTo>
                  <a:lnTo>
                    <a:pt x="126257869" y="144780"/>
                  </a:lnTo>
                  <a:close/>
                  <a:moveTo>
                    <a:pt x="144780" y="67325999"/>
                  </a:moveTo>
                  <a:lnTo>
                    <a:pt x="126257869" y="67325999"/>
                  </a:lnTo>
                  <a:lnTo>
                    <a:pt x="126257869" y="67470778"/>
                  </a:lnTo>
                  <a:lnTo>
                    <a:pt x="144780" y="67470778"/>
                  </a:lnTo>
                  <a:lnTo>
                    <a:pt x="144780" y="67325999"/>
                  </a:lnTo>
                  <a:close/>
                  <a:moveTo>
                    <a:pt x="126257869" y="0"/>
                  </a:moveTo>
                  <a:lnTo>
                    <a:pt x="126402654" y="0"/>
                  </a:lnTo>
                  <a:lnTo>
                    <a:pt x="126402654" y="144780"/>
                  </a:lnTo>
                  <a:lnTo>
                    <a:pt x="126257869" y="144780"/>
                  </a:lnTo>
                  <a:lnTo>
                    <a:pt x="126257869" y="0"/>
                  </a:lnTo>
                  <a:close/>
                  <a:moveTo>
                    <a:pt x="0" y="0"/>
                  </a:moveTo>
                  <a:lnTo>
                    <a:pt x="144780" y="0"/>
                  </a:lnTo>
                  <a:lnTo>
                    <a:pt x="144780" y="144780"/>
                  </a:lnTo>
                  <a:lnTo>
                    <a:pt x="0" y="144780"/>
                  </a:lnTo>
                  <a:lnTo>
                    <a:pt x="0" y="0"/>
                  </a:lnTo>
                  <a:close/>
                  <a:moveTo>
                    <a:pt x="144780" y="0"/>
                  </a:moveTo>
                  <a:lnTo>
                    <a:pt x="126257869" y="0"/>
                  </a:lnTo>
                  <a:lnTo>
                    <a:pt x="126257869" y="144780"/>
                  </a:lnTo>
                  <a:lnTo>
                    <a:pt x="144780" y="144780"/>
                  </a:lnTo>
                  <a:lnTo>
                    <a:pt x="144780" y="0"/>
                  </a:lnTo>
                  <a:close/>
                </a:path>
              </a:pathLst>
            </a:custGeom>
            <a:solidFill>
              <a:srgbClr val="000000"/>
            </a:solidFill>
          </p:spPr>
        </p:sp>
      </p:grpSp>
      <p:grpSp>
        <p:nvGrpSpPr>
          <p:cNvPr id="5" name="Group 5"/>
          <p:cNvGrpSpPr/>
          <p:nvPr/>
        </p:nvGrpSpPr>
        <p:grpSpPr>
          <a:xfrm>
            <a:off x="5079821" y="7407555"/>
            <a:ext cx="8128358" cy="958809"/>
            <a:chOff x="0" y="0"/>
            <a:chExt cx="16440449" cy="1939290"/>
          </a:xfrm>
        </p:grpSpPr>
        <p:sp>
          <p:nvSpPr>
            <p:cNvPr id="6" name="Freeform 6"/>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B9BBDD"/>
            </a:solidFill>
          </p:spPr>
        </p:sp>
        <p:sp>
          <p:nvSpPr>
            <p:cNvPr id="7" name="Freeform 7"/>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sp>
        <p:nvSpPr>
          <p:cNvPr id="8" name="TextBox 8"/>
          <p:cNvSpPr txBox="1"/>
          <p:nvPr/>
        </p:nvSpPr>
        <p:spPr>
          <a:xfrm>
            <a:off x="2905619" y="3325606"/>
            <a:ext cx="12286259" cy="3734435"/>
          </a:xfrm>
          <a:prstGeom prst="rect">
            <a:avLst/>
          </a:prstGeom>
        </p:spPr>
        <p:txBody>
          <a:bodyPr lIns="0" tIns="0" rIns="0" bIns="0" rtlCol="0" anchor="t">
            <a:spAutoFit/>
          </a:bodyPr>
          <a:lstStyle/>
          <a:p>
            <a:pPr algn="ctr">
              <a:lnSpc>
                <a:spcPts val="13255"/>
              </a:lnSpc>
            </a:pPr>
            <a:r>
              <a:rPr lang="en-US" sz="12050" dirty="0">
                <a:solidFill>
                  <a:srgbClr val="000000"/>
                </a:solidFill>
                <a:latin typeface="Agrandir"/>
              </a:rPr>
              <a:t>Scraping &amp; Crawling</a:t>
            </a:r>
          </a:p>
        </p:txBody>
      </p:sp>
      <p:sp>
        <p:nvSpPr>
          <p:cNvPr id="9" name="TextBox 9"/>
          <p:cNvSpPr txBox="1"/>
          <p:nvPr/>
        </p:nvSpPr>
        <p:spPr>
          <a:xfrm>
            <a:off x="5831091" y="7429500"/>
            <a:ext cx="6625817" cy="901065"/>
          </a:xfrm>
          <a:prstGeom prst="rect">
            <a:avLst/>
          </a:prstGeom>
        </p:spPr>
        <p:txBody>
          <a:bodyPr lIns="0" tIns="0" rIns="0" bIns="0" rtlCol="0" anchor="t">
            <a:spAutoFit/>
          </a:bodyPr>
          <a:lstStyle/>
          <a:p>
            <a:pPr algn="ctr">
              <a:lnSpc>
                <a:spcPts val="3359"/>
              </a:lnSpc>
              <a:spcBef>
                <a:spcPct val="0"/>
              </a:spcBef>
            </a:pPr>
            <a:r>
              <a:rPr lang="en-US" sz="2400" dirty="0" err="1">
                <a:solidFill>
                  <a:srgbClr val="000000"/>
                </a:solidFill>
                <a:latin typeface="Agrandir"/>
              </a:rPr>
              <a:t>Mengenal</a:t>
            </a:r>
            <a:r>
              <a:rPr lang="en-US" sz="2400" dirty="0">
                <a:solidFill>
                  <a:srgbClr val="000000"/>
                </a:solidFill>
                <a:latin typeface="Agrandir"/>
              </a:rPr>
              <a:t> </a:t>
            </a:r>
            <a:r>
              <a:rPr lang="en-US" sz="2400" dirty="0" err="1">
                <a:solidFill>
                  <a:srgbClr val="000000"/>
                </a:solidFill>
                <a:latin typeface="Agrandir"/>
              </a:rPr>
              <a:t>lebih</a:t>
            </a:r>
            <a:r>
              <a:rPr lang="en-US" sz="2400" dirty="0">
                <a:solidFill>
                  <a:srgbClr val="000000"/>
                </a:solidFill>
                <a:latin typeface="Agrandir"/>
              </a:rPr>
              <a:t> </a:t>
            </a:r>
            <a:r>
              <a:rPr lang="en-US" sz="2400" dirty="0" err="1">
                <a:solidFill>
                  <a:srgbClr val="000000"/>
                </a:solidFill>
                <a:latin typeface="Agrandir"/>
              </a:rPr>
              <a:t>jauh</a:t>
            </a:r>
            <a:r>
              <a:rPr lang="en-US" sz="2400" dirty="0">
                <a:solidFill>
                  <a:srgbClr val="000000"/>
                </a:solidFill>
                <a:latin typeface="Agrandir"/>
              </a:rPr>
              <a:t> </a:t>
            </a:r>
            <a:r>
              <a:rPr lang="en-US" sz="2400" dirty="0" err="1">
                <a:solidFill>
                  <a:srgbClr val="000000"/>
                </a:solidFill>
                <a:latin typeface="Agrandir"/>
              </a:rPr>
              <a:t>dengan</a:t>
            </a:r>
            <a:r>
              <a:rPr lang="en-US" sz="2400" dirty="0">
                <a:solidFill>
                  <a:srgbClr val="000000"/>
                </a:solidFill>
                <a:latin typeface="Agrandir"/>
              </a:rPr>
              <a:t> Web Scarping </a:t>
            </a:r>
            <a:r>
              <a:rPr lang="en-US" sz="2400" dirty="0" err="1">
                <a:solidFill>
                  <a:srgbClr val="000000"/>
                </a:solidFill>
                <a:latin typeface="Agrandir"/>
              </a:rPr>
              <a:t>dan</a:t>
            </a:r>
            <a:r>
              <a:rPr lang="en-US" sz="2400" dirty="0">
                <a:solidFill>
                  <a:srgbClr val="000000"/>
                </a:solidFill>
                <a:latin typeface="Agrandir"/>
              </a:rPr>
              <a:t> Web Crawling</a:t>
            </a:r>
          </a:p>
        </p:txBody>
      </p:sp>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80967" y="1243470"/>
            <a:ext cx="620290" cy="713722"/>
          </a:xfrm>
          <a:prstGeom prst="rect">
            <a:avLst/>
          </a:prstGeom>
        </p:spPr>
      </p:pic>
      <p:sp>
        <p:nvSpPr>
          <p:cNvPr id="11" name="TextBox 11"/>
          <p:cNvSpPr txBox="1"/>
          <p:nvPr/>
        </p:nvSpPr>
        <p:spPr>
          <a:xfrm>
            <a:off x="2133600" y="1444625"/>
            <a:ext cx="3320584" cy="422275"/>
          </a:xfrm>
          <a:prstGeom prst="rect">
            <a:avLst/>
          </a:prstGeom>
        </p:spPr>
        <p:txBody>
          <a:bodyPr lIns="0" tIns="0" rIns="0" bIns="0" rtlCol="0" anchor="t">
            <a:spAutoFit/>
          </a:bodyPr>
          <a:lstStyle/>
          <a:p>
            <a:pPr>
              <a:lnSpc>
                <a:spcPts val="2749"/>
              </a:lnSpc>
            </a:pPr>
            <a:r>
              <a:rPr lang="en-US" sz="2499" dirty="0">
                <a:solidFill>
                  <a:srgbClr val="000000"/>
                </a:solidFill>
                <a:latin typeface="Agrandir"/>
              </a:rPr>
              <a:t>SAMPULKREATIV</a:t>
            </a:r>
          </a:p>
        </p:txBody>
      </p:sp>
      <p:sp>
        <p:nvSpPr>
          <p:cNvPr id="12" name="AutoShape 12"/>
          <p:cNvSpPr/>
          <p:nvPr/>
        </p:nvSpPr>
        <p:spPr>
          <a:xfrm rot="4836">
            <a:off x="680472" y="2535318"/>
            <a:ext cx="16927056" cy="0"/>
          </a:xfrm>
          <a:prstGeom prst="line">
            <a:avLst/>
          </a:prstGeom>
          <a:ln w="19050" cap="flat">
            <a:solidFill>
              <a:srgbClr val="000000"/>
            </a:solidFill>
            <a:prstDash val="solid"/>
            <a:headEnd type="none" w="sm" len="sm"/>
            <a:tailEnd type="none" w="sm" len="sm"/>
          </a:ln>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4E8"/>
        </a:solidFill>
        <a:effectLst/>
      </p:bgPr>
    </p:bg>
    <p:spTree>
      <p:nvGrpSpPr>
        <p:cNvPr id="1" name=""/>
        <p:cNvGrpSpPr/>
        <p:nvPr/>
      </p:nvGrpSpPr>
      <p:grpSpPr>
        <a:xfrm>
          <a:off x="0" y="0"/>
          <a:ext cx="0" cy="0"/>
          <a:chOff x="0" y="0"/>
          <a:chExt cx="0" cy="0"/>
        </a:xfrm>
      </p:grpSpPr>
      <p:sp>
        <p:nvSpPr>
          <p:cNvPr id="4" name="TextBox 4"/>
          <p:cNvSpPr txBox="1"/>
          <p:nvPr/>
        </p:nvSpPr>
        <p:spPr>
          <a:xfrm>
            <a:off x="1533051" y="4362032"/>
            <a:ext cx="8923747" cy="2954655"/>
          </a:xfrm>
          <a:prstGeom prst="rect">
            <a:avLst/>
          </a:prstGeom>
        </p:spPr>
        <p:txBody>
          <a:bodyPr wrap="square" lIns="0" tIns="0" rIns="0" bIns="0" rtlCol="0" anchor="t">
            <a:spAutoFit/>
          </a:bodyPr>
          <a:lstStyle/>
          <a:p>
            <a:r>
              <a:rPr lang="id-ID" sz="3200" dirty="0">
                <a:latin typeface="Telegraf" panose="020B0604020202020204" charset="0"/>
              </a:rPr>
              <a:t>Google AdSense adalah program periklanan besutan Google. Layanan periklanan ini memiliki basis CPC atau Cost Per Click dan memungkinkan pemilik situs atau website untuk memperoleh penghasilan melalui iklan yang terpasang pada situs mereka.</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1197287" y="2331798"/>
            <a:ext cx="2256625" cy="2121228"/>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4314560" y="3189835"/>
            <a:ext cx="2256625" cy="2121228"/>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1786105" y="5054957"/>
            <a:ext cx="2256625" cy="2121228"/>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l="12160" t="17796" r="14927" b="21823"/>
          <a:stretch>
            <a:fillRect/>
          </a:stretch>
        </p:blipFill>
        <p:spPr>
          <a:xfrm rot="-311875">
            <a:off x="11747706" y="2933480"/>
            <a:ext cx="1108364" cy="917864"/>
          </a:xfrm>
          <a:prstGeom prst="rect">
            <a:avLst/>
          </a:prstGeom>
        </p:spPr>
      </p:pic>
      <p:pic>
        <p:nvPicPr>
          <p:cNvPr id="9" name="Picture 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l="34025" t="15329" r="31970" b="16663"/>
          <a:stretch>
            <a:fillRect/>
          </a:stretch>
        </p:blipFill>
        <p:spPr>
          <a:xfrm rot="648307">
            <a:off x="12628668" y="5544071"/>
            <a:ext cx="571500" cy="1143000"/>
          </a:xfrm>
          <a:prstGeom prst="rect">
            <a:avLst/>
          </a:prstGeom>
        </p:spPr>
      </p:pic>
      <p:pic>
        <p:nvPicPr>
          <p:cNvPr id="10" name="Picture 10"/>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l="23386" t="16682" r="26825" b="17273"/>
          <a:stretch>
            <a:fillRect/>
          </a:stretch>
        </p:blipFill>
        <p:spPr>
          <a:xfrm rot="520720">
            <a:off x="14990002" y="3687608"/>
            <a:ext cx="848591" cy="1125682"/>
          </a:xfrm>
          <a:prstGeom prst="rect">
            <a:avLst/>
          </a:prstGeom>
        </p:spPr>
      </p:pic>
      <p:pic>
        <p:nvPicPr>
          <p:cNvPr id="11" name="Picture 11"/>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789926">
            <a:off x="10940464" y="2085248"/>
            <a:ext cx="513645" cy="493100"/>
          </a:xfrm>
          <a:prstGeom prst="rect">
            <a:avLst/>
          </a:prstGeom>
        </p:spPr>
      </p:pic>
      <p:pic>
        <p:nvPicPr>
          <p:cNvPr id="12" name="Picture 12"/>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8915872">
            <a:off x="14117791" y="6688041"/>
            <a:ext cx="424393" cy="407417"/>
          </a:xfrm>
          <a:prstGeom prst="rect">
            <a:avLst/>
          </a:prstGeom>
        </p:spPr>
      </p:pic>
      <p:pic>
        <p:nvPicPr>
          <p:cNvPr id="13" name="Picture 13"/>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4540450">
            <a:off x="16224780" y="3050290"/>
            <a:ext cx="294237" cy="282468"/>
          </a:xfrm>
          <a:prstGeom prst="rect">
            <a:avLst/>
          </a:prstGeom>
        </p:spPr>
      </p:pic>
      <p:pic>
        <p:nvPicPr>
          <p:cNvPr id="14" name="Picture 14"/>
          <p:cNvPicPr>
            <a:picLocks noChangeAspect="1"/>
          </p:cNvPicPr>
          <p:nvPr/>
        </p:nvPicPr>
        <p:blipFill>
          <a:blip r:embed="rId14">
            <a:extLst>
              <a:ext uri="{28A0092B-C50C-407E-A947-70E740481C1C}">
                <a14:useLocalDpi xmlns:a14="http://schemas.microsoft.com/office/drawing/2010/main" val="0"/>
              </a:ext>
              <a:ext uri="{96DAC541-7B7A-43D3-8B79-37D633B846F1}">
                <asvg:svgBlip xmlns="" xmlns:asvg="http://schemas.microsoft.com/office/drawing/2016/SVG/main" r:embed="rId15"/>
              </a:ext>
            </a:extLst>
          </a:blip>
          <a:srcRect/>
          <a:stretch>
            <a:fillRect/>
          </a:stretch>
        </p:blipFill>
        <p:spPr>
          <a:xfrm rot="262007">
            <a:off x="-827416" y="8685343"/>
            <a:ext cx="20474267" cy="6477314"/>
          </a:xfrm>
          <a:prstGeom prst="rect">
            <a:avLst/>
          </a:prstGeom>
        </p:spPr>
      </p:pic>
      <p:sp>
        <p:nvSpPr>
          <p:cNvPr id="15" name="TextBox 4"/>
          <p:cNvSpPr txBox="1"/>
          <p:nvPr/>
        </p:nvSpPr>
        <p:spPr>
          <a:xfrm>
            <a:off x="1498661" y="1472283"/>
            <a:ext cx="5837720" cy="2590453"/>
          </a:xfrm>
          <a:prstGeom prst="rect">
            <a:avLst/>
          </a:prstGeom>
        </p:spPr>
        <p:txBody>
          <a:bodyPr wrap="square" lIns="0" tIns="0" rIns="0" bIns="0" rtlCol="0" anchor="t">
            <a:spAutoFit/>
          </a:bodyPr>
          <a:lstStyle/>
          <a:p>
            <a:pPr>
              <a:lnSpc>
                <a:spcPts val="20160"/>
              </a:lnSpc>
              <a:spcBef>
                <a:spcPct val="0"/>
              </a:spcBef>
            </a:pPr>
            <a:r>
              <a:rPr lang="id-ID" sz="12200" b="1" dirty="0" smtClean="0">
                <a:solidFill>
                  <a:srgbClr val="000000"/>
                </a:solidFill>
                <a:latin typeface="b Basic Gardening" panose="02000503000000000000" pitchFamily="2" charset="0"/>
              </a:rPr>
              <a:t>Definisi</a:t>
            </a:r>
            <a:endParaRPr lang="en-US" sz="12200" b="1" dirty="0">
              <a:solidFill>
                <a:srgbClr val="000000"/>
              </a:solidFill>
              <a:latin typeface="b Basic Gardening" panose="02000503000000000000" pitchFamily="2" charset="0"/>
            </a:endParaRPr>
          </a:p>
        </p:txBody>
      </p:sp>
    </p:spTree>
    <p:extLst>
      <p:ext uri="{BB962C8B-B14F-4D97-AF65-F5344CB8AC3E}">
        <p14:creationId xmlns:p14="http://schemas.microsoft.com/office/powerpoint/2010/main" val="2404311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66AB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95478" y="4344405"/>
            <a:ext cx="4861392" cy="4837695"/>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6846693" y="4344405"/>
            <a:ext cx="4861392" cy="4837695"/>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397908" y="4344405"/>
            <a:ext cx="5051892" cy="4837695"/>
          </a:xfrm>
          <a:prstGeom prst="rect">
            <a:avLst/>
          </a:prstGeom>
        </p:spPr>
      </p:pic>
      <p:sp>
        <p:nvSpPr>
          <p:cNvPr id="6" name="TextBox 6"/>
          <p:cNvSpPr txBox="1"/>
          <p:nvPr/>
        </p:nvSpPr>
        <p:spPr>
          <a:xfrm>
            <a:off x="2194282" y="4803781"/>
            <a:ext cx="3335805" cy="872034"/>
          </a:xfrm>
          <a:prstGeom prst="rect">
            <a:avLst/>
          </a:prstGeom>
        </p:spPr>
        <p:txBody>
          <a:bodyPr lIns="0" tIns="0" rIns="0" bIns="0" rtlCol="0" anchor="t">
            <a:spAutoFit/>
          </a:bodyPr>
          <a:lstStyle/>
          <a:p>
            <a:pPr lvl="0">
              <a:lnSpc>
                <a:spcPts val="3359"/>
              </a:lnSpc>
              <a:spcBef>
                <a:spcPct val="0"/>
              </a:spcBef>
            </a:pPr>
            <a:r>
              <a:rPr lang="en-US" sz="2700" b="1" spc="72" dirty="0" err="1" smtClean="0">
                <a:solidFill>
                  <a:srgbClr val="000000"/>
                </a:solidFill>
                <a:latin typeface="Muli Regular" panose="020B0604020202020204" charset="0"/>
              </a:rPr>
              <a:t>Terdapat</a:t>
            </a:r>
            <a:r>
              <a:rPr lang="en-US" sz="2700" b="1" spc="72" dirty="0" smtClean="0">
                <a:solidFill>
                  <a:srgbClr val="000000"/>
                </a:solidFill>
                <a:latin typeface="Muli Regular" panose="020B0604020202020204" charset="0"/>
              </a:rPr>
              <a:t> </a:t>
            </a:r>
            <a:r>
              <a:rPr lang="en-US" sz="2700" b="1" spc="72" dirty="0" err="1" smtClean="0">
                <a:solidFill>
                  <a:srgbClr val="000000"/>
                </a:solidFill>
                <a:latin typeface="Muli Regular" panose="020B0604020202020204" charset="0"/>
              </a:rPr>
              <a:t>Ruang</a:t>
            </a:r>
            <a:r>
              <a:rPr lang="en-US" sz="2700" b="1" spc="72" dirty="0" smtClean="0">
                <a:solidFill>
                  <a:srgbClr val="000000"/>
                </a:solidFill>
                <a:latin typeface="Muli Regular" panose="020B0604020202020204" charset="0"/>
              </a:rPr>
              <a:t> </a:t>
            </a:r>
            <a:r>
              <a:rPr lang="en-US" sz="2700" b="1" spc="72" dirty="0" err="1" smtClean="0">
                <a:solidFill>
                  <a:srgbClr val="000000"/>
                </a:solidFill>
                <a:latin typeface="Muli Regular" panose="020B0604020202020204" charset="0"/>
              </a:rPr>
              <a:t>Iklan</a:t>
            </a:r>
            <a:r>
              <a:rPr lang="en-US" sz="2700" b="1" spc="72" dirty="0" smtClean="0">
                <a:solidFill>
                  <a:srgbClr val="000000"/>
                </a:solidFill>
                <a:latin typeface="Muli Regular" panose="020B0604020202020204" charset="0"/>
              </a:rPr>
              <a:t> </a:t>
            </a:r>
            <a:r>
              <a:rPr lang="en-US" sz="2700" b="1" spc="72" dirty="0" err="1" smtClean="0">
                <a:solidFill>
                  <a:srgbClr val="000000"/>
                </a:solidFill>
                <a:latin typeface="Muli Regular" panose="020B0604020202020204" charset="0"/>
              </a:rPr>
              <a:t>pada</a:t>
            </a:r>
            <a:r>
              <a:rPr lang="en-US" sz="2700" b="1" spc="72" dirty="0" smtClean="0">
                <a:solidFill>
                  <a:srgbClr val="000000"/>
                </a:solidFill>
                <a:latin typeface="Muli Regular" panose="020B0604020202020204" charset="0"/>
              </a:rPr>
              <a:t> </a:t>
            </a:r>
            <a:r>
              <a:rPr lang="en-US" sz="2700" b="1" spc="72" dirty="0" err="1" smtClean="0">
                <a:solidFill>
                  <a:srgbClr val="000000"/>
                </a:solidFill>
                <a:latin typeface="Muli Regular" panose="020B0604020202020204" charset="0"/>
              </a:rPr>
              <a:t>Situs</a:t>
            </a:r>
            <a:endParaRPr lang="en-US" sz="2700" b="1" u="none" spc="72" dirty="0">
              <a:solidFill>
                <a:srgbClr val="000000"/>
              </a:solidFill>
              <a:latin typeface="Muli Regular" panose="020B0604020202020204" charset="0"/>
            </a:endParaRPr>
          </a:p>
        </p:txBody>
      </p:sp>
      <p:sp>
        <p:nvSpPr>
          <p:cNvPr id="7" name="TextBox 7"/>
          <p:cNvSpPr txBox="1"/>
          <p:nvPr/>
        </p:nvSpPr>
        <p:spPr>
          <a:xfrm>
            <a:off x="1948461" y="5994462"/>
            <a:ext cx="3555426" cy="1795363"/>
          </a:xfrm>
          <a:prstGeom prst="rect">
            <a:avLst/>
          </a:prstGeom>
        </p:spPr>
        <p:txBody>
          <a:bodyPr wrap="square" lIns="0" tIns="0" rIns="0" bIns="0" rtlCol="0" anchor="t">
            <a:spAutoFit/>
          </a:bodyPr>
          <a:lstStyle/>
          <a:p>
            <a:pPr lvl="0" algn="ctr">
              <a:lnSpc>
                <a:spcPts val="2800"/>
              </a:lnSpc>
              <a:spcBef>
                <a:spcPct val="0"/>
              </a:spcBef>
            </a:pPr>
            <a:r>
              <a:rPr lang="id-ID" sz="2400" dirty="0">
                <a:latin typeface="Muli Regular" panose="020B0604020202020204" charset="0"/>
              </a:rPr>
              <a:t>Biasanya, peletakan iklan dari layanan ini berada di bagian header, tengah artikel, sidebar, dan juga footer. </a:t>
            </a:r>
            <a:endParaRPr lang="en-US" sz="2400" u="none" dirty="0">
              <a:solidFill>
                <a:srgbClr val="000000"/>
              </a:solidFill>
              <a:latin typeface="Muli Regular" panose="020B0604020202020204" charset="0"/>
            </a:endParaRPr>
          </a:p>
        </p:txBody>
      </p:sp>
      <p:grpSp>
        <p:nvGrpSpPr>
          <p:cNvPr id="20" name="Group 20"/>
          <p:cNvGrpSpPr/>
          <p:nvPr/>
        </p:nvGrpSpPr>
        <p:grpSpPr>
          <a:xfrm>
            <a:off x="1028700" y="4132512"/>
            <a:ext cx="1158212" cy="1258207"/>
            <a:chOff x="0" y="0"/>
            <a:chExt cx="1544282" cy="1677609"/>
          </a:xfrm>
        </p:grpSpPr>
        <p:pic>
          <p:nvPicPr>
            <p:cNvPr id="21" name="Picture 21"/>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5902287">
              <a:off x="22929" y="168600"/>
              <a:ext cx="1498424" cy="1340409"/>
            </a:xfrm>
            <a:prstGeom prst="rect">
              <a:avLst/>
            </a:prstGeom>
          </p:spPr>
        </p:pic>
        <p:pic>
          <p:nvPicPr>
            <p:cNvPr id="22" name="Picture 2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l="24681" t="19957" r="25654" b="19187"/>
            <a:stretch>
              <a:fillRect/>
            </a:stretch>
          </p:blipFill>
          <p:spPr>
            <a:xfrm rot="489684">
              <a:off x="249959" y="276757"/>
              <a:ext cx="917365" cy="1124095"/>
            </a:xfrm>
            <a:prstGeom prst="rect">
              <a:avLst/>
            </a:prstGeom>
          </p:spPr>
        </p:pic>
      </p:grpSp>
      <p:grpSp>
        <p:nvGrpSpPr>
          <p:cNvPr id="23" name="Group 23"/>
          <p:cNvGrpSpPr/>
          <p:nvPr/>
        </p:nvGrpSpPr>
        <p:grpSpPr>
          <a:xfrm>
            <a:off x="6579915" y="4132512"/>
            <a:ext cx="1158212" cy="1258207"/>
            <a:chOff x="0" y="0"/>
            <a:chExt cx="1544282" cy="1677609"/>
          </a:xfrm>
        </p:grpSpPr>
        <p:pic>
          <p:nvPicPr>
            <p:cNvPr id="24" name="Picture 24"/>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5902287">
              <a:off x="22929" y="168600"/>
              <a:ext cx="1498424" cy="1340409"/>
            </a:xfrm>
            <a:prstGeom prst="rect">
              <a:avLst/>
            </a:prstGeom>
          </p:spPr>
        </p:pic>
        <p:pic>
          <p:nvPicPr>
            <p:cNvPr id="25" name="Picture 2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l="24681" t="19957" r="25654" b="19187"/>
            <a:stretch>
              <a:fillRect/>
            </a:stretch>
          </p:blipFill>
          <p:spPr>
            <a:xfrm rot="489684">
              <a:off x="249959" y="276757"/>
              <a:ext cx="917365" cy="1124095"/>
            </a:xfrm>
            <a:prstGeom prst="rect">
              <a:avLst/>
            </a:prstGeom>
          </p:spPr>
        </p:pic>
      </p:grpSp>
      <p:grpSp>
        <p:nvGrpSpPr>
          <p:cNvPr id="26" name="Group 26"/>
          <p:cNvGrpSpPr/>
          <p:nvPr/>
        </p:nvGrpSpPr>
        <p:grpSpPr>
          <a:xfrm>
            <a:off x="12131130" y="4132512"/>
            <a:ext cx="1158212" cy="1258207"/>
            <a:chOff x="0" y="0"/>
            <a:chExt cx="1544282" cy="1677609"/>
          </a:xfrm>
        </p:grpSpPr>
        <p:pic>
          <p:nvPicPr>
            <p:cNvPr id="27" name="Picture 27"/>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5902287">
              <a:off x="22929" y="168600"/>
              <a:ext cx="1498424" cy="1340409"/>
            </a:xfrm>
            <a:prstGeom prst="rect">
              <a:avLst/>
            </a:prstGeom>
          </p:spPr>
        </p:pic>
        <p:pic>
          <p:nvPicPr>
            <p:cNvPr id="28" name="Picture 2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l="24681" t="19957" r="25654" b="19187"/>
            <a:stretch>
              <a:fillRect/>
            </a:stretch>
          </p:blipFill>
          <p:spPr>
            <a:xfrm rot="489684">
              <a:off x="249959" y="276757"/>
              <a:ext cx="917365" cy="1124095"/>
            </a:xfrm>
            <a:prstGeom prst="rect">
              <a:avLst/>
            </a:prstGeom>
          </p:spPr>
        </p:pic>
      </p:grpSp>
      <p:pic>
        <p:nvPicPr>
          <p:cNvPr id="29" name="Picture 29"/>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rot="262007">
            <a:off x="4697717" y="1036983"/>
            <a:ext cx="9159344" cy="2708605"/>
          </a:xfrm>
          <a:prstGeom prst="rect">
            <a:avLst/>
          </a:prstGeom>
        </p:spPr>
      </p:pic>
      <p:pic>
        <p:nvPicPr>
          <p:cNvPr id="31" name="Picture 31"/>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1437957">
            <a:off x="3852269" y="941579"/>
            <a:ext cx="1321100" cy="1136146"/>
          </a:xfrm>
          <a:prstGeom prst="rect">
            <a:avLst/>
          </a:prstGeom>
        </p:spPr>
      </p:pic>
      <p:pic>
        <p:nvPicPr>
          <p:cNvPr id="32" name="Picture 32"/>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10359667" flipV="1">
            <a:off x="13130133" y="2892196"/>
            <a:ext cx="1321100" cy="1136146"/>
          </a:xfrm>
          <a:prstGeom prst="rect">
            <a:avLst/>
          </a:prstGeom>
        </p:spPr>
      </p:pic>
      <p:sp>
        <p:nvSpPr>
          <p:cNvPr id="33" name="TextBox 4"/>
          <p:cNvSpPr txBox="1"/>
          <p:nvPr/>
        </p:nvSpPr>
        <p:spPr>
          <a:xfrm>
            <a:off x="5029200" y="724247"/>
            <a:ext cx="9545383" cy="2590453"/>
          </a:xfrm>
          <a:prstGeom prst="rect">
            <a:avLst/>
          </a:prstGeom>
        </p:spPr>
        <p:txBody>
          <a:bodyPr wrap="square" lIns="0" tIns="0" rIns="0" bIns="0" rtlCol="0" anchor="t">
            <a:spAutoFit/>
          </a:bodyPr>
          <a:lstStyle/>
          <a:p>
            <a:pPr>
              <a:lnSpc>
                <a:spcPts val="20160"/>
              </a:lnSpc>
              <a:spcBef>
                <a:spcPct val="0"/>
              </a:spcBef>
            </a:pPr>
            <a:r>
              <a:rPr lang="id-ID" sz="8000" b="1" dirty="0" smtClean="0">
                <a:solidFill>
                  <a:srgbClr val="000000"/>
                </a:solidFill>
                <a:latin typeface="b Basic Gardening" panose="02000503000000000000" pitchFamily="2" charset="0"/>
              </a:rPr>
              <a:t>Cara Kerja </a:t>
            </a:r>
            <a:r>
              <a:rPr lang="id-ID" sz="8000" b="1" dirty="0">
                <a:solidFill>
                  <a:srgbClr val="000000"/>
                </a:solidFill>
                <a:latin typeface="b Basic Gardening" panose="02000503000000000000" pitchFamily="2" charset="0"/>
              </a:rPr>
              <a:t> </a:t>
            </a:r>
            <a:r>
              <a:rPr lang="id-ID" sz="8000" b="1" dirty="0" smtClean="0">
                <a:solidFill>
                  <a:srgbClr val="000000"/>
                </a:solidFill>
                <a:latin typeface="b Basic Gardening" panose="02000503000000000000" pitchFamily="2" charset="0"/>
              </a:rPr>
              <a:t>Google AdSense</a:t>
            </a:r>
          </a:p>
        </p:txBody>
      </p:sp>
      <p:sp>
        <p:nvSpPr>
          <p:cNvPr id="34" name="Rectangle 33"/>
          <p:cNvSpPr/>
          <p:nvPr/>
        </p:nvSpPr>
        <p:spPr>
          <a:xfrm>
            <a:off x="7642878" y="4686300"/>
            <a:ext cx="4095430" cy="1338828"/>
          </a:xfrm>
          <a:prstGeom prst="rect">
            <a:avLst/>
          </a:prstGeom>
        </p:spPr>
        <p:txBody>
          <a:bodyPr wrap="square">
            <a:spAutoFit/>
          </a:bodyPr>
          <a:lstStyle/>
          <a:p>
            <a:r>
              <a:rPr lang="id-ID" sz="2700" b="1" dirty="0">
                <a:latin typeface="Muli Regular" panose="020B0604020202020204" charset="0"/>
                <a:ea typeface="Malgun Gothic" panose="020B0503020000020004" pitchFamily="34" charset="-127"/>
              </a:rPr>
              <a:t>Iklan dengan Biaya paling Mahal Menjadi Prioritas</a:t>
            </a:r>
            <a:endParaRPr lang="id-ID" sz="2700" b="1" dirty="0">
              <a:latin typeface="Muli Regular" panose="020B0604020202020204" charset="0"/>
            </a:endParaRPr>
          </a:p>
        </p:txBody>
      </p:sp>
      <p:sp>
        <p:nvSpPr>
          <p:cNvPr id="35" name="TextBox 7"/>
          <p:cNvSpPr txBox="1"/>
          <p:nvPr/>
        </p:nvSpPr>
        <p:spPr>
          <a:xfrm>
            <a:off x="7318272" y="6135191"/>
            <a:ext cx="3918234" cy="2513509"/>
          </a:xfrm>
          <a:prstGeom prst="rect">
            <a:avLst/>
          </a:prstGeom>
        </p:spPr>
        <p:txBody>
          <a:bodyPr wrap="square" lIns="0" tIns="0" rIns="0" bIns="0" rtlCol="0" anchor="t">
            <a:spAutoFit/>
          </a:bodyPr>
          <a:lstStyle/>
          <a:p>
            <a:pPr lvl="0" algn="ctr">
              <a:lnSpc>
                <a:spcPts val="2800"/>
              </a:lnSpc>
              <a:spcBef>
                <a:spcPct val="0"/>
              </a:spcBef>
            </a:pPr>
            <a:r>
              <a:rPr lang="id-ID" sz="2400" dirty="0"/>
              <a:t>Google AdSense biasanya akan memunculkan terlebih dahulu iklan yang memiliki harga paling tinggi. Baru iklan dengan harga lebih rendah akan dimunculkan secara bergantian di ruang iklan sebuah situs</a:t>
            </a:r>
            <a:endParaRPr lang="en-US" sz="2400" u="none" dirty="0">
              <a:solidFill>
                <a:srgbClr val="000000"/>
              </a:solidFill>
              <a:latin typeface="Muli Regular" panose="020B0604020202020204" charset="0"/>
            </a:endParaRPr>
          </a:p>
        </p:txBody>
      </p:sp>
      <p:sp>
        <p:nvSpPr>
          <p:cNvPr id="36" name="TextBox 6"/>
          <p:cNvSpPr txBox="1"/>
          <p:nvPr/>
        </p:nvSpPr>
        <p:spPr>
          <a:xfrm>
            <a:off x="13329760" y="4686300"/>
            <a:ext cx="3922485" cy="1661993"/>
          </a:xfrm>
          <a:prstGeom prst="rect">
            <a:avLst/>
          </a:prstGeom>
        </p:spPr>
        <p:txBody>
          <a:bodyPr wrap="square" lIns="0" tIns="0" rIns="0" bIns="0" rtlCol="0" anchor="t">
            <a:spAutoFit/>
          </a:bodyPr>
          <a:lstStyle/>
          <a:p>
            <a:r>
              <a:rPr lang="id-ID" sz="2600" b="1" dirty="0">
                <a:latin typeface="Muli Regular" panose="020B0604020202020204" charset="0"/>
              </a:rPr>
              <a:t>Pendapatan Tergantung dari Banyaknya Iklan Dibuka dan Persaingan Bid</a:t>
            </a:r>
          </a:p>
        </p:txBody>
      </p:sp>
      <p:sp>
        <p:nvSpPr>
          <p:cNvPr id="37" name="TextBox 7"/>
          <p:cNvSpPr txBox="1"/>
          <p:nvPr/>
        </p:nvSpPr>
        <p:spPr>
          <a:xfrm>
            <a:off x="13062979" y="6540671"/>
            <a:ext cx="3701021" cy="1795363"/>
          </a:xfrm>
          <a:prstGeom prst="rect">
            <a:avLst/>
          </a:prstGeom>
        </p:spPr>
        <p:txBody>
          <a:bodyPr wrap="square" lIns="0" tIns="0" rIns="0" bIns="0" rtlCol="0" anchor="t">
            <a:spAutoFit/>
          </a:bodyPr>
          <a:lstStyle/>
          <a:p>
            <a:pPr lvl="0" algn="ctr">
              <a:lnSpc>
                <a:spcPts val="2800"/>
              </a:lnSpc>
              <a:spcBef>
                <a:spcPct val="0"/>
              </a:spcBef>
            </a:pPr>
            <a:r>
              <a:rPr lang="id-ID" sz="2400" dirty="0"/>
              <a:t>Perlu diingatkan kembali, pendapatan dari Google AdSense hanya akan diberikan saat iklan diklik atau dibuka oleh pengunjung.</a:t>
            </a:r>
            <a:endParaRPr lang="en-US" sz="2400" u="none" dirty="0">
              <a:solidFill>
                <a:srgbClr val="000000"/>
              </a:solidFill>
              <a:latin typeface="Muli Regular" panose="020B0604020202020204" charset="0"/>
            </a:endParaRPr>
          </a:p>
        </p:txBody>
      </p:sp>
    </p:spTree>
    <p:extLst>
      <p:ext uri="{BB962C8B-B14F-4D97-AF65-F5344CB8AC3E}">
        <p14:creationId xmlns:p14="http://schemas.microsoft.com/office/powerpoint/2010/main" val="66129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4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7801474" y="2133653"/>
            <a:ext cx="2770185" cy="247805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181237">
            <a:off x="2518566" y="5294768"/>
            <a:ext cx="13219977" cy="2643995"/>
          </a:xfrm>
          <a:prstGeom prst="rect">
            <a:avLst/>
          </a:prstGeom>
        </p:spPr>
      </p:pic>
      <p:sp>
        <p:nvSpPr>
          <p:cNvPr id="4" name="TextBox 4"/>
          <p:cNvSpPr txBox="1"/>
          <p:nvPr/>
        </p:nvSpPr>
        <p:spPr>
          <a:xfrm>
            <a:off x="3314532" y="5183432"/>
            <a:ext cx="11572009" cy="2496837"/>
          </a:xfrm>
          <a:prstGeom prst="rect">
            <a:avLst/>
          </a:prstGeom>
        </p:spPr>
        <p:txBody>
          <a:bodyPr lIns="0" tIns="0" rIns="0" bIns="0" rtlCol="0" anchor="t">
            <a:spAutoFit/>
          </a:bodyPr>
          <a:lstStyle/>
          <a:p>
            <a:pPr algn="ctr">
              <a:lnSpc>
                <a:spcPts val="20160"/>
              </a:lnSpc>
              <a:spcBef>
                <a:spcPct val="0"/>
              </a:spcBef>
            </a:pPr>
            <a:r>
              <a:rPr lang="id-ID" sz="14400" dirty="0" smtClean="0">
                <a:solidFill>
                  <a:srgbClr val="000000"/>
                </a:solidFill>
                <a:latin typeface="b Basic Gardening" panose="02000503000000000000" pitchFamily="2" charset="0"/>
              </a:rPr>
              <a:t>Google Analytics</a:t>
            </a:r>
            <a:endParaRPr lang="en-US" sz="14400" dirty="0">
              <a:solidFill>
                <a:srgbClr val="000000"/>
              </a:solidFill>
              <a:latin typeface="b Basic Gardening" panose="02000503000000000000" pitchFamily="2" charset="0"/>
            </a:endParaRPr>
          </a:p>
        </p:txBody>
      </p:sp>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rot="1437957">
            <a:off x="6796137" y="2973399"/>
            <a:ext cx="1321100" cy="1136146"/>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rot="10359667" flipV="1">
            <a:off x="10277409" y="3289062"/>
            <a:ext cx="1321100" cy="1136146"/>
          </a:xfrm>
          <a:prstGeom prst="rect">
            <a:avLst/>
          </a:prstGeom>
        </p:spPr>
      </p:pic>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l="24681" t="19957" r="25654" b="19187"/>
          <a:stretch>
            <a:fillRect/>
          </a:stretch>
        </p:blipFill>
        <p:spPr>
          <a:xfrm rot="489684">
            <a:off x="8390699" y="2589278"/>
            <a:ext cx="1419676" cy="1739603"/>
          </a:xfrm>
          <a:prstGeom prst="rect">
            <a:avLst/>
          </a:prstGeom>
        </p:spPr>
      </p:pic>
      <p:pic>
        <p:nvPicPr>
          <p:cNvPr id="8" name="Picture 8"/>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243703">
            <a:off x="2127626" y="4963251"/>
            <a:ext cx="437368" cy="419873"/>
          </a:xfrm>
          <a:prstGeom prst="rect">
            <a:avLst/>
          </a:prstGeom>
        </p:spPr>
      </p:pic>
      <p:pic>
        <p:nvPicPr>
          <p:cNvPr id="9" name="Picture 9"/>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8915872">
            <a:off x="15994003" y="7629196"/>
            <a:ext cx="424393" cy="407417"/>
          </a:xfrm>
          <a:prstGeom prst="rect">
            <a:avLst/>
          </a:prstGeom>
        </p:spPr>
      </p:pic>
      <p:pic>
        <p:nvPicPr>
          <p:cNvPr id="10" name="Picture 10"/>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10084657">
            <a:off x="1076541" y="943740"/>
            <a:ext cx="541332" cy="519679"/>
          </a:xfrm>
          <a:prstGeom prst="rect">
            <a:avLst/>
          </a:prstGeom>
        </p:spPr>
      </p:pic>
      <p:pic>
        <p:nvPicPr>
          <p:cNvPr id="11" name="Picture 11"/>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rcRect/>
          <a:stretch>
            <a:fillRect/>
          </a:stretch>
        </p:blipFill>
        <p:spPr>
          <a:xfrm rot="1460983">
            <a:off x="-63881" y="6717696"/>
            <a:ext cx="1748898" cy="2199872"/>
          </a:xfrm>
          <a:prstGeom prst="rect">
            <a:avLst/>
          </a:prstGeom>
        </p:spPr>
      </p:pic>
      <p:pic>
        <p:nvPicPr>
          <p:cNvPr id="12" name="Picture 12"/>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 xmlns:asvg="http://schemas.microsoft.com/office/drawing/2016/SVG/main" r:embed="rId17"/>
              </a:ext>
            </a:extLst>
          </a:blip>
          <a:srcRect/>
          <a:stretch>
            <a:fillRect/>
          </a:stretch>
        </p:blipFill>
        <p:spPr>
          <a:xfrm>
            <a:off x="5486684" y="8801590"/>
            <a:ext cx="758759" cy="837986"/>
          </a:xfrm>
          <a:prstGeom prst="rect">
            <a:avLst/>
          </a:prstGeom>
        </p:spPr>
      </p:pic>
      <p:pic>
        <p:nvPicPr>
          <p:cNvPr id="13" name="Picture 13"/>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rcRect/>
          <a:stretch>
            <a:fillRect/>
          </a:stretch>
        </p:blipFill>
        <p:spPr>
          <a:xfrm rot="4810274">
            <a:off x="14961304" y="438282"/>
            <a:ext cx="1675438" cy="2107469"/>
          </a:xfrm>
          <a:prstGeom prst="rect">
            <a:avLst/>
          </a:prstGeom>
        </p:spPr>
      </p:pic>
      <p:pic>
        <p:nvPicPr>
          <p:cNvPr id="14" name="Picture 14"/>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7483644">
            <a:off x="2484938" y="8905629"/>
            <a:ext cx="509049" cy="488687"/>
          </a:xfrm>
          <a:prstGeom prst="rect">
            <a:avLst/>
          </a:prstGeom>
        </p:spPr>
      </p:pic>
      <p:pic>
        <p:nvPicPr>
          <p:cNvPr id="15" name="Picture 15"/>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2851397">
            <a:off x="17320633" y="9450263"/>
            <a:ext cx="319992" cy="307192"/>
          </a:xfrm>
          <a:prstGeom prst="rect">
            <a:avLst/>
          </a:prstGeom>
        </p:spPr>
      </p:pic>
      <p:pic>
        <p:nvPicPr>
          <p:cNvPr id="16" name="Picture 16"/>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10019461">
            <a:off x="13132166" y="2805840"/>
            <a:ext cx="516571" cy="495908"/>
          </a:xfrm>
          <a:prstGeom prst="rect">
            <a:avLst/>
          </a:prstGeom>
        </p:spPr>
      </p:pic>
      <p:pic>
        <p:nvPicPr>
          <p:cNvPr id="17" name="Picture 17"/>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6383107">
            <a:off x="18031177" y="5467478"/>
            <a:ext cx="513645" cy="493100"/>
          </a:xfrm>
          <a:prstGeom prst="rect">
            <a:avLst/>
          </a:prstGeom>
        </p:spPr>
      </p:pic>
      <p:pic>
        <p:nvPicPr>
          <p:cNvPr id="18" name="Picture 18"/>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 xmlns:asvg="http://schemas.microsoft.com/office/drawing/2016/SVG/main" r:embed="rId23"/>
              </a:ext>
            </a:extLst>
          </a:blip>
          <a:srcRect/>
          <a:stretch>
            <a:fillRect/>
          </a:stretch>
        </p:blipFill>
        <p:spPr>
          <a:xfrm rot="1345741">
            <a:off x="12100836" y="8176526"/>
            <a:ext cx="511678" cy="867251"/>
          </a:xfrm>
          <a:prstGeom prst="rect">
            <a:avLst/>
          </a:prstGeom>
        </p:spPr>
      </p:pic>
      <p:pic>
        <p:nvPicPr>
          <p:cNvPr id="19" name="Picture 19"/>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 xmlns:asvg="http://schemas.microsoft.com/office/drawing/2016/SVG/main" r:embed="rId17"/>
              </a:ext>
            </a:extLst>
          </a:blip>
          <a:srcRect/>
          <a:stretch>
            <a:fillRect/>
          </a:stretch>
        </p:blipFill>
        <p:spPr>
          <a:xfrm rot="1800043">
            <a:off x="11268667" y="998301"/>
            <a:ext cx="567418" cy="626667"/>
          </a:xfrm>
          <a:prstGeom prst="rect">
            <a:avLst/>
          </a:prstGeom>
        </p:spPr>
      </p:pic>
      <p:pic>
        <p:nvPicPr>
          <p:cNvPr id="20" name="Picture 20"/>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 xmlns:asvg="http://schemas.microsoft.com/office/drawing/2016/SVG/main" r:embed="rId23"/>
              </a:ext>
            </a:extLst>
          </a:blip>
          <a:srcRect/>
          <a:stretch>
            <a:fillRect/>
          </a:stretch>
        </p:blipFill>
        <p:spPr>
          <a:xfrm rot="-10154087">
            <a:off x="15992066" y="3895523"/>
            <a:ext cx="489149" cy="829067"/>
          </a:xfrm>
          <a:prstGeom prst="rect">
            <a:avLst/>
          </a:prstGeom>
        </p:spPr>
      </p:pic>
      <p:pic>
        <p:nvPicPr>
          <p:cNvPr id="21" name="Picture 21"/>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 xmlns:asvg="http://schemas.microsoft.com/office/drawing/2016/SVG/main" r:embed="rId23"/>
              </a:ext>
            </a:extLst>
          </a:blip>
          <a:srcRect/>
          <a:stretch>
            <a:fillRect/>
          </a:stretch>
        </p:blipFill>
        <p:spPr>
          <a:xfrm rot="-1669974">
            <a:off x="5912815" y="754128"/>
            <a:ext cx="530353" cy="898904"/>
          </a:xfrm>
          <a:prstGeom prst="rect">
            <a:avLst/>
          </a:prstGeom>
        </p:spPr>
      </p:pic>
      <p:pic>
        <p:nvPicPr>
          <p:cNvPr id="22" name="Picture 22"/>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1839255">
            <a:off x="8938249" y="9486280"/>
            <a:ext cx="554415" cy="532238"/>
          </a:xfrm>
          <a:prstGeom prst="rect">
            <a:avLst/>
          </a:prstGeom>
        </p:spPr>
      </p:pic>
      <p:pic>
        <p:nvPicPr>
          <p:cNvPr id="23" name="Picture 23"/>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 xmlns:asvg="http://schemas.microsoft.com/office/drawing/2016/SVG/main" r:embed="rId29"/>
              </a:ext>
            </a:extLst>
          </a:blip>
          <a:srcRect/>
          <a:stretch>
            <a:fillRect/>
          </a:stretch>
        </p:blipFill>
        <p:spPr>
          <a:xfrm rot="693431">
            <a:off x="3048616" y="2204439"/>
            <a:ext cx="826577" cy="1185137"/>
          </a:xfrm>
          <a:prstGeom prst="rect">
            <a:avLst/>
          </a:prstGeom>
        </p:spPr>
      </p:pic>
    </p:spTree>
    <p:extLst>
      <p:ext uri="{BB962C8B-B14F-4D97-AF65-F5344CB8AC3E}">
        <p14:creationId xmlns:p14="http://schemas.microsoft.com/office/powerpoint/2010/main" val="2585439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66AB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H="1">
            <a:off x="4234307" y="601474"/>
            <a:ext cx="4279619" cy="10323642"/>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133821" flipH="1">
            <a:off x="1390887" y="2569689"/>
            <a:ext cx="9585460" cy="1917092"/>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rot="5400000">
            <a:off x="10590564" y="2811244"/>
            <a:ext cx="7704150" cy="4664512"/>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2110382" y="1619319"/>
            <a:ext cx="4844147" cy="7048362"/>
          </a:xfrm>
          <a:prstGeom prst="rect">
            <a:avLst/>
          </a:prstGeom>
        </p:spPr>
      </p:pic>
      <p:grpSp>
        <p:nvGrpSpPr>
          <p:cNvPr id="6" name="Group 6"/>
          <p:cNvGrpSpPr>
            <a:grpSpLocks noChangeAspect="1"/>
          </p:cNvGrpSpPr>
          <p:nvPr/>
        </p:nvGrpSpPr>
        <p:grpSpPr>
          <a:xfrm>
            <a:off x="12468224" y="2250591"/>
            <a:ext cx="3948829" cy="5603739"/>
            <a:chOff x="0" y="0"/>
            <a:chExt cx="3539490" cy="5022850"/>
          </a:xfrm>
        </p:grpSpPr>
        <p:sp>
          <p:nvSpPr>
            <p:cNvPr id="7" name="Freeform 7"/>
            <p:cNvSpPr/>
            <p:nvPr/>
          </p:nvSpPr>
          <p:spPr>
            <a:xfrm>
              <a:off x="-3810" y="0"/>
              <a:ext cx="3550920" cy="5024120"/>
            </a:xfrm>
            <a:custGeom>
              <a:avLst/>
              <a:gdLst/>
              <a:ahLst/>
              <a:cxnLst/>
              <a:rect l="l" t="t" r="r" b="b"/>
              <a:pathLst>
                <a:path w="3550920" h="5024120">
                  <a:moveTo>
                    <a:pt x="3539490" y="4999990"/>
                  </a:moveTo>
                  <a:lnTo>
                    <a:pt x="3464560" y="4999990"/>
                  </a:lnTo>
                  <a:lnTo>
                    <a:pt x="3406140" y="4969510"/>
                  </a:lnTo>
                  <a:lnTo>
                    <a:pt x="222250" y="4992370"/>
                  </a:lnTo>
                  <a:lnTo>
                    <a:pt x="163830" y="5022850"/>
                  </a:lnTo>
                  <a:lnTo>
                    <a:pt x="7620" y="5024120"/>
                  </a:lnTo>
                  <a:lnTo>
                    <a:pt x="7620" y="3315970"/>
                  </a:lnTo>
                  <a:cubicBezTo>
                    <a:pt x="7620" y="3315970"/>
                    <a:pt x="0" y="2907030"/>
                    <a:pt x="7620" y="2654300"/>
                  </a:cubicBezTo>
                  <a:cubicBezTo>
                    <a:pt x="15240" y="2401570"/>
                    <a:pt x="7620" y="2263140"/>
                    <a:pt x="7620" y="2263140"/>
                  </a:cubicBezTo>
                  <a:lnTo>
                    <a:pt x="6350" y="934720"/>
                  </a:lnTo>
                  <a:lnTo>
                    <a:pt x="5080" y="0"/>
                  </a:lnTo>
                  <a:lnTo>
                    <a:pt x="440690" y="0"/>
                  </a:lnTo>
                  <a:lnTo>
                    <a:pt x="528320" y="41910"/>
                  </a:lnTo>
                  <a:cubicBezTo>
                    <a:pt x="528320" y="41910"/>
                    <a:pt x="1480820" y="19050"/>
                    <a:pt x="1704340" y="38100"/>
                  </a:cubicBezTo>
                  <a:cubicBezTo>
                    <a:pt x="1927860" y="57150"/>
                    <a:pt x="3208020" y="41910"/>
                    <a:pt x="3208020" y="41910"/>
                  </a:cubicBezTo>
                  <a:lnTo>
                    <a:pt x="3260090" y="0"/>
                  </a:lnTo>
                  <a:lnTo>
                    <a:pt x="3539490" y="0"/>
                  </a:lnTo>
                  <a:lnTo>
                    <a:pt x="3539490" y="1129030"/>
                  </a:lnTo>
                  <a:cubicBezTo>
                    <a:pt x="3539490" y="1129030"/>
                    <a:pt x="3547110" y="2181860"/>
                    <a:pt x="3539490" y="2479040"/>
                  </a:cubicBezTo>
                  <a:cubicBezTo>
                    <a:pt x="3531870" y="2776220"/>
                    <a:pt x="3539490" y="3577590"/>
                    <a:pt x="3539490" y="3577590"/>
                  </a:cubicBezTo>
                  <a:cubicBezTo>
                    <a:pt x="3539490" y="3577590"/>
                    <a:pt x="3550920" y="3818890"/>
                    <a:pt x="3539490" y="3977640"/>
                  </a:cubicBezTo>
                  <a:cubicBezTo>
                    <a:pt x="3528060" y="4138930"/>
                    <a:pt x="3539490" y="4999990"/>
                    <a:pt x="3539490" y="4999990"/>
                  </a:cubicBezTo>
                  <a:close/>
                </a:path>
              </a:pathLst>
            </a:custGeom>
            <a:solidFill>
              <a:srgbClr val="000000">
                <a:alpha val="0"/>
              </a:srgbClr>
            </a:solidFill>
            <a:ln w="12700">
              <a:solidFill>
                <a:srgbClr val="000000"/>
              </a:solidFill>
            </a:ln>
          </p:spPr>
        </p:sp>
      </p:grpSp>
      <p:sp>
        <p:nvSpPr>
          <p:cNvPr id="8" name="TextBox 8"/>
          <p:cNvSpPr txBox="1"/>
          <p:nvPr/>
        </p:nvSpPr>
        <p:spPr>
          <a:xfrm>
            <a:off x="2653500" y="4624950"/>
            <a:ext cx="7557300" cy="2616101"/>
          </a:xfrm>
          <a:prstGeom prst="rect">
            <a:avLst/>
          </a:prstGeom>
        </p:spPr>
        <p:txBody>
          <a:bodyPr wrap="square" lIns="0" tIns="0" rIns="0" bIns="0" rtlCol="0" anchor="t">
            <a:spAutoFit/>
          </a:bodyPr>
          <a:lstStyle/>
          <a:p>
            <a:pPr algn="ctr">
              <a:lnSpc>
                <a:spcPts val="3359"/>
              </a:lnSpc>
              <a:spcBef>
                <a:spcPct val="0"/>
              </a:spcBef>
            </a:pPr>
            <a:r>
              <a:rPr lang="id-ID" sz="2600" dirty="0">
                <a:latin typeface="Muli Regular" panose="020B0604020202020204" charset="0"/>
                <a:cs typeface="Muli Regular" panose="020B0604020202020204" charset="0"/>
              </a:rPr>
              <a:t>Google Analytics adalah perangkat lunak pengumpul data untuk situs web yang membantu penggunanya menganalisis berbagai metrik, seperti lalu lintas web, perilaku pengunjung, dan statistik e-niaga. Metrik ini sering menjadi bagian dari strategi pemasaran digital bisnis.</a:t>
            </a:r>
            <a:endParaRPr lang="en-US" sz="2600" dirty="0">
              <a:solidFill>
                <a:srgbClr val="000000"/>
              </a:solidFill>
              <a:latin typeface="Muli Regular" panose="020B0604020202020204" charset="0"/>
              <a:cs typeface="Muli Regular" panose="020B0604020202020204" charset="0"/>
            </a:endParaRPr>
          </a:p>
        </p:txBody>
      </p:sp>
      <p:sp>
        <p:nvSpPr>
          <p:cNvPr id="9" name="TextBox 9"/>
          <p:cNvSpPr txBox="1"/>
          <p:nvPr/>
        </p:nvSpPr>
        <p:spPr>
          <a:xfrm>
            <a:off x="1750261" y="2988852"/>
            <a:ext cx="8866712" cy="1184940"/>
          </a:xfrm>
          <a:prstGeom prst="rect">
            <a:avLst/>
          </a:prstGeom>
        </p:spPr>
        <p:txBody>
          <a:bodyPr lIns="0" tIns="0" rIns="0" bIns="0" rtlCol="0" anchor="t">
            <a:spAutoFit/>
          </a:bodyPr>
          <a:lstStyle/>
          <a:p>
            <a:pPr algn="ctr">
              <a:lnSpc>
                <a:spcPts val="8800"/>
              </a:lnSpc>
            </a:pPr>
            <a:r>
              <a:rPr lang="id-ID" sz="8800" dirty="0" smtClean="0">
                <a:solidFill>
                  <a:srgbClr val="000000"/>
                </a:solidFill>
                <a:latin typeface="b Basic Gardening" panose="02000503000000000000" pitchFamily="2" charset="0"/>
              </a:rPr>
              <a:t>Definisi</a:t>
            </a:r>
            <a:endParaRPr lang="en-US" sz="8800" dirty="0">
              <a:solidFill>
                <a:srgbClr val="000000"/>
              </a:solidFill>
              <a:latin typeface="b Basic Gardening" panose="02000503000000000000" pitchFamily="2" charset="0"/>
            </a:endParaRPr>
          </a:p>
        </p:txBody>
      </p:sp>
      <p:pic>
        <p:nvPicPr>
          <p:cNvPr id="10" name="Picture 10"/>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10084657">
            <a:off x="3468471" y="1680602"/>
            <a:ext cx="541332" cy="519679"/>
          </a:xfrm>
          <a:prstGeom prst="rect">
            <a:avLst/>
          </a:prstGeom>
        </p:spPr>
      </p:pic>
      <p:pic>
        <p:nvPicPr>
          <p:cNvPr id="11" name="Picture 11"/>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rcRect/>
          <a:stretch>
            <a:fillRect/>
          </a:stretch>
        </p:blipFill>
        <p:spPr>
          <a:xfrm rot="4810274">
            <a:off x="1020104" y="8204565"/>
            <a:ext cx="1675438" cy="2107469"/>
          </a:xfrm>
          <a:prstGeom prst="rect">
            <a:avLst/>
          </a:prstGeom>
        </p:spPr>
      </p:pic>
      <p:pic>
        <p:nvPicPr>
          <p:cNvPr id="12" name="Picture 12"/>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2851397">
            <a:off x="10850024" y="2008572"/>
            <a:ext cx="319992" cy="307192"/>
          </a:xfrm>
          <a:prstGeom prst="rect">
            <a:avLst/>
          </a:prstGeom>
        </p:spPr>
      </p:pic>
      <p:pic>
        <p:nvPicPr>
          <p:cNvPr id="13" name="Picture 13"/>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10019461">
            <a:off x="17308486" y="743740"/>
            <a:ext cx="516571" cy="495908"/>
          </a:xfrm>
          <a:prstGeom prst="rect">
            <a:avLst/>
          </a:prstGeom>
        </p:spPr>
      </p:pic>
      <p:pic>
        <p:nvPicPr>
          <p:cNvPr id="14" name="Picture 14"/>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 xmlns:asvg="http://schemas.microsoft.com/office/drawing/2016/SVG/main" r:embed="rId17"/>
              </a:ext>
            </a:extLst>
          </a:blip>
          <a:srcRect/>
          <a:stretch>
            <a:fillRect/>
          </a:stretch>
        </p:blipFill>
        <p:spPr>
          <a:xfrm rot="1800043">
            <a:off x="10907350" y="8454140"/>
            <a:ext cx="567418" cy="626667"/>
          </a:xfrm>
          <a:prstGeom prst="rect">
            <a:avLst/>
          </a:prstGeom>
        </p:spPr>
      </p:pic>
      <p:pic>
        <p:nvPicPr>
          <p:cNvPr id="15" name="Picture 15"/>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 xmlns:asvg="http://schemas.microsoft.com/office/drawing/2016/SVG/main" r:embed="rId19"/>
              </a:ext>
            </a:extLst>
          </a:blip>
          <a:srcRect/>
          <a:stretch>
            <a:fillRect/>
          </a:stretch>
        </p:blipFill>
        <p:spPr>
          <a:xfrm rot="-1669974">
            <a:off x="7286577" y="612038"/>
            <a:ext cx="530353" cy="898904"/>
          </a:xfrm>
          <a:prstGeom prst="rect">
            <a:avLst/>
          </a:prstGeom>
        </p:spPr>
      </p:pic>
      <p:pic>
        <p:nvPicPr>
          <p:cNvPr id="16" name="Picture 16"/>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 xmlns:asvg="http://schemas.microsoft.com/office/drawing/2016/SVG/main" r:embed="rId21"/>
              </a:ext>
            </a:extLst>
          </a:blip>
          <a:srcRect/>
          <a:stretch>
            <a:fillRect/>
          </a:stretch>
        </p:blipFill>
        <p:spPr>
          <a:xfrm rot="693431">
            <a:off x="920907" y="611011"/>
            <a:ext cx="826577" cy="1185137"/>
          </a:xfrm>
          <a:prstGeom prst="rect">
            <a:avLst/>
          </a:prstGeom>
        </p:spPr>
      </p:pic>
      <p:pic>
        <p:nvPicPr>
          <p:cNvPr id="17" name="Picture 17"/>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7483644">
            <a:off x="4148934" y="8357039"/>
            <a:ext cx="509049" cy="488687"/>
          </a:xfrm>
          <a:prstGeom prst="rect">
            <a:avLst/>
          </a:prstGeom>
        </p:spPr>
      </p:pic>
      <p:pic>
        <p:nvPicPr>
          <p:cNvPr id="18" name="Picture 18"/>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rot="-1839255">
            <a:off x="7718892" y="8992181"/>
            <a:ext cx="554415" cy="532238"/>
          </a:xfrm>
          <a:prstGeom prst="rect">
            <a:avLst/>
          </a:prstGeom>
        </p:spPr>
      </p:pic>
      <p:pic>
        <p:nvPicPr>
          <p:cNvPr id="19" name="Picture 19"/>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 xmlns:asvg="http://schemas.microsoft.com/office/drawing/2016/SVG/main" r:embed="rId21"/>
              </a:ext>
            </a:extLst>
          </a:blip>
          <a:srcRect/>
          <a:stretch>
            <a:fillRect/>
          </a:stretch>
        </p:blipFill>
        <p:spPr>
          <a:xfrm rot="-2419102">
            <a:off x="16795589" y="5492859"/>
            <a:ext cx="927423" cy="1329729"/>
          </a:xfrm>
          <a:prstGeom prst="rect">
            <a:avLst/>
          </a:prstGeom>
        </p:spPr>
      </p:pic>
      <p:graphicFrame>
        <p:nvGraphicFramePr>
          <p:cNvPr id="22" name="Chart 21"/>
          <p:cNvGraphicFramePr/>
          <p:nvPr/>
        </p:nvGraphicFramePr>
        <p:xfrm>
          <a:off x="12954000" y="1445897"/>
          <a:ext cx="3058438" cy="7221784"/>
        </p:xfrm>
        <a:graphic>
          <a:graphicData uri="http://schemas.openxmlformats.org/drawingml/2006/chart">
            <c:chart xmlns:c="http://schemas.openxmlformats.org/drawingml/2006/chart" xmlns:r="http://schemas.openxmlformats.org/officeDocument/2006/relationships" r:id="rId25"/>
          </a:graphicData>
        </a:graphic>
      </p:graphicFrame>
    </p:spTree>
    <p:extLst>
      <p:ext uri="{BB962C8B-B14F-4D97-AF65-F5344CB8AC3E}">
        <p14:creationId xmlns:p14="http://schemas.microsoft.com/office/powerpoint/2010/main" val="2026309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4E8"/>
        </a:solidFill>
        <a:effectLst/>
      </p:bgPr>
    </p:bg>
    <p:spTree>
      <p:nvGrpSpPr>
        <p:cNvPr id="1" name=""/>
        <p:cNvGrpSpPr/>
        <p:nvPr/>
      </p:nvGrpSpPr>
      <p:grpSpPr>
        <a:xfrm>
          <a:off x="0" y="0"/>
          <a:ext cx="0" cy="0"/>
          <a:chOff x="0" y="0"/>
          <a:chExt cx="0" cy="0"/>
        </a:xfrm>
      </p:grpSpPr>
      <p:sp>
        <p:nvSpPr>
          <p:cNvPr id="2" name="TextBox 2"/>
          <p:cNvSpPr txBox="1"/>
          <p:nvPr/>
        </p:nvSpPr>
        <p:spPr>
          <a:xfrm>
            <a:off x="1196676" y="1104900"/>
            <a:ext cx="11887586" cy="1128514"/>
          </a:xfrm>
          <a:prstGeom prst="rect">
            <a:avLst/>
          </a:prstGeom>
        </p:spPr>
        <p:txBody>
          <a:bodyPr lIns="0" tIns="0" rIns="0" bIns="0" rtlCol="0" anchor="t">
            <a:spAutoFit/>
          </a:bodyPr>
          <a:lstStyle/>
          <a:p>
            <a:pPr>
              <a:lnSpc>
                <a:spcPts val="8800"/>
              </a:lnSpc>
            </a:pPr>
            <a:r>
              <a:rPr lang="id-ID" sz="8800" dirty="0" smtClean="0">
                <a:solidFill>
                  <a:srgbClr val="000000"/>
                </a:solidFill>
                <a:latin typeface="b Basic Gardening" panose="02000503000000000000" pitchFamily="2" charset="0"/>
              </a:rPr>
              <a:t>Cara Kerja Google Analytics</a:t>
            </a:r>
            <a:endParaRPr lang="en-US" sz="8800" dirty="0">
              <a:solidFill>
                <a:srgbClr val="000000"/>
              </a:solidFill>
              <a:latin typeface="b Basic Gardening" panose="02000503000000000000" pitchFamily="2" charset="0"/>
            </a:endParaRP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H="1">
            <a:off x="395874" y="4135988"/>
            <a:ext cx="6319789" cy="3826345"/>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111462">
            <a:off x="1580140" y="2994507"/>
            <a:ext cx="4164177" cy="6058987"/>
          </a:xfrm>
          <a:prstGeom prst="rect">
            <a:avLst/>
          </a:prstGeom>
        </p:spPr>
      </p:pic>
      <p:sp>
        <p:nvSpPr>
          <p:cNvPr id="5" name="TextBox 5"/>
          <p:cNvSpPr txBox="1"/>
          <p:nvPr/>
        </p:nvSpPr>
        <p:spPr>
          <a:xfrm>
            <a:off x="1984809" y="3572647"/>
            <a:ext cx="2878206" cy="436017"/>
          </a:xfrm>
          <a:prstGeom prst="rect">
            <a:avLst/>
          </a:prstGeom>
        </p:spPr>
        <p:txBody>
          <a:bodyPr lIns="0" tIns="0" rIns="0" bIns="0" rtlCol="0" anchor="t">
            <a:spAutoFit/>
          </a:bodyPr>
          <a:lstStyle/>
          <a:p>
            <a:pPr algn="ctr">
              <a:lnSpc>
                <a:spcPts val="3359"/>
              </a:lnSpc>
              <a:spcBef>
                <a:spcPct val="0"/>
              </a:spcBef>
            </a:pPr>
            <a:r>
              <a:rPr lang="id-ID" sz="3200" b="1" spc="72" dirty="0" smtClean="0">
                <a:solidFill>
                  <a:srgbClr val="000000"/>
                </a:solidFill>
                <a:latin typeface="Agrandir" panose="020B0604020202020204" charset="0"/>
                <a:cs typeface="Muli Regular" panose="020B0604020202020204" charset="0"/>
              </a:rPr>
              <a:t>Realtime</a:t>
            </a:r>
            <a:endParaRPr lang="en-US" sz="3200" b="1" spc="72" dirty="0">
              <a:solidFill>
                <a:srgbClr val="000000"/>
              </a:solidFill>
              <a:latin typeface="Agrandir" panose="020B0604020202020204" charset="0"/>
              <a:cs typeface="Muli Regular" panose="020B0604020202020204" charset="0"/>
            </a:endParaRP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H="1">
            <a:off x="5784423" y="4135988"/>
            <a:ext cx="6319789" cy="3826345"/>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111462">
            <a:off x="6968689" y="2994507"/>
            <a:ext cx="4164177" cy="6058987"/>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H="1">
            <a:off x="11135324" y="4073181"/>
            <a:ext cx="6319789" cy="3901637"/>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111462">
            <a:off x="12256912" y="2970973"/>
            <a:ext cx="4264529" cy="6058987"/>
          </a:xfrm>
          <a:prstGeom prst="rect">
            <a:avLst/>
          </a:prstGeom>
        </p:spPr>
      </p:pic>
      <p:pic>
        <p:nvPicPr>
          <p:cNvPr id="12" name="Picture 1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rot="5252589">
            <a:off x="11046612" y="2680649"/>
            <a:ext cx="516571" cy="495908"/>
          </a:xfrm>
          <a:prstGeom prst="rect">
            <a:avLst/>
          </a:prstGeom>
        </p:spPr>
      </p:pic>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rot="-6383107">
            <a:off x="12003300" y="8937345"/>
            <a:ext cx="513645" cy="493100"/>
          </a:xfrm>
          <a:prstGeom prst="rect">
            <a:avLst/>
          </a:prstGeom>
        </p:spPr>
      </p:pic>
      <p:pic>
        <p:nvPicPr>
          <p:cNvPr id="14" name="Picture 14"/>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rot="-10154087">
            <a:off x="974625" y="4276046"/>
            <a:ext cx="489149" cy="829067"/>
          </a:xfrm>
          <a:prstGeom prst="rect">
            <a:avLst/>
          </a:prstGeom>
        </p:spPr>
      </p:pic>
      <p:sp>
        <p:nvSpPr>
          <p:cNvPr id="15" name="TextBox 14"/>
          <p:cNvSpPr txBox="1"/>
          <p:nvPr/>
        </p:nvSpPr>
        <p:spPr>
          <a:xfrm>
            <a:off x="2039194" y="4199558"/>
            <a:ext cx="2952985" cy="3970318"/>
          </a:xfrm>
          <a:prstGeom prst="rect">
            <a:avLst/>
          </a:prstGeom>
          <a:noFill/>
        </p:spPr>
        <p:txBody>
          <a:bodyPr wrap="square" rtlCol="0">
            <a:spAutoFit/>
          </a:bodyPr>
          <a:lstStyle/>
          <a:p>
            <a:pPr algn="ctr"/>
            <a:r>
              <a:rPr lang="id-ID" sz="2800" dirty="0"/>
              <a:t>Laporan ini memberikan data yang sama dengan “pengguna aktif” dalam ikhtisar: jumlah pengunjung saat Anda melihat laporan.</a:t>
            </a:r>
            <a:endParaRPr lang="id-ID" sz="2800" dirty="0">
              <a:latin typeface="Telegraf" panose="020B0604020202020204" charset="0"/>
            </a:endParaRPr>
          </a:p>
        </p:txBody>
      </p:sp>
      <p:sp>
        <p:nvSpPr>
          <p:cNvPr id="16" name="TextBox 5"/>
          <p:cNvSpPr txBox="1"/>
          <p:nvPr/>
        </p:nvSpPr>
        <p:spPr>
          <a:xfrm>
            <a:off x="7349250" y="3610747"/>
            <a:ext cx="2878206" cy="436017"/>
          </a:xfrm>
          <a:prstGeom prst="rect">
            <a:avLst/>
          </a:prstGeom>
        </p:spPr>
        <p:txBody>
          <a:bodyPr lIns="0" tIns="0" rIns="0" bIns="0" rtlCol="0" anchor="t">
            <a:spAutoFit/>
          </a:bodyPr>
          <a:lstStyle/>
          <a:p>
            <a:pPr algn="ctr">
              <a:lnSpc>
                <a:spcPts val="3359"/>
              </a:lnSpc>
              <a:spcBef>
                <a:spcPct val="0"/>
              </a:spcBef>
            </a:pPr>
            <a:r>
              <a:rPr lang="id-ID" sz="3200" b="1" spc="72" dirty="0" smtClean="0">
                <a:solidFill>
                  <a:srgbClr val="000000"/>
                </a:solidFill>
                <a:latin typeface="Agrandir" panose="020B0604020202020204" charset="0"/>
                <a:cs typeface="Muli Regular" panose="020B0604020202020204" charset="0"/>
              </a:rPr>
              <a:t>Audiens</a:t>
            </a:r>
            <a:endParaRPr lang="en-US" sz="3200" b="1" spc="72" dirty="0">
              <a:solidFill>
                <a:srgbClr val="000000"/>
              </a:solidFill>
              <a:latin typeface="Agrandir" panose="020B0604020202020204" charset="0"/>
              <a:cs typeface="Muli Regular" panose="020B0604020202020204" charset="0"/>
            </a:endParaRPr>
          </a:p>
        </p:txBody>
      </p:sp>
      <p:sp>
        <p:nvSpPr>
          <p:cNvPr id="17" name="TextBox 16"/>
          <p:cNvSpPr txBox="1"/>
          <p:nvPr/>
        </p:nvSpPr>
        <p:spPr>
          <a:xfrm>
            <a:off x="7238906" y="4212258"/>
            <a:ext cx="3341255" cy="4093428"/>
          </a:xfrm>
          <a:prstGeom prst="rect">
            <a:avLst/>
          </a:prstGeom>
          <a:noFill/>
        </p:spPr>
        <p:txBody>
          <a:bodyPr wrap="square" rtlCol="0">
            <a:spAutoFit/>
          </a:bodyPr>
          <a:lstStyle/>
          <a:p>
            <a:pPr algn="ctr"/>
            <a:r>
              <a:rPr lang="id-ID" sz="2600" dirty="0"/>
              <a:t>Laporan ini memecah statistik pemirsa Anda menjadi detail yang lebih baik menggunakan metrik seperti demografi, lokasi geografis, perilaku keterlibatan, dan penggunaan perangkat.</a:t>
            </a:r>
            <a:endParaRPr lang="id-ID" sz="2600" dirty="0">
              <a:latin typeface="Telegraf" panose="020B0604020202020204" charset="0"/>
            </a:endParaRPr>
          </a:p>
        </p:txBody>
      </p:sp>
      <p:sp>
        <p:nvSpPr>
          <p:cNvPr id="18" name="TextBox 5"/>
          <p:cNvSpPr txBox="1"/>
          <p:nvPr/>
        </p:nvSpPr>
        <p:spPr>
          <a:xfrm>
            <a:off x="12792184" y="3619305"/>
            <a:ext cx="2878206" cy="436017"/>
          </a:xfrm>
          <a:prstGeom prst="rect">
            <a:avLst/>
          </a:prstGeom>
        </p:spPr>
        <p:txBody>
          <a:bodyPr lIns="0" tIns="0" rIns="0" bIns="0" rtlCol="0" anchor="t">
            <a:spAutoFit/>
          </a:bodyPr>
          <a:lstStyle/>
          <a:p>
            <a:pPr algn="ctr">
              <a:lnSpc>
                <a:spcPts val="3359"/>
              </a:lnSpc>
              <a:spcBef>
                <a:spcPct val="0"/>
              </a:spcBef>
            </a:pPr>
            <a:r>
              <a:rPr lang="id-ID" sz="3200" b="1" spc="72" dirty="0" smtClean="0">
                <a:solidFill>
                  <a:srgbClr val="000000"/>
                </a:solidFill>
                <a:latin typeface="Agrandir" panose="020B0604020202020204" charset="0"/>
                <a:cs typeface="Muli Regular" panose="020B0604020202020204" charset="0"/>
              </a:rPr>
              <a:t>Akusisi</a:t>
            </a:r>
            <a:endParaRPr lang="en-US" sz="3200" b="1" spc="72" dirty="0">
              <a:solidFill>
                <a:srgbClr val="000000"/>
              </a:solidFill>
              <a:latin typeface="Agrandir" panose="020B0604020202020204" charset="0"/>
              <a:cs typeface="Muli Regular" panose="020B0604020202020204" charset="0"/>
            </a:endParaRPr>
          </a:p>
        </p:txBody>
      </p:sp>
      <p:sp>
        <p:nvSpPr>
          <p:cNvPr id="19" name="TextBox 18"/>
          <p:cNvSpPr txBox="1"/>
          <p:nvPr/>
        </p:nvSpPr>
        <p:spPr>
          <a:xfrm>
            <a:off x="12569108" y="4338057"/>
            <a:ext cx="3432892" cy="3762568"/>
          </a:xfrm>
          <a:prstGeom prst="rect">
            <a:avLst/>
          </a:prstGeom>
          <a:noFill/>
        </p:spPr>
        <p:txBody>
          <a:bodyPr wrap="square" rtlCol="0">
            <a:spAutoFit/>
          </a:bodyPr>
          <a:lstStyle/>
          <a:p>
            <a:pPr algn="ctr"/>
            <a:r>
              <a:rPr lang="id-ID" sz="2650" dirty="0"/>
              <a:t>Laporan ini menunjukkan bagaimana pengunjung menemukan situs web Anda, termasuk rujukan, klik iklan, kueri penelusuran, penautan media sosial, dan kampanye tertentu.</a:t>
            </a:r>
            <a:endParaRPr lang="id-ID" sz="2650" dirty="0">
              <a:latin typeface="Telegraf" panose="020B0604020202020204" charset="0"/>
            </a:endParaRPr>
          </a:p>
        </p:txBody>
      </p:sp>
    </p:spTree>
    <p:extLst>
      <p:ext uri="{BB962C8B-B14F-4D97-AF65-F5344CB8AC3E}">
        <p14:creationId xmlns:p14="http://schemas.microsoft.com/office/powerpoint/2010/main" val="323430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4E8"/>
        </a:solidFill>
        <a:effectLst/>
      </p:bgPr>
    </p:bg>
    <p:spTree>
      <p:nvGrpSpPr>
        <p:cNvPr id="1" name=""/>
        <p:cNvGrpSpPr/>
        <p:nvPr/>
      </p:nvGrpSpPr>
      <p:grpSpPr>
        <a:xfrm>
          <a:off x="0" y="0"/>
          <a:ext cx="0" cy="0"/>
          <a:chOff x="0" y="0"/>
          <a:chExt cx="0" cy="0"/>
        </a:xfrm>
      </p:grpSpPr>
      <p:sp>
        <p:nvSpPr>
          <p:cNvPr id="2" name="TextBox 2"/>
          <p:cNvSpPr txBox="1"/>
          <p:nvPr/>
        </p:nvSpPr>
        <p:spPr>
          <a:xfrm>
            <a:off x="1196676" y="1104900"/>
            <a:ext cx="11887586" cy="1128514"/>
          </a:xfrm>
          <a:prstGeom prst="rect">
            <a:avLst/>
          </a:prstGeom>
        </p:spPr>
        <p:txBody>
          <a:bodyPr lIns="0" tIns="0" rIns="0" bIns="0" rtlCol="0" anchor="t">
            <a:spAutoFit/>
          </a:bodyPr>
          <a:lstStyle/>
          <a:p>
            <a:pPr>
              <a:lnSpc>
                <a:spcPts val="8800"/>
              </a:lnSpc>
            </a:pPr>
            <a:r>
              <a:rPr lang="id-ID" sz="8800" dirty="0" smtClean="0">
                <a:solidFill>
                  <a:srgbClr val="000000"/>
                </a:solidFill>
                <a:latin typeface="b Basic Gardening" panose="02000503000000000000" pitchFamily="2" charset="0"/>
              </a:rPr>
              <a:t>Cara Kerja Google Analytics</a:t>
            </a:r>
            <a:endParaRPr lang="en-US" sz="8800" dirty="0">
              <a:solidFill>
                <a:srgbClr val="000000"/>
              </a:solidFill>
              <a:latin typeface="b Basic Gardening" panose="02000503000000000000" pitchFamily="2" charset="0"/>
            </a:endParaRP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H="1">
            <a:off x="2507987" y="2893941"/>
            <a:ext cx="6319789" cy="5733035"/>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111462">
            <a:off x="2738412" y="2675046"/>
            <a:ext cx="6062161" cy="6058987"/>
          </a:xfrm>
          <a:prstGeom prst="rect">
            <a:avLst/>
          </a:prstGeom>
        </p:spPr>
      </p:pic>
      <p:sp>
        <p:nvSpPr>
          <p:cNvPr id="5" name="TextBox 5"/>
          <p:cNvSpPr txBox="1"/>
          <p:nvPr/>
        </p:nvSpPr>
        <p:spPr>
          <a:xfrm>
            <a:off x="3757071" y="3182956"/>
            <a:ext cx="2878206" cy="436017"/>
          </a:xfrm>
          <a:prstGeom prst="rect">
            <a:avLst/>
          </a:prstGeom>
        </p:spPr>
        <p:txBody>
          <a:bodyPr lIns="0" tIns="0" rIns="0" bIns="0" rtlCol="0" anchor="t">
            <a:spAutoFit/>
          </a:bodyPr>
          <a:lstStyle/>
          <a:p>
            <a:pPr algn="ctr">
              <a:lnSpc>
                <a:spcPts val="3359"/>
              </a:lnSpc>
              <a:spcBef>
                <a:spcPct val="0"/>
              </a:spcBef>
            </a:pPr>
            <a:r>
              <a:rPr lang="id-ID" sz="3200" b="1" spc="72" dirty="0" smtClean="0">
                <a:solidFill>
                  <a:srgbClr val="000000"/>
                </a:solidFill>
                <a:latin typeface="Agrandir" panose="020B0604020202020204" charset="0"/>
                <a:cs typeface="Muli Regular" panose="020B0604020202020204" charset="0"/>
              </a:rPr>
              <a:t>Perilaku</a:t>
            </a:r>
            <a:endParaRPr lang="en-US" sz="3200" b="1" spc="72" dirty="0">
              <a:solidFill>
                <a:srgbClr val="000000"/>
              </a:solidFill>
              <a:latin typeface="Agrandir" panose="020B0604020202020204" charset="0"/>
              <a:cs typeface="Muli Regular" panose="020B0604020202020204" charset="0"/>
            </a:endParaRPr>
          </a:p>
        </p:txBody>
      </p:sp>
      <p:pic>
        <p:nvPicPr>
          <p:cNvPr id="12" name="Picture 1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rot="5252589">
            <a:off x="15392913" y="2340868"/>
            <a:ext cx="516571" cy="495908"/>
          </a:xfrm>
          <a:prstGeom prst="rect">
            <a:avLst/>
          </a:prstGeom>
        </p:spPr>
      </p:pic>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rot="-6383107">
            <a:off x="9416392" y="8718093"/>
            <a:ext cx="513645" cy="493100"/>
          </a:xfrm>
          <a:prstGeom prst="rect">
            <a:avLst/>
          </a:prstGeom>
        </p:spPr>
      </p:pic>
      <p:pic>
        <p:nvPicPr>
          <p:cNvPr id="14" name="Picture 14"/>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rot="-10154087">
            <a:off x="1799926" y="4135673"/>
            <a:ext cx="489149" cy="829067"/>
          </a:xfrm>
          <a:prstGeom prst="rect">
            <a:avLst/>
          </a:prstGeom>
        </p:spPr>
      </p:pic>
      <p:sp>
        <p:nvSpPr>
          <p:cNvPr id="15" name="TextBox 14"/>
          <p:cNvSpPr txBox="1"/>
          <p:nvPr/>
        </p:nvSpPr>
        <p:spPr>
          <a:xfrm>
            <a:off x="3342566" y="3764039"/>
            <a:ext cx="4096308" cy="4401205"/>
          </a:xfrm>
          <a:prstGeom prst="rect">
            <a:avLst/>
          </a:prstGeom>
          <a:noFill/>
        </p:spPr>
        <p:txBody>
          <a:bodyPr wrap="square" rtlCol="0">
            <a:spAutoFit/>
          </a:bodyPr>
          <a:lstStyle/>
          <a:p>
            <a:pPr algn="ctr"/>
            <a:r>
              <a:rPr lang="id-ID" sz="2800" dirty="0"/>
              <a:t>Laporan ini menunjukkan bagaimana pengguna berinteraksi dengan halaman di situs web Anda melalui tampilan halaman total, tampilan halaman unik, seberapa sering dan kapan pengguna keluar, dan halaman yang paling sering dikunjungi.</a:t>
            </a:r>
            <a:endParaRPr lang="id-ID" sz="2800" dirty="0">
              <a:latin typeface="Telegraf" panose="020B0604020202020204" charset="0"/>
            </a:endParaRPr>
          </a:p>
        </p:txBody>
      </p:sp>
      <p:pic>
        <p:nvPicPr>
          <p:cNvPr id="20"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H="1">
            <a:off x="9287200" y="2897671"/>
            <a:ext cx="6319789" cy="5821307"/>
          </a:xfrm>
          <a:prstGeom prst="rect">
            <a:avLst/>
          </a:prstGeom>
        </p:spPr>
      </p:pic>
      <p:pic>
        <p:nvPicPr>
          <p:cNvPr id="21"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111462">
            <a:off x="9473454" y="2720801"/>
            <a:ext cx="6192318" cy="6058987"/>
          </a:xfrm>
          <a:prstGeom prst="rect">
            <a:avLst/>
          </a:prstGeom>
        </p:spPr>
      </p:pic>
      <p:sp>
        <p:nvSpPr>
          <p:cNvPr id="22" name="TextBox 5"/>
          <p:cNvSpPr txBox="1"/>
          <p:nvPr/>
        </p:nvSpPr>
        <p:spPr>
          <a:xfrm>
            <a:off x="10492147" y="3230821"/>
            <a:ext cx="2878206" cy="436017"/>
          </a:xfrm>
          <a:prstGeom prst="rect">
            <a:avLst/>
          </a:prstGeom>
        </p:spPr>
        <p:txBody>
          <a:bodyPr lIns="0" tIns="0" rIns="0" bIns="0" rtlCol="0" anchor="t">
            <a:spAutoFit/>
          </a:bodyPr>
          <a:lstStyle/>
          <a:p>
            <a:pPr algn="ctr">
              <a:lnSpc>
                <a:spcPts val="3359"/>
              </a:lnSpc>
              <a:spcBef>
                <a:spcPct val="0"/>
              </a:spcBef>
            </a:pPr>
            <a:r>
              <a:rPr lang="id-ID" sz="3200" b="1" spc="72" dirty="0" smtClean="0">
                <a:solidFill>
                  <a:srgbClr val="000000"/>
                </a:solidFill>
                <a:latin typeface="Agrandir" panose="020B0604020202020204" charset="0"/>
                <a:cs typeface="Muli Regular" panose="020B0604020202020204" charset="0"/>
              </a:rPr>
              <a:t>Konversi</a:t>
            </a:r>
            <a:endParaRPr lang="en-US" sz="3200" b="1" spc="72" dirty="0">
              <a:solidFill>
                <a:srgbClr val="000000"/>
              </a:solidFill>
              <a:latin typeface="Agrandir" panose="020B0604020202020204" charset="0"/>
              <a:cs typeface="Muli Regular" panose="020B0604020202020204" charset="0"/>
            </a:endParaRPr>
          </a:p>
        </p:txBody>
      </p:sp>
      <p:sp>
        <p:nvSpPr>
          <p:cNvPr id="23" name="TextBox 22"/>
          <p:cNvSpPr txBox="1"/>
          <p:nvPr/>
        </p:nvSpPr>
        <p:spPr>
          <a:xfrm>
            <a:off x="9947549" y="3866495"/>
            <a:ext cx="4899107" cy="4401205"/>
          </a:xfrm>
          <a:prstGeom prst="rect">
            <a:avLst/>
          </a:prstGeom>
          <a:noFill/>
        </p:spPr>
        <p:txBody>
          <a:bodyPr wrap="square" rtlCol="0">
            <a:spAutoFit/>
          </a:bodyPr>
          <a:lstStyle/>
          <a:p>
            <a:pPr algn="ctr"/>
            <a:r>
              <a:rPr lang="id-ID" sz="2800" dirty="0"/>
              <a:t>Laporan ini menunjukkan berapa kali pengguna menyelesaikan suatu tindakan, seperti melakukan pembelian, mendaftar ke buletin email, atau mengunduh e-book atau video. Laporan konversi yang paling efektif mungkin memerlukan plugin khusus atau kode pelacakan tambahan.</a:t>
            </a:r>
            <a:endParaRPr lang="id-ID" sz="2800" dirty="0">
              <a:latin typeface="Telegraf" panose="020B0604020202020204" charset="0"/>
            </a:endParaRPr>
          </a:p>
        </p:txBody>
      </p:sp>
    </p:spTree>
    <p:extLst>
      <p:ext uri="{BB962C8B-B14F-4D97-AF65-F5344CB8AC3E}">
        <p14:creationId xmlns:p14="http://schemas.microsoft.com/office/powerpoint/2010/main" val="2678905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66AB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10084657">
            <a:off x="3312608" y="1124663"/>
            <a:ext cx="541332" cy="519679"/>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1460983">
            <a:off x="1140146" y="6043445"/>
            <a:ext cx="1748898" cy="2199872"/>
          </a:xfrm>
          <a:prstGeom prst="rect">
            <a:avLst/>
          </a:prstGeom>
        </p:spPr>
      </p:pic>
      <p:pic>
        <p:nvPicPr>
          <p:cNvPr id="4" name="Picture 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rot="-1159206">
            <a:off x="3252256" y="4267841"/>
            <a:ext cx="662036" cy="1122094"/>
          </a:xfrm>
          <a:prstGeom prst="rect">
            <a:avLst/>
          </a:prstGeom>
        </p:spPr>
      </p:pic>
      <p:pic>
        <p:nvPicPr>
          <p:cNvPr id="5" name="Picture 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5606750" y="8544145"/>
            <a:ext cx="758759" cy="837986"/>
          </a:xfrm>
          <a:prstGeom prst="rect">
            <a:avLst/>
          </a:prstGeom>
        </p:spPr>
      </p:pic>
      <p:pic>
        <p:nvPicPr>
          <p:cNvPr id="6" name="Picture 6"/>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4810274">
            <a:off x="15351211" y="518240"/>
            <a:ext cx="1675438" cy="2107469"/>
          </a:xfrm>
          <a:prstGeom prst="rect">
            <a:avLst/>
          </a:prstGeom>
        </p:spPr>
      </p:pic>
      <p:pic>
        <p:nvPicPr>
          <p:cNvPr id="7" name="Picture 7"/>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7483644">
            <a:off x="2830753" y="8871512"/>
            <a:ext cx="509049" cy="488687"/>
          </a:xfrm>
          <a:prstGeom prst="rect">
            <a:avLst/>
          </a:prstGeom>
        </p:spPr>
      </p:pic>
      <p:pic>
        <p:nvPicPr>
          <p:cNvPr id="8" name="Picture 8"/>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1422455">
            <a:off x="887331" y="3746380"/>
            <a:ext cx="509049" cy="488687"/>
          </a:xfrm>
          <a:prstGeom prst="rect">
            <a:avLst/>
          </a:prstGeom>
        </p:spPr>
      </p:pic>
      <p:pic>
        <p:nvPicPr>
          <p:cNvPr id="9" name="Picture 9"/>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851397">
            <a:off x="9271959" y="1713339"/>
            <a:ext cx="319992" cy="307192"/>
          </a:xfrm>
          <a:prstGeom prst="rect">
            <a:avLst/>
          </a:prstGeom>
        </p:spPr>
      </p:pic>
      <p:pic>
        <p:nvPicPr>
          <p:cNvPr id="10" name="Picture 10"/>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10019461">
            <a:off x="13499925" y="1324020"/>
            <a:ext cx="516571" cy="495908"/>
          </a:xfrm>
          <a:prstGeom prst="rect">
            <a:avLst/>
          </a:prstGeom>
        </p:spPr>
      </p:pic>
      <p:pic>
        <p:nvPicPr>
          <p:cNvPr id="11" name="Picture 11"/>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383107">
            <a:off x="16927791" y="4752167"/>
            <a:ext cx="513645" cy="493100"/>
          </a:xfrm>
          <a:prstGeom prst="rect">
            <a:avLst/>
          </a:prstGeom>
        </p:spPr>
      </p:pic>
      <p:pic>
        <p:nvPicPr>
          <p:cNvPr id="12" name="Picture 12"/>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756806">
            <a:off x="15020060" y="9178423"/>
            <a:ext cx="424393" cy="407417"/>
          </a:xfrm>
          <a:prstGeom prst="rect">
            <a:avLst/>
          </a:prstGeom>
        </p:spPr>
      </p:pic>
      <p:pic>
        <p:nvPicPr>
          <p:cNvPr id="13" name="Picture 13"/>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8915872">
            <a:off x="14957400" y="6074883"/>
            <a:ext cx="424393" cy="407417"/>
          </a:xfrm>
          <a:prstGeom prst="rect">
            <a:avLst/>
          </a:prstGeom>
        </p:spPr>
      </p:pic>
      <p:pic>
        <p:nvPicPr>
          <p:cNvPr id="14" name="Picture 14"/>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rot="1345741">
            <a:off x="12434679" y="8217911"/>
            <a:ext cx="511678" cy="867251"/>
          </a:xfrm>
          <a:prstGeom prst="rect">
            <a:avLst/>
          </a:prstGeom>
        </p:spPr>
      </p:pic>
      <p:pic>
        <p:nvPicPr>
          <p:cNvPr id="15" name="Picture 15"/>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rot="1800043">
            <a:off x="11268667" y="590515"/>
            <a:ext cx="567418" cy="626667"/>
          </a:xfrm>
          <a:prstGeom prst="rect">
            <a:avLst/>
          </a:prstGeom>
        </p:spPr>
      </p:pic>
      <p:pic>
        <p:nvPicPr>
          <p:cNvPr id="16" name="Picture 16"/>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rot="-10154087">
            <a:off x="14320066" y="3449328"/>
            <a:ext cx="489149" cy="829067"/>
          </a:xfrm>
          <a:prstGeom prst="rect">
            <a:avLst/>
          </a:prstGeom>
        </p:spPr>
      </p:pic>
      <p:pic>
        <p:nvPicPr>
          <p:cNvPr id="17" name="Picture 17"/>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rot="-1669974">
            <a:off x="6165299" y="822791"/>
            <a:ext cx="530353" cy="898904"/>
          </a:xfrm>
          <a:prstGeom prst="rect">
            <a:avLst/>
          </a:prstGeom>
        </p:spPr>
      </p:pic>
      <p:pic>
        <p:nvPicPr>
          <p:cNvPr id="18" name="Picture 18"/>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1839255">
            <a:off x="9001924" y="9254121"/>
            <a:ext cx="554415" cy="532238"/>
          </a:xfrm>
          <a:prstGeom prst="rect">
            <a:avLst/>
          </a:prstGeom>
        </p:spPr>
      </p:pic>
      <p:pic>
        <p:nvPicPr>
          <p:cNvPr id="19" name="Picture 19"/>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 xmlns:asvg="http://schemas.microsoft.com/office/drawing/2016/SVG/main" r:embed="rId21"/>
              </a:ext>
            </a:extLst>
          </a:blip>
          <a:srcRect/>
          <a:stretch>
            <a:fillRect/>
          </a:stretch>
        </p:blipFill>
        <p:spPr>
          <a:xfrm rot="693431">
            <a:off x="920907" y="611011"/>
            <a:ext cx="826577" cy="1185137"/>
          </a:xfrm>
          <a:prstGeom prst="rect">
            <a:avLst/>
          </a:prstGeom>
        </p:spPr>
      </p:pic>
      <p:pic>
        <p:nvPicPr>
          <p:cNvPr id="20" name="Picture 20"/>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 xmlns:asvg="http://schemas.microsoft.com/office/drawing/2016/SVG/main" r:embed="rId21"/>
              </a:ext>
            </a:extLst>
          </a:blip>
          <a:srcRect/>
          <a:stretch>
            <a:fillRect/>
          </a:stretch>
        </p:blipFill>
        <p:spPr>
          <a:xfrm rot="-2419102">
            <a:off x="16411918" y="7034178"/>
            <a:ext cx="927423" cy="1329729"/>
          </a:xfrm>
          <a:prstGeom prst="rect">
            <a:avLst/>
          </a:prstGeom>
        </p:spPr>
      </p:pic>
      <p:pic>
        <p:nvPicPr>
          <p:cNvPr id="21" name="Picture 21"/>
          <p:cNvPicPr>
            <a:picLocks noChangeAspect="1"/>
          </p:cNvPicPr>
          <p:nvPr/>
        </p:nvPicPr>
        <p:blipFill>
          <a:blip r:embed="rId23">
            <a:extLst>
              <a:ext uri="{28A0092B-C50C-407E-A947-70E740481C1C}">
                <a14:useLocalDpi xmlns:a14="http://schemas.microsoft.com/office/drawing/2010/main" val="0"/>
              </a:ext>
              <a:ext uri="{96DAC541-7B7A-43D3-8B79-37D633B846F1}">
                <asvg:svgBlip xmlns="" xmlns:asvg="http://schemas.microsoft.com/office/drawing/2016/SVG/main" r:embed="rId24"/>
              </a:ext>
            </a:extLst>
          </a:blip>
          <a:srcRect/>
          <a:stretch>
            <a:fillRect/>
          </a:stretch>
        </p:blipFill>
        <p:spPr>
          <a:xfrm>
            <a:off x="4767585" y="2554345"/>
            <a:ext cx="8752831" cy="5299441"/>
          </a:xfrm>
          <a:prstGeom prst="rect">
            <a:avLst/>
          </a:prstGeom>
        </p:spPr>
      </p:pic>
      <p:pic>
        <p:nvPicPr>
          <p:cNvPr id="22" name="Picture 22"/>
          <p:cNvPicPr>
            <a:picLocks noChangeAspect="1"/>
          </p:cNvPicPr>
          <p:nvPr/>
        </p:nvPicPr>
        <p:blipFill>
          <a:blip r:embed="rId25">
            <a:extLst>
              <a:ext uri="{28A0092B-C50C-407E-A947-70E740481C1C}">
                <a14:useLocalDpi xmlns:a14="http://schemas.microsoft.com/office/drawing/2010/main" val="0"/>
              </a:ext>
              <a:ext uri="{96DAC541-7B7A-43D3-8B79-37D633B846F1}">
                <asvg:svgBlip xmlns="" xmlns:asvg="http://schemas.microsoft.com/office/drawing/2016/SVG/main" r:embed="rId26"/>
              </a:ext>
            </a:extLst>
          </a:blip>
          <a:srcRect/>
          <a:stretch>
            <a:fillRect/>
          </a:stretch>
        </p:blipFill>
        <p:spPr>
          <a:xfrm rot="5400000" flipV="1">
            <a:off x="6550920" y="1074548"/>
            <a:ext cx="5319413" cy="8480223"/>
          </a:xfrm>
          <a:prstGeom prst="rect">
            <a:avLst/>
          </a:prstGeom>
        </p:spPr>
      </p:pic>
      <p:sp>
        <p:nvSpPr>
          <p:cNvPr id="23" name="TextBox 23"/>
          <p:cNvSpPr txBox="1"/>
          <p:nvPr/>
        </p:nvSpPr>
        <p:spPr>
          <a:xfrm>
            <a:off x="5478506" y="3421833"/>
            <a:ext cx="6959783" cy="3785652"/>
          </a:xfrm>
          <a:prstGeom prst="rect">
            <a:avLst/>
          </a:prstGeom>
        </p:spPr>
        <p:txBody>
          <a:bodyPr lIns="0" tIns="0" rIns="0" bIns="0" rtlCol="0" anchor="t">
            <a:spAutoFit/>
          </a:bodyPr>
          <a:lstStyle/>
          <a:p>
            <a:pPr algn="ctr">
              <a:lnSpc>
                <a:spcPts val="14400"/>
              </a:lnSpc>
            </a:pPr>
            <a:r>
              <a:rPr lang="id-ID" sz="14400" dirty="0" smtClean="0">
                <a:solidFill>
                  <a:srgbClr val="000000"/>
                </a:solidFill>
                <a:latin typeface="b Basic Gardening" panose="02000503000000000000" pitchFamily="2" charset="0"/>
              </a:rPr>
              <a:t>Terima </a:t>
            </a:r>
          </a:p>
          <a:p>
            <a:pPr algn="ctr">
              <a:lnSpc>
                <a:spcPts val="14400"/>
              </a:lnSpc>
            </a:pPr>
            <a:r>
              <a:rPr lang="id-ID" sz="14400" dirty="0" smtClean="0">
                <a:solidFill>
                  <a:srgbClr val="000000"/>
                </a:solidFill>
                <a:latin typeface="b Basic Gardening" panose="02000503000000000000" pitchFamily="2" charset="0"/>
              </a:rPr>
              <a:t>Kasih</a:t>
            </a:r>
            <a:endParaRPr lang="en-US" sz="14400" dirty="0">
              <a:solidFill>
                <a:srgbClr val="000000"/>
              </a:solidFill>
              <a:latin typeface="b Basic Gardening" panose="02000503000000000000" pitchFamily="2" charset="0"/>
            </a:endParaRPr>
          </a:p>
        </p:txBody>
      </p:sp>
    </p:spTree>
    <p:extLst>
      <p:ext uri="{BB962C8B-B14F-4D97-AF65-F5344CB8AC3E}">
        <p14:creationId xmlns:p14="http://schemas.microsoft.com/office/powerpoint/2010/main" val="1058612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6DFCC"/>
        </a:solidFill>
        <a:effectLst/>
      </p:bgPr>
    </p:bg>
    <p:spTree>
      <p:nvGrpSpPr>
        <p:cNvPr id="1" name=""/>
        <p:cNvGrpSpPr/>
        <p:nvPr/>
      </p:nvGrpSpPr>
      <p:grpSpPr>
        <a:xfrm>
          <a:off x="0" y="0"/>
          <a:ext cx="0" cy="0"/>
          <a:chOff x="0" y="0"/>
          <a:chExt cx="0" cy="0"/>
        </a:xfrm>
      </p:grpSpPr>
      <p:grpSp>
        <p:nvGrpSpPr>
          <p:cNvPr id="2" name="Group 2"/>
          <p:cNvGrpSpPr/>
          <p:nvPr/>
        </p:nvGrpSpPr>
        <p:grpSpPr>
          <a:xfrm>
            <a:off x="8102639" y="1089069"/>
            <a:ext cx="8941253" cy="3319405"/>
            <a:chOff x="0" y="0"/>
            <a:chExt cx="66768799" cy="24787656"/>
          </a:xfrm>
        </p:grpSpPr>
        <p:sp>
          <p:nvSpPr>
            <p:cNvPr id="3" name="Freeform 3"/>
            <p:cNvSpPr/>
            <p:nvPr/>
          </p:nvSpPr>
          <p:spPr>
            <a:xfrm>
              <a:off x="72390" y="72390"/>
              <a:ext cx="66624016" cy="24642875"/>
            </a:xfrm>
            <a:custGeom>
              <a:avLst/>
              <a:gdLst/>
              <a:ahLst/>
              <a:cxnLst/>
              <a:rect l="l" t="t" r="r" b="b"/>
              <a:pathLst>
                <a:path w="66624016" h="24642875">
                  <a:moveTo>
                    <a:pt x="0" y="0"/>
                  </a:moveTo>
                  <a:lnTo>
                    <a:pt x="66624016" y="0"/>
                  </a:lnTo>
                  <a:lnTo>
                    <a:pt x="66624016" y="24642875"/>
                  </a:lnTo>
                  <a:lnTo>
                    <a:pt x="0" y="24642875"/>
                  </a:lnTo>
                  <a:lnTo>
                    <a:pt x="0" y="0"/>
                  </a:lnTo>
                  <a:close/>
                </a:path>
              </a:pathLst>
            </a:custGeom>
            <a:solidFill>
              <a:srgbClr val="FFF5ED"/>
            </a:solidFill>
          </p:spPr>
        </p:sp>
        <p:sp>
          <p:nvSpPr>
            <p:cNvPr id="4" name="Freeform 4"/>
            <p:cNvSpPr/>
            <p:nvPr/>
          </p:nvSpPr>
          <p:spPr>
            <a:xfrm>
              <a:off x="0" y="0"/>
              <a:ext cx="66768799" cy="24787656"/>
            </a:xfrm>
            <a:custGeom>
              <a:avLst/>
              <a:gdLst/>
              <a:ahLst/>
              <a:cxnLst/>
              <a:rect l="l" t="t" r="r" b="b"/>
              <a:pathLst>
                <a:path w="66768799" h="24787656">
                  <a:moveTo>
                    <a:pt x="66624020" y="24642876"/>
                  </a:moveTo>
                  <a:lnTo>
                    <a:pt x="66768799" y="24642876"/>
                  </a:lnTo>
                  <a:lnTo>
                    <a:pt x="66768799" y="24787656"/>
                  </a:lnTo>
                  <a:lnTo>
                    <a:pt x="66624020" y="24787656"/>
                  </a:lnTo>
                  <a:lnTo>
                    <a:pt x="66624020" y="24642876"/>
                  </a:lnTo>
                  <a:close/>
                  <a:moveTo>
                    <a:pt x="0" y="144780"/>
                  </a:moveTo>
                  <a:lnTo>
                    <a:pt x="144780" y="144780"/>
                  </a:lnTo>
                  <a:lnTo>
                    <a:pt x="144780" y="24642876"/>
                  </a:lnTo>
                  <a:lnTo>
                    <a:pt x="0" y="24642876"/>
                  </a:lnTo>
                  <a:lnTo>
                    <a:pt x="0" y="144780"/>
                  </a:lnTo>
                  <a:close/>
                  <a:moveTo>
                    <a:pt x="0" y="24642876"/>
                  </a:moveTo>
                  <a:lnTo>
                    <a:pt x="144780" y="24642876"/>
                  </a:lnTo>
                  <a:lnTo>
                    <a:pt x="144780" y="24787656"/>
                  </a:lnTo>
                  <a:lnTo>
                    <a:pt x="0" y="24787656"/>
                  </a:lnTo>
                  <a:lnTo>
                    <a:pt x="0" y="24642876"/>
                  </a:lnTo>
                  <a:close/>
                  <a:moveTo>
                    <a:pt x="66624020" y="144780"/>
                  </a:moveTo>
                  <a:lnTo>
                    <a:pt x="66768799" y="144780"/>
                  </a:lnTo>
                  <a:lnTo>
                    <a:pt x="66768799" y="24642876"/>
                  </a:lnTo>
                  <a:lnTo>
                    <a:pt x="66624020" y="24642876"/>
                  </a:lnTo>
                  <a:lnTo>
                    <a:pt x="66624020" y="144780"/>
                  </a:lnTo>
                  <a:close/>
                  <a:moveTo>
                    <a:pt x="144780" y="24642876"/>
                  </a:moveTo>
                  <a:lnTo>
                    <a:pt x="66624020" y="24642876"/>
                  </a:lnTo>
                  <a:lnTo>
                    <a:pt x="66624020" y="24787656"/>
                  </a:lnTo>
                  <a:lnTo>
                    <a:pt x="144780" y="24787656"/>
                  </a:lnTo>
                  <a:lnTo>
                    <a:pt x="144780" y="24642876"/>
                  </a:lnTo>
                  <a:close/>
                  <a:moveTo>
                    <a:pt x="66624020" y="0"/>
                  </a:moveTo>
                  <a:lnTo>
                    <a:pt x="66768799" y="0"/>
                  </a:lnTo>
                  <a:lnTo>
                    <a:pt x="66768799" y="144780"/>
                  </a:lnTo>
                  <a:lnTo>
                    <a:pt x="66624020" y="144780"/>
                  </a:lnTo>
                  <a:lnTo>
                    <a:pt x="66624020" y="0"/>
                  </a:lnTo>
                  <a:close/>
                  <a:moveTo>
                    <a:pt x="0" y="0"/>
                  </a:moveTo>
                  <a:lnTo>
                    <a:pt x="144780" y="0"/>
                  </a:lnTo>
                  <a:lnTo>
                    <a:pt x="144780" y="144780"/>
                  </a:lnTo>
                  <a:lnTo>
                    <a:pt x="0" y="144780"/>
                  </a:lnTo>
                  <a:lnTo>
                    <a:pt x="0" y="0"/>
                  </a:lnTo>
                  <a:close/>
                  <a:moveTo>
                    <a:pt x="144780" y="0"/>
                  </a:moveTo>
                  <a:lnTo>
                    <a:pt x="66624020" y="0"/>
                  </a:lnTo>
                  <a:lnTo>
                    <a:pt x="66624020" y="144780"/>
                  </a:lnTo>
                  <a:lnTo>
                    <a:pt x="144780" y="144780"/>
                  </a:lnTo>
                  <a:lnTo>
                    <a:pt x="144780" y="0"/>
                  </a:lnTo>
                  <a:close/>
                </a:path>
              </a:pathLst>
            </a:custGeom>
            <a:solidFill>
              <a:srgbClr val="000000"/>
            </a:solidFill>
          </p:spPr>
        </p:sp>
      </p:grpSp>
      <p:grpSp>
        <p:nvGrpSpPr>
          <p:cNvPr id="5" name="Group 5"/>
          <p:cNvGrpSpPr/>
          <p:nvPr/>
        </p:nvGrpSpPr>
        <p:grpSpPr>
          <a:xfrm>
            <a:off x="8102639" y="4814696"/>
            <a:ext cx="8941253" cy="4287985"/>
            <a:chOff x="0" y="0"/>
            <a:chExt cx="66768799" cy="32020522"/>
          </a:xfrm>
        </p:grpSpPr>
        <p:sp>
          <p:nvSpPr>
            <p:cNvPr id="6" name="Freeform 6"/>
            <p:cNvSpPr/>
            <p:nvPr/>
          </p:nvSpPr>
          <p:spPr>
            <a:xfrm>
              <a:off x="72390" y="72390"/>
              <a:ext cx="66624016" cy="31875741"/>
            </a:xfrm>
            <a:custGeom>
              <a:avLst/>
              <a:gdLst/>
              <a:ahLst/>
              <a:cxnLst/>
              <a:rect l="l" t="t" r="r" b="b"/>
              <a:pathLst>
                <a:path w="66624016" h="31875741">
                  <a:moveTo>
                    <a:pt x="0" y="0"/>
                  </a:moveTo>
                  <a:lnTo>
                    <a:pt x="66624016" y="0"/>
                  </a:lnTo>
                  <a:lnTo>
                    <a:pt x="66624016" y="31875741"/>
                  </a:lnTo>
                  <a:lnTo>
                    <a:pt x="0" y="31875741"/>
                  </a:lnTo>
                  <a:lnTo>
                    <a:pt x="0" y="0"/>
                  </a:lnTo>
                  <a:close/>
                </a:path>
              </a:pathLst>
            </a:custGeom>
            <a:solidFill>
              <a:srgbClr val="FFF5ED"/>
            </a:solidFill>
          </p:spPr>
        </p:sp>
        <p:sp>
          <p:nvSpPr>
            <p:cNvPr id="7" name="Freeform 7"/>
            <p:cNvSpPr/>
            <p:nvPr/>
          </p:nvSpPr>
          <p:spPr>
            <a:xfrm>
              <a:off x="0" y="0"/>
              <a:ext cx="66768799" cy="32020523"/>
            </a:xfrm>
            <a:custGeom>
              <a:avLst/>
              <a:gdLst/>
              <a:ahLst/>
              <a:cxnLst/>
              <a:rect l="l" t="t" r="r" b="b"/>
              <a:pathLst>
                <a:path w="66768799" h="32020523">
                  <a:moveTo>
                    <a:pt x="66624020" y="31875741"/>
                  </a:moveTo>
                  <a:lnTo>
                    <a:pt x="66768799" y="31875741"/>
                  </a:lnTo>
                  <a:lnTo>
                    <a:pt x="66768799" y="32020523"/>
                  </a:lnTo>
                  <a:lnTo>
                    <a:pt x="66624020" y="32020523"/>
                  </a:lnTo>
                  <a:lnTo>
                    <a:pt x="66624020" y="31875741"/>
                  </a:lnTo>
                  <a:close/>
                  <a:moveTo>
                    <a:pt x="0" y="144780"/>
                  </a:moveTo>
                  <a:lnTo>
                    <a:pt x="144780" y="144780"/>
                  </a:lnTo>
                  <a:lnTo>
                    <a:pt x="144780" y="31875741"/>
                  </a:lnTo>
                  <a:lnTo>
                    <a:pt x="0" y="31875741"/>
                  </a:lnTo>
                  <a:lnTo>
                    <a:pt x="0" y="144780"/>
                  </a:lnTo>
                  <a:close/>
                  <a:moveTo>
                    <a:pt x="0" y="31875741"/>
                  </a:moveTo>
                  <a:lnTo>
                    <a:pt x="144780" y="31875741"/>
                  </a:lnTo>
                  <a:lnTo>
                    <a:pt x="144780" y="32020523"/>
                  </a:lnTo>
                  <a:lnTo>
                    <a:pt x="0" y="32020523"/>
                  </a:lnTo>
                  <a:lnTo>
                    <a:pt x="0" y="31875741"/>
                  </a:lnTo>
                  <a:close/>
                  <a:moveTo>
                    <a:pt x="66624020" y="144780"/>
                  </a:moveTo>
                  <a:lnTo>
                    <a:pt x="66768799" y="144780"/>
                  </a:lnTo>
                  <a:lnTo>
                    <a:pt x="66768799" y="31875741"/>
                  </a:lnTo>
                  <a:lnTo>
                    <a:pt x="66624020" y="31875741"/>
                  </a:lnTo>
                  <a:lnTo>
                    <a:pt x="66624020" y="144780"/>
                  </a:lnTo>
                  <a:close/>
                  <a:moveTo>
                    <a:pt x="144780" y="31875741"/>
                  </a:moveTo>
                  <a:lnTo>
                    <a:pt x="66624020" y="31875741"/>
                  </a:lnTo>
                  <a:lnTo>
                    <a:pt x="66624020" y="32020523"/>
                  </a:lnTo>
                  <a:lnTo>
                    <a:pt x="144780" y="32020523"/>
                  </a:lnTo>
                  <a:lnTo>
                    <a:pt x="144780" y="31875741"/>
                  </a:lnTo>
                  <a:close/>
                  <a:moveTo>
                    <a:pt x="66624020" y="0"/>
                  </a:moveTo>
                  <a:lnTo>
                    <a:pt x="66768799" y="0"/>
                  </a:lnTo>
                  <a:lnTo>
                    <a:pt x="66768799" y="144780"/>
                  </a:lnTo>
                  <a:lnTo>
                    <a:pt x="66624020" y="144780"/>
                  </a:lnTo>
                  <a:lnTo>
                    <a:pt x="66624020" y="0"/>
                  </a:lnTo>
                  <a:close/>
                  <a:moveTo>
                    <a:pt x="0" y="0"/>
                  </a:moveTo>
                  <a:lnTo>
                    <a:pt x="144780" y="0"/>
                  </a:lnTo>
                  <a:lnTo>
                    <a:pt x="144780" y="144780"/>
                  </a:lnTo>
                  <a:lnTo>
                    <a:pt x="0" y="144780"/>
                  </a:lnTo>
                  <a:lnTo>
                    <a:pt x="0" y="0"/>
                  </a:lnTo>
                  <a:close/>
                  <a:moveTo>
                    <a:pt x="144780" y="0"/>
                  </a:moveTo>
                  <a:lnTo>
                    <a:pt x="66624020" y="0"/>
                  </a:lnTo>
                  <a:lnTo>
                    <a:pt x="66624020" y="144780"/>
                  </a:lnTo>
                  <a:lnTo>
                    <a:pt x="144780" y="144780"/>
                  </a:lnTo>
                  <a:lnTo>
                    <a:pt x="144780" y="0"/>
                  </a:lnTo>
                  <a:close/>
                </a:path>
              </a:pathLst>
            </a:custGeom>
            <a:solidFill>
              <a:srgbClr val="000000"/>
            </a:solidFill>
          </p:spPr>
        </p:sp>
      </p:grpSp>
      <p:sp>
        <p:nvSpPr>
          <p:cNvPr id="8" name="TextBox 8"/>
          <p:cNvSpPr txBox="1"/>
          <p:nvPr/>
        </p:nvSpPr>
        <p:spPr>
          <a:xfrm>
            <a:off x="8480583" y="1247719"/>
            <a:ext cx="5260348" cy="708660"/>
          </a:xfrm>
          <a:prstGeom prst="rect">
            <a:avLst/>
          </a:prstGeom>
        </p:spPr>
        <p:txBody>
          <a:bodyPr lIns="0" tIns="0" rIns="0" bIns="0" rtlCol="0" anchor="t">
            <a:spAutoFit/>
          </a:bodyPr>
          <a:lstStyle/>
          <a:p>
            <a:pPr marL="0" lvl="0" indent="0">
              <a:lnSpc>
                <a:spcPts val="5040"/>
              </a:lnSpc>
              <a:spcBef>
                <a:spcPct val="0"/>
              </a:spcBef>
            </a:pPr>
            <a:r>
              <a:rPr lang="en-US" sz="3600">
                <a:solidFill>
                  <a:srgbClr val="000000"/>
                </a:solidFill>
                <a:latin typeface="Agrandir Bold"/>
              </a:rPr>
              <a:t>Scraping </a:t>
            </a:r>
          </a:p>
        </p:txBody>
      </p:sp>
      <p:sp>
        <p:nvSpPr>
          <p:cNvPr id="9" name="TextBox 9"/>
          <p:cNvSpPr txBox="1"/>
          <p:nvPr/>
        </p:nvSpPr>
        <p:spPr>
          <a:xfrm>
            <a:off x="8508132" y="2022945"/>
            <a:ext cx="8130267" cy="2052955"/>
          </a:xfrm>
          <a:prstGeom prst="rect">
            <a:avLst/>
          </a:prstGeom>
        </p:spPr>
        <p:txBody>
          <a:bodyPr lIns="0" tIns="0" rIns="0" bIns="0" rtlCol="0" anchor="t">
            <a:spAutoFit/>
          </a:bodyPr>
          <a:lstStyle/>
          <a:p>
            <a:pPr marL="0" lvl="0" indent="0">
              <a:lnSpc>
                <a:spcPts val="3919"/>
              </a:lnSpc>
            </a:pPr>
            <a:r>
              <a:rPr lang="en-US" sz="2799">
                <a:solidFill>
                  <a:srgbClr val="000000"/>
                </a:solidFill>
                <a:latin typeface="Agrandir"/>
              </a:rPr>
              <a:t>Web scraping adalah proses pengambilan data atau esktraksi dari sebuah website, lalu data tersebut umumnya disimpan dalam sebuah format tertentu.</a:t>
            </a:r>
          </a:p>
        </p:txBody>
      </p:sp>
      <p:sp>
        <p:nvSpPr>
          <p:cNvPr id="10" name="TextBox 10"/>
          <p:cNvSpPr txBox="1"/>
          <p:nvPr/>
        </p:nvSpPr>
        <p:spPr>
          <a:xfrm>
            <a:off x="1028700" y="3367088"/>
            <a:ext cx="6070147" cy="3362325"/>
          </a:xfrm>
          <a:prstGeom prst="rect">
            <a:avLst/>
          </a:prstGeom>
        </p:spPr>
        <p:txBody>
          <a:bodyPr lIns="0" tIns="0" rIns="0" bIns="0" rtlCol="0" anchor="t">
            <a:spAutoFit/>
          </a:bodyPr>
          <a:lstStyle/>
          <a:p>
            <a:pPr marL="0" lvl="0" indent="0">
              <a:lnSpc>
                <a:spcPts val="8399"/>
              </a:lnSpc>
              <a:spcBef>
                <a:spcPct val="0"/>
              </a:spcBef>
            </a:pPr>
            <a:r>
              <a:rPr lang="en-US" sz="6999">
                <a:solidFill>
                  <a:srgbClr val="000000"/>
                </a:solidFill>
                <a:latin typeface="Agrandir"/>
              </a:rPr>
              <a:t>Apa sih Scraping dan Crawling itu?</a:t>
            </a:r>
          </a:p>
        </p:txBody>
      </p:sp>
      <p:sp>
        <p:nvSpPr>
          <p:cNvPr id="11" name="TextBox 11"/>
          <p:cNvSpPr txBox="1"/>
          <p:nvPr/>
        </p:nvSpPr>
        <p:spPr>
          <a:xfrm>
            <a:off x="8480583" y="5744825"/>
            <a:ext cx="7926999" cy="3043555"/>
          </a:xfrm>
          <a:prstGeom prst="rect">
            <a:avLst/>
          </a:prstGeom>
        </p:spPr>
        <p:txBody>
          <a:bodyPr lIns="0" tIns="0" rIns="0" bIns="0" rtlCol="0" anchor="t">
            <a:spAutoFit/>
          </a:bodyPr>
          <a:lstStyle/>
          <a:p>
            <a:pPr>
              <a:lnSpc>
                <a:spcPts val="3919"/>
              </a:lnSpc>
            </a:pPr>
            <a:r>
              <a:rPr lang="en-US" sz="2799">
                <a:solidFill>
                  <a:srgbClr val="000000"/>
                </a:solidFill>
                <a:latin typeface="Agrandir"/>
              </a:rPr>
              <a:t>Web crawling adalah proses di mana mesin pencari mengirimkan tim robot (crawler atau spider) dalam mencari dan memindai konten yang berada di halaman website. Di mana konten ini dapat berupa artikel, gambar, video, ataupun dokumen.</a:t>
            </a:r>
          </a:p>
        </p:txBody>
      </p:sp>
      <p:sp>
        <p:nvSpPr>
          <p:cNvPr id="12" name="TextBox 12"/>
          <p:cNvSpPr txBox="1"/>
          <p:nvPr/>
        </p:nvSpPr>
        <p:spPr>
          <a:xfrm>
            <a:off x="8508132" y="4979015"/>
            <a:ext cx="5260348" cy="708660"/>
          </a:xfrm>
          <a:prstGeom prst="rect">
            <a:avLst/>
          </a:prstGeom>
        </p:spPr>
        <p:txBody>
          <a:bodyPr lIns="0" tIns="0" rIns="0" bIns="0" rtlCol="0" anchor="t">
            <a:spAutoFit/>
          </a:bodyPr>
          <a:lstStyle/>
          <a:p>
            <a:pPr marL="0" lvl="0" indent="0">
              <a:lnSpc>
                <a:spcPts val="5040"/>
              </a:lnSpc>
              <a:spcBef>
                <a:spcPct val="0"/>
              </a:spcBef>
            </a:pPr>
            <a:r>
              <a:rPr lang="en-US" sz="3600">
                <a:solidFill>
                  <a:srgbClr val="000000"/>
                </a:solidFill>
                <a:latin typeface="Agrandir Bold"/>
              </a:rPr>
              <a:t>Crawling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a:off x="0" y="0"/>
            <a:ext cx="7318626" cy="10287044"/>
          </a:xfrm>
          <a:prstGeom prst="rect">
            <a:avLst/>
          </a:prstGeom>
          <a:solidFill>
            <a:srgbClr val="D6DFCC"/>
          </a:solidFill>
        </p:spPr>
      </p:sp>
      <p:sp>
        <p:nvSpPr>
          <p:cNvPr id="3" name="AutoShape 3"/>
          <p:cNvSpPr/>
          <p:nvPr/>
        </p:nvSpPr>
        <p:spPr>
          <a:xfrm rot="-5396845">
            <a:off x="4372427" y="5124450"/>
            <a:ext cx="10379079" cy="0"/>
          </a:xfrm>
          <a:prstGeom prst="line">
            <a:avLst/>
          </a:prstGeom>
          <a:ln w="19050" cap="rnd">
            <a:solidFill>
              <a:srgbClr val="000000"/>
            </a:solidFill>
            <a:prstDash val="solid"/>
            <a:headEnd type="none" w="sm" len="sm"/>
            <a:tailEnd type="none" w="sm" len="sm"/>
          </a:ln>
        </p:spPr>
      </p:sp>
      <p:sp>
        <p:nvSpPr>
          <p:cNvPr id="4" name="TextBox 4"/>
          <p:cNvSpPr txBox="1"/>
          <p:nvPr/>
        </p:nvSpPr>
        <p:spPr>
          <a:xfrm>
            <a:off x="1028700" y="2290214"/>
            <a:ext cx="5243646" cy="3362325"/>
          </a:xfrm>
          <a:prstGeom prst="rect">
            <a:avLst/>
          </a:prstGeom>
        </p:spPr>
        <p:txBody>
          <a:bodyPr lIns="0" tIns="0" rIns="0" bIns="0" rtlCol="0" anchor="t">
            <a:spAutoFit/>
          </a:bodyPr>
          <a:lstStyle/>
          <a:p>
            <a:pPr marL="0" lvl="0" indent="0">
              <a:lnSpc>
                <a:spcPts val="8399"/>
              </a:lnSpc>
              <a:spcBef>
                <a:spcPct val="0"/>
              </a:spcBef>
            </a:pPr>
            <a:r>
              <a:rPr lang="en-US" sz="6999" dirty="0" err="1" smtClean="0">
                <a:solidFill>
                  <a:srgbClr val="000000"/>
                </a:solidFill>
                <a:latin typeface="Agrandir"/>
              </a:rPr>
              <a:t>Teknik</a:t>
            </a:r>
            <a:r>
              <a:rPr lang="en-US" sz="6999" dirty="0" smtClean="0">
                <a:solidFill>
                  <a:srgbClr val="000000"/>
                </a:solidFill>
                <a:latin typeface="Agrandir"/>
              </a:rPr>
              <a:t> </a:t>
            </a:r>
            <a:r>
              <a:rPr lang="en-US" sz="6999" dirty="0" err="1" smtClean="0">
                <a:solidFill>
                  <a:srgbClr val="000000"/>
                </a:solidFill>
                <a:latin typeface="Agrandir"/>
              </a:rPr>
              <a:t>Teknik</a:t>
            </a:r>
            <a:r>
              <a:rPr lang="en-US" sz="6999" dirty="0" smtClean="0">
                <a:solidFill>
                  <a:srgbClr val="000000"/>
                </a:solidFill>
                <a:latin typeface="Agrandir"/>
              </a:rPr>
              <a:t> Web Scraping</a:t>
            </a:r>
            <a:endParaRPr lang="en-US" sz="6999" dirty="0">
              <a:solidFill>
                <a:srgbClr val="000000"/>
              </a:solidFill>
              <a:latin typeface="Agrandir"/>
            </a:endParaRPr>
          </a:p>
        </p:txBody>
      </p:sp>
      <p:grpSp>
        <p:nvGrpSpPr>
          <p:cNvPr id="5" name="Group 5"/>
          <p:cNvGrpSpPr/>
          <p:nvPr/>
        </p:nvGrpSpPr>
        <p:grpSpPr>
          <a:xfrm>
            <a:off x="8649901" y="671123"/>
            <a:ext cx="7973317" cy="940520"/>
            <a:chOff x="0" y="0"/>
            <a:chExt cx="16440449" cy="1939290"/>
          </a:xfrm>
        </p:grpSpPr>
        <p:sp>
          <p:nvSpPr>
            <p:cNvPr id="6" name="Freeform 6"/>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7" name="Freeform 7"/>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8" name="Group 8"/>
          <p:cNvGrpSpPr/>
          <p:nvPr/>
        </p:nvGrpSpPr>
        <p:grpSpPr>
          <a:xfrm>
            <a:off x="8649901" y="671123"/>
            <a:ext cx="1833655" cy="940520"/>
            <a:chOff x="0" y="0"/>
            <a:chExt cx="3780875" cy="1939290"/>
          </a:xfrm>
        </p:grpSpPr>
        <p:sp>
          <p:nvSpPr>
            <p:cNvPr id="9" name="Freeform 9"/>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10" name="Freeform 10"/>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11" name="TextBox 11"/>
          <p:cNvSpPr txBox="1"/>
          <p:nvPr/>
        </p:nvSpPr>
        <p:spPr>
          <a:xfrm>
            <a:off x="9408620" y="839758"/>
            <a:ext cx="316218" cy="488950"/>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1</a:t>
            </a:r>
          </a:p>
        </p:txBody>
      </p:sp>
      <p:sp>
        <p:nvSpPr>
          <p:cNvPr id="12" name="TextBox 12"/>
          <p:cNvSpPr txBox="1"/>
          <p:nvPr/>
        </p:nvSpPr>
        <p:spPr>
          <a:xfrm>
            <a:off x="10941806" y="876300"/>
            <a:ext cx="5216170" cy="567055"/>
          </a:xfrm>
          <a:prstGeom prst="rect">
            <a:avLst/>
          </a:prstGeom>
        </p:spPr>
        <p:txBody>
          <a:bodyPr lIns="0" tIns="0" rIns="0" bIns="0" rtlCol="0" anchor="t">
            <a:spAutoFit/>
          </a:bodyPr>
          <a:lstStyle/>
          <a:p>
            <a:pPr algn="l">
              <a:lnSpc>
                <a:spcPts val="3919"/>
              </a:lnSpc>
            </a:pPr>
            <a:r>
              <a:rPr lang="en-US" sz="2799" dirty="0">
                <a:solidFill>
                  <a:srgbClr val="000000"/>
                </a:solidFill>
                <a:latin typeface="Agrandir"/>
              </a:rPr>
              <a:t>Copy-Paste (Manual)</a:t>
            </a:r>
          </a:p>
        </p:txBody>
      </p:sp>
      <p:grpSp>
        <p:nvGrpSpPr>
          <p:cNvPr id="13" name="Group 13"/>
          <p:cNvGrpSpPr/>
          <p:nvPr/>
        </p:nvGrpSpPr>
        <p:grpSpPr>
          <a:xfrm>
            <a:off x="8649901" y="1954891"/>
            <a:ext cx="7973317" cy="940520"/>
            <a:chOff x="0" y="0"/>
            <a:chExt cx="16440449" cy="1939290"/>
          </a:xfrm>
        </p:grpSpPr>
        <p:sp>
          <p:nvSpPr>
            <p:cNvPr id="14" name="Freeform 14"/>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15" name="Freeform 15"/>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16" name="Group 16"/>
          <p:cNvGrpSpPr/>
          <p:nvPr/>
        </p:nvGrpSpPr>
        <p:grpSpPr>
          <a:xfrm>
            <a:off x="8649901" y="1954891"/>
            <a:ext cx="1833655" cy="940520"/>
            <a:chOff x="0" y="0"/>
            <a:chExt cx="3780875" cy="1939290"/>
          </a:xfrm>
        </p:grpSpPr>
        <p:sp>
          <p:nvSpPr>
            <p:cNvPr id="17" name="Freeform 17"/>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18" name="Freeform 18"/>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19" name="TextBox 19"/>
          <p:cNvSpPr txBox="1"/>
          <p:nvPr/>
        </p:nvSpPr>
        <p:spPr>
          <a:xfrm>
            <a:off x="9408620" y="2123526"/>
            <a:ext cx="316218" cy="488950"/>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2</a:t>
            </a:r>
          </a:p>
        </p:txBody>
      </p:sp>
      <p:grpSp>
        <p:nvGrpSpPr>
          <p:cNvPr id="20" name="Group 20"/>
          <p:cNvGrpSpPr/>
          <p:nvPr/>
        </p:nvGrpSpPr>
        <p:grpSpPr>
          <a:xfrm>
            <a:off x="8649901" y="3238659"/>
            <a:ext cx="7973317" cy="940520"/>
            <a:chOff x="0" y="0"/>
            <a:chExt cx="16440449" cy="1939290"/>
          </a:xfrm>
        </p:grpSpPr>
        <p:sp>
          <p:nvSpPr>
            <p:cNvPr id="21" name="Freeform 21"/>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22" name="Freeform 22"/>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23" name="Group 23"/>
          <p:cNvGrpSpPr/>
          <p:nvPr/>
        </p:nvGrpSpPr>
        <p:grpSpPr>
          <a:xfrm>
            <a:off x="8649901" y="3238659"/>
            <a:ext cx="1833655" cy="940520"/>
            <a:chOff x="0" y="0"/>
            <a:chExt cx="3780875" cy="1939290"/>
          </a:xfrm>
        </p:grpSpPr>
        <p:sp>
          <p:nvSpPr>
            <p:cNvPr id="24" name="Freeform 24"/>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25" name="Freeform 25"/>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grpSp>
        <p:nvGrpSpPr>
          <p:cNvPr id="26" name="Group 26"/>
          <p:cNvGrpSpPr/>
          <p:nvPr/>
        </p:nvGrpSpPr>
        <p:grpSpPr>
          <a:xfrm>
            <a:off x="8649901" y="4522427"/>
            <a:ext cx="7973317" cy="940520"/>
            <a:chOff x="0" y="0"/>
            <a:chExt cx="16440449" cy="1939290"/>
          </a:xfrm>
        </p:grpSpPr>
        <p:sp>
          <p:nvSpPr>
            <p:cNvPr id="27" name="Freeform 27"/>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28" name="Freeform 28"/>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29" name="Group 29"/>
          <p:cNvGrpSpPr/>
          <p:nvPr/>
        </p:nvGrpSpPr>
        <p:grpSpPr>
          <a:xfrm>
            <a:off x="8649901" y="4522427"/>
            <a:ext cx="1833655" cy="940520"/>
            <a:chOff x="0" y="0"/>
            <a:chExt cx="3780875" cy="1939290"/>
          </a:xfrm>
        </p:grpSpPr>
        <p:sp>
          <p:nvSpPr>
            <p:cNvPr id="30" name="Freeform 30"/>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31" name="Freeform 31"/>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32" name="TextBox 32"/>
          <p:cNvSpPr txBox="1"/>
          <p:nvPr/>
        </p:nvSpPr>
        <p:spPr>
          <a:xfrm>
            <a:off x="9408620" y="4691062"/>
            <a:ext cx="316218" cy="488950"/>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4</a:t>
            </a:r>
          </a:p>
        </p:txBody>
      </p:sp>
      <p:grpSp>
        <p:nvGrpSpPr>
          <p:cNvPr id="33" name="Group 33"/>
          <p:cNvGrpSpPr/>
          <p:nvPr/>
        </p:nvGrpSpPr>
        <p:grpSpPr>
          <a:xfrm>
            <a:off x="8649901" y="5806195"/>
            <a:ext cx="7973317" cy="940520"/>
            <a:chOff x="0" y="0"/>
            <a:chExt cx="16440449" cy="1939290"/>
          </a:xfrm>
        </p:grpSpPr>
        <p:sp>
          <p:nvSpPr>
            <p:cNvPr id="34" name="Freeform 34"/>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35" name="Freeform 35"/>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36" name="Group 36"/>
          <p:cNvGrpSpPr/>
          <p:nvPr/>
        </p:nvGrpSpPr>
        <p:grpSpPr>
          <a:xfrm>
            <a:off x="8649901" y="5806195"/>
            <a:ext cx="1833655" cy="940520"/>
            <a:chOff x="0" y="0"/>
            <a:chExt cx="3780875" cy="1939290"/>
          </a:xfrm>
        </p:grpSpPr>
        <p:sp>
          <p:nvSpPr>
            <p:cNvPr id="37" name="Freeform 37"/>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38" name="Freeform 38"/>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39" name="TextBox 39"/>
          <p:cNvSpPr txBox="1"/>
          <p:nvPr/>
        </p:nvSpPr>
        <p:spPr>
          <a:xfrm>
            <a:off x="9408620" y="5974830"/>
            <a:ext cx="316218" cy="488950"/>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5</a:t>
            </a:r>
          </a:p>
        </p:txBody>
      </p:sp>
      <p:grpSp>
        <p:nvGrpSpPr>
          <p:cNvPr id="40" name="Group 40"/>
          <p:cNvGrpSpPr/>
          <p:nvPr/>
        </p:nvGrpSpPr>
        <p:grpSpPr>
          <a:xfrm>
            <a:off x="8649901" y="7089963"/>
            <a:ext cx="7973317" cy="940520"/>
            <a:chOff x="0" y="0"/>
            <a:chExt cx="16440449" cy="1939290"/>
          </a:xfrm>
        </p:grpSpPr>
        <p:sp>
          <p:nvSpPr>
            <p:cNvPr id="41" name="Freeform 41"/>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42" name="Freeform 42"/>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43" name="Group 43"/>
          <p:cNvGrpSpPr/>
          <p:nvPr/>
        </p:nvGrpSpPr>
        <p:grpSpPr>
          <a:xfrm>
            <a:off x="8649901" y="7089963"/>
            <a:ext cx="1833655" cy="940520"/>
            <a:chOff x="0" y="0"/>
            <a:chExt cx="3780875" cy="1939290"/>
          </a:xfrm>
        </p:grpSpPr>
        <p:sp>
          <p:nvSpPr>
            <p:cNvPr id="44" name="Freeform 44"/>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45" name="Freeform 45"/>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46" name="TextBox 46"/>
          <p:cNvSpPr txBox="1"/>
          <p:nvPr/>
        </p:nvSpPr>
        <p:spPr>
          <a:xfrm>
            <a:off x="9408620" y="7258598"/>
            <a:ext cx="316218" cy="488950"/>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6</a:t>
            </a:r>
          </a:p>
        </p:txBody>
      </p:sp>
      <p:grpSp>
        <p:nvGrpSpPr>
          <p:cNvPr id="47" name="Group 47"/>
          <p:cNvGrpSpPr/>
          <p:nvPr/>
        </p:nvGrpSpPr>
        <p:grpSpPr>
          <a:xfrm>
            <a:off x="8649901" y="8373731"/>
            <a:ext cx="7973317" cy="940520"/>
            <a:chOff x="0" y="0"/>
            <a:chExt cx="16440449" cy="1939290"/>
          </a:xfrm>
        </p:grpSpPr>
        <p:sp>
          <p:nvSpPr>
            <p:cNvPr id="48" name="Freeform 48"/>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49" name="Freeform 49"/>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50" name="Group 50"/>
          <p:cNvGrpSpPr/>
          <p:nvPr/>
        </p:nvGrpSpPr>
        <p:grpSpPr>
          <a:xfrm>
            <a:off x="8649901" y="8373731"/>
            <a:ext cx="1833655" cy="940520"/>
            <a:chOff x="0" y="0"/>
            <a:chExt cx="3780875" cy="1939290"/>
          </a:xfrm>
        </p:grpSpPr>
        <p:sp>
          <p:nvSpPr>
            <p:cNvPr id="51" name="Freeform 51"/>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52" name="Freeform 52"/>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53" name="TextBox 53"/>
          <p:cNvSpPr txBox="1"/>
          <p:nvPr/>
        </p:nvSpPr>
        <p:spPr>
          <a:xfrm>
            <a:off x="10941806" y="2180147"/>
            <a:ext cx="5216170" cy="567055"/>
          </a:xfrm>
          <a:prstGeom prst="rect">
            <a:avLst/>
          </a:prstGeom>
        </p:spPr>
        <p:txBody>
          <a:bodyPr lIns="0" tIns="0" rIns="0" bIns="0" rtlCol="0" anchor="t">
            <a:spAutoFit/>
          </a:bodyPr>
          <a:lstStyle/>
          <a:p>
            <a:pPr algn="l">
              <a:lnSpc>
                <a:spcPts val="3919"/>
              </a:lnSpc>
            </a:pPr>
            <a:r>
              <a:rPr lang="en-US" sz="2799" dirty="0">
                <a:solidFill>
                  <a:srgbClr val="000000"/>
                </a:solidFill>
                <a:latin typeface="Agrandir"/>
              </a:rPr>
              <a:t>HTML Parsing</a:t>
            </a:r>
          </a:p>
        </p:txBody>
      </p:sp>
      <p:sp>
        <p:nvSpPr>
          <p:cNvPr id="54" name="TextBox 54"/>
          <p:cNvSpPr txBox="1"/>
          <p:nvPr/>
        </p:nvSpPr>
        <p:spPr>
          <a:xfrm>
            <a:off x="10941806" y="3425390"/>
            <a:ext cx="5216170" cy="567055"/>
          </a:xfrm>
          <a:prstGeom prst="rect">
            <a:avLst/>
          </a:prstGeom>
        </p:spPr>
        <p:txBody>
          <a:bodyPr lIns="0" tIns="0" rIns="0" bIns="0" rtlCol="0" anchor="t">
            <a:spAutoFit/>
          </a:bodyPr>
          <a:lstStyle/>
          <a:p>
            <a:pPr algn="l">
              <a:lnSpc>
                <a:spcPts val="3919"/>
              </a:lnSpc>
            </a:pPr>
            <a:r>
              <a:rPr lang="en-US" sz="2799" dirty="0">
                <a:solidFill>
                  <a:srgbClr val="000000"/>
                </a:solidFill>
                <a:latin typeface="Agrandir"/>
              </a:rPr>
              <a:t>DOM Parsing</a:t>
            </a:r>
          </a:p>
        </p:txBody>
      </p:sp>
      <p:sp>
        <p:nvSpPr>
          <p:cNvPr id="55" name="TextBox 55"/>
          <p:cNvSpPr txBox="1"/>
          <p:nvPr/>
        </p:nvSpPr>
        <p:spPr>
          <a:xfrm>
            <a:off x="10941806" y="4732210"/>
            <a:ext cx="5216170" cy="567055"/>
          </a:xfrm>
          <a:prstGeom prst="rect">
            <a:avLst/>
          </a:prstGeom>
        </p:spPr>
        <p:txBody>
          <a:bodyPr lIns="0" tIns="0" rIns="0" bIns="0" rtlCol="0" anchor="t">
            <a:spAutoFit/>
          </a:bodyPr>
          <a:lstStyle/>
          <a:p>
            <a:pPr algn="l">
              <a:lnSpc>
                <a:spcPts val="3919"/>
              </a:lnSpc>
            </a:pPr>
            <a:r>
              <a:rPr lang="en-US" sz="2799" dirty="0">
                <a:solidFill>
                  <a:srgbClr val="000000"/>
                </a:solidFill>
                <a:latin typeface="Agrandir"/>
              </a:rPr>
              <a:t>Vertical Aggregation</a:t>
            </a:r>
          </a:p>
        </p:txBody>
      </p:sp>
      <p:sp>
        <p:nvSpPr>
          <p:cNvPr id="56" name="TextBox 56"/>
          <p:cNvSpPr txBox="1"/>
          <p:nvPr/>
        </p:nvSpPr>
        <p:spPr>
          <a:xfrm>
            <a:off x="10941806" y="5981700"/>
            <a:ext cx="5216170" cy="567055"/>
          </a:xfrm>
          <a:prstGeom prst="rect">
            <a:avLst/>
          </a:prstGeom>
        </p:spPr>
        <p:txBody>
          <a:bodyPr lIns="0" tIns="0" rIns="0" bIns="0" rtlCol="0" anchor="t">
            <a:spAutoFit/>
          </a:bodyPr>
          <a:lstStyle/>
          <a:p>
            <a:pPr algn="l">
              <a:lnSpc>
                <a:spcPts val="3919"/>
              </a:lnSpc>
            </a:pPr>
            <a:r>
              <a:rPr lang="en-US" sz="2799" dirty="0" err="1">
                <a:solidFill>
                  <a:srgbClr val="000000"/>
                </a:solidFill>
                <a:latin typeface="Agrandir"/>
              </a:rPr>
              <a:t>XPath</a:t>
            </a:r>
            <a:endParaRPr lang="en-US" sz="2799" dirty="0">
              <a:solidFill>
                <a:srgbClr val="000000"/>
              </a:solidFill>
              <a:latin typeface="Agrandir"/>
            </a:endParaRPr>
          </a:p>
        </p:txBody>
      </p:sp>
      <p:sp>
        <p:nvSpPr>
          <p:cNvPr id="57" name="TextBox 57"/>
          <p:cNvSpPr txBox="1"/>
          <p:nvPr/>
        </p:nvSpPr>
        <p:spPr>
          <a:xfrm>
            <a:off x="10941806" y="7277100"/>
            <a:ext cx="5216170" cy="567055"/>
          </a:xfrm>
          <a:prstGeom prst="rect">
            <a:avLst/>
          </a:prstGeom>
        </p:spPr>
        <p:txBody>
          <a:bodyPr lIns="0" tIns="0" rIns="0" bIns="0" rtlCol="0" anchor="t">
            <a:spAutoFit/>
          </a:bodyPr>
          <a:lstStyle/>
          <a:p>
            <a:pPr algn="l">
              <a:lnSpc>
                <a:spcPts val="3919"/>
              </a:lnSpc>
            </a:pPr>
            <a:r>
              <a:rPr lang="en-US" sz="2799" dirty="0">
                <a:solidFill>
                  <a:srgbClr val="000000"/>
                </a:solidFill>
                <a:latin typeface="Agrandir"/>
              </a:rPr>
              <a:t>Google Sheets</a:t>
            </a:r>
          </a:p>
        </p:txBody>
      </p:sp>
      <p:sp>
        <p:nvSpPr>
          <p:cNvPr id="58" name="TextBox 58"/>
          <p:cNvSpPr txBox="1"/>
          <p:nvPr/>
        </p:nvSpPr>
        <p:spPr>
          <a:xfrm>
            <a:off x="10941806" y="8572500"/>
            <a:ext cx="5216170" cy="567055"/>
          </a:xfrm>
          <a:prstGeom prst="rect">
            <a:avLst/>
          </a:prstGeom>
        </p:spPr>
        <p:txBody>
          <a:bodyPr lIns="0" tIns="0" rIns="0" bIns="0" rtlCol="0" anchor="t">
            <a:spAutoFit/>
          </a:bodyPr>
          <a:lstStyle/>
          <a:p>
            <a:pPr algn="l">
              <a:lnSpc>
                <a:spcPts val="3919"/>
              </a:lnSpc>
            </a:pPr>
            <a:r>
              <a:rPr lang="en-US" sz="2799" dirty="0">
                <a:solidFill>
                  <a:srgbClr val="000000"/>
                </a:solidFill>
                <a:latin typeface="Agrandir"/>
              </a:rPr>
              <a:t>Text Pattern Machine</a:t>
            </a:r>
          </a:p>
        </p:txBody>
      </p:sp>
      <p:sp>
        <p:nvSpPr>
          <p:cNvPr id="59" name="TextBox 59"/>
          <p:cNvSpPr txBox="1"/>
          <p:nvPr/>
        </p:nvSpPr>
        <p:spPr>
          <a:xfrm>
            <a:off x="9418145" y="3432059"/>
            <a:ext cx="316218" cy="488950"/>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3</a:t>
            </a:r>
          </a:p>
        </p:txBody>
      </p:sp>
      <p:sp>
        <p:nvSpPr>
          <p:cNvPr id="60" name="TextBox 60"/>
          <p:cNvSpPr txBox="1"/>
          <p:nvPr/>
        </p:nvSpPr>
        <p:spPr>
          <a:xfrm>
            <a:off x="9418145" y="8554358"/>
            <a:ext cx="316218" cy="488950"/>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7</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939494"/>
            <a:ext cx="5163841" cy="5907870"/>
            <a:chOff x="0" y="0"/>
            <a:chExt cx="38560975" cy="44117015"/>
          </a:xfrm>
        </p:grpSpPr>
        <p:sp>
          <p:nvSpPr>
            <p:cNvPr id="3" name="Freeform 3"/>
            <p:cNvSpPr/>
            <p:nvPr/>
          </p:nvSpPr>
          <p:spPr>
            <a:xfrm>
              <a:off x="72390" y="72390"/>
              <a:ext cx="38416194" cy="43972236"/>
            </a:xfrm>
            <a:custGeom>
              <a:avLst/>
              <a:gdLst/>
              <a:ahLst/>
              <a:cxnLst/>
              <a:rect l="l" t="t" r="r" b="b"/>
              <a:pathLst>
                <a:path w="38416194" h="43972236">
                  <a:moveTo>
                    <a:pt x="0" y="0"/>
                  </a:moveTo>
                  <a:lnTo>
                    <a:pt x="38416194" y="0"/>
                  </a:lnTo>
                  <a:lnTo>
                    <a:pt x="38416194" y="43972236"/>
                  </a:lnTo>
                  <a:lnTo>
                    <a:pt x="0" y="43972236"/>
                  </a:lnTo>
                  <a:lnTo>
                    <a:pt x="0" y="0"/>
                  </a:lnTo>
                  <a:close/>
                </a:path>
              </a:pathLst>
            </a:custGeom>
            <a:solidFill>
              <a:srgbClr val="D6DFCC"/>
            </a:solidFill>
          </p:spPr>
        </p:sp>
        <p:sp>
          <p:nvSpPr>
            <p:cNvPr id="4" name="Freeform 4"/>
            <p:cNvSpPr/>
            <p:nvPr/>
          </p:nvSpPr>
          <p:spPr>
            <a:xfrm>
              <a:off x="0" y="0"/>
              <a:ext cx="38560973" cy="44117016"/>
            </a:xfrm>
            <a:custGeom>
              <a:avLst/>
              <a:gdLst/>
              <a:ahLst/>
              <a:cxnLst/>
              <a:rect l="l" t="t" r="r" b="b"/>
              <a:pathLst>
                <a:path w="38560973" h="44117016">
                  <a:moveTo>
                    <a:pt x="38416195" y="43972237"/>
                  </a:moveTo>
                  <a:lnTo>
                    <a:pt x="38560973" y="43972237"/>
                  </a:lnTo>
                  <a:lnTo>
                    <a:pt x="38560973" y="44117016"/>
                  </a:lnTo>
                  <a:lnTo>
                    <a:pt x="38416195" y="44117016"/>
                  </a:lnTo>
                  <a:lnTo>
                    <a:pt x="38416195" y="43972237"/>
                  </a:lnTo>
                  <a:close/>
                  <a:moveTo>
                    <a:pt x="0" y="144780"/>
                  </a:moveTo>
                  <a:lnTo>
                    <a:pt x="144780" y="144780"/>
                  </a:lnTo>
                  <a:lnTo>
                    <a:pt x="144780" y="43972237"/>
                  </a:lnTo>
                  <a:lnTo>
                    <a:pt x="0" y="43972237"/>
                  </a:lnTo>
                  <a:lnTo>
                    <a:pt x="0" y="144780"/>
                  </a:lnTo>
                  <a:close/>
                  <a:moveTo>
                    <a:pt x="0" y="43972237"/>
                  </a:moveTo>
                  <a:lnTo>
                    <a:pt x="144780" y="43972237"/>
                  </a:lnTo>
                  <a:lnTo>
                    <a:pt x="144780" y="44117016"/>
                  </a:lnTo>
                  <a:lnTo>
                    <a:pt x="0" y="44117016"/>
                  </a:lnTo>
                  <a:lnTo>
                    <a:pt x="0" y="43972237"/>
                  </a:lnTo>
                  <a:close/>
                  <a:moveTo>
                    <a:pt x="38416195" y="144780"/>
                  </a:moveTo>
                  <a:lnTo>
                    <a:pt x="38560973" y="144780"/>
                  </a:lnTo>
                  <a:lnTo>
                    <a:pt x="38560973" y="43972237"/>
                  </a:lnTo>
                  <a:lnTo>
                    <a:pt x="38416195" y="43972237"/>
                  </a:lnTo>
                  <a:lnTo>
                    <a:pt x="38416195" y="144780"/>
                  </a:lnTo>
                  <a:close/>
                  <a:moveTo>
                    <a:pt x="144780" y="43972237"/>
                  </a:moveTo>
                  <a:lnTo>
                    <a:pt x="38416195" y="43972237"/>
                  </a:lnTo>
                  <a:lnTo>
                    <a:pt x="38416195" y="44117016"/>
                  </a:lnTo>
                  <a:lnTo>
                    <a:pt x="144780" y="44117016"/>
                  </a:lnTo>
                  <a:lnTo>
                    <a:pt x="144780" y="43972237"/>
                  </a:lnTo>
                  <a:close/>
                  <a:moveTo>
                    <a:pt x="38416195" y="0"/>
                  </a:moveTo>
                  <a:lnTo>
                    <a:pt x="38560973" y="0"/>
                  </a:lnTo>
                  <a:lnTo>
                    <a:pt x="38560973" y="144780"/>
                  </a:lnTo>
                  <a:lnTo>
                    <a:pt x="38416195" y="144780"/>
                  </a:lnTo>
                  <a:lnTo>
                    <a:pt x="38416195" y="0"/>
                  </a:lnTo>
                  <a:close/>
                  <a:moveTo>
                    <a:pt x="0" y="0"/>
                  </a:moveTo>
                  <a:lnTo>
                    <a:pt x="144780" y="0"/>
                  </a:lnTo>
                  <a:lnTo>
                    <a:pt x="144780" y="144780"/>
                  </a:lnTo>
                  <a:lnTo>
                    <a:pt x="0" y="144780"/>
                  </a:lnTo>
                  <a:lnTo>
                    <a:pt x="0" y="0"/>
                  </a:lnTo>
                  <a:close/>
                  <a:moveTo>
                    <a:pt x="144780" y="0"/>
                  </a:moveTo>
                  <a:lnTo>
                    <a:pt x="38416195" y="0"/>
                  </a:lnTo>
                  <a:lnTo>
                    <a:pt x="38416195" y="144780"/>
                  </a:lnTo>
                  <a:lnTo>
                    <a:pt x="144780" y="144780"/>
                  </a:lnTo>
                  <a:lnTo>
                    <a:pt x="144780" y="0"/>
                  </a:lnTo>
                  <a:close/>
                </a:path>
              </a:pathLst>
            </a:custGeom>
            <a:solidFill>
              <a:srgbClr val="000000"/>
            </a:solidFill>
          </p:spPr>
        </p:sp>
      </p:grpSp>
      <p:sp>
        <p:nvSpPr>
          <p:cNvPr id="5" name="TextBox 5"/>
          <p:cNvSpPr txBox="1"/>
          <p:nvPr/>
        </p:nvSpPr>
        <p:spPr>
          <a:xfrm>
            <a:off x="1486545" y="3179814"/>
            <a:ext cx="3947215" cy="708660"/>
          </a:xfrm>
          <a:prstGeom prst="rect">
            <a:avLst/>
          </a:prstGeom>
        </p:spPr>
        <p:txBody>
          <a:bodyPr lIns="0" tIns="0" rIns="0" bIns="0" rtlCol="0" anchor="t">
            <a:spAutoFit/>
          </a:bodyPr>
          <a:lstStyle/>
          <a:p>
            <a:pPr marL="0" lvl="0" indent="0">
              <a:lnSpc>
                <a:spcPts val="5040"/>
              </a:lnSpc>
              <a:spcBef>
                <a:spcPct val="0"/>
              </a:spcBef>
            </a:pPr>
            <a:r>
              <a:rPr lang="en-US" sz="3600">
                <a:solidFill>
                  <a:srgbClr val="000000"/>
                </a:solidFill>
                <a:latin typeface="Agrandir Bold"/>
              </a:rPr>
              <a:t>Pertama</a:t>
            </a:r>
          </a:p>
        </p:txBody>
      </p:sp>
      <p:sp>
        <p:nvSpPr>
          <p:cNvPr id="6" name="TextBox 6"/>
          <p:cNvSpPr txBox="1"/>
          <p:nvPr/>
        </p:nvSpPr>
        <p:spPr>
          <a:xfrm>
            <a:off x="1553220" y="3999633"/>
            <a:ext cx="4057650" cy="4417060"/>
          </a:xfrm>
          <a:prstGeom prst="rect">
            <a:avLst/>
          </a:prstGeom>
        </p:spPr>
        <p:txBody>
          <a:bodyPr lIns="0" tIns="0" rIns="0" bIns="0" rtlCol="0" anchor="t">
            <a:spAutoFit/>
          </a:bodyPr>
          <a:lstStyle/>
          <a:p>
            <a:pPr marL="0" lvl="0" indent="0" algn="ctr">
              <a:lnSpc>
                <a:spcPts val="4339"/>
              </a:lnSpc>
            </a:pPr>
            <a:r>
              <a:rPr lang="en-US" sz="3099">
                <a:solidFill>
                  <a:srgbClr val="000000"/>
                </a:solidFill>
                <a:latin typeface="Agrandir"/>
              </a:rPr>
              <a:t>Web scraper akan diberikan sejumlah URL untuk dimuat sebelum dilakukan proses scraping. Scraper kemudian memuat kode HTML laman yang dituju.</a:t>
            </a:r>
          </a:p>
        </p:txBody>
      </p:sp>
      <p:sp>
        <p:nvSpPr>
          <p:cNvPr id="7" name="TextBox 7"/>
          <p:cNvSpPr txBox="1"/>
          <p:nvPr/>
        </p:nvSpPr>
        <p:spPr>
          <a:xfrm>
            <a:off x="1930182" y="838200"/>
            <a:ext cx="14427636" cy="1247775"/>
          </a:xfrm>
          <a:prstGeom prst="rect">
            <a:avLst/>
          </a:prstGeom>
        </p:spPr>
        <p:txBody>
          <a:bodyPr lIns="0" tIns="0" rIns="0" bIns="0" rtlCol="0" anchor="t">
            <a:spAutoFit/>
          </a:bodyPr>
          <a:lstStyle/>
          <a:p>
            <a:pPr marL="0" lvl="0" indent="0" algn="ctr">
              <a:lnSpc>
                <a:spcPts val="8399"/>
              </a:lnSpc>
              <a:spcBef>
                <a:spcPct val="0"/>
              </a:spcBef>
            </a:pPr>
            <a:r>
              <a:rPr lang="en-US" sz="6999">
                <a:solidFill>
                  <a:srgbClr val="000000"/>
                </a:solidFill>
                <a:latin typeface="Agrandir"/>
              </a:rPr>
              <a:t>Cara Kerja Scraping</a:t>
            </a:r>
          </a:p>
        </p:txBody>
      </p:sp>
      <p:grpSp>
        <p:nvGrpSpPr>
          <p:cNvPr id="8" name="Group 8"/>
          <p:cNvGrpSpPr/>
          <p:nvPr/>
        </p:nvGrpSpPr>
        <p:grpSpPr>
          <a:xfrm>
            <a:off x="6562080" y="2939494"/>
            <a:ext cx="5163841" cy="5907870"/>
            <a:chOff x="0" y="0"/>
            <a:chExt cx="38560975" cy="44117015"/>
          </a:xfrm>
        </p:grpSpPr>
        <p:sp>
          <p:nvSpPr>
            <p:cNvPr id="9" name="Freeform 9"/>
            <p:cNvSpPr/>
            <p:nvPr/>
          </p:nvSpPr>
          <p:spPr>
            <a:xfrm>
              <a:off x="72390" y="72390"/>
              <a:ext cx="38416194" cy="43972236"/>
            </a:xfrm>
            <a:custGeom>
              <a:avLst/>
              <a:gdLst/>
              <a:ahLst/>
              <a:cxnLst/>
              <a:rect l="l" t="t" r="r" b="b"/>
              <a:pathLst>
                <a:path w="38416194" h="43972236">
                  <a:moveTo>
                    <a:pt x="0" y="0"/>
                  </a:moveTo>
                  <a:lnTo>
                    <a:pt x="38416194" y="0"/>
                  </a:lnTo>
                  <a:lnTo>
                    <a:pt x="38416194" y="43972236"/>
                  </a:lnTo>
                  <a:lnTo>
                    <a:pt x="0" y="43972236"/>
                  </a:lnTo>
                  <a:lnTo>
                    <a:pt x="0" y="0"/>
                  </a:lnTo>
                  <a:close/>
                </a:path>
              </a:pathLst>
            </a:custGeom>
            <a:solidFill>
              <a:srgbClr val="D6DFCC"/>
            </a:solidFill>
          </p:spPr>
        </p:sp>
        <p:sp>
          <p:nvSpPr>
            <p:cNvPr id="10" name="Freeform 10"/>
            <p:cNvSpPr/>
            <p:nvPr/>
          </p:nvSpPr>
          <p:spPr>
            <a:xfrm>
              <a:off x="0" y="0"/>
              <a:ext cx="38560973" cy="44117016"/>
            </a:xfrm>
            <a:custGeom>
              <a:avLst/>
              <a:gdLst/>
              <a:ahLst/>
              <a:cxnLst/>
              <a:rect l="l" t="t" r="r" b="b"/>
              <a:pathLst>
                <a:path w="38560973" h="44117016">
                  <a:moveTo>
                    <a:pt x="38416195" y="43972237"/>
                  </a:moveTo>
                  <a:lnTo>
                    <a:pt x="38560973" y="43972237"/>
                  </a:lnTo>
                  <a:lnTo>
                    <a:pt x="38560973" y="44117016"/>
                  </a:lnTo>
                  <a:lnTo>
                    <a:pt x="38416195" y="44117016"/>
                  </a:lnTo>
                  <a:lnTo>
                    <a:pt x="38416195" y="43972237"/>
                  </a:lnTo>
                  <a:close/>
                  <a:moveTo>
                    <a:pt x="0" y="144780"/>
                  </a:moveTo>
                  <a:lnTo>
                    <a:pt x="144780" y="144780"/>
                  </a:lnTo>
                  <a:lnTo>
                    <a:pt x="144780" y="43972237"/>
                  </a:lnTo>
                  <a:lnTo>
                    <a:pt x="0" y="43972237"/>
                  </a:lnTo>
                  <a:lnTo>
                    <a:pt x="0" y="144780"/>
                  </a:lnTo>
                  <a:close/>
                  <a:moveTo>
                    <a:pt x="0" y="43972237"/>
                  </a:moveTo>
                  <a:lnTo>
                    <a:pt x="144780" y="43972237"/>
                  </a:lnTo>
                  <a:lnTo>
                    <a:pt x="144780" y="44117016"/>
                  </a:lnTo>
                  <a:lnTo>
                    <a:pt x="0" y="44117016"/>
                  </a:lnTo>
                  <a:lnTo>
                    <a:pt x="0" y="43972237"/>
                  </a:lnTo>
                  <a:close/>
                  <a:moveTo>
                    <a:pt x="38416195" y="144780"/>
                  </a:moveTo>
                  <a:lnTo>
                    <a:pt x="38560973" y="144780"/>
                  </a:lnTo>
                  <a:lnTo>
                    <a:pt x="38560973" y="43972237"/>
                  </a:lnTo>
                  <a:lnTo>
                    <a:pt x="38416195" y="43972237"/>
                  </a:lnTo>
                  <a:lnTo>
                    <a:pt x="38416195" y="144780"/>
                  </a:lnTo>
                  <a:close/>
                  <a:moveTo>
                    <a:pt x="144780" y="43972237"/>
                  </a:moveTo>
                  <a:lnTo>
                    <a:pt x="38416195" y="43972237"/>
                  </a:lnTo>
                  <a:lnTo>
                    <a:pt x="38416195" y="44117016"/>
                  </a:lnTo>
                  <a:lnTo>
                    <a:pt x="144780" y="44117016"/>
                  </a:lnTo>
                  <a:lnTo>
                    <a:pt x="144780" y="43972237"/>
                  </a:lnTo>
                  <a:close/>
                  <a:moveTo>
                    <a:pt x="38416195" y="0"/>
                  </a:moveTo>
                  <a:lnTo>
                    <a:pt x="38560973" y="0"/>
                  </a:lnTo>
                  <a:lnTo>
                    <a:pt x="38560973" y="144780"/>
                  </a:lnTo>
                  <a:lnTo>
                    <a:pt x="38416195" y="144780"/>
                  </a:lnTo>
                  <a:lnTo>
                    <a:pt x="38416195" y="0"/>
                  </a:lnTo>
                  <a:close/>
                  <a:moveTo>
                    <a:pt x="0" y="0"/>
                  </a:moveTo>
                  <a:lnTo>
                    <a:pt x="144780" y="0"/>
                  </a:lnTo>
                  <a:lnTo>
                    <a:pt x="144780" y="144780"/>
                  </a:lnTo>
                  <a:lnTo>
                    <a:pt x="0" y="144780"/>
                  </a:lnTo>
                  <a:lnTo>
                    <a:pt x="0" y="0"/>
                  </a:lnTo>
                  <a:close/>
                  <a:moveTo>
                    <a:pt x="144780" y="0"/>
                  </a:moveTo>
                  <a:lnTo>
                    <a:pt x="38416195" y="0"/>
                  </a:lnTo>
                  <a:lnTo>
                    <a:pt x="38416195" y="144780"/>
                  </a:lnTo>
                  <a:lnTo>
                    <a:pt x="144780" y="144780"/>
                  </a:lnTo>
                  <a:lnTo>
                    <a:pt x="144780" y="0"/>
                  </a:lnTo>
                  <a:close/>
                </a:path>
              </a:pathLst>
            </a:custGeom>
            <a:solidFill>
              <a:srgbClr val="000000"/>
            </a:solidFill>
          </p:spPr>
        </p:sp>
      </p:grpSp>
      <p:grpSp>
        <p:nvGrpSpPr>
          <p:cNvPr id="11" name="Group 11"/>
          <p:cNvGrpSpPr/>
          <p:nvPr/>
        </p:nvGrpSpPr>
        <p:grpSpPr>
          <a:xfrm>
            <a:off x="12095459" y="2939494"/>
            <a:ext cx="5163841" cy="5907870"/>
            <a:chOff x="0" y="0"/>
            <a:chExt cx="38560975" cy="44117015"/>
          </a:xfrm>
        </p:grpSpPr>
        <p:sp>
          <p:nvSpPr>
            <p:cNvPr id="12" name="Freeform 12"/>
            <p:cNvSpPr/>
            <p:nvPr/>
          </p:nvSpPr>
          <p:spPr>
            <a:xfrm>
              <a:off x="72390" y="72390"/>
              <a:ext cx="38416194" cy="43972236"/>
            </a:xfrm>
            <a:custGeom>
              <a:avLst/>
              <a:gdLst/>
              <a:ahLst/>
              <a:cxnLst/>
              <a:rect l="l" t="t" r="r" b="b"/>
              <a:pathLst>
                <a:path w="38416194" h="43972236">
                  <a:moveTo>
                    <a:pt x="0" y="0"/>
                  </a:moveTo>
                  <a:lnTo>
                    <a:pt x="38416194" y="0"/>
                  </a:lnTo>
                  <a:lnTo>
                    <a:pt x="38416194" y="43972236"/>
                  </a:lnTo>
                  <a:lnTo>
                    <a:pt x="0" y="43972236"/>
                  </a:lnTo>
                  <a:lnTo>
                    <a:pt x="0" y="0"/>
                  </a:lnTo>
                  <a:close/>
                </a:path>
              </a:pathLst>
            </a:custGeom>
            <a:solidFill>
              <a:srgbClr val="D6DFCC"/>
            </a:solidFill>
          </p:spPr>
        </p:sp>
        <p:sp>
          <p:nvSpPr>
            <p:cNvPr id="13" name="Freeform 13"/>
            <p:cNvSpPr/>
            <p:nvPr/>
          </p:nvSpPr>
          <p:spPr>
            <a:xfrm>
              <a:off x="0" y="0"/>
              <a:ext cx="38560973" cy="44117016"/>
            </a:xfrm>
            <a:custGeom>
              <a:avLst/>
              <a:gdLst/>
              <a:ahLst/>
              <a:cxnLst/>
              <a:rect l="l" t="t" r="r" b="b"/>
              <a:pathLst>
                <a:path w="38560973" h="44117016">
                  <a:moveTo>
                    <a:pt x="38416195" y="43972237"/>
                  </a:moveTo>
                  <a:lnTo>
                    <a:pt x="38560973" y="43972237"/>
                  </a:lnTo>
                  <a:lnTo>
                    <a:pt x="38560973" y="44117016"/>
                  </a:lnTo>
                  <a:lnTo>
                    <a:pt x="38416195" y="44117016"/>
                  </a:lnTo>
                  <a:lnTo>
                    <a:pt x="38416195" y="43972237"/>
                  </a:lnTo>
                  <a:close/>
                  <a:moveTo>
                    <a:pt x="0" y="144780"/>
                  </a:moveTo>
                  <a:lnTo>
                    <a:pt x="144780" y="144780"/>
                  </a:lnTo>
                  <a:lnTo>
                    <a:pt x="144780" y="43972237"/>
                  </a:lnTo>
                  <a:lnTo>
                    <a:pt x="0" y="43972237"/>
                  </a:lnTo>
                  <a:lnTo>
                    <a:pt x="0" y="144780"/>
                  </a:lnTo>
                  <a:close/>
                  <a:moveTo>
                    <a:pt x="0" y="43972237"/>
                  </a:moveTo>
                  <a:lnTo>
                    <a:pt x="144780" y="43972237"/>
                  </a:lnTo>
                  <a:lnTo>
                    <a:pt x="144780" y="44117016"/>
                  </a:lnTo>
                  <a:lnTo>
                    <a:pt x="0" y="44117016"/>
                  </a:lnTo>
                  <a:lnTo>
                    <a:pt x="0" y="43972237"/>
                  </a:lnTo>
                  <a:close/>
                  <a:moveTo>
                    <a:pt x="38416195" y="144780"/>
                  </a:moveTo>
                  <a:lnTo>
                    <a:pt x="38560973" y="144780"/>
                  </a:lnTo>
                  <a:lnTo>
                    <a:pt x="38560973" y="43972237"/>
                  </a:lnTo>
                  <a:lnTo>
                    <a:pt x="38416195" y="43972237"/>
                  </a:lnTo>
                  <a:lnTo>
                    <a:pt x="38416195" y="144780"/>
                  </a:lnTo>
                  <a:close/>
                  <a:moveTo>
                    <a:pt x="144780" y="43972237"/>
                  </a:moveTo>
                  <a:lnTo>
                    <a:pt x="38416195" y="43972237"/>
                  </a:lnTo>
                  <a:lnTo>
                    <a:pt x="38416195" y="44117016"/>
                  </a:lnTo>
                  <a:lnTo>
                    <a:pt x="144780" y="44117016"/>
                  </a:lnTo>
                  <a:lnTo>
                    <a:pt x="144780" y="43972237"/>
                  </a:lnTo>
                  <a:close/>
                  <a:moveTo>
                    <a:pt x="38416195" y="0"/>
                  </a:moveTo>
                  <a:lnTo>
                    <a:pt x="38560973" y="0"/>
                  </a:lnTo>
                  <a:lnTo>
                    <a:pt x="38560973" y="144780"/>
                  </a:lnTo>
                  <a:lnTo>
                    <a:pt x="38416195" y="144780"/>
                  </a:lnTo>
                  <a:lnTo>
                    <a:pt x="38416195" y="0"/>
                  </a:lnTo>
                  <a:close/>
                  <a:moveTo>
                    <a:pt x="0" y="0"/>
                  </a:moveTo>
                  <a:lnTo>
                    <a:pt x="144780" y="0"/>
                  </a:lnTo>
                  <a:lnTo>
                    <a:pt x="144780" y="144780"/>
                  </a:lnTo>
                  <a:lnTo>
                    <a:pt x="0" y="144780"/>
                  </a:lnTo>
                  <a:lnTo>
                    <a:pt x="0" y="0"/>
                  </a:lnTo>
                  <a:close/>
                  <a:moveTo>
                    <a:pt x="144780" y="0"/>
                  </a:moveTo>
                  <a:lnTo>
                    <a:pt x="38416195" y="0"/>
                  </a:lnTo>
                  <a:lnTo>
                    <a:pt x="38416195" y="144780"/>
                  </a:lnTo>
                  <a:lnTo>
                    <a:pt x="144780" y="144780"/>
                  </a:lnTo>
                  <a:lnTo>
                    <a:pt x="144780" y="0"/>
                  </a:lnTo>
                  <a:close/>
                </a:path>
              </a:pathLst>
            </a:custGeom>
            <a:solidFill>
              <a:srgbClr val="000000"/>
            </a:solidFill>
          </p:spPr>
        </p:sp>
      </p:grpSp>
      <p:sp>
        <p:nvSpPr>
          <p:cNvPr id="14" name="TextBox 14"/>
          <p:cNvSpPr txBox="1"/>
          <p:nvPr/>
        </p:nvSpPr>
        <p:spPr>
          <a:xfrm>
            <a:off x="6982932" y="3179814"/>
            <a:ext cx="3947215" cy="708660"/>
          </a:xfrm>
          <a:prstGeom prst="rect">
            <a:avLst/>
          </a:prstGeom>
        </p:spPr>
        <p:txBody>
          <a:bodyPr lIns="0" tIns="0" rIns="0" bIns="0" rtlCol="0" anchor="t">
            <a:spAutoFit/>
          </a:bodyPr>
          <a:lstStyle/>
          <a:p>
            <a:pPr marL="0" lvl="0" indent="0">
              <a:lnSpc>
                <a:spcPts val="5040"/>
              </a:lnSpc>
              <a:spcBef>
                <a:spcPct val="0"/>
              </a:spcBef>
            </a:pPr>
            <a:r>
              <a:rPr lang="en-US" sz="3600">
                <a:solidFill>
                  <a:srgbClr val="000000"/>
                </a:solidFill>
                <a:latin typeface="Agrandir Bold"/>
              </a:rPr>
              <a:t>Kedua</a:t>
            </a:r>
          </a:p>
        </p:txBody>
      </p:sp>
      <p:sp>
        <p:nvSpPr>
          <p:cNvPr id="15" name="TextBox 15"/>
          <p:cNvSpPr txBox="1"/>
          <p:nvPr/>
        </p:nvSpPr>
        <p:spPr>
          <a:xfrm>
            <a:off x="7115175" y="3999633"/>
            <a:ext cx="4057650" cy="4417060"/>
          </a:xfrm>
          <a:prstGeom prst="rect">
            <a:avLst/>
          </a:prstGeom>
        </p:spPr>
        <p:txBody>
          <a:bodyPr lIns="0" tIns="0" rIns="0" bIns="0" rtlCol="0" anchor="t">
            <a:spAutoFit/>
          </a:bodyPr>
          <a:lstStyle/>
          <a:p>
            <a:pPr marL="0" lvl="0" indent="0" algn="ctr">
              <a:lnSpc>
                <a:spcPts val="4339"/>
              </a:lnSpc>
            </a:pPr>
            <a:r>
              <a:rPr lang="en-US" sz="3099">
                <a:solidFill>
                  <a:srgbClr val="000000"/>
                </a:solidFill>
                <a:latin typeface="Agrandir"/>
              </a:rPr>
              <a:t>Dari data yang sudah dimuat, scraper kemudian akan mengekstrak data yang sebelumnya sudah dipilih oleh pengguna sebelum program dijalankan.</a:t>
            </a:r>
          </a:p>
        </p:txBody>
      </p:sp>
      <p:sp>
        <p:nvSpPr>
          <p:cNvPr id="16" name="TextBox 16"/>
          <p:cNvSpPr txBox="1"/>
          <p:nvPr/>
        </p:nvSpPr>
        <p:spPr>
          <a:xfrm>
            <a:off x="12516495" y="3179814"/>
            <a:ext cx="3947215" cy="708660"/>
          </a:xfrm>
          <a:prstGeom prst="rect">
            <a:avLst/>
          </a:prstGeom>
        </p:spPr>
        <p:txBody>
          <a:bodyPr lIns="0" tIns="0" rIns="0" bIns="0" rtlCol="0" anchor="t">
            <a:spAutoFit/>
          </a:bodyPr>
          <a:lstStyle/>
          <a:p>
            <a:pPr marL="0" lvl="0" indent="0">
              <a:lnSpc>
                <a:spcPts val="5040"/>
              </a:lnSpc>
              <a:spcBef>
                <a:spcPct val="0"/>
              </a:spcBef>
            </a:pPr>
            <a:r>
              <a:rPr lang="en-US" sz="3600">
                <a:solidFill>
                  <a:srgbClr val="000000"/>
                </a:solidFill>
                <a:latin typeface="Agrandir Bold"/>
              </a:rPr>
              <a:t>Ketiga</a:t>
            </a:r>
          </a:p>
        </p:txBody>
      </p:sp>
      <p:sp>
        <p:nvSpPr>
          <p:cNvPr id="17" name="TextBox 17"/>
          <p:cNvSpPr txBox="1"/>
          <p:nvPr/>
        </p:nvSpPr>
        <p:spPr>
          <a:xfrm>
            <a:off x="12648555" y="3999633"/>
            <a:ext cx="4057650" cy="4417060"/>
          </a:xfrm>
          <a:prstGeom prst="rect">
            <a:avLst/>
          </a:prstGeom>
        </p:spPr>
        <p:txBody>
          <a:bodyPr lIns="0" tIns="0" rIns="0" bIns="0" rtlCol="0" anchor="t">
            <a:spAutoFit/>
          </a:bodyPr>
          <a:lstStyle/>
          <a:p>
            <a:pPr marL="0" lvl="0" indent="0" algn="ctr">
              <a:lnSpc>
                <a:spcPts val="4339"/>
              </a:lnSpc>
            </a:pPr>
            <a:r>
              <a:rPr lang="en-US" sz="3099">
                <a:solidFill>
                  <a:srgbClr val="000000"/>
                </a:solidFill>
                <a:latin typeface="Agrandir"/>
              </a:rPr>
              <a:t>Data yang sudah diekstrak kemudian akan dikumpulkan dalam satu format berupa CSV, Excel, yang nantinya bisa digunakan sebagai API.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9BBDD"/>
        </a:solidFill>
        <a:effectLst/>
      </p:bgPr>
    </p:bg>
    <p:spTree>
      <p:nvGrpSpPr>
        <p:cNvPr id="1" name=""/>
        <p:cNvGrpSpPr/>
        <p:nvPr/>
      </p:nvGrpSpPr>
      <p:grpSpPr>
        <a:xfrm>
          <a:off x="0" y="0"/>
          <a:ext cx="0" cy="0"/>
          <a:chOff x="0" y="0"/>
          <a:chExt cx="0" cy="0"/>
        </a:xfrm>
      </p:grpSpPr>
      <p:grpSp>
        <p:nvGrpSpPr>
          <p:cNvPr id="5" name="Group 5"/>
          <p:cNvGrpSpPr/>
          <p:nvPr/>
        </p:nvGrpSpPr>
        <p:grpSpPr>
          <a:xfrm>
            <a:off x="8839200" y="748452"/>
            <a:ext cx="7973317" cy="940520"/>
            <a:chOff x="0" y="0"/>
            <a:chExt cx="10631089" cy="1254027"/>
          </a:xfrm>
        </p:grpSpPr>
        <p:grpSp>
          <p:nvGrpSpPr>
            <p:cNvPr id="6" name="Group 6"/>
            <p:cNvGrpSpPr/>
            <p:nvPr/>
          </p:nvGrpSpPr>
          <p:grpSpPr>
            <a:xfrm>
              <a:off x="0" y="0"/>
              <a:ext cx="10631089" cy="1254027"/>
              <a:chOff x="0" y="0"/>
              <a:chExt cx="16440449" cy="1939290"/>
            </a:xfrm>
          </p:grpSpPr>
          <p:sp>
            <p:nvSpPr>
              <p:cNvPr id="7" name="Freeform 7"/>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8" name="Freeform 8"/>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9" name="Group 9"/>
            <p:cNvGrpSpPr/>
            <p:nvPr/>
          </p:nvGrpSpPr>
          <p:grpSpPr>
            <a:xfrm>
              <a:off x="0" y="0"/>
              <a:ext cx="2444873" cy="1254027"/>
              <a:chOff x="0" y="0"/>
              <a:chExt cx="3780875" cy="1939290"/>
            </a:xfrm>
          </p:grpSpPr>
          <p:sp>
            <p:nvSpPr>
              <p:cNvPr id="10" name="Freeform 10"/>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11" name="Freeform 11"/>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12" name="TextBox 12"/>
            <p:cNvSpPr txBox="1"/>
            <p:nvPr/>
          </p:nvSpPr>
          <p:spPr>
            <a:xfrm>
              <a:off x="1011624" y="262947"/>
              <a:ext cx="421625" cy="613833"/>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1</a:t>
              </a:r>
            </a:p>
          </p:txBody>
        </p:sp>
        <p:sp>
          <p:nvSpPr>
            <p:cNvPr id="13" name="TextBox 13"/>
            <p:cNvSpPr txBox="1"/>
            <p:nvPr/>
          </p:nvSpPr>
          <p:spPr>
            <a:xfrm>
              <a:off x="3055873" y="246013"/>
              <a:ext cx="6954893" cy="718146"/>
            </a:xfrm>
            <a:prstGeom prst="rect">
              <a:avLst/>
            </a:prstGeom>
          </p:spPr>
          <p:txBody>
            <a:bodyPr lIns="0" tIns="0" rIns="0" bIns="0" rtlCol="0" anchor="t">
              <a:spAutoFit/>
            </a:bodyPr>
            <a:lstStyle/>
            <a:p>
              <a:pPr algn="l">
                <a:lnSpc>
                  <a:spcPts val="4199"/>
                </a:lnSpc>
              </a:pPr>
              <a:r>
                <a:rPr lang="id-ID" sz="2999" u="sng" dirty="0" smtClean="0">
                  <a:solidFill>
                    <a:srgbClr val="000000"/>
                  </a:solidFill>
                  <a:latin typeface="Agrandir"/>
                </a:rPr>
                <a:t>Selective Crawling</a:t>
              </a:r>
              <a:endParaRPr lang="en-US" sz="2999" u="sng" dirty="0">
                <a:solidFill>
                  <a:srgbClr val="000000"/>
                </a:solidFill>
                <a:latin typeface="Agrandir"/>
              </a:endParaRPr>
            </a:p>
          </p:txBody>
        </p:sp>
      </p:grpSp>
      <p:grpSp>
        <p:nvGrpSpPr>
          <p:cNvPr id="14" name="Group 14"/>
          <p:cNvGrpSpPr/>
          <p:nvPr/>
        </p:nvGrpSpPr>
        <p:grpSpPr>
          <a:xfrm>
            <a:off x="8839200" y="2315261"/>
            <a:ext cx="7973317" cy="940520"/>
            <a:chOff x="0" y="0"/>
            <a:chExt cx="10631089" cy="1254027"/>
          </a:xfrm>
        </p:grpSpPr>
        <p:grpSp>
          <p:nvGrpSpPr>
            <p:cNvPr id="15" name="Group 15"/>
            <p:cNvGrpSpPr/>
            <p:nvPr/>
          </p:nvGrpSpPr>
          <p:grpSpPr>
            <a:xfrm>
              <a:off x="0" y="0"/>
              <a:ext cx="10631089" cy="1254027"/>
              <a:chOff x="0" y="0"/>
              <a:chExt cx="16440449" cy="1939290"/>
            </a:xfrm>
          </p:grpSpPr>
          <p:sp>
            <p:nvSpPr>
              <p:cNvPr id="16" name="Freeform 16"/>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17" name="Freeform 17"/>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18" name="Group 18"/>
            <p:cNvGrpSpPr/>
            <p:nvPr/>
          </p:nvGrpSpPr>
          <p:grpSpPr>
            <a:xfrm>
              <a:off x="0" y="0"/>
              <a:ext cx="2444873" cy="1254027"/>
              <a:chOff x="0" y="0"/>
              <a:chExt cx="3780875" cy="1939290"/>
            </a:xfrm>
          </p:grpSpPr>
          <p:sp>
            <p:nvSpPr>
              <p:cNvPr id="19" name="Freeform 19"/>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20" name="Freeform 20"/>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21" name="TextBox 21"/>
            <p:cNvSpPr txBox="1"/>
            <p:nvPr/>
          </p:nvSpPr>
          <p:spPr>
            <a:xfrm>
              <a:off x="1011624" y="262947"/>
              <a:ext cx="421625" cy="613833"/>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2</a:t>
              </a:r>
            </a:p>
          </p:txBody>
        </p:sp>
        <p:sp>
          <p:nvSpPr>
            <p:cNvPr id="22" name="TextBox 22"/>
            <p:cNvSpPr txBox="1"/>
            <p:nvPr/>
          </p:nvSpPr>
          <p:spPr>
            <a:xfrm>
              <a:off x="3055873" y="246013"/>
              <a:ext cx="6954893" cy="718146"/>
            </a:xfrm>
            <a:prstGeom prst="rect">
              <a:avLst/>
            </a:prstGeom>
          </p:spPr>
          <p:txBody>
            <a:bodyPr lIns="0" tIns="0" rIns="0" bIns="0" rtlCol="0" anchor="t">
              <a:spAutoFit/>
            </a:bodyPr>
            <a:lstStyle/>
            <a:p>
              <a:pPr algn="l">
                <a:lnSpc>
                  <a:spcPts val="4199"/>
                </a:lnSpc>
              </a:pPr>
              <a:r>
                <a:rPr lang="id-ID" sz="2999" u="sng" dirty="0" smtClean="0">
                  <a:solidFill>
                    <a:srgbClr val="000000"/>
                  </a:solidFill>
                  <a:latin typeface="Agrandir"/>
                </a:rPr>
                <a:t>Popularity</a:t>
              </a:r>
              <a:endParaRPr lang="en-US" sz="2999" u="sng" dirty="0">
                <a:solidFill>
                  <a:srgbClr val="000000"/>
                </a:solidFill>
                <a:latin typeface="Agrandir"/>
              </a:endParaRPr>
            </a:p>
          </p:txBody>
        </p:sp>
      </p:grpSp>
      <p:grpSp>
        <p:nvGrpSpPr>
          <p:cNvPr id="23" name="Group 23"/>
          <p:cNvGrpSpPr/>
          <p:nvPr/>
        </p:nvGrpSpPr>
        <p:grpSpPr>
          <a:xfrm>
            <a:off x="8839200" y="3882071"/>
            <a:ext cx="7973317" cy="940520"/>
            <a:chOff x="0" y="0"/>
            <a:chExt cx="10631089" cy="1254027"/>
          </a:xfrm>
        </p:grpSpPr>
        <p:grpSp>
          <p:nvGrpSpPr>
            <p:cNvPr id="24" name="Group 24"/>
            <p:cNvGrpSpPr/>
            <p:nvPr/>
          </p:nvGrpSpPr>
          <p:grpSpPr>
            <a:xfrm>
              <a:off x="0" y="0"/>
              <a:ext cx="10631089" cy="1254027"/>
              <a:chOff x="0" y="0"/>
              <a:chExt cx="16440449" cy="1939290"/>
            </a:xfrm>
          </p:grpSpPr>
          <p:sp>
            <p:nvSpPr>
              <p:cNvPr id="25" name="Freeform 25"/>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26" name="Freeform 26"/>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27" name="Group 27"/>
            <p:cNvGrpSpPr/>
            <p:nvPr/>
          </p:nvGrpSpPr>
          <p:grpSpPr>
            <a:xfrm>
              <a:off x="0" y="0"/>
              <a:ext cx="2444873" cy="1254027"/>
              <a:chOff x="0" y="0"/>
              <a:chExt cx="3780875" cy="1939290"/>
            </a:xfrm>
          </p:grpSpPr>
          <p:sp>
            <p:nvSpPr>
              <p:cNvPr id="28" name="Freeform 28"/>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29" name="Freeform 29"/>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30" name="TextBox 30"/>
            <p:cNvSpPr txBox="1"/>
            <p:nvPr/>
          </p:nvSpPr>
          <p:spPr>
            <a:xfrm>
              <a:off x="1011624" y="262947"/>
              <a:ext cx="421625" cy="613833"/>
            </a:xfrm>
            <a:prstGeom prst="rect">
              <a:avLst/>
            </a:prstGeom>
          </p:spPr>
          <p:txBody>
            <a:bodyPr lIns="0" tIns="0" rIns="0" bIns="0" rtlCol="0" anchor="t">
              <a:spAutoFit/>
            </a:bodyPr>
            <a:lstStyle/>
            <a:p>
              <a:pPr algn="ctr">
                <a:lnSpc>
                  <a:spcPts val="3499"/>
                </a:lnSpc>
              </a:pPr>
              <a:r>
                <a:rPr lang="en-US" sz="2499" dirty="0">
                  <a:solidFill>
                    <a:srgbClr val="000000"/>
                  </a:solidFill>
                  <a:latin typeface="Agrandir Bold"/>
                </a:rPr>
                <a:t>3</a:t>
              </a:r>
            </a:p>
          </p:txBody>
        </p:sp>
        <p:sp>
          <p:nvSpPr>
            <p:cNvPr id="31" name="TextBox 31"/>
            <p:cNvSpPr txBox="1"/>
            <p:nvPr/>
          </p:nvSpPr>
          <p:spPr>
            <a:xfrm>
              <a:off x="3055873" y="246013"/>
              <a:ext cx="6954893" cy="718146"/>
            </a:xfrm>
            <a:prstGeom prst="rect">
              <a:avLst/>
            </a:prstGeom>
          </p:spPr>
          <p:txBody>
            <a:bodyPr lIns="0" tIns="0" rIns="0" bIns="0" rtlCol="0" anchor="t">
              <a:spAutoFit/>
            </a:bodyPr>
            <a:lstStyle/>
            <a:p>
              <a:pPr algn="l">
                <a:lnSpc>
                  <a:spcPts val="4199"/>
                </a:lnSpc>
              </a:pPr>
              <a:r>
                <a:rPr lang="id-ID" sz="2999" u="sng" dirty="0" smtClean="0">
                  <a:solidFill>
                    <a:srgbClr val="000000"/>
                  </a:solidFill>
                  <a:latin typeface="Agrandir"/>
                </a:rPr>
                <a:t>Focused Crawling</a:t>
              </a:r>
              <a:endParaRPr lang="en-US" sz="2999" u="sng" dirty="0">
                <a:solidFill>
                  <a:srgbClr val="000000"/>
                </a:solidFill>
                <a:latin typeface="Agrandir"/>
              </a:endParaRPr>
            </a:p>
          </p:txBody>
        </p:sp>
      </p:grpSp>
      <p:grpSp>
        <p:nvGrpSpPr>
          <p:cNvPr id="32" name="Group 32"/>
          <p:cNvGrpSpPr/>
          <p:nvPr/>
        </p:nvGrpSpPr>
        <p:grpSpPr>
          <a:xfrm>
            <a:off x="8839200" y="5448880"/>
            <a:ext cx="7973317" cy="940520"/>
            <a:chOff x="0" y="0"/>
            <a:chExt cx="10631089" cy="1254027"/>
          </a:xfrm>
        </p:grpSpPr>
        <p:grpSp>
          <p:nvGrpSpPr>
            <p:cNvPr id="33" name="Group 33"/>
            <p:cNvGrpSpPr/>
            <p:nvPr/>
          </p:nvGrpSpPr>
          <p:grpSpPr>
            <a:xfrm>
              <a:off x="0" y="0"/>
              <a:ext cx="10631089" cy="1254027"/>
              <a:chOff x="0" y="0"/>
              <a:chExt cx="16440449" cy="1939290"/>
            </a:xfrm>
          </p:grpSpPr>
          <p:sp>
            <p:nvSpPr>
              <p:cNvPr id="34" name="Freeform 34"/>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35" name="Freeform 35"/>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36" name="Group 36"/>
            <p:cNvGrpSpPr/>
            <p:nvPr/>
          </p:nvGrpSpPr>
          <p:grpSpPr>
            <a:xfrm>
              <a:off x="0" y="0"/>
              <a:ext cx="2444873" cy="1254027"/>
              <a:chOff x="0" y="0"/>
              <a:chExt cx="3780875" cy="1939290"/>
            </a:xfrm>
          </p:grpSpPr>
          <p:sp>
            <p:nvSpPr>
              <p:cNvPr id="37" name="Freeform 37"/>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38" name="Freeform 38"/>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39" name="TextBox 39"/>
            <p:cNvSpPr txBox="1"/>
            <p:nvPr/>
          </p:nvSpPr>
          <p:spPr>
            <a:xfrm>
              <a:off x="1011624" y="262947"/>
              <a:ext cx="421625" cy="613833"/>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4</a:t>
              </a:r>
            </a:p>
          </p:txBody>
        </p:sp>
        <p:sp>
          <p:nvSpPr>
            <p:cNvPr id="40" name="TextBox 40"/>
            <p:cNvSpPr txBox="1"/>
            <p:nvPr/>
          </p:nvSpPr>
          <p:spPr>
            <a:xfrm>
              <a:off x="3055873" y="246013"/>
              <a:ext cx="6954893" cy="718146"/>
            </a:xfrm>
            <a:prstGeom prst="rect">
              <a:avLst/>
            </a:prstGeom>
          </p:spPr>
          <p:txBody>
            <a:bodyPr lIns="0" tIns="0" rIns="0" bIns="0" rtlCol="0" anchor="t">
              <a:spAutoFit/>
            </a:bodyPr>
            <a:lstStyle/>
            <a:p>
              <a:pPr algn="l">
                <a:lnSpc>
                  <a:spcPts val="4199"/>
                </a:lnSpc>
              </a:pPr>
              <a:r>
                <a:rPr lang="id-ID" sz="2999" u="sng" dirty="0" smtClean="0">
                  <a:solidFill>
                    <a:srgbClr val="000000"/>
                  </a:solidFill>
                  <a:latin typeface="Agrandir"/>
                </a:rPr>
                <a:t>Distributed Crawling</a:t>
              </a:r>
              <a:endParaRPr lang="en-US" sz="2999" u="sng" dirty="0">
                <a:solidFill>
                  <a:srgbClr val="000000"/>
                </a:solidFill>
                <a:latin typeface="Agrandir"/>
              </a:endParaRPr>
            </a:p>
          </p:txBody>
        </p:sp>
      </p:grpSp>
      <p:sp>
        <p:nvSpPr>
          <p:cNvPr id="41" name="AutoShape 41"/>
          <p:cNvSpPr/>
          <p:nvPr/>
        </p:nvSpPr>
        <p:spPr>
          <a:xfrm rot="-5407957">
            <a:off x="1990930" y="5133975"/>
            <a:ext cx="10287028" cy="0"/>
          </a:xfrm>
          <a:prstGeom prst="line">
            <a:avLst/>
          </a:prstGeom>
          <a:ln w="19050" cap="rnd">
            <a:solidFill>
              <a:srgbClr val="000000"/>
            </a:solidFill>
            <a:prstDash val="solid"/>
            <a:headEnd type="none" w="sm" len="sm"/>
            <a:tailEnd type="none" w="sm" len="sm"/>
          </a:ln>
        </p:spPr>
      </p:sp>
      <p:sp>
        <p:nvSpPr>
          <p:cNvPr id="50" name="TextBox 4"/>
          <p:cNvSpPr txBox="1"/>
          <p:nvPr/>
        </p:nvSpPr>
        <p:spPr>
          <a:xfrm>
            <a:off x="1028700" y="2290214"/>
            <a:ext cx="5243646" cy="3231654"/>
          </a:xfrm>
          <a:prstGeom prst="rect">
            <a:avLst/>
          </a:prstGeom>
        </p:spPr>
        <p:txBody>
          <a:bodyPr lIns="0" tIns="0" rIns="0" bIns="0" rtlCol="0" anchor="t">
            <a:spAutoFit/>
          </a:bodyPr>
          <a:lstStyle/>
          <a:p>
            <a:pPr marL="0" lvl="0" indent="0">
              <a:lnSpc>
                <a:spcPts val="8399"/>
              </a:lnSpc>
              <a:spcBef>
                <a:spcPct val="0"/>
              </a:spcBef>
            </a:pPr>
            <a:r>
              <a:rPr lang="en-US" sz="6999" dirty="0" err="1">
                <a:solidFill>
                  <a:srgbClr val="000000"/>
                </a:solidFill>
                <a:latin typeface="Agrandir"/>
              </a:rPr>
              <a:t>Teknik</a:t>
            </a:r>
            <a:r>
              <a:rPr lang="en-US" sz="6999" dirty="0">
                <a:solidFill>
                  <a:srgbClr val="000000"/>
                </a:solidFill>
                <a:latin typeface="Agrandir"/>
              </a:rPr>
              <a:t> </a:t>
            </a:r>
            <a:r>
              <a:rPr lang="en-US" sz="6999" dirty="0" err="1">
                <a:solidFill>
                  <a:srgbClr val="000000"/>
                </a:solidFill>
                <a:latin typeface="Agrandir"/>
              </a:rPr>
              <a:t>Teknik</a:t>
            </a:r>
            <a:r>
              <a:rPr lang="en-US" sz="6999" dirty="0">
                <a:solidFill>
                  <a:srgbClr val="000000"/>
                </a:solidFill>
                <a:latin typeface="Agrandir"/>
              </a:rPr>
              <a:t> Web </a:t>
            </a:r>
            <a:r>
              <a:rPr lang="id-ID" sz="6999" dirty="0" smtClean="0">
                <a:solidFill>
                  <a:srgbClr val="000000"/>
                </a:solidFill>
                <a:latin typeface="Agrandir"/>
              </a:rPr>
              <a:t>Crawling</a:t>
            </a:r>
            <a:endParaRPr lang="en-US" sz="6999" dirty="0">
              <a:solidFill>
                <a:srgbClr val="000000"/>
              </a:solidFill>
              <a:latin typeface="Agrandir"/>
            </a:endParaRPr>
          </a:p>
        </p:txBody>
      </p:sp>
      <p:grpSp>
        <p:nvGrpSpPr>
          <p:cNvPr id="51" name="Group 23"/>
          <p:cNvGrpSpPr/>
          <p:nvPr/>
        </p:nvGrpSpPr>
        <p:grpSpPr>
          <a:xfrm>
            <a:off x="8833040" y="6979571"/>
            <a:ext cx="7973317" cy="940520"/>
            <a:chOff x="0" y="0"/>
            <a:chExt cx="10631089" cy="1254027"/>
          </a:xfrm>
        </p:grpSpPr>
        <p:grpSp>
          <p:nvGrpSpPr>
            <p:cNvPr id="52" name="Group 24"/>
            <p:cNvGrpSpPr/>
            <p:nvPr/>
          </p:nvGrpSpPr>
          <p:grpSpPr>
            <a:xfrm>
              <a:off x="0" y="0"/>
              <a:ext cx="10631089" cy="1254027"/>
              <a:chOff x="0" y="0"/>
              <a:chExt cx="16440449" cy="1939290"/>
            </a:xfrm>
          </p:grpSpPr>
          <p:sp>
            <p:nvSpPr>
              <p:cNvPr id="58" name="Freeform 25"/>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59" name="Freeform 26"/>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53" name="Group 27"/>
            <p:cNvGrpSpPr/>
            <p:nvPr/>
          </p:nvGrpSpPr>
          <p:grpSpPr>
            <a:xfrm>
              <a:off x="0" y="0"/>
              <a:ext cx="2444873" cy="1254027"/>
              <a:chOff x="0" y="0"/>
              <a:chExt cx="3780875" cy="1939290"/>
            </a:xfrm>
          </p:grpSpPr>
          <p:sp>
            <p:nvSpPr>
              <p:cNvPr id="56" name="Freeform 28"/>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57" name="Freeform 29"/>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54" name="TextBox 30"/>
            <p:cNvSpPr txBox="1"/>
            <p:nvPr/>
          </p:nvSpPr>
          <p:spPr>
            <a:xfrm>
              <a:off x="1011624" y="262947"/>
              <a:ext cx="421625" cy="598455"/>
            </a:xfrm>
            <a:prstGeom prst="rect">
              <a:avLst/>
            </a:prstGeom>
          </p:spPr>
          <p:txBody>
            <a:bodyPr lIns="0" tIns="0" rIns="0" bIns="0" rtlCol="0" anchor="t">
              <a:spAutoFit/>
            </a:bodyPr>
            <a:lstStyle/>
            <a:p>
              <a:pPr algn="ctr">
                <a:lnSpc>
                  <a:spcPts val="3499"/>
                </a:lnSpc>
              </a:pPr>
              <a:r>
                <a:rPr lang="id-ID" sz="2499" dirty="0">
                  <a:solidFill>
                    <a:srgbClr val="000000"/>
                  </a:solidFill>
                  <a:latin typeface="Agrandir Bold"/>
                </a:rPr>
                <a:t>5</a:t>
              </a:r>
              <a:endParaRPr lang="en-US" sz="2499" dirty="0">
                <a:solidFill>
                  <a:srgbClr val="000000"/>
                </a:solidFill>
                <a:latin typeface="Agrandir Bold"/>
              </a:endParaRPr>
            </a:p>
          </p:txBody>
        </p:sp>
        <p:sp>
          <p:nvSpPr>
            <p:cNvPr id="55" name="TextBox 31"/>
            <p:cNvSpPr txBox="1"/>
            <p:nvPr/>
          </p:nvSpPr>
          <p:spPr>
            <a:xfrm>
              <a:off x="3055873" y="246013"/>
              <a:ext cx="6954893" cy="718146"/>
            </a:xfrm>
            <a:prstGeom prst="rect">
              <a:avLst/>
            </a:prstGeom>
          </p:spPr>
          <p:txBody>
            <a:bodyPr lIns="0" tIns="0" rIns="0" bIns="0" rtlCol="0" anchor="t">
              <a:spAutoFit/>
            </a:bodyPr>
            <a:lstStyle/>
            <a:p>
              <a:pPr algn="l">
                <a:lnSpc>
                  <a:spcPts val="4199"/>
                </a:lnSpc>
              </a:pPr>
              <a:r>
                <a:rPr lang="id-ID" sz="2999" u="sng" dirty="0" smtClean="0">
                  <a:solidFill>
                    <a:srgbClr val="000000"/>
                  </a:solidFill>
                  <a:latin typeface="Agrandir"/>
                </a:rPr>
                <a:t>Paralel Crawling</a:t>
              </a:r>
              <a:endParaRPr lang="en-US" sz="2999" u="sng" dirty="0">
                <a:solidFill>
                  <a:srgbClr val="000000"/>
                </a:solidFill>
                <a:latin typeface="Agrandir"/>
              </a:endParaRPr>
            </a:p>
          </p:txBody>
        </p:sp>
      </p:grpSp>
      <p:grpSp>
        <p:nvGrpSpPr>
          <p:cNvPr id="60" name="Group 32"/>
          <p:cNvGrpSpPr/>
          <p:nvPr/>
        </p:nvGrpSpPr>
        <p:grpSpPr>
          <a:xfrm>
            <a:off x="8833040" y="8546380"/>
            <a:ext cx="7973317" cy="940520"/>
            <a:chOff x="0" y="0"/>
            <a:chExt cx="10631089" cy="1254027"/>
          </a:xfrm>
        </p:grpSpPr>
        <p:grpSp>
          <p:nvGrpSpPr>
            <p:cNvPr id="61" name="Group 33"/>
            <p:cNvGrpSpPr/>
            <p:nvPr/>
          </p:nvGrpSpPr>
          <p:grpSpPr>
            <a:xfrm>
              <a:off x="0" y="0"/>
              <a:ext cx="10631089" cy="1254027"/>
              <a:chOff x="0" y="0"/>
              <a:chExt cx="16440449" cy="1939290"/>
            </a:xfrm>
          </p:grpSpPr>
          <p:sp>
            <p:nvSpPr>
              <p:cNvPr id="67" name="Freeform 34"/>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68" name="Freeform 35"/>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62" name="Group 36"/>
            <p:cNvGrpSpPr/>
            <p:nvPr/>
          </p:nvGrpSpPr>
          <p:grpSpPr>
            <a:xfrm>
              <a:off x="0" y="0"/>
              <a:ext cx="2444873" cy="1254027"/>
              <a:chOff x="0" y="0"/>
              <a:chExt cx="3780875" cy="1939290"/>
            </a:xfrm>
          </p:grpSpPr>
          <p:sp>
            <p:nvSpPr>
              <p:cNvPr id="65" name="Freeform 37"/>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66" name="Freeform 38"/>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63" name="TextBox 39"/>
            <p:cNvSpPr txBox="1"/>
            <p:nvPr/>
          </p:nvSpPr>
          <p:spPr>
            <a:xfrm>
              <a:off x="1011624" y="262947"/>
              <a:ext cx="421625" cy="563659"/>
            </a:xfrm>
            <a:prstGeom prst="rect">
              <a:avLst/>
            </a:prstGeom>
          </p:spPr>
          <p:txBody>
            <a:bodyPr lIns="0" tIns="0" rIns="0" bIns="0" rtlCol="0" anchor="t">
              <a:spAutoFit/>
            </a:bodyPr>
            <a:lstStyle/>
            <a:p>
              <a:pPr algn="ctr">
                <a:lnSpc>
                  <a:spcPts val="3499"/>
                </a:lnSpc>
              </a:pPr>
              <a:r>
                <a:rPr lang="id-ID" sz="2499" dirty="0" smtClean="0">
                  <a:solidFill>
                    <a:srgbClr val="000000"/>
                  </a:solidFill>
                  <a:latin typeface="Agrandir Bold"/>
                </a:rPr>
                <a:t>6</a:t>
              </a:r>
              <a:endParaRPr lang="en-US" sz="2499" dirty="0">
                <a:solidFill>
                  <a:srgbClr val="000000"/>
                </a:solidFill>
                <a:latin typeface="Agrandir Bold"/>
              </a:endParaRPr>
            </a:p>
          </p:txBody>
        </p:sp>
        <p:sp>
          <p:nvSpPr>
            <p:cNvPr id="64" name="TextBox 40"/>
            <p:cNvSpPr txBox="1"/>
            <p:nvPr/>
          </p:nvSpPr>
          <p:spPr>
            <a:xfrm>
              <a:off x="3055873" y="246013"/>
              <a:ext cx="6954893" cy="718146"/>
            </a:xfrm>
            <a:prstGeom prst="rect">
              <a:avLst/>
            </a:prstGeom>
          </p:spPr>
          <p:txBody>
            <a:bodyPr lIns="0" tIns="0" rIns="0" bIns="0" rtlCol="0" anchor="t">
              <a:spAutoFit/>
            </a:bodyPr>
            <a:lstStyle/>
            <a:p>
              <a:pPr algn="l">
                <a:lnSpc>
                  <a:spcPts val="4199"/>
                </a:lnSpc>
              </a:pPr>
              <a:r>
                <a:rPr lang="id-ID" sz="2999" u="sng" dirty="0" smtClean="0">
                  <a:solidFill>
                    <a:srgbClr val="000000"/>
                  </a:solidFill>
                  <a:latin typeface="Agrandir"/>
                </a:rPr>
                <a:t>Web Dynamic</a:t>
              </a:r>
              <a:endParaRPr lang="en-US" sz="2999" u="sng" dirty="0">
                <a:solidFill>
                  <a:srgbClr val="000000"/>
                </a:solidFill>
                <a:latin typeface="Agrandi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9BB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395934"/>
            <a:ext cx="5163841" cy="4832567"/>
            <a:chOff x="0" y="0"/>
            <a:chExt cx="38560975" cy="36087188"/>
          </a:xfrm>
        </p:grpSpPr>
        <p:sp>
          <p:nvSpPr>
            <p:cNvPr id="3" name="Freeform 3"/>
            <p:cNvSpPr/>
            <p:nvPr/>
          </p:nvSpPr>
          <p:spPr>
            <a:xfrm>
              <a:off x="72390" y="72390"/>
              <a:ext cx="38416194" cy="35942407"/>
            </a:xfrm>
            <a:custGeom>
              <a:avLst/>
              <a:gdLst/>
              <a:ahLst/>
              <a:cxnLst/>
              <a:rect l="l" t="t" r="r" b="b"/>
              <a:pathLst>
                <a:path w="38416194" h="35942407">
                  <a:moveTo>
                    <a:pt x="0" y="0"/>
                  </a:moveTo>
                  <a:lnTo>
                    <a:pt x="38416194" y="0"/>
                  </a:lnTo>
                  <a:lnTo>
                    <a:pt x="38416194" y="35942407"/>
                  </a:lnTo>
                  <a:lnTo>
                    <a:pt x="0" y="35942407"/>
                  </a:lnTo>
                  <a:lnTo>
                    <a:pt x="0" y="0"/>
                  </a:lnTo>
                  <a:close/>
                </a:path>
              </a:pathLst>
            </a:custGeom>
            <a:solidFill>
              <a:srgbClr val="FFF5ED"/>
            </a:solidFill>
          </p:spPr>
        </p:sp>
        <p:sp>
          <p:nvSpPr>
            <p:cNvPr id="4" name="Freeform 4"/>
            <p:cNvSpPr/>
            <p:nvPr/>
          </p:nvSpPr>
          <p:spPr>
            <a:xfrm>
              <a:off x="0" y="0"/>
              <a:ext cx="38560973" cy="36087186"/>
            </a:xfrm>
            <a:custGeom>
              <a:avLst/>
              <a:gdLst/>
              <a:ahLst/>
              <a:cxnLst/>
              <a:rect l="l" t="t" r="r" b="b"/>
              <a:pathLst>
                <a:path w="38560973" h="36087186">
                  <a:moveTo>
                    <a:pt x="38416195" y="35942408"/>
                  </a:moveTo>
                  <a:lnTo>
                    <a:pt x="38560973" y="35942408"/>
                  </a:lnTo>
                  <a:lnTo>
                    <a:pt x="38560973" y="36087186"/>
                  </a:lnTo>
                  <a:lnTo>
                    <a:pt x="38416195" y="36087186"/>
                  </a:lnTo>
                  <a:lnTo>
                    <a:pt x="38416195" y="35942408"/>
                  </a:lnTo>
                  <a:close/>
                  <a:moveTo>
                    <a:pt x="0" y="144780"/>
                  </a:moveTo>
                  <a:lnTo>
                    <a:pt x="144780" y="144780"/>
                  </a:lnTo>
                  <a:lnTo>
                    <a:pt x="144780" y="35942408"/>
                  </a:lnTo>
                  <a:lnTo>
                    <a:pt x="0" y="35942408"/>
                  </a:lnTo>
                  <a:lnTo>
                    <a:pt x="0" y="144780"/>
                  </a:lnTo>
                  <a:close/>
                  <a:moveTo>
                    <a:pt x="0" y="35942408"/>
                  </a:moveTo>
                  <a:lnTo>
                    <a:pt x="144780" y="35942408"/>
                  </a:lnTo>
                  <a:lnTo>
                    <a:pt x="144780" y="36087186"/>
                  </a:lnTo>
                  <a:lnTo>
                    <a:pt x="0" y="36087186"/>
                  </a:lnTo>
                  <a:lnTo>
                    <a:pt x="0" y="35942408"/>
                  </a:lnTo>
                  <a:close/>
                  <a:moveTo>
                    <a:pt x="38416195" y="144780"/>
                  </a:moveTo>
                  <a:lnTo>
                    <a:pt x="38560973" y="144780"/>
                  </a:lnTo>
                  <a:lnTo>
                    <a:pt x="38560973" y="35942408"/>
                  </a:lnTo>
                  <a:lnTo>
                    <a:pt x="38416195" y="35942408"/>
                  </a:lnTo>
                  <a:lnTo>
                    <a:pt x="38416195" y="144780"/>
                  </a:lnTo>
                  <a:close/>
                  <a:moveTo>
                    <a:pt x="144780" y="35942408"/>
                  </a:moveTo>
                  <a:lnTo>
                    <a:pt x="38416195" y="35942408"/>
                  </a:lnTo>
                  <a:lnTo>
                    <a:pt x="38416195" y="36087186"/>
                  </a:lnTo>
                  <a:lnTo>
                    <a:pt x="144780" y="36087186"/>
                  </a:lnTo>
                  <a:lnTo>
                    <a:pt x="144780" y="35942408"/>
                  </a:lnTo>
                  <a:close/>
                  <a:moveTo>
                    <a:pt x="38416195" y="0"/>
                  </a:moveTo>
                  <a:lnTo>
                    <a:pt x="38560973" y="0"/>
                  </a:lnTo>
                  <a:lnTo>
                    <a:pt x="38560973" y="144780"/>
                  </a:lnTo>
                  <a:lnTo>
                    <a:pt x="38416195" y="144780"/>
                  </a:lnTo>
                  <a:lnTo>
                    <a:pt x="38416195" y="0"/>
                  </a:lnTo>
                  <a:close/>
                  <a:moveTo>
                    <a:pt x="0" y="0"/>
                  </a:moveTo>
                  <a:lnTo>
                    <a:pt x="144780" y="0"/>
                  </a:lnTo>
                  <a:lnTo>
                    <a:pt x="144780" y="144780"/>
                  </a:lnTo>
                  <a:lnTo>
                    <a:pt x="0" y="144780"/>
                  </a:lnTo>
                  <a:lnTo>
                    <a:pt x="0" y="0"/>
                  </a:lnTo>
                  <a:close/>
                  <a:moveTo>
                    <a:pt x="144780" y="0"/>
                  </a:moveTo>
                  <a:lnTo>
                    <a:pt x="38416195" y="0"/>
                  </a:lnTo>
                  <a:lnTo>
                    <a:pt x="38416195" y="144780"/>
                  </a:lnTo>
                  <a:lnTo>
                    <a:pt x="144780" y="144780"/>
                  </a:lnTo>
                  <a:lnTo>
                    <a:pt x="144780" y="0"/>
                  </a:lnTo>
                  <a:close/>
                </a:path>
              </a:pathLst>
            </a:custGeom>
            <a:solidFill>
              <a:srgbClr val="000000"/>
            </a:solidFill>
          </p:spPr>
        </p:sp>
      </p:grpSp>
      <p:sp>
        <p:nvSpPr>
          <p:cNvPr id="5" name="TextBox 5"/>
          <p:cNvSpPr txBox="1"/>
          <p:nvPr/>
        </p:nvSpPr>
        <p:spPr>
          <a:xfrm>
            <a:off x="1486545" y="3636254"/>
            <a:ext cx="3947215" cy="708660"/>
          </a:xfrm>
          <a:prstGeom prst="rect">
            <a:avLst/>
          </a:prstGeom>
        </p:spPr>
        <p:txBody>
          <a:bodyPr lIns="0" tIns="0" rIns="0" bIns="0" rtlCol="0" anchor="t">
            <a:spAutoFit/>
          </a:bodyPr>
          <a:lstStyle/>
          <a:p>
            <a:pPr marL="0" lvl="0" indent="0">
              <a:lnSpc>
                <a:spcPts val="5040"/>
              </a:lnSpc>
              <a:spcBef>
                <a:spcPct val="0"/>
              </a:spcBef>
            </a:pPr>
            <a:r>
              <a:rPr lang="en-US" sz="3600" dirty="0" err="1">
                <a:solidFill>
                  <a:srgbClr val="000000"/>
                </a:solidFill>
                <a:latin typeface="Agrandir Bold"/>
              </a:rPr>
              <a:t>Pertama</a:t>
            </a:r>
            <a:endParaRPr lang="en-US" sz="3600" dirty="0">
              <a:solidFill>
                <a:srgbClr val="000000"/>
              </a:solidFill>
              <a:latin typeface="Agrandir Bold"/>
            </a:endParaRPr>
          </a:p>
        </p:txBody>
      </p:sp>
      <p:sp>
        <p:nvSpPr>
          <p:cNvPr id="6" name="TextBox 6"/>
          <p:cNvSpPr txBox="1"/>
          <p:nvPr/>
        </p:nvSpPr>
        <p:spPr>
          <a:xfrm>
            <a:off x="1553220" y="4456073"/>
            <a:ext cx="4057650" cy="3331210"/>
          </a:xfrm>
          <a:prstGeom prst="rect">
            <a:avLst/>
          </a:prstGeom>
        </p:spPr>
        <p:txBody>
          <a:bodyPr lIns="0" tIns="0" rIns="0" bIns="0" rtlCol="0" anchor="t">
            <a:spAutoFit/>
          </a:bodyPr>
          <a:lstStyle/>
          <a:p>
            <a:pPr marL="0" lvl="0" indent="0" algn="ctr">
              <a:lnSpc>
                <a:spcPts val="4339"/>
              </a:lnSpc>
            </a:pPr>
            <a:r>
              <a:rPr lang="en-US" sz="3099">
                <a:solidFill>
                  <a:srgbClr val="000000"/>
                </a:solidFill>
                <a:latin typeface="Agrandir"/>
              </a:rPr>
              <a:t>Web crawler akan mengunjungi sebuah situs dan berbagai link yang terdapat dalam laman tersebut.</a:t>
            </a:r>
          </a:p>
        </p:txBody>
      </p:sp>
      <p:grpSp>
        <p:nvGrpSpPr>
          <p:cNvPr id="7" name="Group 7"/>
          <p:cNvGrpSpPr/>
          <p:nvPr/>
        </p:nvGrpSpPr>
        <p:grpSpPr>
          <a:xfrm>
            <a:off x="6562080" y="3395934"/>
            <a:ext cx="5163841" cy="4832567"/>
            <a:chOff x="0" y="0"/>
            <a:chExt cx="38560975" cy="36087188"/>
          </a:xfrm>
        </p:grpSpPr>
        <p:sp>
          <p:nvSpPr>
            <p:cNvPr id="8" name="Freeform 8"/>
            <p:cNvSpPr/>
            <p:nvPr/>
          </p:nvSpPr>
          <p:spPr>
            <a:xfrm>
              <a:off x="72390" y="72390"/>
              <a:ext cx="38416194" cy="35942407"/>
            </a:xfrm>
            <a:custGeom>
              <a:avLst/>
              <a:gdLst/>
              <a:ahLst/>
              <a:cxnLst/>
              <a:rect l="l" t="t" r="r" b="b"/>
              <a:pathLst>
                <a:path w="38416194" h="35942407">
                  <a:moveTo>
                    <a:pt x="0" y="0"/>
                  </a:moveTo>
                  <a:lnTo>
                    <a:pt x="38416194" y="0"/>
                  </a:lnTo>
                  <a:lnTo>
                    <a:pt x="38416194" y="35942407"/>
                  </a:lnTo>
                  <a:lnTo>
                    <a:pt x="0" y="35942407"/>
                  </a:lnTo>
                  <a:lnTo>
                    <a:pt x="0" y="0"/>
                  </a:lnTo>
                  <a:close/>
                </a:path>
              </a:pathLst>
            </a:custGeom>
            <a:solidFill>
              <a:srgbClr val="FFF5ED"/>
            </a:solidFill>
          </p:spPr>
        </p:sp>
        <p:sp>
          <p:nvSpPr>
            <p:cNvPr id="9" name="Freeform 9"/>
            <p:cNvSpPr/>
            <p:nvPr/>
          </p:nvSpPr>
          <p:spPr>
            <a:xfrm>
              <a:off x="0" y="0"/>
              <a:ext cx="38560973" cy="36087186"/>
            </a:xfrm>
            <a:custGeom>
              <a:avLst/>
              <a:gdLst/>
              <a:ahLst/>
              <a:cxnLst/>
              <a:rect l="l" t="t" r="r" b="b"/>
              <a:pathLst>
                <a:path w="38560973" h="36087186">
                  <a:moveTo>
                    <a:pt x="38416195" y="35942408"/>
                  </a:moveTo>
                  <a:lnTo>
                    <a:pt x="38560973" y="35942408"/>
                  </a:lnTo>
                  <a:lnTo>
                    <a:pt x="38560973" y="36087186"/>
                  </a:lnTo>
                  <a:lnTo>
                    <a:pt x="38416195" y="36087186"/>
                  </a:lnTo>
                  <a:lnTo>
                    <a:pt x="38416195" y="35942408"/>
                  </a:lnTo>
                  <a:close/>
                  <a:moveTo>
                    <a:pt x="0" y="144780"/>
                  </a:moveTo>
                  <a:lnTo>
                    <a:pt x="144780" y="144780"/>
                  </a:lnTo>
                  <a:lnTo>
                    <a:pt x="144780" y="35942408"/>
                  </a:lnTo>
                  <a:lnTo>
                    <a:pt x="0" y="35942408"/>
                  </a:lnTo>
                  <a:lnTo>
                    <a:pt x="0" y="144780"/>
                  </a:lnTo>
                  <a:close/>
                  <a:moveTo>
                    <a:pt x="0" y="35942408"/>
                  </a:moveTo>
                  <a:lnTo>
                    <a:pt x="144780" y="35942408"/>
                  </a:lnTo>
                  <a:lnTo>
                    <a:pt x="144780" y="36087186"/>
                  </a:lnTo>
                  <a:lnTo>
                    <a:pt x="0" y="36087186"/>
                  </a:lnTo>
                  <a:lnTo>
                    <a:pt x="0" y="35942408"/>
                  </a:lnTo>
                  <a:close/>
                  <a:moveTo>
                    <a:pt x="38416195" y="144780"/>
                  </a:moveTo>
                  <a:lnTo>
                    <a:pt x="38560973" y="144780"/>
                  </a:lnTo>
                  <a:lnTo>
                    <a:pt x="38560973" y="35942408"/>
                  </a:lnTo>
                  <a:lnTo>
                    <a:pt x="38416195" y="35942408"/>
                  </a:lnTo>
                  <a:lnTo>
                    <a:pt x="38416195" y="144780"/>
                  </a:lnTo>
                  <a:close/>
                  <a:moveTo>
                    <a:pt x="144780" y="35942408"/>
                  </a:moveTo>
                  <a:lnTo>
                    <a:pt x="38416195" y="35942408"/>
                  </a:lnTo>
                  <a:lnTo>
                    <a:pt x="38416195" y="36087186"/>
                  </a:lnTo>
                  <a:lnTo>
                    <a:pt x="144780" y="36087186"/>
                  </a:lnTo>
                  <a:lnTo>
                    <a:pt x="144780" y="35942408"/>
                  </a:lnTo>
                  <a:close/>
                  <a:moveTo>
                    <a:pt x="38416195" y="0"/>
                  </a:moveTo>
                  <a:lnTo>
                    <a:pt x="38560973" y="0"/>
                  </a:lnTo>
                  <a:lnTo>
                    <a:pt x="38560973" y="144780"/>
                  </a:lnTo>
                  <a:lnTo>
                    <a:pt x="38416195" y="144780"/>
                  </a:lnTo>
                  <a:lnTo>
                    <a:pt x="38416195" y="0"/>
                  </a:lnTo>
                  <a:close/>
                  <a:moveTo>
                    <a:pt x="0" y="0"/>
                  </a:moveTo>
                  <a:lnTo>
                    <a:pt x="144780" y="0"/>
                  </a:lnTo>
                  <a:lnTo>
                    <a:pt x="144780" y="144780"/>
                  </a:lnTo>
                  <a:lnTo>
                    <a:pt x="0" y="144780"/>
                  </a:lnTo>
                  <a:lnTo>
                    <a:pt x="0" y="0"/>
                  </a:lnTo>
                  <a:close/>
                  <a:moveTo>
                    <a:pt x="144780" y="0"/>
                  </a:moveTo>
                  <a:lnTo>
                    <a:pt x="38416195" y="0"/>
                  </a:lnTo>
                  <a:lnTo>
                    <a:pt x="38416195" y="144780"/>
                  </a:lnTo>
                  <a:lnTo>
                    <a:pt x="144780" y="144780"/>
                  </a:lnTo>
                  <a:lnTo>
                    <a:pt x="144780" y="0"/>
                  </a:lnTo>
                  <a:close/>
                </a:path>
              </a:pathLst>
            </a:custGeom>
            <a:solidFill>
              <a:srgbClr val="000000"/>
            </a:solidFill>
          </p:spPr>
        </p:sp>
      </p:grpSp>
      <p:grpSp>
        <p:nvGrpSpPr>
          <p:cNvPr id="10" name="Group 10"/>
          <p:cNvGrpSpPr/>
          <p:nvPr/>
        </p:nvGrpSpPr>
        <p:grpSpPr>
          <a:xfrm>
            <a:off x="12095459" y="3395934"/>
            <a:ext cx="5163841" cy="4832567"/>
            <a:chOff x="0" y="0"/>
            <a:chExt cx="38560975" cy="36087188"/>
          </a:xfrm>
        </p:grpSpPr>
        <p:sp>
          <p:nvSpPr>
            <p:cNvPr id="11" name="Freeform 11"/>
            <p:cNvSpPr/>
            <p:nvPr/>
          </p:nvSpPr>
          <p:spPr>
            <a:xfrm>
              <a:off x="72390" y="72390"/>
              <a:ext cx="38416194" cy="35942407"/>
            </a:xfrm>
            <a:custGeom>
              <a:avLst/>
              <a:gdLst/>
              <a:ahLst/>
              <a:cxnLst/>
              <a:rect l="l" t="t" r="r" b="b"/>
              <a:pathLst>
                <a:path w="38416194" h="35942407">
                  <a:moveTo>
                    <a:pt x="0" y="0"/>
                  </a:moveTo>
                  <a:lnTo>
                    <a:pt x="38416194" y="0"/>
                  </a:lnTo>
                  <a:lnTo>
                    <a:pt x="38416194" y="35942407"/>
                  </a:lnTo>
                  <a:lnTo>
                    <a:pt x="0" y="35942407"/>
                  </a:lnTo>
                  <a:lnTo>
                    <a:pt x="0" y="0"/>
                  </a:lnTo>
                  <a:close/>
                </a:path>
              </a:pathLst>
            </a:custGeom>
            <a:solidFill>
              <a:srgbClr val="FFF5ED"/>
            </a:solidFill>
          </p:spPr>
        </p:sp>
        <p:sp>
          <p:nvSpPr>
            <p:cNvPr id="12" name="Freeform 12"/>
            <p:cNvSpPr/>
            <p:nvPr/>
          </p:nvSpPr>
          <p:spPr>
            <a:xfrm>
              <a:off x="0" y="0"/>
              <a:ext cx="38560973" cy="36087186"/>
            </a:xfrm>
            <a:custGeom>
              <a:avLst/>
              <a:gdLst/>
              <a:ahLst/>
              <a:cxnLst/>
              <a:rect l="l" t="t" r="r" b="b"/>
              <a:pathLst>
                <a:path w="38560973" h="36087186">
                  <a:moveTo>
                    <a:pt x="38416195" y="35942408"/>
                  </a:moveTo>
                  <a:lnTo>
                    <a:pt x="38560973" y="35942408"/>
                  </a:lnTo>
                  <a:lnTo>
                    <a:pt x="38560973" y="36087186"/>
                  </a:lnTo>
                  <a:lnTo>
                    <a:pt x="38416195" y="36087186"/>
                  </a:lnTo>
                  <a:lnTo>
                    <a:pt x="38416195" y="35942408"/>
                  </a:lnTo>
                  <a:close/>
                  <a:moveTo>
                    <a:pt x="0" y="144780"/>
                  </a:moveTo>
                  <a:lnTo>
                    <a:pt x="144780" y="144780"/>
                  </a:lnTo>
                  <a:lnTo>
                    <a:pt x="144780" y="35942408"/>
                  </a:lnTo>
                  <a:lnTo>
                    <a:pt x="0" y="35942408"/>
                  </a:lnTo>
                  <a:lnTo>
                    <a:pt x="0" y="144780"/>
                  </a:lnTo>
                  <a:close/>
                  <a:moveTo>
                    <a:pt x="0" y="35942408"/>
                  </a:moveTo>
                  <a:lnTo>
                    <a:pt x="144780" y="35942408"/>
                  </a:lnTo>
                  <a:lnTo>
                    <a:pt x="144780" y="36087186"/>
                  </a:lnTo>
                  <a:lnTo>
                    <a:pt x="0" y="36087186"/>
                  </a:lnTo>
                  <a:lnTo>
                    <a:pt x="0" y="35942408"/>
                  </a:lnTo>
                  <a:close/>
                  <a:moveTo>
                    <a:pt x="38416195" y="144780"/>
                  </a:moveTo>
                  <a:lnTo>
                    <a:pt x="38560973" y="144780"/>
                  </a:lnTo>
                  <a:lnTo>
                    <a:pt x="38560973" y="35942408"/>
                  </a:lnTo>
                  <a:lnTo>
                    <a:pt x="38416195" y="35942408"/>
                  </a:lnTo>
                  <a:lnTo>
                    <a:pt x="38416195" y="144780"/>
                  </a:lnTo>
                  <a:close/>
                  <a:moveTo>
                    <a:pt x="144780" y="35942408"/>
                  </a:moveTo>
                  <a:lnTo>
                    <a:pt x="38416195" y="35942408"/>
                  </a:lnTo>
                  <a:lnTo>
                    <a:pt x="38416195" y="36087186"/>
                  </a:lnTo>
                  <a:lnTo>
                    <a:pt x="144780" y="36087186"/>
                  </a:lnTo>
                  <a:lnTo>
                    <a:pt x="144780" y="35942408"/>
                  </a:lnTo>
                  <a:close/>
                  <a:moveTo>
                    <a:pt x="38416195" y="0"/>
                  </a:moveTo>
                  <a:lnTo>
                    <a:pt x="38560973" y="0"/>
                  </a:lnTo>
                  <a:lnTo>
                    <a:pt x="38560973" y="144780"/>
                  </a:lnTo>
                  <a:lnTo>
                    <a:pt x="38416195" y="144780"/>
                  </a:lnTo>
                  <a:lnTo>
                    <a:pt x="38416195" y="0"/>
                  </a:lnTo>
                  <a:close/>
                  <a:moveTo>
                    <a:pt x="0" y="0"/>
                  </a:moveTo>
                  <a:lnTo>
                    <a:pt x="144780" y="0"/>
                  </a:lnTo>
                  <a:lnTo>
                    <a:pt x="144780" y="144780"/>
                  </a:lnTo>
                  <a:lnTo>
                    <a:pt x="0" y="144780"/>
                  </a:lnTo>
                  <a:lnTo>
                    <a:pt x="0" y="0"/>
                  </a:lnTo>
                  <a:close/>
                  <a:moveTo>
                    <a:pt x="144780" y="0"/>
                  </a:moveTo>
                  <a:lnTo>
                    <a:pt x="38416195" y="0"/>
                  </a:lnTo>
                  <a:lnTo>
                    <a:pt x="38416195" y="144780"/>
                  </a:lnTo>
                  <a:lnTo>
                    <a:pt x="144780" y="144780"/>
                  </a:lnTo>
                  <a:lnTo>
                    <a:pt x="144780" y="0"/>
                  </a:lnTo>
                  <a:close/>
                </a:path>
              </a:pathLst>
            </a:custGeom>
            <a:solidFill>
              <a:srgbClr val="000000"/>
            </a:solidFill>
          </p:spPr>
        </p:sp>
      </p:grpSp>
      <p:sp>
        <p:nvSpPr>
          <p:cNvPr id="13" name="TextBox 13"/>
          <p:cNvSpPr txBox="1"/>
          <p:nvPr/>
        </p:nvSpPr>
        <p:spPr>
          <a:xfrm>
            <a:off x="6982932" y="3636254"/>
            <a:ext cx="3947215" cy="708660"/>
          </a:xfrm>
          <a:prstGeom prst="rect">
            <a:avLst/>
          </a:prstGeom>
        </p:spPr>
        <p:txBody>
          <a:bodyPr lIns="0" tIns="0" rIns="0" bIns="0" rtlCol="0" anchor="t">
            <a:spAutoFit/>
          </a:bodyPr>
          <a:lstStyle/>
          <a:p>
            <a:pPr marL="0" lvl="0" indent="0">
              <a:lnSpc>
                <a:spcPts val="5040"/>
              </a:lnSpc>
              <a:spcBef>
                <a:spcPct val="0"/>
              </a:spcBef>
            </a:pPr>
            <a:r>
              <a:rPr lang="en-US" sz="3600">
                <a:solidFill>
                  <a:srgbClr val="000000"/>
                </a:solidFill>
                <a:latin typeface="Agrandir Bold"/>
              </a:rPr>
              <a:t>Kedua</a:t>
            </a:r>
          </a:p>
        </p:txBody>
      </p:sp>
      <p:sp>
        <p:nvSpPr>
          <p:cNvPr id="14" name="TextBox 14"/>
          <p:cNvSpPr txBox="1"/>
          <p:nvPr/>
        </p:nvSpPr>
        <p:spPr>
          <a:xfrm>
            <a:off x="7115175" y="4456073"/>
            <a:ext cx="4057650" cy="3331210"/>
          </a:xfrm>
          <a:prstGeom prst="rect">
            <a:avLst/>
          </a:prstGeom>
        </p:spPr>
        <p:txBody>
          <a:bodyPr lIns="0" tIns="0" rIns="0" bIns="0" rtlCol="0" anchor="t">
            <a:spAutoFit/>
          </a:bodyPr>
          <a:lstStyle/>
          <a:p>
            <a:pPr marL="0" lvl="0" indent="0" algn="ctr">
              <a:lnSpc>
                <a:spcPts val="4339"/>
              </a:lnSpc>
            </a:pPr>
            <a:r>
              <a:rPr lang="en-US" sz="3099">
                <a:solidFill>
                  <a:srgbClr val="000000"/>
                </a:solidFill>
                <a:latin typeface="Agrandir"/>
              </a:rPr>
              <a:t>Tugas tools web crawling berikutnya adalah mencatat setiap link yang mereka temukan ke indeks mereka.</a:t>
            </a:r>
          </a:p>
        </p:txBody>
      </p:sp>
      <p:sp>
        <p:nvSpPr>
          <p:cNvPr id="15" name="TextBox 15"/>
          <p:cNvSpPr txBox="1"/>
          <p:nvPr/>
        </p:nvSpPr>
        <p:spPr>
          <a:xfrm>
            <a:off x="12516495" y="3636254"/>
            <a:ext cx="3947215" cy="708660"/>
          </a:xfrm>
          <a:prstGeom prst="rect">
            <a:avLst/>
          </a:prstGeom>
        </p:spPr>
        <p:txBody>
          <a:bodyPr lIns="0" tIns="0" rIns="0" bIns="0" rtlCol="0" anchor="t">
            <a:spAutoFit/>
          </a:bodyPr>
          <a:lstStyle/>
          <a:p>
            <a:pPr marL="0" lvl="0" indent="0">
              <a:lnSpc>
                <a:spcPts val="5040"/>
              </a:lnSpc>
              <a:spcBef>
                <a:spcPct val="0"/>
              </a:spcBef>
            </a:pPr>
            <a:r>
              <a:rPr lang="en-US" sz="3600">
                <a:solidFill>
                  <a:srgbClr val="000000"/>
                </a:solidFill>
                <a:latin typeface="Agrandir Bold"/>
              </a:rPr>
              <a:t>Ketiga</a:t>
            </a:r>
          </a:p>
        </p:txBody>
      </p:sp>
      <p:grpSp>
        <p:nvGrpSpPr>
          <p:cNvPr id="16" name="Group 16"/>
          <p:cNvGrpSpPr/>
          <p:nvPr/>
        </p:nvGrpSpPr>
        <p:grpSpPr>
          <a:xfrm>
            <a:off x="3565573" y="1163369"/>
            <a:ext cx="11217227" cy="1191424"/>
            <a:chOff x="0" y="0"/>
            <a:chExt cx="23129177" cy="2456638"/>
          </a:xfrm>
        </p:grpSpPr>
        <p:sp>
          <p:nvSpPr>
            <p:cNvPr id="17" name="Freeform 17"/>
            <p:cNvSpPr/>
            <p:nvPr/>
          </p:nvSpPr>
          <p:spPr>
            <a:xfrm>
              <a:off x="12700" y="12700"/>
              <a:ext cx="23103777" cy="2431238"/>
            </a:xfrm>
            <a:custGeom>
              <a:avLst/>
              <a:gdLst/>
              <a:ahLst/>
              <a:cxnLst/>
              <a:rect l="l" t="t" r="r" b="b"/>
              <a:pathLst>
                <a:path w="23103777" h="2431238">
                  <a:moveTo>
                    <a:pt x="22146831" y="2431238"/>
                  </a:moveTo>
                  <a:lnTo>
                    <a:pt x="956945" y="2431238"/>
                  </a:lnTo>
                  <a:cubicBezTo>
                    <a:pt x="428371" y="2431238"/>
                    <a:pt x="0" y="2002740"/>
                    <a:pt x="0" y="1215619"/>
                  </a:cubicBezTo>
                  <a:lnTo>
                    <a:pt x="0" y="1215619"/>
                  </a:lnTo>
                  <a:cubicBezTo>
                    <a:pt x="0" y="428371"/>
                    <a:pt x="428371" y="0"/>
                    <a:pt x="956945" y="0"/>
                  </a:cubicBezTo>
                  <a:lnTo>
                    <a:pt x="22146831" y="0"/>
                  </a:lnTo>
                  <a:cubicBezTo>
                    <a:pt x="22675278" y="0"/>
                    <a:pt x="23103776" y="428371"/>
                    <a:pt x="23103776" y="1215619"/>
                  </a:cubicBezTo>
                  <a:lnTo>
                    <a:pt x="23103776" y="1215619"/>
                  </a:lnTo>
                  <a:cubicBezTo>
                    <a:pt x="23103777" y="2002740"/>
                    <a:pt x="22675279" y="2431238"/>
                    <a:pt x="22146831" y="2431238"/>
                  </a:cubicBezTo>
                  <a:close/>
                </a:path>
              </a:pathLst>
            </a:custGeom>
            <a:solidFill>
              <a:srgbClr val="D6DFCC"/>
            </a:solidFill>
          </p:spPr>
        </p:sp>
        <p:sp>
          <p:nvSpPr>
            <p:cNvPr id="18" name="Freeform 18"/>
            <p:cNvSpPr/>
            <p:nvPr/>
          </p:nvSpPr>
          <p:spPr>
            <a:xfrm>
              <a:off x="0" y="0"/>
              <a:ext cx="23129177" cy="2456638"/>
            </a:xfrm>
            <a:custGeom>
              <a:avLst/>
              <a:gdLst/>
              <a:ahLst/>
              <a:cxnLst/>
              <a:rect l="l" t="t" r="r" b="b"/>
              <a:pathLst>
                <a:path w="23129177" h="2456638">
                  <a:moveTo>
                    <a:pt x="22159531" y="0"/>
                  </a:moveTo>
                  <a:lnTo>
                    <a:pt x="969645" y="0"/>
                  </a:lnTo>
                  <a:cubicBezTo>
                    <a:pt x="434975" y="0"/>
                    <a:pt x="0" y="434975"/>
                    <a:pt x="0" y="1228319"/>
                  </a:cubicBezTo>
                  <a:cubicBezTo>
                    <a:pt x="0" y="2021663"/>
                    <a:pt x="434975" y="2456638"/>
                    <a:pt x="969645" y="2456638"/>
                  </a:cubicBezTo>
                  <a:lnTo>
                    <a:pt x="22159531" y="2456638"/>
                  </a:lnTo>
                  <a:cubicBezTo>
                    <a:pt x="22694201" y="2456638"/>
                    <a:pt x="23129176" y="2021663"/>
                    <a:pt x="23129176" y="1228319"/>
                  </a:cubicBezTo>
                  <a:cubicBezTo>
                    <a:pt x="23129177" y="434975"/>
                    <a:pt x="22694202" y="0"/>
                    <a:pt x="22159531" y="0"/>
                  </a:cubicBezTo>
                  <a:close/>
                  <a:moveTo>
                    <a:pt x="22159531" y="2431238"/>
                  </a:moveTo>
                  <a:lnTo>
                    <a:pt x="969645" y="2431238"/>
                  </a:lnTo>
                  <a:cubicBezTo>
                    <a:pt x="448945" y="2431238"/>
                    <a:pt x="25400" y="2007693"/>
                    <a:pt x="25400" y="1228319"/>
                  </a:cubicBezTo>
                  <a:cubicBezTo>
                    <a:pt x="25400" y="448945"/>
                    <a:pt x="448945" y="25400"/>
                    <a:pt x="969645" y="25400"/>
                  </a:cubicBezTo>
                  <a:lnTo>
                    <a:pt x="22159531" y="25400"/>
                  </a:lnTo>
                  <a:cubicBezTo>
                    <a:pt x="22680231" y="25400"/>
                    <a:pt x="23103776" y="448945"/>
                    <a:pt x="23103776" y="1228319"/>
                  </a:cubicBezTo>
                  <a:cubicBezTo>
                    <a:pt x="23103777" y="2007693"/>
                    <a:pt x="22680231" y="2431238"/>
                    <a:pt x="22159531" y="2431238"/>
                  </a:cubicBezTo>
                  <a:close/>
                </a:path>
              </a:pathLst>
            </a:custGeom>
            <a:solidFill>
              <a:srgbClr val="000000"/>
            </a:solidFill>
          </p:spPr>
        </p:sp>
      </p:grpSp>
      <p:sp>
        <p:nvSpPr>
          <p:cNvPr id="19" name="TextBox 19"/>
          <p:cNvSpPr txBox="1"/>
          <p:nvPr/>
        </p:nvSpPr>
        <p:spPr>
          <a:xfrm>
            <a:off x="4367536" y="1257300"/>
            <a:ext cx="9552927" cy="1247775"/>
          </a:xfrm>
          <a:prstGeom prst="rect">
            <a:avLst/>
          </a:prstGeom>
        </p:spPr>
        <p:txBody>
          <a:bodyPr lIns="0" tIns="0" rIns="0" bIns="0" rtlCol="0" anchor="t">
            <a:spAutoFit/>
          </a:bodyPr>
          <a:lstStyle/>
          <a:p>
            <a:pPr marL="0" lvl="0" indent="0" algn="ctr">
              <a:lnSpc>
                <a:spcPts val="8399"/>
              </a:lnSpc>
              <a:spcBef>
                <a:spcPct val="0"/>
              </a:spcBef>
            </a:pPr>
            <a:r>
              <a:rPr lang="en-US" sz="6999" dirty="0">
                <a:solidFill>
                  <a:srgbClr val="000000"/>
                </a:solidFill>
                <a:latin typeface="Agrandir"/>
              </a:rPr>
              <a:t>Cara </a:t>
            </a:r>
            <a:r>
              <a:rPr lang="en-US" sz="6999" dirty="0" err="1">
                <a:solidFill>
                  <a:srgbClr val="000000"/>
                </a:solidFill>
                <a:latin typeface="Agrandir"/>
              </a:rPr>
              <a:t>Kerja</a:t>
            </a:r>
            <a:r>
              <a:rPr lang="en-US" sz="6999" dirty="0">
                <a:solidFill>
                  <a:srgbClr val="000000"/>
                </a:solidFill>
                <a:latin typeface="Agrandir"/>
              </a:rPr>
              <a:t> Crawling</a:t>
            </a:r>
          </a:p>
        </p:txBody>
      </p:sp>
      <p:sp>
        <p:nvSpPr>
          <p:cNvPr id="20" name="TextBox 20"/>
          <p:cNvSpPr txBox="1"/>
          <p:nvPr/>
        </p:nvSpPr>
        <p:spPr>
          <a:xfrm>
            <a:off x="12648555" y="4456073"/>
            <a:ext cx="4057650" cy="3331210"/>
          </a:xfrm>
          <a:prstGeom prst="rect">
            <a:avLst/>
          </a:prstGeom>
        </p:spPr>
        <p:txBody>
          <a:bodyPr lIns="0" tIns="0" rIns="0" bIns="0" rtlCol="0" anchor="t">
            <a:spAutoFit/>
          </a:bodyPr>
          <a:lstStyle/>
          <a:p>
            <a:pPr marL="0" lvl="0" indent="0" algn="ctr">
              <a:lnSpc>
                <a:spcPts val="4339"/>
              </a:lnSpc>
            </a:pPr>
            <a:r>
              <a:rPr lang="en-US" sz="3099">
                <a:solidFill>
                  <a:srgbClr val="000000"/>
                </a:solidFill>
                <a:latin typeface="Agrandir"/>
              </a:rPr>
              <a:t>Setelah itu, web crawler akan mengumpulkan berbagai informasi, seperti tulisan dan meta tag.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9BB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0253620" cy="6661553"/>
            <a:chOff x="0" y="0"/>
            <a:chExt cx="5845726" cy="3797840"/>
          </a:xfrm>
        </p:grpSpPr>
        <p:sp>
          <p:nvSpPr>
            <p:cNvPr id="3" name="Freeform 3"/>
            <p:cNvSpPr/>
            <p:nvPr/>
          </p:nvSpPr>
          <p:spPr>
            <a:xfrm>
              <a:off x="6350" y="6350"/>
              <a:ext cx="5833026" cy="3785140"/>
            </a:xfrm>
            <a:custGeom>
              <a:avLst/>
              <a:gdLst/>
              <a:ahLst/>
              <a:cxnLst/>
              <a:rect l="l" t="t" r="r" b="b"/>
              <a:pathLst>
                <a:path w="5833026" h="3785140">
                  <a:moveTo>
                    <a:pt x="5833026" y="599567"/>
                  </a:moveTo>
                  <a:lnTo>
                    <a:pt x="5833026" y="1199007"/>
                  </a:lnTo>
                  <a:lnTo>
                    <a:pt x="5833026" y="3785140"/>
                  </a:lnTo>
                  <a:lnTo>
                    <a:pt x="0" y="3785140"/>
                  </a:lnTo>
                  <a:lnTo>
                    <a:pt x="0" y="1199007"/>
                  </a:lnTo>
                  <a:lnTo>
                    <a:pt x="0" y="254000"/>
                  </a:lnTo>
                  <a:cubicBezTo>
                    <a:pt x="0" y="113665"/>
                    <a:pt x="113665" y="0"/>
                    <a:pt x="254000" y="0"/>
                  </a:cubicBezTo>
                  <a:lnTo>
                    <a:pt x="4792472" y="0"/>
                  </a:lnTo>
                  <a:cubicBezTo>
                    <a:pt x="4932680" y="0"/>
                    <a:pt x="5046472" y="113665"/>
                    <a:pt x="5046472" y="254000"/>
                  </a:cubicBezTo>
                  <a:lnTo>
                    <a:pt x="5046472" y="599567"/>
                  </a:lnTo>
                  <a:lnTo>
                    <a:pt x="5833026" y="599567"/>
                  </a:lnTo>
                  <a:close/>
                </a:path>
              </a:pathLst>
            </a:custGeom>
            <a:solidFill>
              <a:srgbClr val="FFFAEE"/>
            </a:solidFill>
          </p:spPr>
        </p:sp>
        <p:sp>
          <p:nvSpPr>
            <p:cNvPr id="4" name="Freeform 4"/>
            <p:cNvSpPr/>
            <p:nvPr/>
          </p:nvSpPr>
          <p:spPr>
            <a:xfrm>
              <a:off x="0" y="0"/>
              <a:ext cx="5845726" cy="3797840"/>
            </a:xfrm>
            <a:custGeom>
              <a:avLst/>
              <a:gdLst/>
              <a:ahLst/>
              <a:cxnLst/>
              <a:rect l="l" t="t" r="r" b="b"/>
              <a:pathLst>
                <a:path w="5845726" h="3797840">
                  <a:moveTo>
                    <a:pt x="5059172" y="599567"/>
                  </a:moveTo>
                  <a:lnTo>
                    <a:pt x="5059172" y="260350"/>
                  </a:lnTo>
                  <a:cubicBezTo>
                    <a:pt x="5059172" y="116840"/>
                    <a:pt x="4942332" y="0"/>
                    <a:pt x="4798822" y="0"/>
                  </a:cubicBezTo>
                  <a:lnTo>
                    <a:pt x="260350" y="0"/>
                  </a:lnTo>
                  <a:cubicBezTo>
                    <a:pt x="116840" y="0"/>
                    <a:pt x="0" y="116840"/>
                    <a:pt x="0" y="260350"/>
                  </a:cubicBezTo>
                  <a:lnTo>
                    <a:pt x="0" y="1199007"/>
                  </a:lnTo>
                  <a:lnTo>
                    <a:pt x="0" y="1211707"/>
                  </a:lnTo>
                  <a:lnTo>
                    <a:pt x="0" y="3797840"/>
                  </a:lnTo>
                  <a:lnTo>
                    <a:pt x="5845726" y="3797840"/>
                  </a:lnTo>
                  <a:lnTo>
                    <a:pt x="5845726" y="1211707"/>
                  </a:lnTo>
                  <a:lnTo>
                    <a:pt x="5845726" y="1199007"/>
                  </a:lnTo>
                  <a:lnTo>
                    <a:pt x="5845726" y="599567"/>
                  </a:lnTo>
                  <a:lnTo>
                    <a:pt x="5059172" y="599567"/>
                  </a:lnTo>
                  <a:close/>
                  <a:moveTo>
                    <a:pt x="12700" y="1211707"/>
                  </a:moveTo>
                  <a:lnTo>
                    <a:pt x="5233586" y="1211707"/>
                  </a:lnTo>
                  <a:lnTo>
                    <a:pt x="5233586" y="3785140"/>
                  </a:lnTo>
                  <a:lnTo>
                    <a:pt x="12700" y="3785140"/>
                  </a:lnTo>
                  <a:lnTo>
                    <a:pt x="12700" y="1211707"/>
                  </a:lnTo>
                  <a:close/>
                  <a:moveTo>
                    <a:pt x="5833026" y="3785140"/>
                  </a:moveTo>
                  <a:lnTo>
                    <a:pt x="5246286" y="3785140"/>
                  </a:lnTo>
                  <a:lnTo>
                    <a:pt x="5246286" y="1211707"/>
                  </a:lnTo>
                  <a:lnTo>
                    <a:pt x="5833026" y="1211707"/>
                  </a:lnTo>
                  <a:lnTo>
                    <a:pt x="5833026" y="3785140"/>
                  </a:lnTo>
                  <a:close/>
                  <a:moveTo>
                    <a:pt x="12700" y="1199007"/>
                  </a:moveTo>
                  <a:lnTo>
                    <a:pt x="12700" y="260350"/>
                  </a:lnTo>
                  <a:cubicBezTo>
                    <a:pt x="12700" y="123825"/>
                    <a:pt x="123825" y="12700"/>
                    <a:pt x="260350" y="12700"/>
                  </a:cubicBezTo>
                  <a:lnTo>
                    <a:pt x="4798822" y="12700"/>
                  </a:lnTo>
                  <a:cubicBezTo>
                    <a:pt x="4935347" y="12700"/>
                    <a:pt x="5046472" y="123825"/>
                    <a:pt x="5046472" y="260350"/>
                  </a:cubicBezTo>
                  <a:lnTo>
                    <a:pt x="5046472" y="612267"/>
                  </a:lnTo>
                  <a:lnTo>
                    <a:pt x="5833026" y="612267"/>
                  </a:lnTo>
                  <a:lnTo>
                    <a:pt x="5833026" y="1199007"/>
                  </a:lnTo>
                  <a:lnTo>
                    <a:pt x="12700" y="1199007"/>
                  </a:lnTo>
                  <a:close/>
                </a:path>
              </a:pathLst>
            </a:custGeom>
            <a:solidFill>
              <a:srgbClr val="191919"/>
            </a:solidFill>
          </p:spPr>
        </p:sp>
      </p:grpSp>
      <p:grpSp>
        <p:nvGrpSpPr>
          <p:cNvPr id="5" name="Group 5"/>
          <p:cNvGrpSpPr/>
          <p:nvPr/>
        </p:nvGrpSpPr>
        <p:grpSpPr>
          <a:xfrm>
            <a:off x="-362607" y="2940176"/>
            <a:ext cx="19040246" cy="7705080"/>
            <a:chOff x="0" y="0"/>
            <a:chExt cx="5014715" cy="2029321"/>
          </a:xfrm>
        </p:grpSpPr>
        <p:sp>
          <p:nvSpPr>
            <p:cNvPr id="6" name="Freeform 6"/>
            <p:cNvSpPr/>
            <p:nvPr/>
          </p:nvSpPr>
          <p:spPr>
            <a:xfrm>
              <a:off x="0" y="0"/>
              <a:ext cx="5014715" cy="2029321"/>
            </a:xfrm>
            <a:custGeom>
              <a:avLst/>
              <a:gdLst/>
              <a:ahLst/>
              <a:cxnLst/>
              <a:rect l="l" t="t" r="r" b="b"/>
              <a:pathLst>
                <a:path w="5014715" h="2029321">
                  <a:moveTo>
                    <a:pt x="0" y="0"/>
                  </a:moveTo>
                  <a:lnTo>
                    <a:pt x="5014715" y="0"/>
                  </a:lnTo>
                  <a:lnTo>
                    <a:pt x="5014715" y="2029321"/>
                  </a:lnTo>
                  <a:lnTo>
                    <a:pt x="0" y="2029321"/>
                  </a:lnTo>
                  <a:close/>
                </a:path>
              </a:pathLst>
            </a:custGeom>
            <a:solidFill>
              <a:srgbClr val="B9BBDD"/>
            </a:solidFill>
            <a:ln w="19050">
              <a:solidFill>
                <a:srgbClr val="191919"/>
              </a:solidFill>
            </a:ln>
          </p:spPr>
        </p:sp>
        <p:sp>
          <p:nvSpPr>
            <p:cNvPr id="7" name="TextBox 7"/>
            <p:cNvSpPr txBox="1"/>
            <p:nvPr/>
          </p:nvSpPr>
          <p:spPr>
            <a:xfrm>
              <a:off x="0" y="-66675"/>
              <a:ext cx="812800" cy="879475"/>
            </a:xfrm>
            <a:prstGeom prst="rect">
              <a:avLst/>
            </a:prstGeom>
          </p:spPr>
          <p:txBody>
            <a:bodyPr lIns="50800" tIns="50800" rIns="50800" bIns="50800" rtlCol="0" anchor="ctr"/>
            <a:lstStyle/>
            <a:p>
              <a:pPr algn="ctr">
                <a:lnSpc>
                  <a:spcPts val="2520"/>
                </a:lnSpc>
              </a:pPr>
              <a:endParaRPr/>
            </a:p>
          </p:txBody>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614972" y="8906219"/>
            <a:ext cx="6648913" cy="6648913"/>
          </a:xfrm>
          <a:prstGeom prst="rect">
            <a:avLst/>
          </a:prstGeom>
        </p:spPr>
      </p:pic>
      <p:sp>
        <p:nvSpPr>
          <p:cNvPr id="10" name="Freeform 10"/>
          <p:cNvSpPr/>
          <p:nvPr/>
        </p:nvSpPr>
        <p:spPr>
          <a:xfrm>
            <a:off x="12132490" y="1075246"/>
            <a:ext cx="5126810" cy="797976"/>
          </a:xfrm>
          <a:custGeom>
            <a:avLst/>
            <a:gdLst/>
            <a:ahLst/>
            <a:cxnLst/>
            <a:rect l="l" t="t" r="r" b="b"/>
            <a:pathLst>
              <a:path w="1350271" h="210167">
                <a:moveTo>
                  <a:pt x="105083" y="0"/>
                </a:moveTo>
                <a:lnTo>
                  <a:pt x="1245188" y="0"/>
                </a:lnTo>
                <a:cubicBezTo>
                  <a:pt x="1303224" y="0"/>
                  <a:pt x="1350271" y="47047"/>
                  <a:pt x="1350271" y="105083"/>
                </a:cubicBezTo>
                <a:lnTo>
                  <a:pt x="1350271" y="105083"/>
                </a:lnTo>
                <a:cubicBezTo>
                  <a:pt x="1350271" y="163119"/>
                  <a:pt x="1303224" y="210167"/>
                  <a:pt x="1245188" y="210167"/>
                </a:cubicBezTo>
                <a:lnTo>
                  <a:pt x="105083" y="210167"/>
                </a:lnTo>
                <a:cubicBezTo>
                  <a:pt x="47047" y="210167"/>
                  <a:pt x="0" y="163119"/>
                  <a:pt x="0" y="105083"/>
                </a:cubicBezTo>
                <a:lnTo>
                  <a:pt x="0" y="105083"/>
                </a:lnTo>
                <a:cubicBezTo>
                  <a:pt x="0" y="47047"/>
                  <a:pt x="47047" y="0"/>
                  <a:pt x="105083" y="0"/>
                </a:cubicBezTo>
                <a:close/>
              </a:path>
            </a:pathLst>
          </a:custGeom>
          <a:solidFill>
            <a:srgbClr val="B9BBDD"/>
          </a:solidFill>
          <a:ln w="19050">
            <a:solidFill>
              <a:srgbClr val="191919"/>
            </a:solidFill>
          </a:ln>
        </p:spPr>
      </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2428463" y="1287725"/>
            <a:ext cx="373019" cy="373019"/>
          </a:xfrm>
          <a:prstGeom prst="rect">
            <a:avLst/>
          </a:prstGeom>
        </p:spPr>
      </p:pic>
      <p:grpSp>
        <p:nvGrpSpPr>
          <p:cNvPr id="13" name="Group 13"/>
          <p:cNvGrpSpPr/>
          <p:nvPr/>
        </p:nvGrpSpPr>
        <p:grpSpPr>
          <a:xfrm>
            <a:off x="3117703" y="4629353"/>
            <a:ext cx="6466203" cy="3406507"/>
            <a:chOff x="0" y="0"/>
            <a:chExt cx="1703033" cy="897187"/>
          </a:xfrm>
        </p:grpSpPr>
        <p:sp>
          <p:nvSpPr>
            <p:cNvPr id="14" name="Freeform 14"/>
            <p:cNvSpPr/>
            <p:nvPr/>
          </p:nvSpPr>
          <p:spPr>
            <a:xfrm>
              <a:off x="0" y="0"/>
              <a:ext cx="1703033" cy="897187"/>
            </a:xfrm>
            <a:custGeom>
              <a:avLst/>
              <a:gdLst/>
              <a:ahLst/>
              <a:cxnLst/>
              <a:rect l="l" t="t" r="r" b="b"/>
              <a:pathLst>
                <a:path w="1703033" h="897187">
                  <a:moveTo>
                    <a:pt x="28735" y="0"/>
                  </a:moveTo>
                  <a:lnTo>
                    <a:pt x="1674298" y="0"/>
                  </a:lnTo>
                  <a:cubicBezTo>
                    <a:pt x="1681919" y="0"/>
                    <a:pt x="1689228" y="3027"/>
                    <a:pt x="1694617" y="8416"/>
                  </a:cubicBezTo>
                  <a:cubicBezTo>
                    <a:pt x="1700006" y="13805"/>
                    <a:pt x="1703033" y="21114"/>
                    <a:pt x="1703033" y="28735"/>
                  </a:cubicBezTo>
                  <a:lnTo>
                    <a:pt x="1703033" y="868452"/>
                  </a:lnTo>
                  <a:cubicBezTo>
                    <a:pt x="1703033" y="876073"/>
                    <a:pt x="1700006" y="883382"/>
                    <a:pt x="1694617" y="888771"/>
                  </a:cubicBezTo>
                  <a:cubicBezTo>
                    <a:pt x="1689228" y="894159"/>
                    <a:pt x="1681919" y="897187"/>
                    <a:pt x="1674298" y="897187"/>
                  </a:cubicBezTo>
                  <a:lnTo>
                    <a:pt x="28735" y="897187"/>
                  </a:lnTo>
                  <a:cubicBezTo>
                    <a:pt x="21114" y="897187"/>
                    <a:pt x="13805" y="894159"/>
                    <a:pt x="8416" y="888771"/>
                  </a:cubicBezTo>
                  <a:cubicBezTo>
                    <a:pt x="3027" y="883382"/>
                    <a:pt x="0" y="876073"/>
                    <a:pt x="0" y="868452"/>
                  </a:cubicBezTo>
                  <a:lnTo>
                    <a:pt x="0" y="28735"/>
                  </a:lnTo>
                  <a:cubicBezTo>
                    <a:pt x="0" y="21114"/>
                    <a:pt x="3027" y="13805"/>
                    <a:pt x="8416" y="8416"/>
                  </a:cubicBezTo>
                  <a:cubicBezTo>
                    <a:pt x="13805" y="3027"/>
                    <a:pt x="21114" y="0"/>
                    <a:pt x="28735" y="0"/>
                  </a:cubicBezTo>
                  <a:close/>
                </a:path>
              </a:pathLst>
            </a:custGeom>
            <a:solidFill>
              <a:srgbClr val="191919"/>
            </a:solidFill>
            <a:ln w="19050">
              <a:solidFill>
                <a:srgbClr val="191919"/>
              </a:solidFill>
            </a:ln>
          </p:spPr>
        </p:sp>
        <p:sp>
          <p:nvSpPr>
            <p:cNvPr id="15" name="TextBox 15"/>
            <p:cNvSpPr txBox="1"/>
            <p:nvPr/>
          </p:nvSpPr>
          <p:spPr>
            <a:xfrm>
              <a:off x="0" y="-95250"/>
              <a:ext cx="812800" cy="908050"/>
            </a:xfrm>
            <a:prstGeom prst="rect">
              <a:avLst/>
            </a:prstGeom>
          </p:spPr>
          <p:txBody>
            <a:bodyPr lIns="254000" tIns="254000" rIns="254000" bIns="254000" rtlCol="0" anchor="ctr"/>
            <a:lstStyle/>
            <a:p>
              <a:pPr algn="ctr">
                <a:lnSpc>
                  <a:spcPts val="4199"/>
                </a:lnSpc>
              </a:pPr>
              <a:endParaRPr/>
            </a:p>
          </p:txBody>
        </p:sp>
      </p:grpSp>
      <p:grpSp>
        <p:nvGrpSpPr>
          <p:cNvPr id="16" name="Group 16"/>
          <p:cNvGrpSpPr/>
          <p:nvPr/>
        </p:nvGrpSpPr>
        <p:grpSpPr>
          <a:xfrm>
            <a:off x="3117703" y="5383024"/>
            <a:ext cx="6466203" cy="3623616"/>
            <a:chOff x="0" y="0"/>
            <a:chExt cx="1703033" cy="897187"/>
          </a:xfrm>
        </p:grpSpPr>
        <p:sp>
          <p:nvSpPr>
            <p:cNvPr id="17" name="Freeform 17"/>
            <p:cNvSpPr/>
            <p:nvPr/>
          </p:nvSpPr>
          <p:spPr>
            <a:xfrm>
              <a:off x="0" y="0"/>
              <a:ext cx="1703033" cy="897187"/>
            </a:xfrm>
            <a:custGeom>
              <a:avLst/>
              <a:gdLst/>
              <a:ahLst/>
              <a:cxnLst/>
              <a:rect l="l" t="t" r="r" b="b"/>
              <a:pathLst>
                <a:path w="1703033" h="897187">
                  <a:moveTo>
                    <a:pt x="28735" y="0"/>
                  </a:moveTo>
                  <a:lnTo>
                    <a:pt x="1674298" y="0"/>
                  </a:lnTo>
                  <a:cubicBezTo>
                    <a:pt x="1681919" y="0"/>
                    <a:pt x="1689228" y="3027"/>
                    <a:pt x="1694617" y="8416"/>
                  </a:cubicBezTo>
                  <a:cubicBezTo>
                    <a:pt x="1700006" y="13805"/>
                    <a:pt x="1703033" y="21114"/>
                    <a:pt x="1703033" y="28735"/>
                  </a:cubicBezTo>
                  <a:lnTo>
                    <a:pt x="1703033" y="868452"/>
                  </a:lnTo>
                  <a:cubicBezTo>
                    <a:pt x="1703033" y="876073"/>
                    <a:pt x="1700006" y="883382"/>
                    <a:pt x="1694617" y="888771"/>
                  </a:cubicBezTo>
                  <a:cubicBezTo>
                    <a:pt x="1689228" y="894159"/>
                    <a:pt x="1681919" y="897187"/>
                    <a:pt x="1674298" y="897187"/>
                  </a:cubicBezTo>
                  <a:lnTo>
                    <a:pt x="28735" y="897187"/>
                  </a:lnTo>
                  <a:cubicBezTo>
                    <a:pt x="21114" y="897187"/>
                    <a:pt x="13805" y="894159"/>
                    <a:pt x="8416" y="888771"/>
                  </a:cubicBezTo>
                  <a:cubicBezTo>
                    <a:pt x="3027" y="883382"/>
                    <a:pt x="0" y="876073"/>
                    <a:pt x="0" y="868452"/>
                  </a:cubicBezTo>
                  <a:lnTo>
                    <a:pt x="0" y="28735"/>
                  </a:lnTo>
                  <a:cubicBezTo>
                    <a:pt x="0" y="21114"/>
                    <a:pt x="3027" y="13805"/>
                    <a:pt x="8416" y="8416"/>
                  </a:cubicBezTo>
                  <a:cubicBezTo>
                    <a:pt x="13805" y="3027"/>
                    <a:pt x="21114" y="0"/>
                    <a:pt x="28735" y="0"/>
                  </a:cubicBezTo>
                  <a:close/>
                </a:path>
              </a:pathLst>
            </a:custGeom>
            <a:solidFill>
              <a:srgbClr val="FFFAEE"/>
            </a:solidFill>
            <a:ln w="19050">
              <a:solidFill>
                <a:srgbClr val="191919"/>
              </a:solidFill>
            </a:ln>
          </p:spPr>
        </p:sp>
        <p:sp>
          <p:nvSpPr>
            <p:cNvPr id="18" name="TextBox 18"/>
            <p:cNvSpPr txBox="1"/>
            <p:nvPr/>
          </p:nvSpPr>
          <p:spPr>
            <a:xfrm>
              <a:off x="0" y="-95250"/>
              <a:ext cx="812800" cy="908050"/>
            </a:xfrm>
            <a:prstGeom prst="rect">
              <a:avLst/>
            </a:prstGeom>
          </p:spPr>
          <p:txBody>
            <a:bodyPr lIns="254000" tIns="254000" rIns="254000" bIns="254000" rtlCol="0" anchor="ctr"/>
            <a:lstStyle/>
            <a:p>
              <a:pPr algn="ctr">
                <a:lnSpc>
                  <a:spcPts val="4199"/>
                </a:lnSpc>
              </a:pPr>
              <a:endParaRPr/>
            </a:p>
          </p:txBody>
        </p:sp>
      </p:grpSp>
      <p:grpSp>
        <p:nvGrpSpPr>
          <p:cNvPr id="19" name="Group 19"/>
          <p:cNvGrpSpPr/>
          <p:nvPr/>
        </p:nvGrpSpPr>
        <p:grpSpPr>
          <a:xfrm>
            <a:off x="10595529" y="3787858"/>
            <a:ext cx="6244671" cy="3406507"/>
            <a:chOff x="0" y="0"/>
            <a:chExt cx="1703033" cy="897187"/>
          </a:xfrm>
        </p:grpSpPr>
        <p:sp>
          <p:nvSpPr>
            <p:cNvPr id="20" name="Freeform 20"/>
            <p:cNvSpPr/>
            <p:nvPr/>
          </p:nvSpPr>
          <p:spPr>
            <a:xfrm>
              <a:off x="0" y="0"/>
              <a:ext cx="1703033" cy="897187"/>
            </a:xfrm>
            <a:custGeom>
              <a:avLst/>
              <a:gdLst/>
              <a:ahLst/>
              <a:cxnLst/>
              <a:rect l="l" t="t" r="r" b="b"/>
              <a:pathLst>
                <a:path w="1703033" h="897187">
                  <a:moveTo>
                    <a:pt x="28735" y="0"/>
                  </a:moveTo>
                  <a:lnTo>
                    <a:pt x="1674298" y="0"/>
                  </a:lnTo>
                  <a:cubicBezTo>
                    <a:pt x="1681919" y="0"/>
                    <a:pt x="1689228" y="3027"/>
                    <a:pt x="1694617" y="8416"/>
                  </a:cubicBezTo>
                  <a:cubicBezTo>
                    <a:pt x="1700006" y="13805"/>
                    <a:pt x="1703033" y="21114"/>
                    <a:pt x="1703033" y="28735"/>
                  </a:cubicBezTo>
                  <a:lnTo>
                    <a:pt x="1703033" y="868452"/>
                  </a:lnTo>
                  <a:cubicBezTo>
                    <a:pt x="1703033" y="876073"/>
                    <a:pt x="1700006" y="883382"/>
                    <a:pt x="1694617" y="888771"/>
                  </a:cubicBezTo>
                  <a:cubicBezTo>
                    <a:pt x="1689228" y="894159"/>
                    <a:pt x="1681919" y="897187"/>
                    <a:pt x="1674298" y="897187"/>
                  </a:cubicBezTo>
                  <a:lnTo>
                    <a:pt x="28735" y="897187"/>
                  </a:lnTo>
                  <a:cubicBezTo>
                    <a:pt x="21114" y="897187"/>
                    <a:pt x="13805" y="894159"/>
                    <a:pt x="8416" y="888771"/>
                  </a:cubicBezTo>
                  <a:cubicBezTo>
                    <a:pt x="3027" y="883382"/>
                    <a:pt x="0" y="876073"/>
                    <a:pt x="0" y="868452"/>
                  </a:cubicBezTo>
                  <a:lnTo>
                    <a:pt x="0" y="28735"/>
                  </a:lnTo>
                  <a:cubicBezTo>
                    <a:pt x="0" y="21114"/>
                    <a:pt x="3027" y="13805"/>
                    <a:pt x="8416" y="8416"/>
                  </a:cubicBezTo>
                  <a:cubicBezTo>
                    <a:pt x="13805" y="3027"/>
                    <a:pt x="21114" y="0"/>
                    <a:pt x="28735" y="0"/>
                  </a:cubicBezTo>
                  <a:close/>
                </a:path>
              </a:pathLst>
            </a:custGeom>
            <a:solidFill>
              <a:srgbClr val="191919"/>
            </a:solidFill>
            <a:ln w="19050">
              <a:solidFill>
                <a:srgbClr val="191919"/>
              </a:solidFill>
            </a:ln>
          </p:spPr>
        </p:sp>
        <p:sp>
          <p:nvSpPr>
            <p:cNvPr id="21" name="TextBox 21"/>
            <p:cNvSpPr txBox="1"/>
            <p:nvPr/>
          </p:nvSpPr>
          <p:spPr>
            <a:xfrm>
              <a:off x="0" y="-95250"/>
              <a:ext cx="812800" cy="908050"/>
            </a:xfrm>
            <a:prstGeom prst="rect">
              <a:avLst/>
            </a:prstGeom>
          </p:spPr>
          <p:txBody>
            <a:bodyPr lIns="254000" tIns="254000" rIns="254000" bIns="254000" rtlCol="0" anchor="ctr"/>
            <a:lstStyle/>
            <a:p>
              <a:pPr algn="ctr">
                <a:lnSpc>
                  <a:spcPts val="4199"/>
                </a:lnSpc>
              </a:pPr>
              <a:endParaRPr/>
            </a:p>
          </p:txBody>
        </p:sp>
      </p:grpSp>
      <p:pic>
        <p:nvPicPr>
          <p:cNvPr id="22" name="Picture 2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819731" y="4004114"/>
            <a:ext cx="1186158" cy="336437"/>
          </a:xfrm>
          <a:prstGeom prst="rect">
            <a:avLst/>
          </a:prstGeom>
        </p:spPr>
      </p:pic>
      <p:grpSp>
        <p:nvGrpSpPr>
          <p:cNvPr id="23" name="Group 23"/>
          <p:cNvGrpSpPr/>
          <p:nvPr/>
        </p:nvGrpSpPr>
        <p:grpSpPr>
          <a:xfrm>
            <a:off x="10595529" y="4541529"/>
            <a:ext cx="6244671" cy="3406507"/>
            <a:chOff x="0" y="0"/>
            <a:chExt cx="1703033" cy="897187"/>
          </a:xfrm>
        </p:grpSpPr>
        <p:sp>
          <p:nvSpPr>
            <p:cNvPr id="24" name="Freeform 24"/>
            <p:cNvSpPr/>
            <p:nvPr/>
          </p:nvSpPr>
          <p:spPr>
            <a:xfrm>
              <a:off x="0" y="0"/>
              <a:ext cx="1703033" cy="897187"/>
            </a:xfrm>
            <a:custGeom>
              <a:avLst/>
              <a:gdLst/>
              <a:ahLst/>
              <a:cxnLst/>
              <a:rect l="l" t="t" r="r" b="b"/>
              <a:pathLst>
                <a:path w="1703033" h="897187">
                  <a:moveTo>
                    <a:pt x="28735" y="0"/>
                  </a:moveTo>
                  <a:lnTo>
                    <a:pt x="1674298" y="0"/>
                  </a:lnTo>
                  <a:cubicBezTo>
                    <a:pt x="1681919" y="0"/>
                    <a:pt x="1689228" y="3027"/>
                    <a:pt x="1694617" y="8416"/>
                  </a:cubicBezTo>
                  <a:cubicBezTo>
                    <a:pt x="1700006" y="13805"/>
                    <a:pt x="1703033" y="21114"/>
                    <a:pt x="1703033" y="28735"/>
                  </a:cubicBezTo>
                  <a:lnTo>
                    <a:pt x="1703033" y="868452"/>
                  </a:lnTo>
                  <a:cubicBezTo>
                    <a:pt x="1703033" y="876073"/>
                    <a:pt x="1700006" y="883382"/>
                    <a:pt x="1694617" y="888771"/>
                  </a:cubicBezTo>
                  <a:cubicBezTo>
                    <a:pt x="1689228" y="894159"/>
                    <a:pt x="1681919" y="897187"/>
                    <a:pt x="1674298" y="897187"/>
                  </a:cubicBezTo>
                  <a:lnTo>
                    <a:pt x="28735" y="897187"/>
                  </a:lnTo>
                  <a:cubicBezTo>
                    <a:pt x="21114" y="897187"/>
                    <a:pt x="13805" y="894159"/>
                    <a:pt x="8416" y="888771"/>
                  </a:cubicBezTo>
                  <a:cubicBezTo>
                    <a:pt x="3027" y="883382"/>
                    <a:pt x="0" y="876073"/>
                    <a:pt x="0" y="868452"/>
                  </a:cubicBezTo>
                  <a:lnTo>
                    <a:pt x="0" y="28735"/>
                  </a:lnTo>
                  <a:cubicBezTo>
                    <a:pt x="0" y="21114"/>
                    <a:pt x="3027" y="13805"/>
                    <a:pt x="8416" y="8416"/>
                  </a:cubicBezTo>
                  <a:cubicBezTo>
                    <a:pt x="13805" y="3027"/>
                    <a:pt x="21114" y="0"/>
                    <a:pt x="28735" y="0"/>
                  </a:cubicBezTo>
                  <a:close/>
                </a:path>
              </a:pathLst>
            </a:custGeom>
            <a:solidFill>
              <a:srgbClr val="FFFAEE"/>
            </a:solidFill>
            <a:ln w="19050">
              <a:solidFill>
                <a:srgbClr val="191919"/>
              </a:solidFill>
            </a:ln>
          </p:spPr>
        </p:sp>
        <p:sp>
          <p:nvSpPr>
            <p:cNvPr id="25" name="TextBox 25"/>
            <p:cNvSpPr txBox="1"/>
            <p:nvPr/>
          </p:nvSpPr>
          <p:spPr>
            <a:xfrm>
              <a:off x="89952" y="186675"/>
              <a:ext cx="1576490" cy="634119"/>
            </a:xfrm>
            <a:prstGeom prst="rect">
              <a:avLst/>
            </a:prstGeom>
          </p:spPr>
          <p:txBody>
            <a:bodyPr lIns="254000" tIns="254000" rIns="254000" bIns="254000" rtlCol="0" anchor="ctr"/>
            <a:lstStyle/>
            <a:p>
              <a:r>
                <a:rPr lang="id-ID" sz="3200" dirty="0">
                  <a:latin typeface="Telegraf" panose="020B0604020202020204" charset="0"/>
                </a:rPr>
                <a:t>W</a:t>
              </a:r>
              <a:r>
                <a:rPr lang="id-ID" sz="3200" dirty="0" smtClean="0">
                  <a:latin typeface="Telegraf" panose="020B0604020202020204" charset="0"/>
                </a:rPr>
                <a:t>eb </a:t>
              </a:r>
              <a:r>
                <a:rPr lang="id-ID" sz="3200" dirty="0">
                  <a:latin typeface="Telegraf" panose="020B0604020202020204" charset="0"/>
                </a:rPr>
                <a:t>scraping adalah proses mengekstrasi data dari sebuah website ke format file yang baru.</a:t>
              </a:r>
            </a:p>
          </p:txBody>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41905" y="4845610"/>
            <a:ext cx="1186158" cy="336437"/>
          </a:xfrm>
          <a:prstGeom prst="rect">
            <a:avLst/>
          </a:prstGeom>
        </p:spPr>
      </p:pic>
      <p:pic>
        <p:nvPicPr>
          <p:cNvPr id="27" name="Picture 27"/>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028700" y="3963604"/>
            <a:ext cx="1001179" cy="5294696"/>
          </a:xfrm>
          <a:prstGeom prst="rect">
            <a:avLst/>
          </a:prstGeom>
        </p:spPr>
      </p:pic>
      <p:pic>
        <p:nvPicPr>
          <p:cNvPr id="28" name="Picture 28"/>
          <p:cNvPicPr>
            <a:picLocks noChangeAspect="1"/>
          </p:cNvPicPr>
          <p:nvPr/>
        </p:nvPicPr>
        <p:blipFill>
          <a:blip r:embed="rId10">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a:off x="8921579" y="8535087"/>
            <a:ext cx="544126" cy="704163"/>
          </a:xfrm>
          <a:prstGeom prst="rect">
            <a:avLst/>
          </a:prstGeom>
        </p:spPr>
      </p:pic>
      <p:pic>
        <p:nvPicPr>
          <p:cNvPr id="29" name="Picture 29"/>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rcRect/>
          <a:stretch>
            <a:fillRect/>
          </a:stretch>
        </p:blipFill>
        <p:spPr>
          <a:xfrm>
            <a:off x="4257599" y="3388833"/>
            <a:ext cx="468675" cy="783500"/>
          </a:xfrm>
          <a:prstGeom prst="rect">
            <a:avLst/>
          </a:prstGeom>
        </p:spPr>
      </p:pic>
      <p:sp>
        <p:nvSpPr>
          <p:cNvPr id="30" name="TextBox 30"/>
          <p:cNvSpPr txBox="1"/>
          <p:nvPr/>
        </p:nvSpPr>
        <p:spPr>
          <a:xfrm>
            <a:off x="1858191" y="1138929"/>
            <a:ext cx="7063388" cy="1866900"/>
          </a:xfrm>
          <a:prstGeom prst="rect">
            <a:avLst/>
          </a:prstGeom>
        </p:spPr>
        <p:txBody>
          <a:bodyPr lIns="0" tIns="0" rIns="0" bIns="0" rtlCol="0" anchor="t">
            <a:spAutoFit/>
          </a:bodyPr>
          <a:lstStyle/>
          <a:p>
            <a:pPr marL="0" lvl="0" indent="0" algn="ctr">
              <a:lnSpc>
                <a:spcPts val="6720"/>
              </a:lnSpc>
              <a:spcBef>
                <a:spcPct val="0"/>
              </a:spcBef>
            </a:pPr>
            <a:r>
              <a:rPr lang="en-US" sz="5600" dirty="0" err="1">
                <a:solidFill>
                  <a:srgbClr val="000000"/>
                </a:solidFill>
                <a:latin typeface="Agrandir"/>
              </a:rPr>
              <a:t>Perbedaan</a:t>
            </a:r>
            <a:r>
              <a:rPr lang="en-US" sz="5600" dirty="0">
                <a:solidFill>
                  <a:srgbClr val="000000"/>
                </a:solidFill>
                <a:latin typeface="Agrandir"/>
              </a:rPr>
              <a:t> Scraping &amp; Crawling</a:t>
            </a:r>
          </a:p>
        </p:txBody>
      </p:sp>
      <p:sp>
        <p:nvSpPr>
          <p:cNvPr id="32" name="Rectangle 31"/>
          <p:cNvSpPr/>
          <p:nvPr/>
        </p:nvSpPr>
        <p:spPr>
          <a:xfrm>
            <a:off x="3503774" y="6275716"/>
            <a:ext cx="5741086" cy="2400657"/>
          </a:xfrm>
          <a:prstGeom prst="rect">
            <a:avLst/>
          </a:prstGeom>
        </p:spPr>
        <p:txBody>
          <a:bodyPr wrap="square">
            <a:spAutoFit/>
          </a:bodyPr>
          <a:lstStyle/>
          <a:p>
            <a:r>
              <a:rPr lang="id-ID" sz="3000" dirty="0" smtClean="0">
                <a:latin typeface="Telegraf" panose="020B0604020202020204" charset="0"/>
                <a:ea typeface="Times New Roman" panose="02020603050405020304" pitchFamily="18" charset="0"/>
              </a:rPr>
              <a:t>Web </a:t>
            </a:r>
            <a:r>
              <a:rPr lang="id-ID" sz="3000" dirty="0">
                <a:latin typeface="Telegraf" panose="020B0604020202020204" charset="0"/>
                <a:ea typeface="Times New Roman" panose="02020603050405020304" pitchFamily="18" charset="0"/>
              </a:rPr>
              <a:t>crawling adalah proses membaca dan menyimpan seluruh konten ke dalam sebuah website dengan tujuan pengarsipan atau indexing. </a:t>
            </a:r>
            <a:endParaRPr lang="id-ID" sz="3000" dirty="0">
              <a:latin typeface="Telegraf" panose="020B0604020202020204" charset="0"/>
            </a:endParaRPr>
          </a:p>
        </p:txBody>
      </p:sp>
      <p:sp>
        <p:nvSpPr>
          <p:cNvPr id="33" name="TextBox 5"/>
          <p:cNvSpPr txBox="1"/>
          <p:nvPr/>
        </p:nvSpPr>
        <p:spPr>
          <a:xfrm>
            <a:off x="3494953" y="5586831"/>
            <a:ext cx="3947215" cy="641201"/>
          </a:xfrm>
          <a:prstGeom prst="rect">
            <a:avLst/>
          </a:prstGeom>
        </p:spPr>
        <p:txBody>
          <a:bodyPr lIns="0" tIns="0" rIns="0" bIns="0" rtlCol="0" anchor="t">
            <a:spAutoFit/>
          </a:bodyPr>
          <a:lstStyle/>
          <a:p>
            <a:pPr marL="0" lvl="0" indent="0">
              <a:lnSpc>
                <a:spcPts val="5040"/>
              </a:lnSpc>
              <a:spcBef>
                <a:spcPct val="0"/>
              </a:spcBef>
            </a:pPr>
            <a:r>
              <a:rPr lang="id-ID" sz="3600" dirty="0" smtClean="0">
                <a:solidFill>
                  <a:srgbClr val="000000"/>
                </a:solidFill>
                <a:latin typeface="Agrandir Bold"/>
              </a:rPr>
              <a:t>Crawling</a:t>
            </a:r>
            <a:endParaRPr lang="en-US" sz="3600" dirty="0">
              <a:solidFill>
                <a:srgbClr val="000000"/>
              </a:solidFill>
              <a:latin typeface="Agrandir Bold"/>
            </a:endParaRPr>
          </a:p>
        </p:txBody>
      </p:sp>
      <p:sp>
        <p:nvSpPr>
          <p:cNvPr id="34" name="TextBox 5"/>
          <p:cNvSpPr txBox="1"/>
          <p:nvPr/>
        </p:nvSpPr>
        <p:spPr>
          <a:xfrm>
            <a:off x="11078329" y="4764677"/>
            <a:ext cx="3947215" cy="641201"/>
          </a:xfrm>
          <a:prstGeom prst="rect">
            <a:avLst/>
          </a:prstGeom>
        </p:spPr>
        <p:txBody>
          <a:bodyPr lIns="0" tIns="0" rIns="0" bIns="0" rtlCol="0" anchor="t">
            <a:spAutoFit/>
          </a:bodyPr>
          <a:lstStyle/>
          <a:p>
            <a:pPr marL="0" lvl="0" indent="0">
              <a:lnSpc>
                <a:spcPts val="5040"/>
              </a:lnSpc>
              <a:spcBef>
                <a:spcPct val="0"/>
              </a:spcBef>
            </a:pPr>
            <a:r>
              <a:rPr lang="id-ID" sz="3600" dirty="0" smtClean="0">
                <a:solidFill>
                  <a:srgbClr val="000000"/>
                </a:solidFill>
                <a:latin typeface="Agrandir Bold"/>
              </a:rPr>
              <a:t>Scraping</a:t>
            </a:r>
            <a:endParaRPr lang="en-US" sz="3600" dirty="0">
              <a:solidFill>
                <a:srgbClr val="000000"/>
              </a:solidFill>
              <a:latin typeface="Agrandir Bold"/>
            </a:endParaRPr>
          </a:p>
        </p:txBody>
      </p:sp>
      <p:sp>
        <p:nvSpPr>
          <p:cNvPr id="35" name="TextBox 34"/>
          <p:cNvSpPr txBox="1"/>
          <p:nvPr/>
        </p:nvSpPr>
        <p:spPr>
          <a:xfrm>
            <a:off x="13269863" y="1207087"/>
            <a:ext cx="2852063" cy="584775"/>
          </a:xfrm>
          <a:prstGeom prst="rect">
            <a:avLst/>
          </a:prstGeom>
          <a:noFill/>
        </p:spPr>
        <p:txBody>
          <a:bodyPr wrap="none" rtlCol="0">
            <a:spAutoFit/>
          </a:bodyPr>
          <a:lstStyle/>
          <a:p>
            <a:r>
              <a:rPr lang="id-ID" sz="3200" dirty="0" smtClean="0">
                <a:latin typeface="Telegraf" panose="020B0604020202020204" charset="0"/>
              </a:rPr>
              <a:t>-</a:t>
            </a:r>
            <a:r>
              <a:rPr lang="id-ID" sz="3200" b="1" dirty="0" smtClean="0">
                <a:latin typeface="Telegraf" panose="020B0604020202020204" charset="0"/>
              </a:rPr>
              <a:t> DEFINISI </a:t>
            </a:r>
            <a:r>
              <a:rPr lang="id-ID" sz="3200" dirty="0" smtClean="0">
                <a:latin typeface="Telegraf" panose="020B0604020202020204" charset="0"/>
              </a:rPr>
              <a:t>-</a:t>
            </a:r>
            <a:endParaRPr lang="id-ID" sz="3200" dirty="0">
              <a:latin typeface="Telegraf" panose="020B060402020202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6DFC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0253620" cy="6661553"/>
            <a:chOff x="0" y="0"/>
            <a:chExt cx="5845726" cy="3797840"/>
          </a:xfrm>
        </p:grpSpPr>
        <p:sp>
          <p:nvSpPr>
            <p:cNvPr id="3" name="Freeform 3"/>
            <p:cNvSpPr/>
            <p:nvPr/>
          </p:nvSpPr>
          <p:spPr>
            <a:xfrm>
              <a:off x="6350" y="6350"/>
              <a:ext cx="5833026" cy="3785140"/>
            </a:xfrm>
            <a:custGeom>
              <a:avLst/>
              <a:gdLst/>
              <a:ahLst/>
              <a:cxnLst/>
              <a:rect l="l" t="t" r="r" b="b"/>
              <a:pathLst>
                <a:path w="5833026" h="3785140">
                  <a:moveTo>
                    <a:pt x="5833026" y="599567"/>
                  </a:moveTo>
                  <a:lnTo>
                    <a:pt x="5833026" y="1199007"/>
                  </a:lnTo>
                  <a:lnTo>
                    <a:pt x="5833026" y="3785140"/>
                  </a:lnTo>
                  <a:lnTo>
                    <a:pt x="0" y="3785140"/>
                  </a:lnTo>
                  <a:lnTo>
                    <a:pt x="0" y="1199007"/>
                  </a:lnTo>
                  <a:lnTo>
                    <a:pt x="0" y="254000"/>
                  </a:lnTo>
                  <a:cubicBezTo>
                    <a:pt x="0" y="113665"/>
                    <a:pt x="113665" y="0"/>
                    <a:pt x="254000" y="0"/>
                  </a:cubicBezTo>
                  <a:lnTo>
                    <a:pt x="4792472" y="0"/>
                  </a:lnTo>
                  <a:cubicBezTo>
                    <a:pt x="4932680" y="0"/>
                    <a:pt x="5046472" y="113665"/>
                    <a:pt x="5046472" y="254000"/>
                  </a:cubicBezTo>
                  <a:lnTo>
                    <a:pt x="5046472" y="599567"/>
                  </a:lnTo>
                  <a:lnTo>
                    <a:pt x="5833026" y="599567"/>
                  </a:lnTo>
                  <a:close/>
                </a:path>
              </a:pathLst>
            </a:custGeom>
            <a:solidFill>
              <a:srgbClr val="FFFAEE"/>
            </a:solidFill>
          </p:spPr>
        </p:sp>
        <p:sp>
          <p:nvSpPr>
            <p:cNvPr id="4" name="Freeform 4"/>
            <p:cNvSpPr/>
            <p:nvPr/>
          </p:nvSpPr>
          <p:spPr>
            <a:xfrm>
              <a:off x="0" y="0"/>
              <a:ext cx="5845726" cy="3797840"/>
            </a:xfrm>
            <a:custGeom>
              <a:avLst/>
              <a:gdLst/>
              <a:ahLst/>
              <a:cxnLst/>
              <a:rect l="l" t="t" r="r" b="b"/>
              <a:pathLst>
                <a:path w="5845726" h="3797840">
                  <a:moveTo>
                    <a:pt x="5059172" y="599567"/>
                  </a:moveTo>
                  <a:lnTo>
                    <a:pt x="5059172" y="260350"/>
                  </a:lnTo>
                  <a:cubicBezTo>
                    <a:pt x="5059172" y="116840"/>
                    <a:pt x="4942332" y="0"/>
                    <a:pt x="4798822" y="0"/>
                  </a:cubicBezTo>
                  <a:lnTo>
                    <a:pt x="260350" y="0"/>
                  </a:lnTo>
                  <a:cubicBezTo>
                    <a:pt x="116840" y="0"/>
                    <a:pt x="0" y="116840"/>
                    <a:pt x="0" y="260350"/>
                  </a:cubicBezTo>
                  <a:lnTo>
                    <a:pt x="0" y="1199007"/>
                  </a:lnTo>
                  <a:lnTo>
                    <a:pt x="0" y="1211707"/>
                  </a:lnTo>
                  <a:lnTo>
                    <a:pt x="0" y="3797840"/>
                  </a:lnTo>
                  <a:lnTo>
                    <a:pt x="5845726" y="3797840"/>
                  </a:lnTo>
                  <a:lnTo>
                    <a:pt x="5845726" y="1211707"/>
                  </a:lnTo>
                  <a:lnTo>
                    <a:pt x="5845726" y="1199007"/>
                  </a:lnTo>
                  <a:lnTo>
                    <a:pt x="5845726" y="599567"/>
                  </a:lnTo>
                  <a:lnTo>
                    <a:pt x="5059172" y="599567"/>
                  </a:lnTo>
                  <a:close/>
                  <a:moveTo>
                    <a:pt x="12700" y="1211707"/>
                  </a:moveTo>
                  <a:lnTo>
                    <a:pt x="5233586" y="1211707"/>
                  </a:lnTo>
                  <a:lnTo>
                    <a:pt x="5233586" y="3785140"/>
                  </a:lnTo>
                  <a:lnTo>
                    <a:pt x="12700" y="3785140"/>
                  </a:lnTo>
                  <a:lnTo>
                    <a:pt x="12700" y="1211707"/>
                  </a:lnTo>
                  <a:close/>
                  <a:moveTo>
                    <a:pt x="5833026" y="3785140"/>
                  </a:moveTo>
                  <a:lnTo>
                    <a:pt x="5246286" y="3785140"/>
                  </a:lnTo>
                  <a:lnTo>
                    <a:pt x="5246286" y="1211707"/>
                  </a:lnTo>
                  <a:lnTo>
                    <a:pt x="5833026" y="1211707"/>
                  </a:lnTo>
                  <a:lnTo>
                    <a:pt x="5833026" y="3785140"/>
                  </a:lnTo>
                  <a:close/>
                  <a:moveTo>
                    <a:pt x="12700" y="1199007"/>
                  </a:moveTo>
                  <a:lnTo>
                    <a:pt x="12700" y="260350"/>
                  </a:lnTo>
                  <a:cubicBezTo>
                    <a:pt x="12700" y="123825"/>
                    <a:pt x="123825" y="12700"/>
                    <a:pt x="260350" y="12700"/>
                  </a:cubicBezTo>
                  <a:lnTo>
                    <a:pt x="4798822" y="12700"/>
                  </a:lnTo>
                  <a:cubicBezTo>
                    <a:pt x="4935347" y="12700"/>
                    <a:pt x="5046472" y="123825"/>
                    <a:pt x="5046472" y="260350"/>
                  </a:cubicBezTo>
                  <a:lnTo>
                    <a:pt x="5046472" y="612267"/>
                  </a:lnTo>
                  <a:lnTo>
                    <a:pt x="5833026" y="612267"/>
                  </a:lnTo>
                  <a:lnTo>
                    <a:pt x="5833026" y="1199007"/>
                  </a:lnTo>
                  <a:lnTo>
                    <a:pt x="12700" y="1199007"/>
                  </a:lnTo>
                  <a:close/>
                </a:path>
              </a:pathLst>
            </a:custGeom>
            <a:solidFill>
              <a:srgbClr val="191919"/>
            </a:solidFill>
          </p:spPr>
        </p:sp>
      </p:grpSp>
      <p:sp>
        <p:nvSpPr>
          <p:cNvPr id="6" name="Freeform 6"/>
          <p:cNvSpPr/>
          <p:nvPr/>
        </p:nvSpPr>
        <p:spPr>
          <a:xfrm>
            <a:off x="-362607" y="2940176"/>
            <a:ext cx="19040246" cy="7705080"/>
          </a:xfrm>
          <a:custGeom>
            <a:avLst/>
            <a:gdLst/>
            <a:ahLst/>
            <a:cxnLst/>
            <a:rect l="l" t="t" r="r" b="b"/>
            <a:pathLst>
              <a:path w="5014715" h="2029321">
                <a:moveTo>
                  <a:pt x="0" y="0"/>
                </a:moveTo>
                <a:lnTo>
                  <a:pt x="5014715" y="0"/>
                </a:lnTo>
                <a:lnTo>
                  <a:pt x="5014715" y="2029321"/>
                </a:lnTo>
                <a:lnTo>
                  <a:pt x="0" y="2029321"/>
                </a:lnTo>
                <a:close/>
              </a:path>
            </a:pathLst>
          </a:custGeom>
          <a:solidFill>
            <a:srgbClr val="D6DFCC"/>
          </a:solidFill>
          <a:ln w="19050">
            <a:solidFill>
              <a:srgbClr val="191919"/>
            </a:solidFill>
          </a:ln>
        </p:spPr>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614972" y="8906219"/>
            <a:ext cx="6648913" cy="6648913"/>
          </a:xfrm>
          <a:prstGeom prst="rect">
            <a:avLst/>
          </a:prstGeom>
        </p:spPr>
      </p:pic>
      <p:sp>
        <p:nvSpPr>
          <p:cNvPr id="10" name="Freeform 10"/>
          <p:cNvSpPr/>
          <p:nvPr/>
        </p:nvSpPr>
        <p:spPr>
          <a:xfrm>
            <a:off x="12132490" y="1075246"/>
            <a:ext cx="5126810" cy="797976"/>
          </a:xfrm>
          <a:custGeom>
            <a:avLst/>
            <a:gdLst/>
            <a:ahLst/>
            <a:cxnLst/>
            <a:rect l="l" t="t" r="r" b="b"/>
            <a:pathLst>
              <a:path w="1350271" h="210167">
                <a:moveTo>
                  <a:pt x="105083" y="0"/>
                </a:moveTo>
                <a:lnTo>
                  <a:pt x="1245188" y="0"/>
                </a:lnTo>
                <a:cubicBezTo>
                  <a:pt x="1303224" y="0"/>
                  <a:pt x="1350271" y="47047"/>
                  <a:pt x="1350271" y="105083"/>
                </a:cubicBezTo>
                <a:lnTo>
                  <a:pt x="1350271" y="105083"/>
                </a:lnTo>
                <a:cubicBezTo>
                  <a:pt x="1350271" y="163119"/>
                  <a:pt x="1303224" y="210167"/>
                  <a:pt x="1245188" y="210167"/>
                </a:cubicBezTo>
                <a:lnTo>
                  <a:pt x="105083" y="210167"/>
                </a:lnTo>
                <a:cubicBezTo>
                  <a:pt x="47047" y="210167"/>
                  <a:pt x="0" y="163119"/>
                  <a:pt x="0" y="105083"/>
                </a:cubicBezTo>
                <a:lnTo>
                  <a:pt x="0" y="105083"/>
                </a:lnTo>
                <a:cubicBezTo>
                  <a:pt x="0" y="47047"/>
                  <a:pt x="47047" y="0"/>
                  <a:pt x="105083" y="0"/>
                </a:cubicBezTo>
                <a:close/>
              </a:path>
            </a:pathLst>
          </a:custGeom>
          <a:solidFill>
            <a:srgbClr val="B9BBDD"/>
          </a:solidFill>
          <a:ln w="19050">
            <a:solidFill>
              <a:srgbClr val="191919"/>
            </a:solidFill>
          </a:ln>
        </p:spPr>
      </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2428463" y="1287725"/>
            <a:ext cx="373019" cy="373019"/>
          </a:xfrm>
          <a:prstGeom prst="rect">
            <a:avLst/>
          </a:prstGeom>
        </p:spPr>
      </p:pic>
      <p:grpSp>
        <p:nvGrpSpPr>
          <p:cNvPr id="13" name="Group 13"/>
          <p:cNvGrpSpPr/>
          <p:nvPr/>
        </p:nvGrpSpPr>
        <p:grpSpPr>
          <a:xfrm>
            <a:off x="3117704" y="4629353"/>
            <a:ext cx="6348002" cy="3406507"/>
            <a:chOff x="0" y="0"/>
            <a:chExt cx="1703033" cy="897187"/>
          </a:xfrm>
        </p:grpSpPr>
        <p:sp>
          <p:nvSpPr>
            <p:cNvPr id="14" name="Freeform 14"/>
            <p:cNvSpPr/>
            <p:nvPr/>
          </p:nvSpPr>
          <p:spPr>
            <a:xfrm>
              <a:off x="0" y="0"/>
              <a:ext cx="1703033" cy="897187"/>
            </a:xfrm>
            <a:custGeom>
              <a:avLst/>
              <a:gdLst/>
              <a:ahLst/>
              <a:cxnLst/>
              <a:rect l="l" t="t" r="r" b="b"/>
              <a:pathLst>
                <a:path w="1703033" h="897187">
                  <a:moveTo>
                    <a:pt x="28735" y="0"/>
                  </a:moveTo>
                  <a:lnTo>
                    <a:pt x="1674298" y="0"/>
                  </a:lnTo>
                  <a:cubicBezTo>
                    <a:pt x="1681919" y="0"/>
                    <a:pt x="1689228" y="3027"/>
                    <a:pt x="1694617" y="8416"/>
                  </a:cubicBezTo>
                  <a:cubicBezTo>
                    <a:pt x="1700006" y="13805"/>
                    <a:pt x="1703033" y="21114"/>
                    <a:pt x="1703033" y="28735"/>
                  </a:cubicBezTo>
                  <a:lnTo>
                    <a:pt x="1703033" y="868452"/>
                  </a:lnTo>
                  <a:cubicBezTo>
                    <a:pt x="1703033" y="876073"/>
                    <a:pt x="1700006" y="883382"/>
                    <a:pt x="1694617" y="888771"/>
                  </a:cubicBezTo>
                  <a:cubicBezTo>
                    <a:pt x="1689228" y="894159"/>
                    <a:pt x="1681919" y="897187"/>
                    <a:pt x="1674298" y="897187"/>
                  </a:cubicBezTo>
                  <a:lnTo>
                    <a:pt x="28735" y="897187"/>
                  </a:lnTo>
                  <a:cubicBezTo>
                    <a:pt x="21114" y="897187"/>
                    <a:pt x="13805" y="894159"/>
                    <a:pt x="8416" y="888771"/>
                  </a:cubicBezTo>
                  <a:cubicBezTo>
                    <a:pt x="3027" y="883382"/>
                    <a:pt x="0" y="876073"/>
                    <a:pt x="0" y="868452"/>
                  </a:cubicBezTo>
                  <a:lnTo>
                    <a:pt x="0" y="28735"/>
                  </a:lnTo>
                  <a:cubicBezTo>
                    <a:pt x="0" y="21114"/>
                    <a:pt x="3027" y="13805"/>
                    <a:pt x="8416" y="8416"/>
                  </a:cubicBezTo>
                  <a:cubicBezTo>
                    <a:pt x="13805" y="3027"/>
                    <a:pt x="21114" y="0"/>
                    <a:pt x="28735" y="0"/>
                  </a:cubicBezTo>
                  <a:close/>
                </a:path>
              </a:pathLst>
            </a:custGeom>
            <a:solidFill>
              <a:srgbClr val="191919"/>
            </a:solidFill>
            <a:ln w="19050">
              <a:solidFill>
                <a:srgbClr val="191919"/>
              </a:solidFill>
            </a:ln>
          </p:spPr>
        </p:sp>
        <p:sp>
          <p:nvSpPr>
            <p:cNvPr id="15" name="TextBox 15"/>
            <p:cNvSpPr txBox="1"/>
            <p:nvPr/>
          </p:nvSpPr>
          <p:spPr>
            <a:xfrm>
              <a:off x="0" y="-95250"/>
              <a:ext cx="812800" cy="908050"/>
            </a:xfrm>
            <a:prstGeom prst="rect">
              <a:avLst/>
            </a:prstGeom>
          </p:spPr>
          <p:txBody>
            <a:bodyPr lIns="254000" tIns="254000" rIns="254000" bIns="254000" rtlCol="0" anchor="ctr"/>
            <a:lstStyle/>
            <a:p>
              <a:pPr algn="ctr">
                <a:lnSpc>
                  <a:spcPts val="4199"/>
                </a:lnSpc>
              </a:pPr>
              <a:endParaRPr/>
            </a:p>
          </p:txBody>
        </p:sp>
      </p:grpSp>
      <p:grpSp>
        <p:nvGrpSpPr>
          <p:cNvPr id="16" name="Group 16"/>
          <p:cNvGrpSpPr/>
          <p:nvPr/>
        </p:nvGrpSpPr>
        <p:grpSpPr>
          <a:xfrm>
            <a:off x="3117704" y="5383024"/>
            <a:ext cx="6348002" cy="3399383"/>
            <a:chOff x="0" y="0"/>
            <a:chExt cx="1703033" cy="897187"/>
          </a:xfrm>
        </p:grpSpPr>
        <p:sp>
          <p:nvSpPr>
            <p:cNvPr id="17" name="Freeform 17"/>
            <p:cNvSpPr/>
            <p:nvPr/>
          </p:nvSpPr>
          <p:spPr>
            <a:xfrm>
              <a:off x="0" y="0"/>
              <a:ext cx="1703033" cy="897187"/>
            </a:xfrm>
            <a:custGeom>
              <a:avLst/>
              <a:gdLst/>
              <a:ahLst/>
              <a:cxnLst/>
              <a:rect l="l" t="t" r="r" b="b"/>
              <a:pathLst>
                <a:path w="1703033" h="897187">
                  <a:moveTo>
                    <a:pt x="28735" y="0"/>
                  </a:moveTo>
                  <a:lnTo>
                    <a:pt x="1674298" y="0"/>
                  </a:lnTo>
                  <a:cubicBezTo>
                    <a:pt x="1681919" y="0"/>
                    <a:pt x="1689228" y="3027"/>
                    <a:pt x="1694617" y="8416"/>
                  </a:cubicBezTo>
                  <a:cubicBezTo>
                    <a:pt x="1700006" y="13805"/>
                    <a:pt x="1703033" y="21114"/>
                    <a:pt x="1703033" y="28735"/>
                  </a:cubicBezTo>
                  <a:lnTo>
                    <a:pt x="1703033" y="868452"/>
                  </a:lnTo>
                  <a:cubicBezTo>
                    <a:pt x="1703033" y="876073"/>
                    <a:pt x="1700006" y="883382"/>
                    <a:pt x="1694617" y="888771"/>
                  </a:cubicBezTo>
                  <a:cubicBezTo>
                    <a:pt x="1689228" y="894159"/>
                    <a:pt x="1681919" y="897187"/>
                    <a:pt x="1674298" y="897187"/>
                  </a:cubicBezTo>
                  <a:lnTo>
                    <a:pt x="28735" y="897187"/>
                  </a:lnTo>
                  <a:cubicBezTo>
                    <a:pt x="21114" y="897187"/>
                    <a:pt x="13805" y="894159"/>
                    <a:pt x="8416" y="888771"/>
                  </a:cubicBezTo>
                  <a:cubicBezTo>
                    <a:pt x="3027" y="883382"/>
                    <a:pt x="0" y="876073"/>
                    <a:pt x="0" y="868452"/>
                  </a:cubicBezTo>
                  <a:lnTo>
                    <a:pt x="0" y="28735"/>
                  </a:lnTo>
                  <a:cubicBezTo>
                    <a:pt x="0" y="21114"/>
                    <a:pt x="3027" y="13805"/>
                    <a:pt x="8416" y="8416"/>
                  </a:cubicBezTo>
                  <a:cubicBezTo>
                    <a:pt x="13805" y="3027"/>
                    <a:pt x="21114" y="0"/>
                    <a:pt x="28735" y="0"/>
                  </a:cubicBezTo>
                  <a:close/>
                </a:path>
              </a:pathLst>
            </a:custGeom>
            <a:solidFill>
              <a:srgbClr val="FFFAEE"/>
            </a:solidFill>
            <a:ln w="19050">
              <a:solidFill>
                <a:srgbClr val="191919"/>
              </a:solidFill>
            </a:ln>
          </p:spPr>
        </p:sp>
        <p:sp>
          <p:nvSpPr>
            <p:cNvPr id="18" name="TextBox 18"/>
            <p:cNvSpPr txBox="1"/>
            <p:nvPr/>
          </p:nvSpPr>
          <p:spPr>
            <a:xfrm>
              <a:off x="0" y="-95250"/>
              <a:ext cx="812800" cy="908050"/>
            </a:xfrm>
            <a:prstGeom prst="rect">
              <a:avLst/>
            </a:prstGeom>
          </p:spPr>
          <p:txBody>
            <a:bodyPr lIns="254000" tIns="254000" rIns="254000" bIns="254000" rtlCol="0" anchor="ctr"/>
            <a:lstStyle/>
            <a:p>
              <a:pPr algn="ctr">
                <a:lnSpc>
                  <a:spcPts val="4199"/>
                </a:lnSpc>
              </a:pPr>
              <a:endParaRPr/>
            </a:p>
          </p:txBody>
        </p:sp>
      </p:grpSp>
      <p:grpSp>
        <p:nvGrpSpPr>
          <p:cNvPr id="19" name="Group 19"/>
          <p:cNvGrpSpPr/>
          <p:nvPr/>
        </p:nvGrpSpPr>
        <p:grpSpPr>
          <a:xfrm>
            <a:off x="10363200" y="3787858"/>
            <a:ext cx="6663771" cy="3406507"/>
            <a:chOff x="0" y="0"/>
            <a:chExt cx="1703033" cy="897187"/>
          </a:xfrm>
        </p:grpSpPr>
        <p:sp>
          <p:nvSpPr>
            <p:cNvPr id="20" name="Freeform 20"/>
            <p:cNvSpPr/>
            <p:nvPr/>
          </p:nvSpPr>
          <p:spPr>
            <a:xfrm>
              <a:off x="0" y="0"/>
              <a:ext cx="1703033" cy="897187"/>
            </a:xfrm>
            <a:custGeom>
              <a:avLst/>
              <a:gdLst/>
              <a:ahLst/>
              <a:cxnLst/>
              <a:rect l="l" t="t" r="r" b="b"/>
              <a:pathLst>
                <a:path w="1703033" h="897187">
                  <a:moveTo>
                    <a:pt x="28735" y="0"/>
                  </a:moveTo>
                  <a:lnTo>
                    <a:pt x="1674298" y="0"/>
                  </a:lnTo>
                  <a:cubicBezTo>
                    <a:pt x="1681919" y="0"/>
                    <a:pt x="1689228" y="3027"/>
                    <a:pt x="1694617" y="8416"/>
                  </a:cubicBezTo>
                  <a:cubicBezTo>
                    <a:pt x="1700006" y="13805"/>
                    <a:pt x="1703033" y="21114"/>
                    <a:pt x="1703033" y="28735"/>
                  </a:cubicBezTo>
                  <a:lnTo>
                    <a:pt x="1703033" y="868452"/>
                  </a:lnTo>
                  <a:cubicBezTo>
                    <a:pt x="1703033" y="876073"/>
                    <a:pt x="1700006" y="883382"/>
                    <a:pt x="1694617" y="888771"/>
                  </a:cubicBezTo>
                  <a:cubicBezTo>
                    <a:pt x="1689228" y="894159"/>
                    <a:pt x="1681919" y="897187"/>
                    <a:pt x="1674298" y="897187"/>
                  </a:cubicBezTo>
                  <a:lnTo>
                    <a:pt x="28735" y="897187"/>
                  </a:lnTo>
                  <a:cubicBezTo>
                    <a:pt x="21114" y="897187"/>
                    <a:pt x="13805" y="894159"/>
                    <a:pt x="8416" y="888771"/>
                  </a:cubicBezTo>
                  <a:cubicBezTo>
                    <a:pt x="3027" y="883382"/>
                    <a:pt x="0" y="876073"/>
                    <a:pt x="0" y="868452"/>
                  </a:cubicBezTo>
                  <a:lnTo>
                    <a:pt x="0" y="28735"/>
                  </a:lnTo>
                  <a:cubicBezTo>
                    <a:pt x="0" y="21114"/>
                    <a:pt x="3027" y="13805"/>
                    <a:pt x="8416" y="8416"/>
                  </a:cubicBezTo>
                  <a:cubicBezTo>
                    <a:pt x="13805" y="3027"/>
                    <a:pt x="21114" y="0"/>
                    <a:pt x="28735" y="0"/>
                  </a:cubicBezTo>
                  <a:close/>
                </a:path>
              </a:pathLst>
            </a:custGeom>
            <a:solidFill>
              <a:srgbClr val="191919"/>
            </a:solidFill>
            <a:ln w="19050">
              <a:solidFill>
                <a:srgbClr val="191919"/>
              </a:solidFill>
            </a:ln>
          </p:spPr>
        </p:sp>
        <p:sp>
          <p:nvSpPr>
            <p:cNvPr id="21" name="TextBox 21"/>
            <p:cNvSpPr txBox="1"/>
            <p:nvPr/>
          </p:nvSpPr>
          <p:spPr>
            <a:xfrm>
              <a:off x="0" y="-95250"/>
              <a:ext cx="812800" cy="908050"/>
            </a:xfrm>
            <a:prstGeom prst="rect">
              <a:avLst/>
            </a:prstGeom>
          </p:spPr>
          <p:txBody>
            <a:bodyPr lIns="254000" tIns="254000" rIns="254000" bIns="254000" rtlCol="0" anchor="ctr"/>
            <a:lstStyle/>
            <a:p>
              <a:pPr algn="ctr">
                <a:lnSpc>
                  <a:spcPts val="4199"/>
                </a:lnSpc>
              </a:pPr>
              <a:endParaRPr/>
            </a:p>
          </p:txBody>
        </p:sp>
      </p:grpSp>
      <p:pic>
        <p:nvPicPr>
          <p:cNvPr id="22" name="Picture 2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587402" y="4004114"/>
            <a:ext cx="1186158" cy="336437"/>
          </a:xfrm>
          <a:prstGeom prst="rect">
            <a:avLst/>
          </a:prstGeom>
        </p:spPr>
      </p:pic>
      <p:grpSp>
        <p:nvGrpSpPr>
          <p:cNvPr id="23" name="Group 23"/>
          <p:cNvGrpSpPr/>
          <p:nvPr/>
        </p:nvGrpSpPr>
        <p:grpSpPr>
          <a:xfrm>
            <a:off x="10363200" y="4541529"/>
            <a:ext cx="6663771" cy="3623616"/>
            <a:chOff x="0" y="0"/>
            <a:chExt cx="1703033" cy="897187"/>
          </a:xfrm>
        </p:grpSpPr>
        <p:sp>
          <p:nvSpPr>
            <p:cNvPr id="24" name="Freeform 24"/>
            <p:cNvSpPr/>
            <p:nvPr/>
          </p:nvSpPr>
          <p:spPr>
            <a:xfrm>
              <a:off x="0" y="0"/>
              <a:ext cx="1703033" cy="897187"/>
            </a:xfrm>
            <a:custGeom>
              <a:avLst/>
              <a:gdLst/>
              <a:ahLst/>
              <a:cxnLst/>
              <a:rect l="l" t="t" r="r" b="b"/>
              <a:pathLst>
                <a:path w="1703033" h="897187">
                  <a:moveTo>
                    <a:pt x="28735" y="0"/>
                  </a:moveTo>
                  <a:lnTo>
                    <a:pt x="1674298" y="0"/>
                  </a:lnTo>
                  <a:cubicBezTo>
                    <a:pt x="1681919" y="0"/>
                    <a:pt x="1689228" y="3027"/>
                    <a:pt x="1694617" y="8416"/>
                  </a:cubicBezTo>
                  <a:cubicBezTo>
                    <a:pt x="1700006" y="13805"/>
                    <a:pt x="1703033" y="21114"/>
                    <a:pt x="1703033" y="28735"/>
                  </a:cubicBezTo>
                  <a:lnTo>
                    <a:pt x="1703033" y="868452"/>
                  </a:lnTo>
                  <a:cubicBezTo>
                    <a:pt x="1703033" y="876073"/>
                    <a:pt x="1700006" y="883382"/>
                    <a:pt x="1694617" y="888771"/>
                  </a:cubicBezTo>
                  <a:cubicBezTo>
                    <a:pt x="1689228" y="894159"/>
                    <a:pt x="1681919" y="897187"/>
                    <a:pt x="1674298" y="897187"/>
                  </a:cubicBezTo>
                  <a:lnTo>
                    <a:pt x="28735" y="897187"/>
                  </a:lnTo>
                  <a:cubicBezTo>
                    <a:pt x="21114" y="897187"/>
                    <a:pt x="13805" y="894159"/>
                    <a:pt x="8416" y="888771"/>
                  </a:cubicBezTo>
                  <a:cubicBezTo>
                    <a:pt x="3027" y="883382"/>
                    <a:pt x="0" y="876073"/>
                    <a:pt x="0" y="868452"/>
                  </a:cubicBezTo>
                  <a:lnTo>
                    <a:pt x="0" y="28735"/>
                  </a:lnTo>
                  <a:cubicBezTo>
                    <a:pt x="0" y="21114"/>
                    <a:pt x="3027" y="13805"/>
                    <a:pt x="8416" y="8416"/>
                  </a:cubicBezTo>
                  <a:cubicBezTo>
                    <a:pt x="13805" y="3027"/>
                    <a:pt x="21114" y="0"/>
                    <a:pt x="28735" y="0"/>
                  </a:cubicBezTo>
                  <a:close/>
                </a:path>
              </a:pathLst>
            </a:custGeom>
            <a:solidFill>
              <a:srgbClr val="FFFAEE"/>
            </a:solidFill>
            <a:ln w="19050">
              <a:solidFill>
                <a:srgbClr val="191919"/>
              </a:solidFill>
            </a:ln>
          </p:spPr>
        </p:sp>
        <p:sp>
          <p:nvSpPr>
            <p:cNvPr id="25" name="TextBox 25"/>
            <p:cNvSpPr txBox="1"/>
            <p:nvPr/>
          </p:nvSpPr>
          <p:spPr>
            <a:xfrm>
              <a:off x="63271" y="200864"/>
              <a:ext cx="1576490" cy="634119"/>
            </a:xfrm>
            <a:prstGeom prst="rect">
              <a:avLst/>
            </a:prstGeom>
          </p:spPr>
          <p:txBody>
            <a:bodyPr lIns="254000" tIns="254000" rIns="254000" bIns="254000" rtlCol="0" anchor="ctr"/>
            <a:lstStyle/>
            <a:p>
              <a:r>
                <a:rPr lang="id-ID" sz="3200" dirty="0">
                  <a:latin typeface="Telegraf" panose="020B0604020202020204" charset="0"/>
                </a:rPr>
                <a:t>W</a:t>
              </a:r>
              <a:r>
                <a:rPr lang="id-ID" sz="3200" dirty="0" smtClean="0">
                  <a:latin typeface="Telegraf" panose="020B0604020202020204" charset="0"/>
                </a:rPr>
                <a:t>eb </a:t>
              </a:r>
              <a:r>
                <a:rPr lang="id-ID" sz="3200" dirty="0">
                  <a:latin typeface="Telegraf" panose="020B0604020202020204" charset="0"/>
                </a:rPr>
                <a:t>scraping bertujuan menghasilkan data sebuah website target untuk dianalisis lebih jauh.</a:t>
              </a:r>
            </a:p>
          </p:txBody>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41905" y="4845610"/>
            <a:ext cx="1186158" cy="336437"/>
          </a:xfrm>
          <a:prstGeom prst="rect">
            <a:avLst/>
          </a:prstGeom>
        </p:spPr>
      </p:pic>
      <p:pic>
        <p:nvPicPr>
          <p:cNvPr id="27" name="Picture 27"/>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028700" y="3963604"/>
            <a:ext cx="1001179" cy="5294696"/>
          </a:xfrm>
          <a:prstGeom prst="rect">
            <a:avLst/>
          </a:prstGeom>
        </p:spPr>
      </p:pic>
      <p:pic>
        <p:nvPicPr>
          <p:cNvPr id="28" name="Picture 28"/>
          <p:cNvPicPr>
            <a:picLocks noChangeAspect="1"/>
          </p:cNvPicPr>
          <p:nvPr/>
        </p:nvPicPr>
        <p:blipFill>
          <a:blip r:embed="rId10">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a:off x="8921579" y="8535087"/>
            <a:ext cx="544126" cy="704163"/>
          </a:xfrm>
          <a:prstGeom prst="rect">
            <a:avLst/>
          </a:prstGeom>
        </p:spPr>
      </p:pic>
      <p:pic>
        <p:nvPicPr>
          <p:cNvPr id="29" name="Picture 29"/>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rcRect/>
          <a:stretch>
            <a:fillRect/>
          </a:stretch>
        </p:blipFill>
        <p:spPr>
          <a:xfrm>
            <a:off x="4257599" y="3388833"/>
            <a:ext cx="468675" cy="783500"/>
          </a:xfrm>
          <a:prstGeom prst="rect">
            <a:avLst/>
          </a:prstGeom>
        </p:spPr>
      </p:pic>
      <p:sp>
        <p:nvSpPr>
          <p:cNvPr id="30" name="TextBox 30"/>
          <p:cNvSpPr txBox="1"/>
          <p:nvPr/>
        </p:nvSpPr>
        <p:spPr>
          <a:xfrm>
            <a:off x="1858191" y="1138929"/>
            <a:ext cx="7063388" cy="1866900"/>
          </a:xfrm>
          <a:prstGeom prst="rect">
            <a:avLst/>
          </a:prstGeom>
        </p:spPr>
        <p:txBody>
          <a:bodyPr lIns="0" tIns="0" rIns="0" bIns="0" rtlCol="0" anchor="t">
            <a:spAutoFit/>
          </a:bodyPr>
          <a:lstStyle/>
          <a:p>
            <a:pPr marL="0" lvl="0" indent="0" algn="ctr">
              <a:lnSpc>
                <a:spcPts val="6720"/>
              </a:lnSpc>
              <a:spcBef>
                <a:spcPct val="0"/>
              </a:spcBef>
            </a:pPr>
            <a:r>
              <a:rPr lang="en-US" sz="5600" dirty="0" err="1">
                <a:solidFill>
                  <a:srgbClr val="000000"/>
                </a:solidFill>
                <a:latin typeface="Agrandir"/>
              </a:rPr>
              <a:t>Perbedaan</a:t>
            </a:r>
            <a:r>
              <a:rPr lang="en-US" sz="5600" dirty="0">
                <a:solidFill>
                  <a:srgbClr val="000000"/>
                </a:solidFill>
                <a:latin typeface="Agrandir"/>
              </a:rPr>
              <a:t> Scraping &amp; Crawling</a:t>
            </a:r>
          </a:p>
        </p:txBody>
      </p:sp>
      <p:sp>
        <p:nvSpPr>
          <p:cNvPr id="32" name="Rectangle 31"/>
          <p:cNvSpPr/>
          <p:nvPr/>
        </p:nvSpPr>
        <p:spPr>
          <a:xfrm>
            <a:off x="3530045" y="6344251"/>
            <a:ext cx="5741086" cy="1569660"/>
          </a:xfrm>
          <a:prstGeom prst="rect">
            <a:avLst/>
          </a:prstGeom>
        </p:spPr>
        <p:txBody>
          <a:bodyPr wrap="square">
            <a:spAutoFit/>
          </a:bodyPr>
          <a:lstStyle/>
          <a:p>
            <a:r>
              <a:rPr lang="id-ID" sz="3200" dirty="0">
                <a:latin typeface="Telegraf" panose="020B0604020202020204" charset="0"/>
              </a:rPr>
              <a:t>Web crawling bertujuan mencari dan menemukan URL atau link di </a:t>
            </a:r>
            <a:r>
              <a:rPr lang="id-ID" sz="3200" dirty="0" smtClean="0">
                <a:latin typeface="Telegraf" panose="020B0604020202020204" charset="0"/>
              </a:rPr>
              <a:t>internet.</a:t>
            </a:r>
            <a:endParaRPr lang="id-ID" sz="3000" dirty="0">
              <a:latin typeface="Telegraf" panose="020B0604020202020204" charset="0"/>
            </a:endParaRPr>
          </a:p>
        </p:txBody>
      </p:sp>
      <p:sp>
        <p:nvSpPr>
          <p:cNvPr id="33" name="TextBox 5"/>
          <p:cNvSpPr txBox="1"/>
          <p:nvPr/>
        </p:nvSpPr>
        <p:spPr>
          <a:xfrm>
            <a:off x="3494953" y="5676900"/>
            <a:ext cx="3947215" cy="641201"/>
          </a:xfrm>
          <a:prstGeom prst="rect">
            <a:avLst/>
          </a:prstGeom>
        </p:spPr>
        <p:txBody>
          <a:bodyPr lIns="0" tIns="0" rIns="0" bIns="0" rtlCol="0" anchor="t">
            <a:spAutoFit/>
          </a:bodyPr>
          <a:lstStyle/>
          <a:p>
            <a:pPr marL="0" lvl="0" indent="0">
              <a:lnSpc>
                <a:spcPts val="5040"/>
              </a:lnSpc>
              <a:spcBef>
                <a:spcPct val="0"/>
              </a:spcBef>
            </a:pPr>
            <a:r>
              <a:rPr lang="id-ID" sz="3600" dirty="0" smtClean="0">
                <a:solidFill>
                  <a:srgbClr val="000000"/>
                </a:solidFill>
                <a:latin typeface="Agrandir Bold"/>
              </a:rPr>
              <a:t>Crawling</a:t>
            </a:r>
            <a:endParaRPr lang="en-US" sz="3600" dirty="0">
              <a:solidFill>
                <a:srgbClr val="000000"/>
              </a:solidFill>
              <a:latin typeface="Agrandir Bold"/>
            </a:endParaRPr>
          </a:p>
        </p:txBody>
      </p:sp>
      <p:sp>
        <p:nvSpPr>
          <p:cNvPr id="34" name="TextBox 5"/>
          <p:cNvSpPr txBox="1"/>
          <p:nvPr/>
        </p:nvSpPr>
        <p:spPr>
          <a:xfrm>
            <a:off x="10847259" y="4829481"/>
            <a:ext cx="3947215" cy="641201"/>
          </a:xfrm>
          <a:prstGeom prst="rect">
            <a:avLst/>
          </a:prstGeom>
        </p:spPr>
        <p:txBody>
          <a:bodyPr lIns="0" tIns="0" rIns="0" bIns="0" rtlCol="0" anchor="t">
            <a:spAutoFit/>
          </a:bodyPr>
          <a:lstStyle/>
          <a:p>
            <a:pPr marL="0" lvl="0" indent="0">
              <a:lnSpc>
                <a:spcPts val="5040"/>
              </a:lnSpc>
              <a:spcBef>
                <a:spcPct val="0"/>
              </a:spcBef>
            </a:pPr>
            <a:r>
              <a:rPr lang="id-ID" sz="3600" dirty="0" smtClean="0">
                <a:solidFill>
                  <a:srgbClr val="000000"/>
                </a:solidFill>
                <a:latin typeface="Agrandir Bold"/>
              </a:rPr>
              <a:t>Scraping</a:t>
            </a:r>
            <a:endParaRPr lang="en-US" sz="3600" dirty="0">
              <a:solidFill>
                <a:srgbClr val="000000"/>
              </a:solidFill>
              <a:latin typeface="Agrandir Bold"/>
            </a:endParaRPr>
          </a:p>
        </p:txBody>
      </p:sp>
      <p:sp>
        <p:nvSpPr>
          <p:cNvPr id="35" name="TextBox 34"/>
          <p:cNvSpPr txBox="1"/>
          <p:nvPr/>
        </p:nvSpPr>
        <p:spPr>
          <a:xfrm>
            <a:off x="13639800" y="1207087"/>
            <a:ext cx="2401619" cy="584775"/>
          </a:xfrm>
          <a:prstGeom prst="rect">
            <a:avLst/>
          </a:prstGeom>
          <a:noFill/>
        </p:spPr>
        <p:txBody>
          <a:bodyPr wrap="none" rtlCol="0">
            <a:spAutoFit/>
          </a:bodyPr>
          <a:lstStyle/>
          <a:p>
            <a:r>
              <a:rPr lang="id-ID" sz="3200" dirty="0" smtClean="0">
                <a:latin typeface="Telegraf" panose="020B0604020202020204" charset="0"/>
              </a:rPr>
              <a:t>-</a:t>
            </a:r>
            <a:r>
              <a:rPr lang="id-ID" sz="3200" b="1" dirty="0" smtClean="0">
                <a:latin typeface="Telegraf" panose="020B0604020202020204" charset="0"/>
              </a:rPr>
              <a:t> TUJUAN </a:t>
            </a:r>
            <a:r>
              <a:rPr lang="id-ID" sz="3200" dirty="0" smtClean="0">
                <a:latin typeface="Telegraf" panose="020B0604020202020204" charset="0"/>
              </a:rPr>
              <a:t>-</a:t>
            </a:r>
            <a:endParaRPr lang="id-ID" sz="3200" dirty="0">
              <a:latin typeface="Telegraf" panose="020B0604020202020204" charset="0"/>
            </a:endParaRPr>
          </a:p>
        </p:txBody>
      </p:sp>
    </p:spTree>
    <p:extLst>
      <p:ext uri="{BB962C8B-B14F-4D97-AF65-F5344CB8AC3E}">
        <p14:creationId xmlns:p14="http://schemas.microsoft.com/office/powerpoint/2010/main" val="3214224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4E8"/>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297725">
            <a:off x="4088857" y="3407083"/>
            <a:ext cx="10254876" cy="3244270"/>
          </a:xfrm>
          <a:prstGeom prst="rect">
            <a:avLst/>
          </a:prstGeom>
        </p:spPr>
      </p:pic>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10084657">
            <a:off x="3627756" y="1869066"/>
            <a:ext cx="541332" cy="519679"/>
          </a:xfrm>
          <a:prstGeom prst="rect">
            <a:avLst/>
          </a:prstGeom>
        </p:spPr>
      </p:pic>
      <p:pic>
        <p:nvPicPr>
          <p:cNvPr id="6" name="Picture 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1460983">
            <a:off x="691221" y="6297296"/>
            <a:ext cx="1748898" cy="2199872"/>
          </a:xfrm>
          <a:prstGeom prst="rect">
            <a:avLst/>
          </a:prstGeom>
        </p:spPr>
      </p:pic>
      <p:pic>
        <p:nvPicPr>
          <p:cNvPr id="7" name="Picture 7"/>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1159206">
            <a:off x="2754259" y="4340976"/>
            <a:ext cx="662036" cy="1122094"/>
          </a:xfrm>
          <a:prstGeom prst="rect">
            <a:avLst/>
          </a:prstGeom>
        </p:spPr>
      </p:pic>
      <p:pic>
        <p:nvPicPr>
          <p:cNvPr id="8" name="Picture 8"/>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5486684" y="8801590"/>
            <a:ext cx="758759" cy="837986"/>
          </a:xfrm>
          <a:prstGeom prst="rect">
            <a:avLst/>
          </a:prstGeom>
        </p:spPr>
      </p:pic>
      <p:pic>
        <p:nvPicPr>
          <p:cNvPr id="9" name="Picture 9"/>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4810274">
            <a:off x="15575808" y="739774"/>
            <a:ext cx="1675438" cy="2107469"/>
          </a:xfrm>
          <a:prstGeom prst="rect">
            <a:avLst/>
          </a:prstGeom>
        </p:spPr>
      </p:pic>
      <p:pic>
        <p:nvPicPr>
          <p:cNvPr id="10" name="Picture 10"/>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7483644">
            <a:off x="2484938" y="8905629"/>
            <a:ext cx="509049" cy="488687"/>
          </a:xfrm>
          <a:prstGeom prst="rect">
            <a:avLst/>
          </a:prstGeom>
        </p:spPr>
      </p:pic>
      <p:pic>
        <p:nvPicPr>
          <p:cNvPr id="11" name="Picture 11"/>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1422455">
            <a:off x="887331" y="3945578"/>
            <a:ext cx="509049" cy="488687"/>
          </a:xfrm>
          <a:prstGeom prst="rect">
            <a:avLst/>
          </a:prstGeom>
        </p:spPr>
      </p:pic>
      <p:pic>
        <p:nvPicPr>
          <p:cNvPr id="12" name="Picture 12"/>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243703">
            <a:off x="7393027" y="2454017"/>
            <a:ext cx="437368" cy="419873"/>
          </a:xfrm>
          <a:prstGeom prst="rect">
            <a:avLst/>
          </a:prstGeom>
        </p:spPr>
      </p:pic>
      <p:pic>
        <p:nvPicPr>
          <p:cNvPr id="13" name="Picture 13"/>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2851397">
            <a:off x="9208285" y="507545"/>
            <a:ext cx="319992" cy="307192"/>
          </a:xfrm>
          <a:prstGeom prst="rect">
            <a:avLst/>
          </a:prstGeom>
        </p:spPr>
      </p:pic>
      <p:pic>
        <p:nvPicPr>
          <p:cNvPr id="14" name="Picture 14"/>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10019461">
            <a:off x="13288030" y="1319249"/>
            <a:ext cx="516571" cy="495908"/>
          </a:xfrm>
          <a:prstGeom prst="rect">
            <a:avLst/>
          </a:prstGeom>
        </p:spPr>
      </p:pic>
      <p:pic>
        <p:nvPicPr>
          <p:cNvPr id="15" name="Picture 15"/>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6383107">
            <a:off x="16927791" y="5017806"/>
            <a:ext cx="513645" cy="493100"/>
          </a:xfrm>
          <a:prstGeom prst="rect">
            <a:avLst/>
          </a:prstGeom>
        </p:spPr>
      </p:pic>
      <p:pic>
        <p:nvPicPr>
          <p:cNvPr id="16" name="Picture 16"/>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5756806">
            <a:off x="15020060" y="9178423"/>
            <a:ext cx="424393" cy="407417"/>
          </a:xfrm>
          <a:prstGeom prst="rect">
            <a:avLst/>
          </a:prstGeom>
        </p:spPr>
      </p:pic>
      <p:pic>
        <p:nvPicPr>
          <p:cNvPr id="17" name="Picture 17"/>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8915872">
            <a:off x="14407882" y="6383025"/>
            <a:ext cx="424393" cy="407417"/>
          </a:xfrm>
          <a:prstGeom prst="rect">
            <a:avLst/>
          </a:prstGeom>
        </p:spPr>
      </p:pic>
      <p:pic>
        <p:nvPicPr>
          <p:cNvPr id="18" name="Picture 18"/>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5756806">
            <a:off x="4802333" y="6847344"/>
            <a:ext cx="424393" cy="407417"/>
          </a:xfrm>
          <a:prstGeom prst="rect">
            <a:avLst/>
          </a:prstGeom>
        </p:spPr>
      </p:pic>
      <p:pic>
        <p:nvPicPr>
          <p:cNvPr id="19" name="Picture 19"/>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1345741">
            <a:off x="12100836" y="8176526"/>
            <a:ext cx="511678" cy="867251"/>
          </a:xfrm>
          <a:prstGeom prst="rect">
            <a:avLst/>
          </a:prstGeom>
        </p:spPr>
      </p:pic>
      <p:pic>
        <p:nvPicPr>
          <p:cNvPr id="20" name="Picture 20"/>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1800043">
            <a:off x="11671035" y="347808"/>
            <a:ext cx="567418" cy="626667"/>
          </a:xfrm>
          <a:prstGeom prst="rect">
            <a:avLst/>
          </a:prstGeom>
        </p:spPr>
      </p:pic>
      <p:pic>
        <p:nvPicPr>
          <p:cNvPr id="21" name="Picture 21"/>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10154087">
            <a:off x="15305381" y="3449328"/>
            <a:ext cx="489149" cy="829067"/>
          </a:xfrm>
          <a:prstGeom prst="rect">
            <a:avLst/>
          </a:prstGeom>
        </p:spPr>
      </p:pic>
      <p:pic>
        <p:nvPicPr>
          <p:cNvPr id="22" name="Picture 22"/>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1669974">
            <a:off x="6165299" y="822791"/>
            <a:ext cx="530353" cy="898904"/>
          </a:xfrm>
          <a:prstGeom prst="rect">
            <a:avLst/>
          </a:prstGeom>
        </p:spPr>
      </p:pic>
      <p:pic>
        <p:nvPicPr>
          <p:cNvPr id="23" name="Picture 23"/>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1839255">
            <a:off x="8938249" y="9486280"/>
            <a:ext cx="554415" cy="532238"/>
          </a:xfrm>
          <a:prstGeom prst="rect">
            <a:avLst/>
          </a:prstGeom>
        </p:spPr>
      </p:pic>
      <p:pic>
        <p:nvPicPr>
          <p:cNvPr id="24" name="Picture 24"/>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rcRect/>
          <a:stretch>
            <a:fillRect/>
          </a:stretch>
        </p:blipFill>
        <p:spPr>
          <a:xfrm rot="693431">
            <a:off x="1252195" y="916550"/>
            <a:ext cx="826577" cy="1185137"/>
          </a:xfrm>
          <a:prstGeom prst="rect">
            <a:avLst/>
          </a:prstGeom>
        </p:spPr>
      </p:pic>
      <p:pic>
        <p:nvPicPr>
          <p:cNvPr id="25" name="Picture 25"/>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rcRect/>
          <a:stretch>
            <a:fillRect/>
          </a:stretch>
        </p:blipFill>
        <p:spPr>
          <a:xfrm rot="-2011406">
            <a:off x="10044564" y="1829281"/>
            <a:ext cx="716911" cy="1027900"/>
          </a:xfrm>
          <a:prstGeom prst="rect">
            <a:avLst/>
          </a:prstGeom>
        </p:spPr>
      </p:pic>
      <p:pic>
        <p:nvPicPr>
          <p:cNvPr id="26" name="Picture 26"/>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rcRect/>
          <a:stretch>
            <a:fillRect/>
          </a:stretch>
        </p:blipFill>
        <p:spPr>
          <a:xfrm rot="-2419102">
            <a:off x="16011837" y="6705132"/>
            <a:ext cx="927423" cy="1329729"/>
          </a:xfrm>
          <a:prstGeom prst="rect">
            <a:avLst/>
          </a:prstGeom>
        </p:spPr>
      </p:pic>
      <p:sp>
        <p:nvSpPr>
          <p:cNvPr id="29" name="TextBox 4"/>
          <p:cNvSpPr txBox="1"/>
          <p:nvPr/>
        </p:nvSpPr>
        <p:spPr>
          <a:xfrm>
            <a:off x="4038600" y="3691157"/>
            <a:ext cx="10382613" cy="2496837"/>
          </a:xfrm>
          <a:prstGeom prst="rect">
            <a:avLst/>
          </a:prstGeom>
        </p:spPr>
        <p:txBody>
          <a:bodyPr wrap="square" lIns="0" tIns="0" rIns="0" bIns="0" rtlCol="0" anchor="t">
            <a:spAutoFit/>
          </a:bodyPr>
          <a:lstStyle/>
          <a:p>
            <a:pPr algn="ctr">
              <a:lnSpc>
                <a:spcPts val="20160"/>
              </a:lnSpc>
              <a:spcBef>
                <a:spcPct val="0"/>
              </a:spcBef>
            </a:pPr>
            <a:r>
              <a:rPr lang="id-ID" sz="14400" b="1" dirty="0" smtClean="0">
                <a:solidFill>
                  <a:srgbClr val="000000"/>
                </a:solidFill>
                <a:latin typeface="b Basic Gardening" panose="02000503000000000000" pitchFamily="2" charset="0"/>
              </a:rPr>
              <a:t>Google AdSense</a:t>
            </a:r>
            <a:endParaRPr lang="en-US" sz="14400" b="1" dirty="0">
              <a:solidFill>
                <a:srgbClr val="000000"/>
              </a:solidFill>
              <a:latin typeface="b Basic Gardening" panose="02000503000000000000" pitchFamily="2" charset="0"/>
            </a:endParaRPr>
          </a:p>
        </p:txBody>
      </p:sp>
    </p:spTree>
    <p:extLst>
      <p:ext uri="{BB962C8B-B14F-4D97-AF65-F5344CB8AC3E}">
        <p14:creationId xmlns:p14="http://schemas.microsoft.com/office/powerpoint/2010/main" val="925697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676</Words>
  <Application>Microsoft Office PowerPoint</Application>
  <PresentationFormat>Custom</PresentationFormat>
  <Paragraphs>91</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Calibri</vt:lpstr>
      <vt:lpstr>b Basic Gardening</vt:lpstr>
      <vt:lpstr>Times New Roman</vt:lpstr>
      <vt:lpstr>Telegraf</vt:lpstr>
      <vt:lpstr>Muli Regular</vt:lpstr>
      <vt:lpstr>Arial</vt:lpstr>
      <vt:lpstr>Malgun Gothic</vt:lpstr>
      <vt:lpstr>Agrandir Bold</vt:lpstr>
      <vt:lpstr>Agrandir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Dasar Sederhana Hijau Ungu Digitalisme</dc:title>
  <dc:creator>lenovo</dc:creator>
  <cp:lastModifiedBy>lenovo</cp:lastModifiedBy>
  <cp:revision>22</cp:revision>
  <dcterms:created xsi:type="dcterms:W3CDTF">2006-08-16T00:00:00Z</dcterms:created>
  <dcterms:modified xsi:type="dcterms:W3CDTF">2023-02-06T06:45:31Z</dcterms:modified>
  <dc:identifier>DAFX5hmZcFU</dc:identifier>
</cp:coreProperties>
</file>