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Montserrat"/>
      <p:regular r:id="rId43"/>
      <p:bold r:id="rId44"/>
      <p:italic r:id="rId45"/>
      <p:boldItalic r:id="rId46"/>
    </p:embeddedFont>
    <p:embeddedFont>
      <p:font typeface="Montserrat ExtraBold"/>
      <p:bold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5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2"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Montserrat-bold.fntdata"/><Relationship Id="rId21" Type="http://schemas.openxmlformats.org/officeDocument/2006/relationships/slide" Target="slides/slide16.xml"/><Relationship Id="rId43" Type="http://schemas.openxmlformats.org/officeDocument/2006/relationships/font" Target="fonts/Montserrat-regular.fntdata"/><Relationship Id="rId24" Type="http://schemas.openxmlformats.org/officeDocument/2006/relationships/slide" Target="slides/slide19.xml"/><Relationship Id="rId46" Type="http://schemas.openxmlformats.org/officeDocument/2006/relationships/font" Target="fonts/Montserrat-boldItalic.fntdata"/><Relationship Id="rId23" Type="http://schemas.openxmlformats.org/officeDocument/2006/relationships/slide" Target="slides/slide18.xml"/><Relationship Id="rId45"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ontserratExtraBold-boldItalic.fntdata"/><Relationship Id="rId25" Type="http://schemas.openxmlformats.org/officeDocument/2006/relationships/slide" Target="slides/slide20.xml"/><Relationship Id="rId47" Type="http://schemas.openxmlformats.org/officeDocument/2006/relationships/font" Target="fonts/MontserratExtraBold-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46fc4515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146fc45155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c7ae3389b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5c7ae3389b_5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c7ae3389b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5c7ae3389b_5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c7ae3389b_5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5c7ae3389b_5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c7ae3389b_5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5c7ae3389b_5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c7ae3389b_5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5c7ae3389b_5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c7ae3389b_5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5c7ae3389b_5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7f3053b8b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37f3053b8b_2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7f3053b8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37f3053b8b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37f3053b8b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37f3053b8b_2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37f3053b8b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37f3053b8b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46fc4515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146fc45155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c7a59a19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5c7a59a193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c7a59a19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5c7a59a193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5c7a59a19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5c7a59a193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c7a59a19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5c7a59a193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c7a59a19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5c7a59a193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5c7a59a19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5c7a59a193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5c7a59a19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5c7a59a193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5c7a59a19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5c7a59a193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5c7a59a19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5c7a59a193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5c7ae3389b_5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5c7ae3389b_5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46fc4515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46fc45155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46fc45155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146fc45155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5c7ae3389b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25c7ae3389b_6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4a598f340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14a598f340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5c7ae3389b_5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5c7ae3389b_5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c7a59a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c7a59a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6fc45155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46fc451557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c7ae3389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c7ae3389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c7ae3389b_5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c7ae3389b_5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c7ae3389b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5c7ae3389b_3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c7ae3389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5c7ae3389b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144400"/>
            <a:ext cx="8520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rgbClr val="761A79"/>
              </a:buClr>
              <a:buSzPts val="1600"/>
              <a:buNone/>
              <a:defRPr sz="1600">
                <a:solidFill>
                  <a:srgbClr val="761A79"/>
                </a:solidFill>
              </a:defRPr>
            </a:lvl2pPr>
            <a:lvl3pPr lvl="2" rtl="0" algn="l">
              <a:lnSpc>
                <a:spcPct val="100000"/>
              </a:lnSpc>
              <a:spcBef>
                <a:spcPts val="0"/>
              </a:spcBef>
              <a:spcAft>
                <a:spcPts val="0"/>
              </a:spcAft>
              <a:buClr>
                <a:srgbClr val="761A79"/>
              </a:buClr>
              <a:buSzPts val="1600"/>
              <a:buNone/>
              <a:defRPr sz="1600">
                <a:solidFill>
                  <a:srgbClr val="761A79"/>
                </a:solidFill>
              </a:defRPr>
            </a:lvl3pPr>
            <a:lvl4pPr lvl="3" rtl="0" algn="l">
              <a:lnSpc>
                <a:spcPct val="100000"/>
              </a:lnSpc>
              <a:spcBef>
                <a:spcPts val="0"/>
              </a:spcBef>
              <a:spcAft>
                <a:spcPts val="0"/>
              </a:spcAft>
              <a:buClr>
                <a:srgbClr val="761A79"/>
              </a:buClr>
              <a:buSzPts val="1600"/>
              <a:buNone/>
              <a:defRPr sz="1600">
                <a:solidFill>
                  <a:srgbClr val="761A79"/>
                </a:solidFill>
              </a:defRPr>
            </a:lvl4pPr>
            <a:lvl5pPr lvl="4" rtl="0" algn="l">
              <a:lnSpc>
                <a:spcPct val="100000"/>
              </a:lnSpc>
              <a:spcBef>
                <a:spcPts val="0"/>
              </a:spcBef>
              <a:spcAft>
                <a:spcPts val="0"/>
              </a:spcAft>
              <a:buClr>
                <a:srgbClr val="761A79"/>
              </a:buClr>
              <a:buSzPts val="1600"/>
              <a:buNone/>
              <a:defRPr sz="1600">
                <a:solidFill>
                  <a:srgbClr val="761A79"/>
                </a:solidFill>
              </a:defRPr>
            </a:lvl5pPr>
            <a:lvl6pPr lvl="5" rtl="0" algn="l">
              <a:lnSpc>
                <a:spcPct val="100000"/>
              </a:lnSpc>
              <a:spcBef>
                <a:spcPts val="0"/>
              </a:spcBef>
              <a:spcAft>
                <a:spcPts val="0"/>
              </a:spcAft>
              <a:buClr>
                <a:srgbClr val="761A79"/>
              </a:buClr>
              <a:buSzPts val="1600"/>
              <a:buNone/>
              <a:defRPr sz="1600">
                <a:solidFill>
                  <a:srgbClr val="761A79"/>
                </a:solidFill>
              </a:defRPr>
            </a:lvl6pPr>
            <a:lvl7pPr lvl="6" rtl="0" algn="l">
              <a:lnSpc>
                <a:spcPct val="100000"/>
              </a:lnSpc>
              <a:spcBef>
                <a:spcPts val="0"/>
              </a:spcBef>
              <a:spcAft>
                <a:spcPts val="0"/>
              </a:spcAft>
              <a:buClr>
                <a:srgbClr val="761A79"/>
              </a:buClr>
              <a:buSzPts val="1600"/>
              <a:buNone/>
              <a:defRPr sz="1600">
                <a:solidFill>
                  <a:srgbClr val="761A79"/>
                </a:solidFill>
              </a:defRPr>
            </a:lvl7pPr>
            <a:lvl8pPr lvl="7" rtl="0" algn="l">
              <a:lnSpc>
                <a:spcPct val="100000"/>
              </a:lnSpc>
              <a:spcBef>
                <a:spcPts val="0"/>
              </a:spcBef>
              <a:spcAft>
                <a:spcPts val="0"/>
              </a:spcAft>
              <a:buClr>
                <a:srgbClr val="761A79"/>
              </a:buClr>
              <a:buSzPts val="1600"/>
              <a:buNone/>
              <a:defRPr sz="1600">
                <a:solidFill>
                  <a:srgbClr val="761A79"/>
                </a:solidFill>
              </a:defRPr>
            </a:lvl8pPr>
            <a:lvl9pPr lvl="8" rtl="0" algn="l">
              <a:lnSpc>
                <a:spcPct val="100000"/>
              </a:lnSpc>
              <a:spcBef>
                <a:spcPts val="0"/>
              </a:spcBef>
              <a:spcAft>
                <a:spcPts val="0"/>
              </a:spcAft>
              <a:buClr>
                <a:srgbClr val="761A79"/>
              </a:buClr>
              <a:buSzPts val="1600"/>
              <a:buNone/>
              <a:defRPr sz="1600">
                <a:solidFill>
                  <a:srgbClr val="761A7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4.png"/><Relationship Id="rId7"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8.png"/><Relationship Id="rId5" Type="http://schemas.openxmlformats.org/officeDocument/2006/relationships/image" Target="../media/image22.png"/><Relationship Id="rId6" Type="http://schemas.openxmlformats.org/officeDocument/2006/relationships/image" Target="../media/image20.png"/><Relationship Id="rId7"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8.png"/><Relationship Id="rId5"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33.png"/><Relationship Id="rId5"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32.png"/><Relationship Id="rId7" Type="http://schemas.openxmlformats.org/officeDocument/2006/relationships/image" Target="../media/image34.png"/><Relationship Id="rId8"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55" name="Shape 55"/>
        <p:cNvGrpSpPr/>
        <p:nvPr/>
      </p:nvGrpSpPr>
      <p:grpSpPr>
        <a:xfrm>
          <a:off x="0" y="0"/>
          <a:ext cx="0" cy="0"/>
          <a:chOff x="0" y="0"/>
          <a:chExt cx="0" cy="0"/>
        </a:xfrm>
      </p:grpSpPr>
      <p:sp>
        <p:nvSpPr>
          <p:cNvPr id="56" name="Google Shape;56;p14"/>
          <p:cNvSpPr txBox="1"/>
          <p:nvPr/>
        </p:nvSpPr>
        <p:spPr>
          <a:xfrm>
            <a:off x="728700" y="717100"/>
            <a:ext cx="7686600" cy="3964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750">
                <a:solidFill>
                  <a:schemeClr val="lt1"/>
                </a:solidFill>
                <a:latin typeface="Montserrat"/>
                <a:ea typeface="Montserrat"/>
                <a:cs typeface="Montserrat"/>
                <a:sym typeface="Montserrat"/>
              </a:rPr>
              <a:t>"Cleansing Data &amp; Sentiment Analytics: Descriptive Analysis of Twitter Data"</a:t>
            </a:r>
            <a:endParaRPr b="1" sz="1750">
              <a:solidFill>
                <a:schemeClr val="lt1"/>
              </a:solidFill>
              <a:latin typeface="Montserrat"/>
              <a:ea typeface="Montserrat"/>
              <a:cs typeface="Montserrat"/>
              <a:sym typeface="Montserrat"/>
            </a:endParaRPr>
          </a:p>
          <a:p>
            <a:pPr indent="0" lvl="0" marL="0" marR="0" rtl="0" algn="just">
              <a:lnSpc>
                <a:spcPct val="115000"/>
              </a:lnSpc>
              <a:spcBef>
                <a:spcPts val="1000"/>
              </a:spcBef>
              <a:spcAft>
                <a:spcPts val="1000"/>
              </a:spcAft>
              <a:buNone/>
            </a:pPr>
            <a:r>
              <a:t/>
            </a:r>
            <a:endParaRPr b="1" sz="1050">
              <a:solidFill>
                <a:schemeClr val="lt1"/>
              </a:solidFill>
              <a:latin typeface="Montserrat"/>
              <a:ea typeface="Montserrat"/>
              <a:cs typeface="Montserrat"/>
              <a:sym typeface="Montserrat"/>
            </a:endParaRPr>
          </a:p>
        </p:txBody>
      </p:sp>
      <p:cxnSp>
        <p:nvCxnSpPr>
          <p:cNvPr id="57" name="Google Shape;57;p14"/>
          <p:cNvCxnSpPr/>
          <p:nvPr/>
        </p:nvCxnSpPr>
        <p:spPr>
          <a:xfrm flipH="1">
            <a:off x="2124900" y="4713275"/>
            <a:ext cx="4894200" cy="12000"/>
          </a:xfrm>
          <a:prstGeom prst="straightConnector1">
            <a:avLst/>
          </a:prstGeom>
          <a:noFill/>
          <a:ln cap="flat" cmpd="sng" w="9525">
            <a:solidFill>
              <a:srgbClr val="D1D5DB"/>
            </a:solidFill>
            <a:prstDash val="solid"/>
            <a:round/>
            <a:headEnd len="sm" w="sm" type="none"/>
            <a:tailEnd len="sm" w="sm" type="none"/>
          </a:ln>
        </p:spPr>
      </p:cxnSp>
      <p:sp>
        <p:nvSpPr>
          <p:cNvPr id="58" name="Google Shape;58;p14"/>
          <p:cNvSpPr txBox="1"/>
          <p:nvPr>
            <p:ph type="title"/>
          </p:nvPr>
        </p:nvSpPr>
        <p:spPr>
          <a:xfrm>
            <a:off x="2124900" y="4751250"/>
            <a:ext cx="4894200" cy="315900"/>
          </a:xfrm>
          <a:prstGeom prst="rect">
            <a:avLst/>
          </a:prstGeom>
          <a:noFill/>
          <a:ln cap="flat" cmpd="sng" w="9525">
            <a:solidFill>
              <a:srgbClr val="D1D5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rgbClr val="D1D5DB"/>
                </a:solidFill>
                <a:latin typeface="Roboto"/>
                <a:ea typeface="Roboto"/>
                <a:cs typeface="Roboto"/>
                <a:sym typeface="Roboto"/>
              </a:rPr>
              <a:t>Group 1. DSC Wave 11 - Binar Academy.</a:t>
            </a:r>
            <a:endParaRPr sz="800">
              <a:solidFill>
                <a:srgbClr val="D1D5DB"/>
              </a:solidFill>
              <a:latin typeface="Montserrat ExtraBold"/>
              <a:ea typeface="Montserrat ExtraBold"/>
              <a:cs typeface="Montserrat ExtraBold"/>
              <a:sym typeface="Montserrat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127" name="Google Shape;127;p23"/>
          <p:cNvSpPr txBox="1"/>
          <p:nvPr/>
        </p:nvSpPr>
        <p:spPr>
          <a:xfrm>
            <a:off x="3439950" y="387150"/>
            <a:ext cx="22641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CLEANSING API</a:t>
            </a:r>
            <a:endParaRPr sz="900">
              <a:solidFill>
                <a:srgbClr val="292929"/>
              </a:solidFill>
              <a:latin typeface="Montserrat"/>
              <a:ea typeface="Montserrat"/>
              <a:cs typeface="Montserrat"/>
              <a:sym typeface="Montserrat"/>
            </a:endParaRPr>
          </a:p>
        </p:txBody>
      </p:sp>
      <p:pic>
        <p:nvPicPr>
          <p:cNvPr id="128" name="Google Shape;128;p23"/>
          <p:cNvPicPr preferRelativeResize="0"/>
          <p:nvPr/>
        </p:nvPicPr>
        <p:blipFill>
          <a:blip r:embed="rId3">
            <a:alphaModFix/>
          </a:blip>
          <a:stretch>
            <a:fillRect/>
          </a:stretch>
        </p:blipFill>
        <p:spPr>
          <a:xfrm>
            <a:off x="3574400" y="1233030"/>
            <a:ext cx="4759901" cy="2677444"/>
          </a:xfrm>
          <a:prstGeom prst="rect">
            <a:avLst/>
          </a:prstGeom>
          <a:noFill/>
          <a:ln>
            <a:noFill/>
          </a:ln>
        </p:spPr>
      </p:pic>
      <p:cxnSp>
        <p:nvCxnSpPr>
          <p:cNvPr id="129" name="Google Shape;129;p23"/>
          <p:cNvCxnSpPr/>
          <p:nvPr/>
        </p:nvCxnSpPr>
        <p:spPr>
          <a:xfrm>
            <a:off x="3193525" y="1749625"/>
            <a:ext cx="867600" cy="0"/>
          </a:xfrm>
          <a:prstGeom prst="straightConnector1">
            <a:avLst/>
          </a:prstGeom>
          <a:noFill/>
          <a:ln cap="flat" cmpd="sng" w="28575">
            <a:solidFill>
              <a:srgbClr val="761A79"/>
            </a:solidFill>
            <a:prstDash val="solid"/>
            <a:round/>
            <a:headEnd len="med" w="med" type="none"/>
            <a:tailEnd len="med" w="med" type="triangle"/>
          </a:ln>
        </p:spPr>
      </p:cxnSp>
      <p:cxnSp>
        <p:nvCxnSpPr>
          <p:cNvPr id="130" name="Google Shape;130;p23"/>
          <p:cNvCxnSpPr/>
          <p:nvPr/>
        </p:nvCxnSpPr>
        <p:spPr>
          <a:xfrm>
            <a:off x="2842350" y="2018150"/>
            <a:ext cx="1632000" cy="0"/>
          </a:xfrm>
          <a:prstGeom prst="straightConnector1">
            <a:avLst/>
          </a:prstGeom>
          <a:noFill/>
          <a:ln cap="flat" cmpd="sng" w="28575">
            <a:solidFill>
              <a:srgbClr val="761A79"/>
            </a:solidFill>
            <a:prstDash val="solid"/>
            <a:round/>
            <a:headEnd len="med" w="med" type="none"/>
            <a:tailEnd len="med" w="med" type="triangle"/>
          </a:ln>
        </p:spPr>
      </p:cxnSp>
      <p:cxnSp>
        <p:nvCxnSpPr>
          <p:cNvPr id="131" name="Google Shape;131;p23"/>
          <p:cNvCxnSpPr/>
          <p:nvPr/>
        </p:nvCxnSpPr>
        <p:spPr>
          <a:xfrm rot="10800000">
            <a:off x="3399619" y="3347155"/>
            <a:ext cx="579600" cy="300"/>
          </a:xfrm>
          <a:prstGeom prst="straightConnector1">
            <a:avLst/>
          </a:prstGeom>
          <a:noFill/>
          <a:ln cap="flat" cmpd="sng" w="28575">
            <a:solidFill>
              <a:srgbClr val="761A79"/>
            </a:solidFill>
            <a:prstDash val="solid"/>
            <a:round/>
            <a:headEnd len="med" w="med" type="none"/>
            <a:tailEnd len="med" w="med" type="triangle"/>
          </a:ln>
        </p:spPr>
      </p:cxnSp>
      <p:sp>
        <p:nvSpPr>
          <p:cNvPr id="132" name="Google Shape;132;p23"/>
          <p:cNvSpPr/>
          <p:nvPr/>
        </p:nvSpPr>
        <p:spPr>
          <a:xfrm flipH="1">
            <a:off x="3960475" y="3060950"/>
            <a:ext cx="1327800" cy="572700"/>
          </a:xfrm>
          <a:prstGeom prst="rect">
            <a:avLst/>
          </a:prstGeom>
          <a:noFill/>
          <a:ln cap="flat" cmpd="sng" w="3810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txBox="1"/>
          <p:nvPr/>
        </p:nvSpPr>
        <p:spPr>
          <a:xfrm>
            <a:off x="1453225" y="1637000"/>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1. </a:t>
            </a:r>
            <a:r>
              <a:rPr lang="en" sz="900">
                <a:solidFill>
                  <a:srgbClr val="292929"/>
                </a:solidFill>
                <a:latin typeface="Montserrat"/>
                <a:ea typeface="Montserrat"/>
                <a:cs typeface="Montserrat"/>
                <a:sym typeface="Montserrat"/>
              </a:rPr>
              <a:t>Masukkan Input kata</a:t>
            </a:r>
            <a:r>
              <a:rPr b="1" lang="en" sz="1200">
                <a:solidFill>
                  <a:srgbClr val="FF0000"/>
                </a:solidFill>
                <a:highlight>
                  <a:schemeClr val="lt1"/>
                </a:highlight>
                <a:latin typeface="Montserrat"/>
                <a:ea typeface="Montserrat"/>
                <a:cs typeface="Montserrat"/>
                <a:sym typeface="Montserrat"/>
              </a:rPr>
              <a:t> </a:t>
            </a:r>
            <a:endParaRPr sz="500">
              <a:solidFill>
                <a:srgbClr val="FF0000"/>
              </a:solidFill>
              <a:latin typeface="Montserrat"/>
              <a:ea typeface="Montserrat"/>
              <a:cs typeface="Montserrat"/>
              <a:sym typeface="Montserrat"/>
            </a:endParaRPr>
          </a:p>
        </p:txBody>
      </p:sp>
      <p:sp>
        <p:nvSpPr>
          <p:cNvPr id="134" name="Google Shape;134;p23"/>
          <p:cNvSpPr txBox="1"/>
          <p:nvPr/>
        </p:nvSpPr>
        <p:spPr>
          <a:xfrm>
            <a:off x="1453225" y="1923488"/>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2.</a:t>
            </a:r>
            <a:r>
              <a:rPr b="1" lang="en" sz="1200">
                <a:solidFill>
                  <a:srgbClr val="FF0000"/>
                </a:solidFill>
                <a:highlight>
                  <a:schemeClr val="lt1"/>
                </a:highlight>
                <a:latin typeface="Montserrat"/>
                <a:ea typeface="Montserrat"/>
                <a:cs typeface="Montserrat"/>
                <a:sym typeface="Montserrat"/>
              </a:rPr>
              <a:t> </a:t>
            </a:r>
            <a:r>
              <a:rPr lang="en" sz="900">
                <a:solidFill>
                  <a:srgbClr val="292929"/>
                </a:solidFill>
                <a:latin typeface="Montserrat"/>
                <a:ea typeface="Montserrat"/>
                <a:cs typeface="Montserrat"/>
                <a:sym typeface="Montserrat"/>
              </a:rPr>
              <a:t>Execute</a:t>
            </a:r>
            <a:endParaRPr sz="500">
              <a:solidFill>
                <a:srgbClr val="FF0000"/>
              </a:solidFill>
              <a:latin typeface="Montserrat"/>
              <a:ea typeface="Montserrat"/>
              <a:cs typeface="Montserrat"/>
              <a:sym typeface="Montserrat"/>
            </a:endParaRPr>
          </a:p>
        </p:txBody>
      </p:sp>
      <p:sp>
        <p:nvSpPr>
          <p:cNvPr id="135" name="Google Shape;135;p23"/>
          <p:cNvSpPr txBox="1"/>
          <p:nvPr/>
        </p:nvSpPr>
        <p:spPr>
          <a:xfrm>
            <a:off x="893075" y="3257000"/>
            <a:ext cx="25179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3</a:t>
            </a:r>
            <a:r>
              <a:rPr b="1" lang="en" sz="1200">
                <a:solidFill>
                  <a:srgbClr val="FF0000"/>
                </a:solidFill>
                <a:highlight>
                  <a:schemeClr val="lt1"/>
                </a:highlight>
                <a:latin typeface="Montserrat"/>
                <a:ea typeface="Montserrat"/>
                <a:cs typeface="Montserrat"/>
                <a:sym typeface="Montserrat"/>
              </a:rPr>
              <a:t>. </a:t>
            </a:r>
            <a:r>
              <a:rPr lang="en" sz="900">
                <a:solidFill>
                  <a:srgbClr val="292929"/>
                </a:solidFill>
                <a:latin typeface="Montserrat"/>
                <a:ea typeface="Montserrat"/>
                <a:cs typeface="Montserrat"/>
                <a:sym typeface="Montserrat"/>
              </a:rPr>
              <a:t>Output Data yang sudah di </a:t>
            </a:r>
            <a:r>
              <a:rPr i="1" lang="en" sz="900">
                <a:solidFill>
                  <a:srgbClr val="292929"/>
                </a:solidFill>
                <a:latin typeface="Montserrat"/>
                <a:ea typeface="Montserrat"/>
                <a:cs typeface="Montserrat"/>
                <a:sym typeface="Montserrat"/>
              </a:rPr>
              <a:t>cleansing</a:t>
            </a:r>
            <a:endParaRPr sz="500">
              <a:solidFill>
                <a:srgbClr val="FF0000"/>
              </a:solidFill>
              <a:latin typeface="Montserrat"/>
              <a:ea typeface="Montserrat"/>
              <a:cs typeface="Montserrat"/>
              <a:sym typeface="Montserrat"/>
            </a:endParaRPr>
          </a:p>
        </p:txBody>
      </p:sp>
      <p:cxnSp>
        <p:nvCxnSpPr>
          <p:cNvPr id="136" name="Google Shape;136;p23"/>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37" name="Google Shape;137;p23"/>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43" name="Google Shape;143;p24"/>
          <p:cNvPicPr preferRelativeResize="0"/>
          <p:nvPr/>
        </p:nvPicPr>
        <p:blipFill rotWithShape="1">
          <a:blip r:embed="rId3">
            <a:alphaModFix/>
          </a:blip>
          <a:srcRect b="0" l="0" r="63012" t="68271"/>
          <a:stretch/>
        </p:blipFill>
        <p:spPr>
          <a:xfrm>
            <a:off x="2953500" y="1139674"/>
            <a:ext cx="5380800" cy="2596352"/>
          </a:xfrm>
          <a:prstGeom prst="rect">
            <a:avLst/>
          </a:prstGeom>
          <a:noFill/>
          <a:ln>
            <a:noFill/>
          </a:ln>
        </p:spPr>
      </p:pic>
      <p:sp>
        <p:nvSpPr>
          <p:cNvPr id="144" name="Google Shape;144;p24"/>
          <p:cNvSpPr txBox="1"/>
          <p:nvPr/>
        </p:nvSpPr>
        <p:spPr>
          <a:xfrm>
            <a:off x="311700" y="1192950"/>
            <a:ext cx="2727000" cy="18432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900">
                <a:solidFill>
                  <a:srgbClr val="292929"/>
                </a:solidFill>
                <a:latin typeface="Montserrat"/>
                <a:ea typeface="Montserrat"/>
                <a:cs typeface="Montserrat"/>
                <a:sym typeface="Montserrat"/>
              </a:rPr>
              <a:t>Input Kata:</a:t>
            </a:r>
            <a:endParaRPr sz="9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rPr lang="en" sz="900">
                <a:solidFill>
                  <a:srgbClr val="292929"/>
                </a:solidFill>
                <a:latin typeface="Montserrat"/>
                <a:ea typeface="Montserrat"/>
                <a:cs typeface="Montserrat"/>
                <a:sym typeface="Montserrat"/>
              </a:rPr>
              <a:t>saya </a:t>
            </a:r>
            <a:r>
              <a:rPr lang="en" sz="900">
                <a:solidFill>
                  <a:srgbClr val="FF0000"/>
                </a:solidFill>
                <a:latin typeface="Montserrat"/>
                <a:ea typeface="Montserrat"/>
                <a:cs typeface="Montserrat"/>
                <a:sym typeface="Montserrat"/>
              </a:rPr>
              <a:t>(!)</a:t>
            </a:r>
            <a:r>
              <a:rPr lang="en" sz="900">
                <a:solidFill>
                  <a:srgbClr val="292929"/>
                </a:solidFill>
                <a:latin typeface="Montserrat"/>
                <a:ea typeface="Montserrat"/>
                <a:cs typeface="Montserrat"/>
                <a:sym typeface="Montserrat"/>
              </a:rPr>
              <a:t>sangat</a:t>
            </a:r>
            <a:r>
              <a:rPr lang="en" sz="900">
                <a:solidFill>
                  <a:srgbClr val="FF0000"/>
                </a:solidFill>
                <a:latin typeface="Montserrat"/>
                <a:ea typeface="Montserrat"/>
                <a:cs typeface="Montserrat"/>
                <a:sym typeface="Montserrat"/>
              </a:rPr>
              <a:t>(@!)$</a:t>
            </a:r>
            <a:r>
              <a:rPr lang="en" sz="900">
                <a:solidFill>
                  <a:srgbClr val="292929"/>
                </a:solidFill>
                <a:latin typeface="Montserrat"/>
                <a:ea typeface="Montserrat"/>
                <a:cs typeface="Montserrat"/>
                <a:sym typeface="Montserrat"/>
              </a:rPr>
              <a:t> senang </a:t>
            </a:r>
            <a:r>
              <a:rPr lang="en" sz="900">
                <a:solidFill>
                  <a:srgbClr val="FF0000"/>
                </a:solidFill>
                <a:latin typeface="Montserrat"/>
                <a:ea typeface="Montserrat"/>
                <a:cs typeface="Montserrat"/>
                <a:sym typeface="Montserrat"/>
              </a:rPr>
              <a:t>!@)$*!@</a:t>
            </a:r>
            <a:r>
              <a:rPr lang="en" sz="900">
                <a:solidFill>
                  <a:srgbClr val="292929"/>
                </a:solidFill>
                <a:latin typeface="Montserrat"/>
                <a:ea typeface="Montserrat"/>
                <a:cs typeface="Montserrat"/>
                <a:sym typeface="Montserrat"/>
              </a:rPr>
              <a:t>hari in</a:t>
            </a:r>
            <a:r>
              <a:rPr lang="en" sz="900">
                <a:solidFill>
                  <a:srgbClr val="FF0000"/>
                </a:solidFill>
                <a:latin typeface="Montserrat"/>
                <a:ea typeface="Montserrat"/>
                <a:cs typeface="Montserrat"/>
                <a:sym typeface="Montserrat"/>
              </a:rPr>
              <a:t>^</a:t>
            </a:r>
            <a:r>
              <a:rPr lang="en" sz="900">
                <a:solidFill>
                  <a:srgbClr val="292929"/>
                </a:solidFill>
                <a:latin typeface="Montserrat"/>
                <a:ea typeface="Montserrat"/>
                <a:cs typeface="Montserrat"/>
                <a:sym typeface="Montserrat"/>
              </a:rPr>
              <a:t>i</a:t>
            </a:r>
            <a:endParaRPr sz="900">
              <a:solidFill>
                <a:srgbClr val="292929"/>
              </a:solidFill>
              <a:latin typeface="Montserrat"/>
              <a:ea typeface="Montserrat"/>
              <a:cs typeface="Montserrat"/>
              <a:sym typeface="Montserrat"/>
            </a:endParaRPr>
          </a:p>
          <a:p>
            <a:pPr indent="0" lvl="0" marL="137160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p:txBody>
      </p:sp>
      <p:cxnSp>
        <p:nvCxnSpPr>
          <p:cNvPr id="145" name="Google Shape;145;p24"/>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46" name="Google Shape;146;p24"/>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147" name="Google Shape;147;p24"/>
          <p:cNvSpPr txBox="1"/>
          <p:nvPr/>
        </p:nvSpPr>
        <p:spPr>
          <a:xfrm>
            <a:off x="3439950" y="387150"/>
            <a:ext cx="22641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CLEANSING API</a:t>
            </a:r>
            <a:endParaRPr sz="900">
              <a:solidFill>
                <a:srgbClr val="292929"/>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153" name="Google Shape;153;p25"/>
          <p:cNvSpPr txBox="1"/>
          <p:nvPr/>
        </p:nvSpPr>
        <p:spPr>
          <a:xfrm>
            <a:off x="853950" y="959838"/>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1. </a:t>
            </a:r>
            <a:r>
              <a:rPr lang="en" sz="900">
                <a:solidFill>
                  <a:srgbClr val="292929"/>
                </a:solidFill>
                <a:latin typeface="Montserrat"/>
                <a:ea typeface="Montserrat"/>
                <a:cs typeface="Montserrat"/>
                <a:sym typeface="Montserrat"/>
              </a:rPr>
              <a:t>Masukkan Input kata</a:t>
            </a:r>
            <a:r>
              <a:rPr b="1" lang="en" sz="1200">
                <a:solidFill>
                  <a:srgbClr val="FF0000"/>
                </a:solidFill>
                <a:highlight>
                  <a:schemeClr val="lt1"/>
                </a:highlight>
                <a:latin typeface="Montserrat"/>
                <a:ea typeface="Montserrat"/>
                <a:cs typeface="Montserrat"/>
                <a:sym typeface="Montserrat"/>
              </a:rPr>
              <a:t> </a:t>
            </a:r>
            <a:endParaRPr sz="500">
              <a:solidFill>
                <a:srgbClr val="FF0000"/>
              </a:solidFill>
              <a:latin typeface="Montserrat"/>
              <a:ea typeface="Montserrat"/>
              <a:cs typeface="Montserrat"/>
              <a:sym typeface="Montserrat"/>
            </a:endParaRPr>
          </a:p>
        </p:txBody>
      </p:sp>
      <p:sp>
        <p:nvSpPr>
          <p:cNvPr id="154" name="Google Shape;154;p25"/>
          <p:cNvSpPr txBox="1"/>
          <p:nvPr/>
        </p:nvSpPr>
        <p:spPr>
          <a:xfrm>
            <a:off x="914700" y="3761913"/>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2. </a:t>
            </a:r>
            <a:r>
              <a:rPr lang="en" sz="900">
                <a:solidFill>
                  <a:srgbClr val="292929"/>
                </a:solidFill>
                <a:latin typeface="Montserrat"/>
                <a:ea typeface="Montserrat"/>
                <a:cs typeface="Montserrat"/>
                <a:sym typeface="Montserrat"/>
              </a:rPr>
              <a:t>Execute</a:t>
            </a:r>
            <a:endParaRPr sz="500">
              <a:solidFill>
                <a:srgbClr val="FF0000"/>
              </a:solidFill>
              <a:latin typeface="Montserrat"/>
              <a:ea typeface="Montserrat"/>
              <a:cs typeface="Montserrat"/>
              <a:sym typeface="Montserrat"/>
            </a:endParaRPr>
          </a:p>
        </p:txBody>
      </p:sp>
      <p:cxnSp>
        <p:nvCxnSpPr>
          <p:cNvPr id="155" name="Google Shape;155;p25"/>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56" name="Google Shape;156;p25"/>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pic>
        <p:nvPicPr>
          <p:cNvPr id="157" name="Google Shape;157;p25"/>
          <p:cNvPicPr preferRelativeResize="0"/>
          <p:nvPr/>
        </p:nvPicPr>
        <p:blipFill rotWithShape="1">
          <a:blip r:embed="rId3">
            <a:alphaModFix/>
          </a:blip>
          <a:srcRect b="64271" l="0" r="0" t="0"/>
          <a:stretch/>
        </p:blipFill>
        <p:spPr>
          <a:xfrm>
            <a:off x="667590" y="1615775"/>
            <a:ext cx="7808818" cy="1569361"/>
          </a:xfrm>
          <a:prstGeom prst="rect">
            <a:avLst/>
          </a:prstGeom>
          <a:noFill/>
          <a:ln>
            <a:noFill/>
          </a:ln>
        </p:spPr>
      </p:pic>
      <p:sp>
        <p:nvSpPr>
          <p:cNvPr id="158" name="Google Shape;158;p25"/>
          <p:cNvSpPr txBox="1"/>
          <p:nvPr/>
        </p:nvSpPr>
        <p:spPr>
          <a:xfrm>
            <a:off x="3439950" y="387150"/>
            <a:ext cx="22641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SENTIMENT</a:t>
            </a:r>
            <a:r>
              <a:rPr b="1" lang="en" sz="1600">
                <a:solidFill>
                  <a:srgbClr val="743673"/>
                </a:solidFill>
                <a:highlight>
                  <a:schemeClr val="lt1"/>
                </a:highlight>
                <a:latin typeface="Montserrat"/>
                <a:ea typeface="Montserrat"/>
                <a:cs typeface="Montserrat"/>
                <a:sym typeface="Montserrat"/>
              </a:rPr>
              <a:t> API</a:t>
            </a:r>
            <a:endParaRPr sz="900">
              <a:solidFill>
                <a:srgbClr val="292929"/>
              </a:solidFill>
              <a:latin typeface="Montserrat"/>
              <a:ea typeface="Montserrat"/>
              <a:cs typeface="Montserrat"/>
              <a:sym typeface="Montserrat"/>
            </a:endParaRPr>
          </a:p>
        </p:txBody>
      </p:sp>
      <p:cxnSp>
        <p:nvCxnSpPr>
          <p:cNvPr id="159" name="Google Shape;159;p25"/>
          <p:cNvCxnSpPr>
            <a:stCxn id="153" idx="2"/>
          </p:cNvCxnSpPr>
          <p:nvPr/>
        </p:nvCxnSpPr>
        <p:spPr>
          <a:xfrm>
            <a:off x="1832700" y="1140438"/>
            <a:ext cx="121500" cy="1104900"/>
          </a:xfrm>
          <a:prstGeom prst="straightConnector1">
            <a:avLst/>
          </a:prstGeom>
          <a:noFill/>
          <a:ln cap="flat" cmpd="sng" w="28575">
            <a:solidFill>
              <a:srgbClr val="761A79"/>
            </a:solidFill>
            <a:prstDash val="solid"/>
            <a:round/>
            <a:headEnd len="med" w="med" type="none"/>
            <a:tailEnd len="med" w="med" type="triangle"/>
          </a:ln>
        </p:spPr>
      </p:cxnSp>
      <p:cxnSp>
        <p:nvCxnSpPr>
          <p:cNvPr id="160" name="Google Shape;160;p25"/>
          <p:cNvCxnSpPr/>
          <p:nvPr/>
        </p:nvCxnSpPr>
        <p:spPr>
          <a:xfrm flipH="1" rot="10800000">
            <a:off x="2367250" y="3019975"/>
            <a:ext cx="444300" cy="867600"/>
          </a:xfrm>
          <a:prstGeom prst="straightConnector1">
            <a:avLst/>
          </a:prstGeom>
          <a:noFill/>
          <a:ln cap="flat" cmpd="sng" w="28575">
            <a:solidFill>
              <a:srgbClr val="761A79"/>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pic>
        <p:nvPicPr>
          <p:cNvPr id="165" name="Google Shape;165;p26"/>
          <p:cNvPicPr preferRelativeResize="0"/>
          <p:nvPr/>
        </p:nvPicPr>
        <p:blipFill rotWithShape="1">
          <a:blip r:embed="rId3">
            <a:alphaModFix/>
          </a:blip>
          <a:srcRect b="0" l="0" r="0" t="42535"/>
          <a:stretch/>
        </p:blipFill>
        <p:spPr>
          <a:xfrm>
            <a:off x="1387238" y="959851"/>
            <a:ext cx="6474274" cy="2092751"/>
          </a:xfrm>
          <a:prstGeom prst="rect">
            <a:avLst/>
          </a:prstGeom>
          <a:noFill/>
          <a:ln>
            <a:noFill/>
          </a:ln>
        </p:spPr>
      </p:pic>
      <p:sp>
        <p:nvSpPr>
          <p:cNvPr id="166" name="Google Shape;166;p26"/>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cxnSp>
        <p:nvCxnSpPr>
          <p:cNvPr id="167" name="Google Shape;167;p26"/>
          <p:cNvCxnSpPr>
            <a:stCxn id="168" idx="2"/>
            <a:endCxn id="169" idx="0"/>
          </p:cNvCxnSpPr>
          <p:nvPr/>
        </p:nvCxnSpPr>
        <p:spPr>
          <a:xfrm>
            <a:off x="2714550" y="2917775"/>
            <a:ext cx="324600" cy="894000"/>
          </a:xfrm>
          <a:prstGeom prst="straightConnector1">
            <a:avLst/>
          </a:prstGeom>
          <a:noFill/>
          <a:ln cap="flat" cmpd="sng" w="28575">
            <a:solidFill>
              <a:srgbClr val="761A79"/>
            </a:solidFill>
            <a:prstDash val="solid"/>
            <a:round/>
            <a:headEnd len="med" w="med" type="none"/>
            <a:tailEnd len="med" w="med" type="triangle"/>
          </a:ln>
        </p:spPr>
      </p:cxnSp>
      <p:sp>
        <p:nvSpPr>
          <p:cNvPr id="168" name="Google Shape;168;p26"/>
          <p:cNvSpPr/>
          <p:nvPr/>
        </p:nvSpPr>
        <p:spPr>
          <a:xfrm flipH="1">
            <a:off x="1946400" y="1893875"/>
            <a:ext cx="1536300" cy="1023900"/>
          </a:xfrm>
          <a:prstGeom prst="rect">
            <a:avLst/>
          </a:prstGeom>
          <a:noFill/>
          <a:ln cap="flat" cmpd="sng" w="3810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txBox="1"/>
          <p:nvPr/>
        </p:nvSpPr>
        <p:spPr>
          <a:xfrm>
            <a:off x="922050" y="3811625"/>
            <a:ext cx="42339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3. </a:t>
            </a:r>
            <a:r>
              <a:rPr lang="en" sz="900">
                <a:solidFill>
                  <a:srgbClr val="292929"/>
                </a:solidFill>
                <a:latin typeface="Montserrat"/>
                <a:ea typeface="Montserrat"/>
                <a:cs typeface="Montserrat"/>
                <a:sym typeface="Montserrat"/>
              </a:rPr>
              <a:t>Output Data menunjukkan hasil sentimen adalah </a:t>
            </a:r>
            <a:r>
              <a:rPr lang="en" sz="900">
                <a:solidFill>
                  <a:srgbClr val="FF0000"/>
                </a:solidFill>
                <a:latin typeface="Montserrat"/>
                <a:ea typeface="Montserrat"/>
                <a:cs typeface="Montserrat"/>
                <a:sym typeface="Montserrat"/>
              </a:rPr>
              <a:t>negatif</a:t>
            </a:r>
            <a:endParaRPr sz="500">
              <a:solidFill>
                <a:srgbClr val="FF0000"/>
              </a:solidFill>
              <a:latin typeface="Montserrat"/>
              <a:ea typeface="Montserrat"/>
              <a:cs typeface="Montserrat"/>
              <a:sym typeface="Montserrat"/>
            </a:endParaRPr>
          </a:p>
        </p:txBody>
      </p:sp>
      <p:cxnSp>
        <p:nvCxnSpPr>
          <p:cNvPr id="170" name="Google Shape;170;p26"/>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71" name="Google Shape;171;p26"/>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172" name="Google Shape;172;p26"/>
          <p:cNvSpPr txBox="1"/>
          <p:nvPr/>
        </p:nvSpPr>
        <p:spPr>
          <a:xfrm>
            <a:off x="3439950" y="387150"/>
            <a:ext cx="22641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SENTIMENT API</a:t>
            </a:r>
            <a:endParaRPr sz="900">
              <a:solidFill>
                <a:srgbClr val="292929"/>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pic>
        <p:nvPicPr>
          <p:cNvPr id="177" name="Google Shape;177;p27"/>
          <p:cNvPicPr preferRelativeResize="0"/>
          <p:nvPr/>
        </p:nvPicPr>
        <p:blipFill rotWithShape="1">
          <a:blip r:embed="rId3">
            <a:alphaModFix/>
          </a:blip>
          <a:srcRect b="50799" l="0" r="0" t="0"/>
          <a:stretch/>
        </p:blipFill>
        <p:spPr>
          <a:xfrm>
            <a:off x="1444100" y="1227812"/>
            <a:ext cx="7311302" cy="2023402"/>
          </a:xfrm>
          <a:prstGeom prst="rect">
            <a:avLst/>
          </a:prstGeom>
          <a:noFill/>
          <a:ln>
            <a:noFill/>
          </a:ln>
        </p:spPr>
      </p:pic>
      <p:sp>
        <p:nvSpPr>
          <p:cNvPr id="178" name="Google Shape;178;p27"/>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179" name="Google Shape;179;p27"/>
          <p:cNvSpPr txBox="1"/>
          <p:nvPr/>
        </p:nvSpPr>
        <p:spPr>
          <a:xfrm>
            <a:off x="853950" y="959838"/>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1. </a:t>
            </a:r>
            <a:r>
              <a:rPr lang="en" sz="900">
                <a:solidFill>
                  <a:srgbClr val="292929"/>
                </a:solidFill>
                <a:latin typeface="Montserrat"/>
                <a:ea typeface="Montserrat"/>
                <a:cs typeface="Montserrat"/>
                <a:sym typeface="Montserrat"/>
              </a:rPr>
              <a:t>Masukkan Input file </a:t>
            </a:r>
            <a:r>
              <a:rPr b="1" lang="en" sz="1200">
                <a:solidFill>
                  <a:srgbClr val="FF0000"/>
                </a:solidFill>
                <a:highlight>
                  <a:schemeClr val="lt1"/>
                </a:highlight>
                <a:latin typeface="Montserrat"/>
                <a:ea typeface="Montserrat"/>
                <a:cs typeface="Montserrat"/>
                <a:sym typeface="Montserrat"/>
              </a:rPr>
              <a:t> </a:t>
            </a:r>
            <a:endParaRPr sz="500">
              <a:solidFill>
                <a:srgbClr val="FF0000"/>
              </a:solidFill>
              <a:latin typeface="Montserrat"/>
              <a:ea typeface="Montserrat"/>
              <a:cs typeface="Montserrat"/>
              <a:sym typeface="Montserrat"/>
            </a:endParaRPr>
          </a:p>
        </p:txBody>
      </p:sp>
      <p:sp>
        <p:nvSpPr>
          <p:cNvPr id="180" name="Google Shape;180;p27"/>
          <p:cNvSpPr txBox="1"/>
          <p:nvPr/>
        </p:nvSpPr>
        <p:spPr>
          <a:xfrm>
            <a:off x="914700" y="3761913"/>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2. </a:t>
            </a:r>
            <a:r>
              <a:rPr lang="en" sz="900">
                <a:solidFill>
                  <a:srgbClr val="292929"/>
                </a:solidFill>
                <a:latin typeface="Montserrat"/>
                <a:ea typeface="Montserrat"/>
                <a:cs typeface="Montserrat"/>
                <a:sym typeface="Montserrat"/>
              </a:rPr>
              <a:t>Execute</a:t>
            </a:r>
            <a:endParaRPr sz="500">
              <a:solidFill>
                <a:srgbClr val="FF0000"/>
              </a:solidFill>
              <a:latin typeface="Montserrat"/>
              <a:ea typeface="Montserrat"/>
              <a:cs typeface="Montserrat"/>
              <a:sym typeface="Montserrat"/>
            </a:endParaRPr>
          </a:p>
        </p:txBody>
      </p:sp>
      <p:cxnSp>
        <p:nvCxnSpPr>
          <p:cNvPr id="181" name="Google Shape;181;p27"/>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82" name="Google Shape;182;p27"/>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183" name="Google Shape;183;p27"/>
          <p:cNvSpPr txBox="1"/>
          <p:nvPr/>
        </p:nvSpPr>
        <p:spPr>
          <a:xfrm>
            <a:off x="3042750" y="387150"/>
            <a:ext cx="30585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SENTIMENT API - UPLOAD</a:t>
            </a:r>
            <a:endParaRPr sz="900">
              <a:solidFill>
                <a:srgbClr val="292929"/>
              </a:solidFill>
              <a:latin typeface="Montserrat"/>
              <a:ea typeface="Montserrat"/>
              <a:cs typeface="Montserrat"/>
              <a:sym typeface="Montserrat"/>
            </a:endParaRPr>
          </a:p>
        </p:txBody>
      </p:sp>
      <p:cxnSp>
        <p:nvCxnSpPr>
          <p:cNvPr id="184" name="Google Shape;184;p27"/>
          <p:cNvCxnSpPr>
            <a:stCxn id="179" idx="2"/>
          </p:cNvCxnSpPr>
          <p:nvPr/>
        </p:nvCxnSpPr>
        <p:spPr>
          <a:xfrm>
            <a:off x="1832700" y="1140438"/>
            <a:ext cx="1118400" cy="1344300"/>
          </a:xfrm>
          <a:prstGeom prst="straightConnector1">
            <a:avLst/>
          </a:prstGeom>
          <a:noFill/>
          <a:ln cap="flat" cmpd="sng" w="28575">
            <a:solidFill>
              <a:srgbClr val="761A79"/>
            </a:solidFill>
            <a:prstDash val="solid"/>
            <a:round/>
            <a:headEnd len="med" w="med" type="none"/>
            <a:tailEnd len="med" w="med" type="triangle"/>
          </a:ln>
        </p:spPr>
      </p:cxnSp>
      <p:cxnSp>
        <p:nvCxnSpPr>
          <p:cNvPr id="185" name="Google Shape;185;p27"/>
          <p:cNvCxnSpPr/>
          <p:nvPr/>
        </p:nvCxnSpPr>
        <p:spPr>
          <a:xfrm flipH="1" rot="10800000">
            <a:off x="2367250" y="3019975"/>
            <a:ext cx="444300" cy="867600"/>
          </a:xfrm>
          <a:prstGeom prst="straightConnector1">
            <a:avLst/>
          </a:prstGeom>
          <a:noFill/>
          <a:ln cap="flat" cmpd="sng" w="28575">
            <a:solidFill>
              <a:srgbClr val="761A7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pic>
        <p:nvPicPr>
          <p:cNvPr id="190" name="Google Shape;190;p28"/>
          <p:cNvPicPr preferRelativeResize="0"/>
          <p:nvPr/>
        </p:nvPicPr>
        <p:blipFill>
          <a:blip r:embed="rId3">
            <a:alphaModFix/>
          </a:blip>
          <a:stretch>
            <a:fillRect/>
          </a:stretch>
        </p:blipFill>
        <p:spPr>
          <a:xfrm>
            <a:off x="2417663" y="1053013"/>
            <a:ext cx="5977483" cy="3362337"/>
          </a:xfrm>
          <a:prstGeom prst="rect">
            <a:avLst/>
          </a:prstGeom>
          <a:noFill/>
          <a:ln>
            <a:noFill/>
          </a:ln>
        </p:spPr>
      </p:pic>
      <p:sp>
        <p:nvSpPr>
          <p:cNvPr id="191" name="Google Shape;191;p28"/>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cxnSp>
        <p:nvCxnSpPr>
          <p:cNvPr id="192" name="Google Shape;192;p28"/>
          <p:cNvCxnSpPr>
            <a:stCxn id="193" idx="3"/>
            <a:endCxn id="194" idx="3"/>
          </p:cNvCxnSpPr>
          <p:nvPr/>
        </p:nvCxnSpPr>
        <p:spPr>
          <a:xfrm flipH="1">
            <a:off x="2124900" y="2969550"/>
            <a:ext cx="828600" cy="138600"/>
          </a:xfrm>
          <a:prstGeom prst="straightConnector1">
            <a:avLst/>
          </a:prstGeom>
          <a:noFill/>
          <a:ln cap="flat" cmpd="sng" w="28575">
            <a:solidFill>
              <a:srgbClr val="761A79"/>
            </a:solidFill>
            <a:prstDash val="solid"/>
            <a:round/>
            <a:headEnd len="med" w="med" type="none"/>
            <a:tailEnd len="med" w="med" type="triangle"/>
          </a:ln>
        </p:spPr>
      </p:cxnSp>
      <p:sp>
        <p:nvSpPr>
          <p:cNvPr id="193" name="Google Shape;193;p28"/>
          <p:cNvSpPr/>
          <p:nvPr/>
        </p:nvSpPr>
        <p:spPr>
          <a:xfrm flipH="1">
            <a:off x="2953500" y="2059800"/>
            <a:ext cx="5095500" cy="1819500"/>
          </a:xfrm>
          <a:prstGeom prst="rect">
            <a:avLst/>
          </a:prstGeom>
          <a:noFill/>
          <a:ln cap="flat" cmpd="sng" w="3810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txBox="1"/>
          <p:nvPr/>
        </p:nvSpPr>
        <p:spPr>
          <a:xfrm>
            <a:off x="143775" y="2577200"/>
            <a:ext cx="1981200" cy="10620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3. </a:t>
            </a:r>
            <a:r>
              <a:rPr lang="en" sz="900">
                <a:solidFill>
                  <a:srgbClr val="292929"/>
                </a:solidFill>
                <a:latin typeface="Montserrat"/>
                <a:ea typeface="Montserrat"/>
                <a:cs typeface="Montserrat"/>
                <a:sym typeface="Montserrat"/>
              </a:rPr>
              <a:t>Output Data menunjukkan </a:t>
            </a:r>
            <a:endParaRPr sz="9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rPr lang="en" sz="900">
                <a:solidFill>
                  <a:srgbClr val="292929"/>
                </a:solidFill>
                <a:latin typeface="Montserrat"/>
                <a:ea typeface="Montserrat"/>
                <a:cs typeface="Montserrat"/>
                <a:sym typeface="Montserrat"/>
              </a:rPr>
              <a:t>hasil sentimen adalah positif,</a:t>
            </a:r>
            <a:endParaRPr sz="9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rPr lang="en" sz="900">
                <a:solidFill>
                  <a:srgbClr val="FF0000"/>
                </a:solidFill>
                <a:latin typeface="Montserrat"/>
                <a:ea typeface="Montserrat"/>
                <a:cs typeface="Montserrat"/>
                <a:sym typeface="Montserrat"/>
              </a:rPr>
              <a:t>N</a:t>
            </a:r>
            <a:r>
              <a:rPr lang="en" sz="900">
                <a:solidFill>
                  <a:srgbClr val="FF0000"/>
                </a:solidFill>
                <a:latin typeface="Montserrat"/>
                <a:ea typeface="Montserrat"/>
                <a:cs typeface="Montserrat"/>
                <a:sym typeface="Montserrat"/>
              </a:rPr>
              <a:t>egatif </a:t>
            </a:r>
            <a:r>
              <a:rPr lang="en" sz="900">
                <a:solidFill>
                  <a:schemeClr val="dk1"/>
                </a:solidFill>
                <a:latin typeface="Montserrat"/>
                <a:ea typeface="Montserrat"/>
                <a:cs typeface="Montserrat"/>
                <a:sym typeface="Montserrat"/>
              </a:rPr>
              <a:t>dan neutral</a:t>
            </a:r>
            <a:endParaRPr sz="500">
              <a:solidFill>
                <a:schemeClr val="dk1"/>
              </a:solidFill>
              <a:latin typeface="Montserrat"/>
              <a:ea typeface="Montserrat"/>
              <a:cs typeface="Montserrat"/>
              <a:sym typeface="Montserrat"/>
            </a:endParaRPr>
          </a:p>
        </p:txBody>
      </p:sp>
      <p:cxnSp>
        <p:nvCxnSpPr>
          <p:cNvPr id="195" name="Google Shape;195;p28"/>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96" name="Google Shape;196;p28"/>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197" name="Google Shape;197;p28"/>
          <p:cNvSpPr txBox="1"/>
          <p:nvPr/>
        </p:nvSpPr>
        <p:spPr>
          <a:xfrm>
            <a:off x="3042750" y="387150"/>
            <a:ext cx="30585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SENTIMENT API - UPLOAD</a:t>
            </a:r>
            <a:endParaRPr sz="900">
              <a:solidFill>
                <a:srgbClr val="292929"/>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203" name="Google Shape;203;p29"/>
          <p:cNvSpPr txBox="1"/>
          <p:nvPr/>
        </p:nvSpPr>
        <p:spPr>
          <a:xfrm>
            <a:off x="853950" y="959838"/>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1. </a:t>
            </a:r>
            <a:r>
              <a:rPr lang="en" sz="900">
                <a:solidFill>
                  <a:srgbClr val="292929"/>
                </a:solidFill>
                <a:latin typeface="Montserrat"/>
                <a:ea typeface="Montserrat"/>
                <a:cs typeface="Montserrat"/>
                <a:sym typeface="Montserrat"/>
              </a:rPr>
              <a:t>Execute</a:t>
            </a:r>
            <a:endParaRPr sz="500">
              <a:solidFill>
                <a:srgbClr val="FF0000"/>
              </a:solidFill>
              <a:latin typeface="Montserrat"/>
              <a:ea typeface="Montserrat"/>
              <a:cs typeface="Montserrat"/>
              <a:sym typeface="Montserrat"/>
            </a:endParaRPr>
          </a:p>
        </p:txBody>
      </p:sp>
      <p:cxnSp>
        <p:nvCxnSpPr>
          <p:cNvPr id="204" name="Google Shape;204;p29"/>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205" name="Google Shape;205;p29"/>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206" name="Google Shape;206;p29"/>
          <p:cNvSpPr txBox="1"/>
          <p:nvPr/>
        </p:nvSpPr>
        <p:spPr>
          <a:xfrm>
            <a:off x="3042750" y="387150"/>
            <a:ext cx="30585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DATABASE</a:t>
            </a:r>
            <a:r>
              <a:rPr b="1" lang="en" sz="1600">
                <a:solidFill>
                  <a:srgbClr val="743673"/>
                </a:solidFill>
                <a:highlight>
                  <a:schemeClr val="lt1"/>
                </a:highlight>
                <a:latin typeface="Montserrat"/>
                <a:ea typeface="Montserrat"/>
                <a:cs typeface="Montserrat"/>
                <a:sym typeface="Montserrat"/>
              </a:rPr>
              <a:t> API</a:t>
            </a:r>
            <a:endParaRPr sz="900">
              <a:solidFill>
                <a:srgbClr val="292929"/>
              </a:solidFill>
              <a:latin typeface="Montserrat"/>
              <a:ea typeface="Montserrat"/>
              <a:cs typeface="Montserrat"/>
              <a:sym typeface="Montserrat"/>
            </a:endParaRPr>
          </a:p>
        </p:txBody>
      </p:sp>
      <p:pic>
        <p:nvPicPr>
          <p:cNvPr id="207" name="Google Shape;207;p29"/>
          <p:cNvPicPr preferRelativeResize="0"/>
          <p:nvPr/>
        </p:nvPicPr>
        <p:blipFill>
          <a:blip r:embed="rId3">
            <a:alphaModFix/>
          </a:blip>
          <a:stretch>
            <a:fillRect/>
          </a:stretch>
        </p:blipFill>
        <p:spPr>
          <a:xfrm>
            <a:off x="3103500" y="1112250"/>
            <a:ext cx="5888102" cy="3312058"/>
          </a:xfrm>
          <a:prstGeom prst="rect">
            <a:avLst/>
          </a:prstGeom>
          <a:noFill/>
          <a:ln>
            <a:noFill/>
          </a:ln>
        </p:spPr>
      </p:pic>
      <p:cxnSp>
        <p:nvCxnSpPr>
          <p:cNvPr id="208" name="Google Shape;208;p29"/>
          <p:cNvCxnSpPr/>
          <p:nvPr/>
        </p:nvCxnSpPr>
        <p:spPr>
          <a:xfrm>
            <a:off x="-1063100" y="1926438"/>
            <a:ext cx="3804600" cy="898800"/>
          </a:xfrm>
          <a:prstGeom prst="straightConnector1">
            <a:avLst/>
          </a:prstGeom>
          <a:noFill/>
          <a:ln cap="flat" cmpd="sng" w="28575">
            <a:solidFill>
              <a:srgbClr val="761A79"/>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pic>
        <p:nvPicPr>
          <p:cNvPr id="213" name="Google Shape;213;p30"/>
          <p:cNvPicPr preferRelativeResize="0"/>
          <p:nvPr/>
        </p:nvPicPr>
        <p:blipFill rotWithShape="1">
          <a:blip r:embed="rId3">
            <a:alphaModFix/>
          </a:blip>
          <a:srcRect b="20256" l="3410" r="47155" t="20202"/>
          <a:stretch/>
        </p:blipFill>
        <p:spPr>
          <a:xfrm>
            <a:off x="2953500" y="1183913"/>
            <a:ext cx="4520299" cy="3062526"/>
          </a:xfrm>
          <a:prstGeom prst="rect">
            <a:avLst/>
          </a:prstGeom>
          <a:noFill/>
          <a:ln>
            <a:noFill/>
          </a:ln>
        </p:spPr>
      </p:pic>
      <p:sp>
        <p:nvSpPr>
          <p:cNvPr id="214" name="Google Shape;214;p30"/>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cxnSp>
        <p:nvCxnSpPr>
          <p:cNvPr id="215" name="Google Shape;215;p30"/>
          <p:cNvCxnSpPr>
            <a:stCxn id="216" idx="3"/>
            <a:endCxn id="217" idx="3"/>
          </p:cNvCxnSpPr>
          <p:nvPr/>
        </p:nvCxnSpPr>
        <p:spPr>
          <a:xfrm flipH="1">
            <a:off x="2124875" y="3021250"/>
            <a:ext cx="1389300" cy="87000"/>
          </a:xfrm>
          <a:prstGeom prst="straightConnector1">
            <a:avLst/>
          </a:prstGeom>
          <a:noFill/>
          <a:ln cap="flat" cmpd="sng" w="28575">
            <a:solidFill>
              <a:srgbClr val="761A79"/>
            </a:solidFill>
            <a:prstDash val="solid"/>
            <a:round/>
            <a:headEnd len="med" w="med" type="none"/>
            <a:tailEnd len="med" w="med" type="triangle"/>
          </a:ln>
        </p:spPr>
      </p:cxnSp>
      <p:sp>
        <p:nvSpPr>
          <p:cNvPr id="216" name="Google Shape;216;p30"/>
          <p:cNvSpPr/>
          <p:nvPr/>
        </p:nvSpPr>
        <p:spPr>
          <a:xfrm flipH="1">
            <a:off x="3514175" y="1796050"/>
            <a:ext cx="3058500" cy="2450400"/>
          </a:xfrm>
          <a:prstGeom prst="rect">
            <a:avLst/>
          </a:prstGeom>
          <a:noFill/>
          <a:ln cap="flat" cmpd="sng" w="3810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txBox="1"/>
          <p:nvPr/>
        </p:nvSpPr>
        <p:spPr>
          <a:xfrm>
            <a:off x="143775" y="2577200"/>
            <a:ext cx="1981200" cy="10620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2</a:t>
            </a:r>
            <a:r>
              <a:rPr b="1" lang="en" sz="1200">
                <a:solidFill>
                  <a:srgbClr val="FF0000"/>
                </a:solidFill>
                <a:highlight>
                  <a:schemeClr val="lt1"/>
                </a:highlight>
                <a:latin typeface="Montserrat"/>
                <a:ea typeface="Montserrat"/>
                <a:cs typeface="Montserrat"/>
                <a:sym typeface="Montserrat"/>
              </a:rPr>
              <a:t>. </a:t>
            </a:r>
            <a:r>
              <a:rPr lang="en" sz="900">
                <a:solidFill>
                  <a:srgbClr val="292929"/>
                </a:solidFill>
                <a:latin typeface="Montserrat"/>
                <a:ea typeface="Montserrat"/>
                <a:cs typeface="Montserrat"/>
                <a:sym typeface="Montserrat"/>
              </a:rPr>
              <a:t>Database akan ditampilkan dalam bentuk json</a:t>
            </a:r>
            <a:endParaRPr sz="500">
              <a:solidFill>
                <a:schemeClr val="dk1"/>
              </a:solidFill>
              <a:latin typeface="Montserrat"/>
              <a:ea typeface="Montserrat"/>
              <a:cs typeface="Montserrat"/>
              <a:sym typeface="Montserrat"/>
            </a:endParaRPr>
          </a:p>
        </p:txBody>
      </p:sp>
      <p:cxnSp>
        <p:nvCxnSpPr>
          <p:cNvPr id="218" name="Google Shape;218;p30"/>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219" name="Google Shape;219;p30"/>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220" name="Google Shape;220;p30"/>
          <p:cNvSpPr txBox="1"/>
          <p:nvPr/>
        </p:nvSpPr>
        <p:spPr>
          <a:xfrm>
            <a:off x="3042750" y="387150"/>
            <a:ext cx="30585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DATABASE API</a:t>
            </a:r>
            <a:endParaRPr sz="900">
              <a:solidFill>
                <a:srgbClr val="292929"/>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31"/>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226" name="Google Shape;226;p31"/>
          <p:cNvSpPr txBox="1"/>
          <p:nvPr/>
        </p:nvSpPr>
        <p:spPr>
          <a:xfrm>
            <a:off x="773950" y="3863063"/>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2</a:t>
            </a:r>
            <a:r>
              <a:rPr b="1" lang="en" sz="1200">
                <a:solidFill>
                  <a:srgbClr val="FF0000"/>
                </a:solidFill>
                <a:highlight>
                  <a:schemeClr val="lt1"/>
                </a:highlight>
                <a:latin typeface="Montserrat"/>
                <a:ea typeface="Montserrat"/>
                <a:cs typeface="Montserrat"/>
                <a:sym typeface="Montserrat"/>
              </a:rPr>
              <a:t>. </a:t>
            </a:r>
            <a:r>
              <a:rPr lang="en" sz="900">
                <a:solidFill>
                  <a:srgbClr val="292929"/>
                </a:solidFill>
                <a:latin typeface="Montserrat"/>
                <a:ea typeface="Montserrat"/>
                <a:cs typeface="Montserrat"/>
                <a:sym typeface="Montserrat"/>
              </a:rPr>
              <a:t>Execute</a:t>
            </a:r>
            <a:endParaRPr sz="500">
              <a:solidFill>
                <a:srgbClr val="FF0000"/>
              </a:solidFill>
              <a:latin typeface="Montserrat"/>
              <a:ea typeface="Montserrat"/>
              <a:cs typeface="Montserrat"/>
              <a:sym typeface="Montserrat"/>
            </a:endParaRPr>
          </a:p>
        </p:txBody>
      </p:sp>
      <p:cxnSp>
        <p:nvCxnSpPr>
          <p:cNvPr id="227" name="Google Shape;227;p31"/>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228" name="Google Shape;228;p31"/>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229" name="Google Shape;229;p31"/>
          <p:cNvSpPr txBox="1"/>
          <p:nvPr/>
        </p:nvSpPr>
        <p:spPr>
          <a:xfrm>
            <a:off x="3042750" y="387150"/>
            <a:ext cx="30585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DATABASE API</a:t>
            </a:r>
            <a:endParaRPr sz="900">
              <a:solidFill>
                <a:srgbClr val="292929"/>
              </a:solidFill>
              <a:latin typeface="Montserrat"/>
              <a:ea typeface="Montserrat"/>
              <a:cs typeface="Montserrat"/>
              <a:sym typeface="Montserrat"/>
            </a:endParaRPr>
          </a:p>
        </p:txBody>
      </p:sp>
      <p:pic>
        <p:nvPicPr>
          <p:cNvPr id="230" name="Google Shape;230;p31"/>
          <p:cNvPicPr preferRelativeResize="0"/>
          <p:nvPr/>
        </p:nvPicPr>
        <p:blipFill>
          <a:blip r:embed="rId3">
            <a:alphaModFix/>
          </a:blip>
          <a:stretch>
            <a:fillRect/>
          </a:stretch>
        </p:blipFill>
        <p:spPr>
          <a:xfrm>
            <a:off x="2953500" y="959854"/>
            <a:ext cx="5388523" cy="3031031"/>
          </a:xfrm>
          <a:prstGeom prst="rect">
            <a:avLst/>
          </a:prstGeom>
          <a:noFill/>
          <a:ln>
            <a:noFill/>
          </a:ln>
        </p:spPr>
      </p:pic>
      <p:cxnSp>
        <p:nvCxnSpPr>
          <p:cNvPr id="231" name="Google Shape;231;p31"/>
          <p:cNvCxnSpPr>
            <a:stCxn id="226" idx="0"/>
          </p:cNvCxnSpPr>
          <p:nvPr/>
        </p:nvCxnSpPr>
        <p:spPr>
          <a:xfrm flipH="1" rot="10800000">
            <a:off x="1752700" y="2462063"/>
            <a:ext cx="3656100" cy="1401000"/>
          </a:xfrm>
          <a:prstGeom prst="straightConnector1">
            <a:avLst/>
          </a:prstGeom>
          <a:noFill/>
          <a:ln cap="flat" cmpd="sng" w="28575">
            <a:solidFill>
              <a:srgbClr val="761A79"/>
            </a:solidFill>
            <a:prstDash val="solid"/>
            <a:round/>
            <a:headEnd len="med" w="med" type="none"/>
            <a:tailEnd len="med" w="med" type="triangle"/>
          </a:ln>
        </p:spPr>
      </p:cxnSp>
      <p:sp>
        <p:nvSpPr>
          <p:cNvPr id="232" name="Google Shape;232;p31"/>
          <p:cNvSpPr txBox="1"/>
          <p:nvPr/>
        </p:nvSpPr>
        <p:spPr>
          <a:xfrm>
            <a:off x="853950" y="959899"/>
            <a:ext cx="1957500" cy="12549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1. </a:t>
            </a:r>
            <a:r>
              <a:rPr lang="en" sz="900">
                <a:solidFill>
                  <a:srgbClr val="292929"/>
                </a:solidFill>
                <a:latin typeface="Montserrat"/>
                <a:ea typeface="Montserrat"/>
                <a:cs typeface="Montserrat"/>
                <a:sym typeface="Montserrat"/>
              </a:rPr>
              <a:t>Masukkan Tipe Sentimen</a:t>
            </a:r>
            <a:endParaRPr sz="9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rPr lang="en" sz="900">
                <a:solidFill>
                  <a:srgbClr val="292929"/>
                </a:solidFill>
                <a:latin typeface="Montserrat"/>
                <a:ea typeface="Montserrat"/>
                <a:cs typeface="Montserrat"/>
                <a:sym typeface="Montserrat"/>
              </a:rPr>
              <a:t>Yang ingin dilihat</a:t>
            </a:r>
            <a:br>
              <a:rPr lang="en" sz="900">
                <a:solidFill>
                  <a:srgbClr val="292929"/>
                </a:solidFill>
                <a:latin typeface="Montserrat"/>
                <a:ea typeface="Montserrat"/>
                <a:cs typeface="Montserrat"/>
                <a:sym typeface="Montserrat"/>
              </a:rPr>
            </a:br>
            <a:r>
              <a:rPr lang="en" sz="900">
                <a:solidFill>
                  <a:srgbClr val="292929"/>
                </a:solidFill>
                <a:latin typeface="Montserrat"/>
                <a:ea typeface="Montserrat"/>
                <a:cs typeface="Montserrat"/>
                <a:sym typeface="Montserrat"/>
              </a:rPr>
              <a:t>PIlihan:</a:t>
            </a:r>
            <a:endParaRPr sz="900">
              <a:solidFill>
                <a:srgbClr val="292929"/>
              </a:solidFill>
              <a:latin typeface="Montserrat"/>
              <a:ea typeface="Montserrat"/>
              <a:cs typeface="Montserrat"/>
              <a:sym typeface="Montserrat"/>
            </a:endParaRPr>
          </a:p>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Positive</a:t>
            </a:r>
            <a:endParaRPr sz="900">
              <a:solidFill>
                <a:srgbClr val="292929"/>
              </a:solidFill>
              <a:latin typeface="Montserrat"/>
              <a:ea typeface="Montserrat"/>
              <a:cs typeface="Montserrat"/>
              <a:sym typeface="Montserrat"/>
            </a:endParaRPr>
          </a:p>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Negative</a:t>
            </a:r>
            <a:endParaRPr sz="900">
              <a:solidFill>
                <a:srgbClr val="292929"/>
              </a:solidFill>
              <a:latin typeface="Montserrat"/>
              <a:ea typeface="Montserrat"/>
              <a:cs typeface="Montserrat"/>
              <a:sym typeface="Montserrat"/>
            </a:endParaRPr>
          </a:p>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Neutral </a:t>
            </a:r>
            <a:r>
              <a:rPr b="1" lang="en" sz="1200">
                <a:solidFill>
                  <a:srgbClr val="FF0000"/>
                </a:solidFill>
                <a:highlight>
                  <a:schemeClr val="lt1"/>
                </a:highlight>
                <a:latin typeface="Montserrat"/>
                <a:ea typeface="Montserrat"/>
                <a:cs typeface="Montserrat"/>
                <a:sym typeface="Montserrat"/>
              </a:rPr>
              <a:t> </a:t>
            </a:r>
            <a:endParaRPr sz="500">
              <a:solidFill>
                <a:srgbClr val="FF0000"/>
              </a:solidFill>
              <a:latin typeface="Montserrat"/>
              <a:ea typeface="Montserrat"/>
              <a:cs typeface="Montserrat"/>
              <a:sym typeface="Montserrat"/>
            </a:endParaRPr>
          </a:p>
        </p:txBody>
      </p:sp>
      <p:cxnSp>
        <p:nvCxnSpPr>
          <p:cNvPr id="233" name="Google Shape;233;p31"/>
          <p:cNvCxnSpPr/>
          <p:nvPr/>
        </p:nvCxnSpPr>
        <p:spPr>
          <a:xfrm>
            <a:off x="2448300" y="1684775"/>
            <a:ext cx="1223100" cy="365700"/>
          </a:xfrm>
          <a:prstGeom prst="straightConnector1">
            <a:avLst/>
          </a:prstGeom>
          <a:noFill/>
          <a:ln cap="flat" cmpd="sng" w="28575">
            <a:solidFill>
              <a:srgbClr val="761A79"/>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pic>
        <p:nvPicPr>
          <p:cNvPr id="238" name="Google Shape;238;p32"/>
          <p:cNvPicPr preferRelativeResize="0"/>
          <p:nvPr/>
        </p:nvPicPr>
        <p:blipFill rotWithShape="1">
          <a:blip r:embed="rId3">
            <a:alphaModFix/>
          </a:blip>
          <a:srcRect b="13017" l="3412" r="33272" t="27649"/>
          <a:stretch/>
        </p:blipFill>
        <p:spPr>
          <a:xfrm>
            <a:off x="2654850" y="1189288"/>
            <a:ext cx="5789549" cy="3051799"/>
          </a:xfrm>
          <a:prstGeom prst="rect">
            <a:avLst/>
          </a:prstGeom>
          <a:noFill/>
          <a:ln>
            <a:noFill/>
          </a:ln>
        </p:spPr>
      </p:pic>
      <p:sp>
        <p:nvSpPr>
          <p:cNvPr id="239" name="Google Shape;239;p32"/>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cxnSp>
        <p:nvCxnSpPr>
          <p:cNvPr id="240" name="Google Shape;240;p32"/>
          <p:cNvCxnSpPr>
            <a:stCxn id="241" idx="3"/>
            <a:endCxn id="242" idx="3"/>
          </p:cNvCxnSpPr>
          <p:nvPr/>
        </p:nvCxnSpPr>
        <p:spPr>
          <a:xfrm flipH="1">
            <a:off x="2124875" y="3021250"/>
            <a:ext cx="1100700" cy="87000"/>
          </a:xfrm>
          <a:prstGeom prst="straightConnector1">
            <a:avLst/>
          </a:prstGeom>
          <a:noFill/>
          <a:ln cap="flat" cmpd="sng" w="28575">
            <a:solidFill>
              <a:srgbClr val="761A79"/>
            </a:solidFill>
            <a:prstDash val="solid"/>
            <a:round/>
            <a:headEnd len="med" w="med" type="none"/>
            <a:tailEnd len="med" w="med" type="triangle"/>
          </a:ln>
        </p:spPr>
      </p:cxnSp>
      <p:sp>
        <p:nvSpPr>
          <p:cNvPr id="241" name="Google Shape;241;p32"/>
          <p:cNvSpPr/>
          <p:nvPr/>
        </p:nvSpPr>
        <p:spPr>
          <a:xfrm flipH="1">
            <a:off x="3225575" y="1796050"/>
            <a:ext cx="3347100" cy="2450400"/>
          </a:xfrm>
          <a:prstGeom prst="rect">
            <a:avLst/>
          </a:prstGeom>
          <a:noFill/>
          <a:ln cap="flat" cmpd="sng" w="3810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2"/>
          <p:cNvSpPr txBox="1"/>
          <p:nvPr/>
        </p:nvSpPr>
        <p:spPr>
          <a:xfrm>
            <a:off x="143775" y="2577200"/>
            <a:ext cx="1981200" cy="10620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2. </a:t>
            </a:r>
            <a:r>
              <a:rPr lang="en" sz="900">
                <a:solidFill>
                  <a:srgbClr val="292929"/>
                </a:solidFill>
                <a:latin typeface="Montserrat"/>
                <a:ea typeface="Montserrat"/>
                <a:cs typeface="Montserrat"/>
                <a:sym typeface="Montserrat"/>
              </a:rPr>
              <a:t>Database akan disaring sesuai input, output dalam bentuk json</a:t>
            </a:r>
            <a:endParaRPr sz="500">
              <a:solidFill>
                <a:schemeClr val="dk1"/>
              </a:solidFill>
              <a:latin typeface="Montserrat"/>
              <a:ea typeface="Montserrat"/>
              <a:cs typeface="Montserrat"/>
              <a:sym typeface="Montserrat"/>
            </a:endParaRPr>
          </a:p>
        </p:txBody>
      </p:sp>
      <p:cxnSp>
        <p:nvCxnSpPr>
          <p:cNvPr id="243" name="Google Shape;243;p32"/>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244" name="Google Shape;244;p32"/>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245" name="Google Shape;245;p32"/>
          <p:cNvSpPr txBox="1"/>
          <p:nvPr/>
        </p:nvSpPr>
        <p:spPr>
          <a:xfrm>
            <a:off x="3042750" y="387150"/>
            <a:ext cx="30585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DATABASE API</a:t>
            </a:r>
            <a:endParaRPr sz="900">
              <a:solidFill>
                <a:srgbClr val="292929"/>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pic>
        <p:nvPicPr>
          <p:cNvPr id="63" name="Google Shape;63;p1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sp>
        <p:nvSpPr>
          <p:cNvPr id="64" name="Google Shape;64;p15"/>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65" name="Google Shape;65;p15"/>
          <p:cNvSpPr txBox="1"/>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Montserrat"/>
                <a:ea typeface="Montserrat"/>
                <a:cs typeface="Montserrat"/>
                <a:sym typeface="Montserrat"/>
              </a:rPr>
              <a:t>Group 1 DSC - Gold Challange</a:t>
            </a:r>
            <a:endParaRPr sz="18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18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rPr lang="en" sz="1800">
                <a:solidFill>
                  <a:schemeClr val="dk1"/>
                </a:solidFill>
                <a:latin typeface="Montserrat"/>
                <a:ea typeface="Montserrat"/>
                <a:cs typeface="Montserrat"/>
                <a:sym typeface="Montserrat"/>
              </a:rPr>
              <a:t>Alya Husna Choirunnisa</a:t>
            </a:r>
            <a:endParaRPr sz="18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rPr lang="en" sz="1800">
                <a:solidFill>
                  <a:schemeClr val="dk1"/>
                </a:solidFill>
                <a:latin typeface="Montserrat"/>
                <a:ea typeface="Montserrat"/>
                <a:cs typeface="Montserrat"/>
                <a:sym typeface="Montserrat"/>
              </a:rPr>
              <a:t>Gigih Pambuko</a:t>
            </a:r>
            <a:endParaRPr sz="18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rPr lang="en" sz="1800">
                <a:solidFill>
                  <a:schemeClr val="dk1"/>
                </a:solidFill>
                <a:latin typeface="Montserrat"/>
                <a:ea typeface="Montserrat"/>
                <a:cs typeface="Montserrat"/>
                <a:sym typeface="Montserrat"/>
              </a:rPr>
              <a:t>Muhammad Faiz Hamidi Siregar</a:t>
            </a:r>
            <a:endParaRPr sz="10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33"/>
          <p:cNvSpPr txBox="1"/>
          <p:nvPr>
            <p:ph type="title"/>
          </p:nvPr>
        </p:nvSpPr>
        <p:spPr>
          <a:xfrm>
            <a:off x="487625" y="8762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251" name="Google Shape;251;p33"/>
          <p:cNvSpPr txBox="1"/>
          <p:nvPr/>
        </p:nvSpPr>
        <p:spPr>
          <a:xfrm>
            <a:off x="728700" y="665550"/>
            <a:ext cx="7686600" cy="39648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35714"/>
              </a:lnSpc>
              <a:spcBef>
                <a:spcPts val="0"/>
              </a:spcBef>
              <a:spcAft>
                <a:spcPts val="0"/>
              </a:spcAft>
              <a:buNone/>
            </a:pPr>
            <a:r>
              <a:rPr b="1" lang="en" sz="1700">
                <a:solidFill>
                  <a:srgbClr val="743673"/>
                </a:solidFill>
                <a:highlight>
                  <a:schemeClr val="lt1"/>
                </a:highlight>
                <a:latin typeface="Montserrat"/>
                <a:ea typeface="Montserrat"/>
                <a:cs typeface="Montserrat"/>
                <a:sym typeface="Montserrat"/>
              </a:rPr>
              <a:t>Data Penelitian</a:t>
            </a:r>
            <a:endParaRPr b="1" sz="1700">
              <a:solidFill>
                <a:srgbClr val="743673"/>
              </a:solidFill>
              <a:highlight>
                <a:schemeClr val="lt1"/>
              </a:highlight>
              <a:latin typeface="Montserrat"/>
              <a:ea typeface="Montserrat"/>
              <a:cs typeface="Montserrat"/>
              <a:sym typeface="Montserrat"/>
            </a:endParaRPr>
          </a:p>
          <a:p>
            <a:pPr indent="0" lvl="0" marL="457200" marR="0" rtl="0" algn="l">
              <a:lnSpc>
                <a:spcPct val="135714"/>
              </a:lnSpc>
              <a:spcBef>
                <a:spcPts val="0"/>
              </a:spcBef>
              <a:spcAft>
                <a:spcPts val="0"/>
              </a:spcAft>
              <a:buNone/>
            </a:pPr>
            <a:r>
              <a:t/>
            </a:r>
            <a:endParaRPr sz="1000">
              <a:solidFill>
                <a:srgbClr val="292929"/>
              </a:solidFill>
              <a:latin typeface="Montserrat"/>
              <a:ea typeface="Montserrat"/>
              <a:cs typeface="Montserrat"/>
              <a:sym typeface="Montserrat"/>
            </a:endParaRPr>
          </a:p>
          <a:p>
            <a:pPr indent="0" lvl="0" marL="457200" marR="0" rtl="0" algn="l">
              <a:lnSpc>
                <a:spcPct val="135714"/>
              </a:lnSpc>
              <a:spcBef>
                <a:spcPts val="0"/>
              </a:spcBef>
              <a:spcAft>
                <a:spcPts val="0"/>
              </a:spcAft>
              <a:buNone/>
            </a:pPr>
            <a:r>
              <a:rPr lang="en" sz="1000">
                <a:solidFill>
                  <a:srgbClr val="292929"/>
                </a:solidFill>
                <a:latin typeface="Montserrat"/>
                <a:ea typeface="Montserrat"/>
                <a:cs typeface="Montserrat"/>
                <a:sym typeface="Montserrat"/>
              </a:rPr>
              <a:t>Data yang digunakan merupakan data Indonesian Abusive and Hate Speech Twitter Text yang berasal dari kaggle. Data yang disajikan memiliki 13 kolom yaitu:</a:t>
            </a:r>
            <a:endParaRPr sz="1000">
              <a:solidFill>
                <a:srgbClr val="292929"/>
              </a:solidFill>
              <a:latin typeface="Montserrat"/>
              <a:ea typeface="Montserrat"/>
              <a:cs typeface="Montserrat"/>
              <a:sym typeface="Montserrat"/>
            </a:endParaRPr>
          </a:p>
          <a:p>
            <a:pPr indent="0" lvl="0" marL="457200" marR="0" rtl="0" algn="l">
              <a:lnSpc>
                <a:spcPct val="135714"/>
              </a:lnSpc>
              <a:spcBef>
                <a:spcPts val="0"/>
              </a:spcBef>
              <a:spcAft>
                <a:spcPts val="0"/>
              </a:spcAft>
              <a:buNone/>
            </a:pPr>
            <a:r>
              <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Tweet </a:t>
            </a:r>
            <a:r>
              <a:rPr lang="en" sz="1000">
                <a:solidFill>
                  <a:srgbClr val="292929"/>
                </a:solidFill>
                <a:latin typeface="Montserrat"/>
                <a:ea typeface="Montserrat"/>
                <a:cs typeface="Montserrat"/>
                <a:sym typeface="Montserrat"/>
              </a:rPr>
              <a:t>(text)</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 </a:t>
            </a:r>
            <a:r>
              <a:rPr lang="en" sz="1000">
                <a:solidFill>
                  <a:srgbClr val="292929"/>
                </a:solidFill>
                <a:latin typeface="Montserrat"/>
                <a:ea typeface="Montserrat"/>
                <a:cs typeface="Montserrat"/>
                <a:sym typeface="Montserrat"/>
              </a:rPr>
              <a:t>: hate speech label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Abusive </a:t>
            </a:r>
            <a:r>
              <a:rPr lang="en" sz="1000">
                <a:solidFill>
                  <a:srgbClr val="292929"/>
                </a:solidFill>
                <a:latin typeface="Montserrat"/>
                <a:ea typeface="Montserrat"/>
                <a:cs typeface="Montserrat"/>
                <a:sym typeface="Montserrat"/>
              </a:rPr>
              <a:t>: abusive language label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HS_Individual </a:t>
            </a:r>
            <a:r>
              <a:rPr lang="en" sz="1000">
                <a:solidFill>
                  <a:srgbClr val="292929"/>
                </a:solidFill>
                <a:latin typeface="Montserrat"/>
                <a:ea typeface="Montserrat"/>
                <a:cs typeface="Montserrat"/>
                <a:sym typeface="Montserrat"/>
              </a:rPr>
              <a:t>: hate speech targeted to an individual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HS_Group </a:t>
            </a:r>
            <a:r>
              <a:rPr lang="en" sz="1000">
                <a:solidFill>
                  <a:srgbClr val="292929"/>
                </a:solidFill>
                <a:latin typeface="Montserrat"/>
                <a:ea typeface="Montserrat"/>
                <a:cs typeface="Montserrat"/>
                <a:sym typeface="Montserrat"/>
              </a:rPr>
              <a:t>: hate speech targeted to a group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HS_Religion </a:t>
            </a:r>
            <a:r>
              <a:rPr lang="en" sz="1000">
                <a:solidFill>
                  <a:srgbClr val="292929"/>
                </a:solidFill>
                <a:latin typeface="Montserrat"/>
                <a:ea typeface="Montserrat"/>
                <a:cs typeface="Montserrat"/>
                <a:sym typeface="Montserrat"/>
              </a:rPr>
              <a:t>: hate speech related to religion/creed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HS_Race </a:t>
            </a:r>
            <a:r>
              <a:rPr lang="en" sz="1000">
                <a:solidFill>
                  <a:srgbClr val="292929"/>
                </a:solidFill>
                <a:latin typeface="Montserrat"/>
                <a:ea typeface="Montserrat"/>
                <a:cs typeface="Montserrat"/>
                <a:sym typeface="Montserrat"/>
              </a:rPr>
              <a:t>: hate speech related to race/ethnicity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HS_Physical </a:t>
            </a:r>
            <a:r>
              <a:rPr lang="en" sz="1000">
                <a:solidFill>
                  <a:srgbClr val="292929"/>
                </a:solidFill>
                <a:latin typeface="Montserrat"/>
                <a:ea typeface="Montserrat"/>
                <a:cs typeface="Montserrat"/>
                <a:sym typeface="Montserrat"/>
              </a:rPr>
              <a:t>: hate speech related to physical/disability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HS_Gender </a:t>
            </a:r>
            <a:r>
              <a:rPr lang="en" sz="1000">
                <a:solidFill>
                  <a:srgbClr val="292929"/>
                </a:solidFill>
                <a:latin typeface="Montserrat"/>
                <a:ea typeface="Montserrat"/>
                <a:cs typeface="Montserrat"/>
                <a:sym typeface="Montserrat"/>
              </a:rPr>
              <a:t>: hate speech related to gender/sexual orientation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HS_Race </a:t>
            </a:r>
            <a:r>
              <a:rPr lang="en" sz="1000">
                <a:solidFill>
                  <a:srgbClr val="292929"/>
                </a:solidFill>
                <a:latin typeface="Montserrat"/>
                <a:ea typeface="Montserrat"/>
                <a:cs typeface="Montserrat"/>
                <a:sym typeface="Montserrat"/>
              </a:rPr>
              <a:t>: hate related to other invective/slander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HS_Weak </a:t>
            </a:r>
            <a:r>
              <a:rPr lang="en" sz="1000">
                <a:solidFill>
                  <a:srgbClr val="292929"/>
                </a:solidFill>
                <a:latin typeface="Montserrat"/>
                <a:ea typeface="Montserrat"/>
                <a:cs typeface="Montserrat"/>
                <a:sym typeface="Montserrat"/>
              </a:rPr>
              <a:t>: weak hate speech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HS_Moderate </a:t>
            </a:r>
            <a:r>
              <a:rPr lang="en" sz="1000">
                <a:solidFill>
                  <a:srgbClr val="292929"/>
                </a:solidFill>
                <a:latin typeface="Montserrat"/>
                <a:ea typeface="Montserrat"/>
                <a:cs typeface="Montserrat"/>
                <a:sym typeface="Montserrat"/>
              </a:rPr>
              <a:t>: moderate hate speech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HS_Strong </a:t>
            </a:r>
            <a:r>
              <a:rPr lang="en" sz="1000">
                <a:solidFill>
                  <a:srgbClr val="292929"/>
                </a:solidFill>
                <a:latin typeface="Montserrat"/>
                <a:ea typeface="Montserrat"/>
                <a:cs typeface="Montserrat"/>
                <a:sym typeface="Montserrat"/>
              </a:rPr>
              <a:t>: strong hate speech (kategorikal).</a:t>
            </a:r>
            <a:endParaRPr sz="1000">
              <a:solidFill>
                <a:srgbClr val="292929"/>
              </a:solidFill>
              <a:latin typeface="Montserrat"/>
              <a:ea typeface="Montserrat"/>
              <a:cs typeface="Montserrat"/>
              <a:sym typeface="Montserrat"/>
            </a:endParaRPr>
          </a:p>
          <a:p>
            <a:pPr indent="0" lvl="0" marL="742950" marR="0" rtl="0" algn="l">
              <a:lnSpc>
                <a:spcPct val="135714"/>
              </a:lnSpc>
              <a:spcBef>
                <a:spcPts val="0"/>
              </a:spcBef>
              <a:spcAft>
                <a:spcPts val="0"/>
              </a:spcAft>
              <a:buNone/>
            </a:pPr>
            <a:r>
              <a:t/>
            </a:r>
            <a:endParaRPr sz="1000">
              <a:solidFill>
                <a:srgbClr val="292929"/>
              </a:solidFill>
              <a:latin typeface="Montserrat"/>
              <a:ea typeface="Montserrat"/>
              <a:cs typeface="Montserrat"/>
              <a:sym typeface="Montserrat"/>
            </a:endParaRPr>
          </a:p>
          <a:p>
            <a:pPr indent="0" lvl="0" marL="457200" rtl="0" algn="l">
              <a:lnSpc>
                <a:spcPct val="135714"/>
              </a:lnSpc>
              <a:spcBef>
                <a:spcPts val="0"/>
              </a:spcBef>
              <a:spcAft>
                <a:spcPts val="0"/>
              </a:spcAft>
              <a:buNone/>
            </a:pPr>
            <a:r>
              <a:t/>
            </a:r>
            <a:endParaRPr b="1" sz="1700">
              <a:solidFill>
                <a:srgbClr val="743673"/>
              </a:solidFill>
              <a:highlight>
                <a:schemeClr val="lt1"/>
              </a:highlight>
              <a:latin typeface="Montserrat"/>
              <a:ea typeface="Montserrat"/>
              <a:cs typeface="Montserrat"/>
              <a:sym typeface="Montserrat"/>
            </a:endParaRPr>
          </a:p>
        </p:txBody>
      </p:sp>
      <p:sp>
        <p:nvSpPr>
          <p:cNvPr id="252" name="Google Shape;252;p33"/>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cxnSp>
        <p:nvCxnSpPr>
          <p:cNvPr id="253" name="Google Shape;253;p33"/>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254" name="Google Shape;254;p33"/>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34"/>
          <p:cNvSpPr txBox="1"/>
          <p:nvPr>
            <p:ph type="title"/>
          </p:nvPr>
        </p:nvSpPr>
        <p:spPr>
          <a:xfrm>
            <a:off x="487625" y="7238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260" name="Google Shape;260;p34"/>
          <p:cNvSpPr txBox="1"/>
          <p:nvPr/>
        </p:nvSpPr>
        <p:spPr>
          <a:xfrm>
            <a:off x="487625" y="0"/>
            <a:ext cx="7686600" cy="523200"/>
          </a:xfrm>
          <a:prstGeom prst="rect">
            <a:avLst/>
          </a:prstGeom>
          <a:noFill/>
          <a:ln>
            <a:noFill/>
          </a:ln>
        </p:spPr>
        <p:txBody>
          <a:bodyPr anchorCtr="0" anchor="ctr" bIns="91425" lIns="91425" spcFirstLastPara="1" rIns="91425" wrap="square" tIns="91425">
            <a:noAutofit/>
          </a:bodyPr>
          <a:lstStyle/>
          <a:p>
            <a:pPr indent="0" lvl="0" marL="0" marR="0" rtl="0" algn="ctr">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p:txBody>
      </p:sp>
      <p:sp>
        <p:nvSpPr>
          <p:cNvPr id="261" name="Google Shape;261;p34"/>
          <p:cNvSpPr txBox="1"/>
          <p:nvPr/>
        </p:nvSpPr>
        <p:spPr>
          <a:xfrm>
            <a:off x="728700" y="293400"/>
            <a:ext cx="7686600" cy="5727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Cleansing</a:t>
            </a:r>
            <a:endParaRPr b="1" sz="1600">
              <a:solidFill>
                <a:srgbClr val="743673"/>
              </a:solidFill>
              <a:highlight>
                <a:schemeClr val="lt1"/>
              </a:highlight>
              <a:latin typeface="Montserrat"/>
              <a:ea typeface="Montserrat"/>
              <a:cs typeface="Montserrat"/>
              <a:sym typeface="Montserrat"/>
            </a:endParaRPr>
          </a:p>
        </p:txBody>
      </p:sp>
      <p:pic>
        <p:nvPicPr>
          <p:cNvPr id="262" name="Google Shape;262;p34"/>
          <p:cNvPicPr preferRelativeResize="0"/>
          <p:nvPr/>
        </p:nvPicPr>
        <p:blipFill rotWithShape="1">
          <a:blip r:embed="rId3">
            <a:alphaModFix/>
          </a:blip>
          <a:srcRect b="0" l="9140" r="0" t="0"/>
          <a:stretch/>
        </p:blipFill>
        <p:spPr>
          <a:xfrm>
            <a:off x="755550" y="1240100"/>
            <a:ext cx="2438475" cy="523200"/>
          </a:xfrm>
          <a:prstGeom prst="rect">
            <a:avLst/>
          </a:prstGeom>
          <a:noFill/>
          <a:ln>
            <a:noFill/>
          </a:ln>
        </p:spPr>
      </p:pic>
      <p:pic>
        <p:nvPicPr>
          <p:cNvPr id="263" name="Google Shape;263;p34"/>
          <p:cNvPicPr preferRelativeResize="0"/>
          <p:nvPr/>
        </p:nvPicPr>
        <p:blipFill>
          <a:blip r:embed="rId4">
            <a:alphaModFix/>
          </a:blip>
          <a:stretch>
            <a:fillRect/>
          </a:stretch>
        </p:blipFill>
        <p:spPr>
          <a:xfrm>
            <a:off x="755550" y="1862300"/>
            <a:ext cx="2438475" cy="404807"/>
          </a:xfrm>
          <a:prstGeom prst="rect">
            <a:avLst/>
          </a:prstGeom>
          <a:noFill/>
          <a:ln>
            <a:noFill/>
          </a:ln>
        </p:spPr>
      </p:pic>
      <p:pic>
        <p:nvPicPr>
          <p:cNvPr id="264" name="Google Shape;264;p34"/>
          <p:cNvPicPr preferRelativeResize="0"/>
          <p:nvPr/>
        </p:nvPicPr>
        <p:blipFill>
          <a:blip r:embed="rId5">
            <a:alphaModFix/>
          </a:blip>
          <a:stretch>
            <a:fillRect/>
          </a:stretch>
        </p:blipFill>
        <p:spPr>
          <a:xfrm>
            <a:off x="755550" y="750675"/>
            <a:ext cx="2385471" cy="346125"/>
          </a:xfrm>
          <a:prstGeom prst="rect">
            <a:avLst/>
          </a:prstGeom>
          <a:noFill/>
          <a:ln>
            <a:noFill/>
          </a:ln>
        </p:spPr>
      </p:pic>
      <p:pic>
        <p:nvPicPr>
          <p:cNvPr id="265" name="Google Shape;265;p34"/>
          <p:cNvPicPr preferRelativeResize="0"/>
          <p:nvPr/>
        </p:nvPicPr>
        <p:blipFill>
          <a:blip r:embed="rId6">
            <a:alphaModFix/>
          </a:blip>
          <a:stretch>
            <a:fillRect/>
          </a:stretch>
        </p:blipFill>
        <p:spPr>
          <a:xfrm>
            <a:off x="755551" y="2329501"/>
            <a:ext cx="2438475" cy="1327271"/>
          </a:xfrm>
          <a:prstGeom prst="rect">
            <a:avLst/>
          </a:prstGeom>
          <a:noFill/>
          <a:ln>
            <a:noFill/>
          </a:ln>
        </p:spPr>
      </p:pic>
      <p:sp>
        <p:nvSpPr>
          <p:cNvPr id="266" name="Google Shape;266;p34"/>
          <p:cNvSpPr/>
          <p:nvPr/>
        </p:nvSpPr>
        <p:spPr>
          <a:xfrm>
            <a:off x="1688028" y="872788"/>
            <a:ext cx="393400" cy="188975"/>
          </a:xfrm>
          <a:prstGeom prst="flowChart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4"/>
          <p:cNvSpPr/>
          <p:nvPr/>
        </p:nvSpPr>
        <p:spPr>
          <a:xfrm>
            <a:off x="929275" y="1258075"/>
            <a:ext cx="220625" cy="188975"/>
          </a:xfrm>
          <a:prstGeom prst="flowChart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4"/>
          <p:cNvSpPr/>
          <p:nvPr/>
        </p:nvSpPr>
        <p:spPr>
          <a:xfrm>
            <a:off x="1476750" y="1240100"/>
            <a:ext cx="393400" cy="188975"/>
          </a:xfrm>
          <a:prstGeom prst="flowChart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
          <p:cNvSpPr/>
          <p:nvPr/>
        </p:nvSpPr>
        <p:spPr>
          <a:xfrm>
            <a:off x="838175" y="2003175"/>
            <a:ext cx="2302850" cy="188975"/>
          </a:xfrm>
          <a:prstGeom prst="flowChart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4"/>
          <p:cNvSpPr/>
          <p:nvPr/>
        </p:nvSpPr>
        <p:spPr>
          <a:xfrm>
            <a:off x="838175" y="2612550"/>
            <a:ext cx="749700" cy="188975"/>
          </a:xfrm>
          <a:prstGeom prst="flowChart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p:nvPr/>
        </p:nvSpPr>
        <p:spPr>
          <a:xfrm>
            <a:off x="838175" y="3146975"/>
            <a:ext cx="2234225" cy="188975"/>
          </a:xfrm>
          <a:prstGeom prst="flowChart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txBox="1"/>
          <p:nvPr/>
        </p:nvSpPr>
        <p:spPr>
          <a:xfrm>
            <a:off x="3354650" y="2014700"/>
            <a:ext cx="4617300" cy="1843200"/>
          </a:xfrm>
          <a:prstGeom prst="rect">
            <a:avLst/>
          </a:prstGeom>
          <a:noFill/>
          <a:ln>
            <a:noFill/>
          </a:ln>
        </p:spPr>
        <p:txBody>
          <a:bodyPr anchorCtr="0" anchor="ctr" bIns="91425" lIns="91425" spcFirstLastPara="1" rIns="91425" wrap="square" tIns="91425">
            <a:noAutofit/>
          </a:bodyPr>
          <a:lstStyle/>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Memisahkan kata-kata setelah hashtag</a:t>
            </a:r>
            <a:endParaRPr sz="1000">
              <a:solidFill>
                <a:srgbClr val="292929"/>
              </a:solidFill>
              <a:latin typeface="Montserrat"/>
              <a:ea typeface="Montserrat"/>
              <a:cs typeface="Montserrat"/>
              <a:sym typeface="Montserrat"/>
            </a:endParaRPr>
          </a:p>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Menghapus kata 'user', 'rt', 'amp', ‘</a:t>
            </a:r>
            <a:r>
              <a:rPr lang="en" sz="1000">
                <a:solidFill>
                  <a:srgbClr val="292929"/>
                </a:solidFill>
                <a:latin typeface="Montserrat"/>
                <a:ea typeface="Montserrat"/>
                <a:cs typeface="Montserrat"/>
                <a:sym typeface="Montserrat"/>
              </a:rPr>
              <a:t>/n’</a:t>
            </a:r>
            <a:r>
              <a:rPr lang="en" sz="1000">
                <a:solidFill>
                  <a:srgbClr val="292929"/>
                </a:solidFill>
                <a:latin typeface="Montserrat"/>
                <a:ea typeface="Montserrat"/>
                <a:cs typeface="Montserrat"/>
                <a:sym typeface="Montserrat"/>
              </a:rPr>
              <a:t> dan 'x..'</a:t>
            </a:r>
            <a:endParaRPr sz="1000">
              <a:solidFill>
                <a:srgbClr val="292929"/>
              </a:solidFill>
              <a:latin typeface="Montserrat"/>
              <a:ea typeface="Montserrat"/>
              <a:cs typeface="Montserrat"/>
              <a:sym typeface="Montserrat"/>
            </a:endParaRPr>
          </a:p>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Menghapus kata '\n'</a:t>
            </a:r>
            <a:endParaRPr sz="1000">
              <a:solidFill>
                <a:srgbClr val="292929"/>
              </a:solidFill>
              <a:latin typeface="Montserrat"/>
              <a:ea typeface="Montserrat"/>
              <a:cs typeface="Montserrat"/>
              <a:sym typeface="Montserrat"/>
            </a:endParaRPr>
          </a:p>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Menghapus karakter 'ø', 'ù', 'º', 'ð', dan lainnya</a:t>
            </a:r>
            <a:endParaRPr sz="1000">
              <a:solidFill>
                <a:srgbClr val="292929"/>
              </a:solidFill>
              <a:latin typeface="Montserrat"/>
              <a:ea typeface="Montserrat"/>
              <a:cs typeface="Montserrat"/>
              <a:sym typeface="Montserrat"/>
            </a:endParaRPr>
          </a:p>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Mengubah semua huruf menjadi huruf kecil</a:t>
            </a:r>
            <a:endParaRPr sz="1000">
              <a:solidFill>
                <a:srgbClr val="292929"/>
              </a:solidFill>
              <a:latin typeface="Montserrat"/>
              <a:ea typeface="Montserrat"/>
              <a:cs typeface="Montserrat"/>
              <a:sym typeface="Montserrat"/>
            </a:endParaRPr>
          </a:p>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Menghapus karakter non-alfanumerik</a:t>
            </a:r>
            <a:endParaRPr sz="1000">
              <a:solidFill>
                <a:srgbClr val="292929"/>
              </a:solidFill>
              <a:latin typeface="Montserrat"/>
              <a:ea typeface="Montserrat"/>
              <a:cs typeface="Montserrat"/>
              <a:sym typeface="Montserrat"/>
            </a:endParaRPr>
          </a:p>
          <a:p>
            <a:pPr indent="0" lvl="0" marL="914400" rtl="0" algn="l">
              <a:lnSpc>
                <a:spcPct val="127777"/>
              </a:lnSpc>
              <a:spcBef>
                <a:spcPts val="0"/>
              </a:spcBef>
              <a:spcAft>
                <a:spcPts val="0"/>
              </a:spcAft>
              <a:buNone/>
            </a:pPr>
            <a:r>
              <a:t/>
            </a:r>
            <a:endParaRPr sz="1450">
              <a:solidFill>
                <a:srgbClr val="6AA94F"/>
              </a:solidFill>
              <a:highlight>
                <a:srgbClr val="1E1E1E"/>
              </a:highlight>
              <a:latin typeface="Courier New"/>
              <a:ea typeface="Courier New"/>
              <a:cs typeface="Courier New"/>
              <a:sym typeface="Courier New"/>
            </a:endParaRPr>
          </a:p>
          <a:p>
            <a:pPr indent="0" lvl="0" marL="914400" rtl="0" algn="l">
              <a:lnSpc>
                <a:spcPct val="135714"/>
              </a:lnSpc>
              <a:spcBef>
                <a:spcPts val="0"/>
              </a:spcBef>
              <a:spcAft>
                <a:spcPts val="0"/>
              </a:spcAft>
              <a:buNone/>
            </a:pPr>
            <a:r>
              <a:t/>
            </a:r>
            <a:endParaRPr b="1" sz="1700">
              <a:solidFill>
                <a:srgbClr val="743673"/>
              </a:solidFill>
              <a:highlight>
                <a:schemeClr val="lt1"/>
              </a:highlight>
              <a:latin typeface="Montserrat"/>
              <a:ea typeface="Montserrat"/>
              <a:cs typeface="Montserrat"/>
              <a:sym typeface="Montserrat"/>
            </a:endParaRPr>
          </a:p>
        </p:txBody>
      </p:sp>
      <p:pic>
        <p:nvPicPr>
          <p:cNvPr id="273" name="Google Shape;273;p34"/>
          <p:cNvPicPr preferRelativeResize="0"/>
          <p:nvPr/>
        </p:nvPicPr>
        <p:blipFill>
          <a:blip r:embed="rId7">
            <a:alphaModFix/>
          </a:blip>
          <a:stretch>
            <a:fillRect/>
          </a:stretch>
        </p:blipFill>
        <p:spPr>
          <a:xfrm>
            <a:off x="731776" y="3719175"/>
            <a:ext cx="2486025" cy="819150"/>
          </a:xfrm>
          <a:prstGeom prst="rect">
            <a:avLst/>
          </a:prstGeom>
          <a:noFill/>
          <a:ln>
            <a:noFill/>
          </a:ln>
        </p:spPr>
      </p:pic>
      <p:sp>
        <p:nvSpPr>
          <p:cNvPr id="274" name="Google Shape;274;p34"/>
          <p:cNvSpPr/>
          <p:nvPr/>
        </p:nvSpPr>
        <p:spPr>
          <a:xfrm>
            <a:off x="1222000" y="3967025"/>
            <a:ext cx="303150" cy="188975"/>
          </a:xfrm>
          <a:prstGeom prst="flowChart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34"/>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276" name="Google Shape;276;p34"/>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35"/>
          <p:cNvSpPr txBox="1"/>
          <p:nvPr/>
        </p:nvSpPr>
        <p:spPr>
          <a:xfrm>
            <a:off x="3899025" y="3610550"/>
            <a:ext cx="2874900" cy="572700"/>
          </a:xfrm>
          <a:prstGeom prst="rect">
            <a:avLst/>
          </a:prstGeom>
          <a:noFill/>
          <a:ln>
            <a:noFill/>
          </a:ln>
        </p:spPr>
        <p:txBody>
          <a:bodyPr anchorCtr="0" anchor="ctr" bIns="91425" lIns="91425" spcFirstLastPara="1" rIns="91425" wrap="square" tIns="91425">
            <a:noAutofit/>
          </a:bodyPr>
          <a:lstStyle/>
          <a:p>
            <a:pPr indent="0" lvl="0" marL="914400" rtl="0" algn="l">
              <a:lnSpc>
                <a:spcPct val="135714"/>
              </a:lnSpc>
              <a:spcBef>
                <a:spcPts val="0"/>
              </a:spcBef>
              <a:spcAft>
                <a:spcPts val="0"/>
              </a:spcAft>
              <a:buNone/>
            </a:pPr>
            <a:r>
              <a:rPr b="1" lang="en" sz="900">
                <a:solidFill>
                  <a:srgbClr val="292929"/>
                </a:solidFill>
                <a:latin typeface="Montserrat"/>
                <a:ea typeface="Montserrat"/>
                <a:cs typeface="Montserrat"/>
                <a:sym typeface="Montserrat"/>
              </a:rPr>
              <a:t>1,1% nilai outlier</a:t>
            </a:r>
            <a:endParaRPr b="1" sz="1600">
              <a:solidFill>
                <a:srgbClr val="743673"/>
              </a:solidFill>
              <a:highlight>
                <a:schemeClr val="lt1"/>
              </a:highlight>
              <a:latin typeface="Montserrat"/>
              <a:ea typeface="Montserrat"/>
              <a:cs typeface="Montserrat"/>
              <a:sym typeface="Montserrat"/>
            </a:endParaRPr>
          </a:p>
        </p:txBody>
      </p:sp>
      <p:sp>
        <p:nvSpPr>
          <p:cNvPr id="282" name="Google Shape;282;p35"/>
          <p:cNvSpPr txBox="1"/>
          <p:nvPr/>
        </p:nvSpPr>
        <p:spPr>
          <a:xfrm>
            <a:off x="728700" y="226900"/>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Analysis: Total Kata</a:t>
            </a:r>
            <a:endParaRPr b="1" sz="1600">
              <a:solidFill>
                <a:srgbClr val="743673"/>
              </a:solidFill>
              <a:highlight>
                <a:schemeClr val="lt1"/>
              </a:highlight>
              <a:latin typeface="Montserrat"/>
              <a:ea typeface="Montserrat"/>
              <a:cs typeface="Montserrat"/>
              <a:sym typeface="Montserrat"/>
            </a:endParaRPr>
          </a:p>
        </p:txBody>
      </p:sp>
      <p:sp>
        <p:nvSpPr>
          <p:cNvPr id="283" name="Google Shape;283;p35"/>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284" name="Google Shape;284;p35"/>
          <p:cNvSpPr txBox="1"/>
          <p:nvPr/>
        </p:nvSpPr>
        <p:spPr>
          <a:xfrm>
            <a:off x="4498575" y="1685650"/>
            <a:ext cx="4617300" cy="1843200"/>
          </a:xfrm>
          <a:prstGeom prst="rect">
            <a:avLst/>
          </a:prstGeom>
          <a:noFill/>
          <a:ln>
            <a:noFill/>
          </a:ln>
        </p:spPr>
        <p:txBody>
          <a:bodyPr anchorCtr="0" anchor="ctr" bIns="91425" lIns="91425" spcFirstLastPara="1" rIns="91425" wrap="square" tIns="91425">
            <a:noAutofit/>
          </a:bodyPr>
          <a:lstStyle/>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Rata-rata total kata dalam tweet : 16 kata</a:t>
            </a:r>
            <a:endParaRPr sz="1000">
              <a:solidFill>
                <a:srgbClr val="292929"/>
              </a:solidFill>
              <a:latin typeface="Montserrat"/>
              <a:ea typeface="Montserrat"/>
              <a:cs typeface="Montserrat"/>
              <a:sym typeface="Montserrat"/>
            </a:endParaRPr>
          </a:p>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Minimal kata dalam tweet : 1 kata</a:t>
            </a:r>
            <a:endParaRPr sz="1000">
              <a:solidFill>
                <a:srgbClr val="292929"/>
              </a:solidFill>
              <a:latin typeface="Montserrat"/>
              <a:ea typeface="Montserrat"/>
              <a:cs typeface="Montserrat"/>
              <a:sym typeface="Montserrat"/>
            </a:endParaRPr>
          </a:p>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Maksimal kata dalam tweet : 52 kata</a:t>
            </a:r>
            <a:endParaRPr sz="1000">
              <a:solidFill>
                <a:srgbClr val="292929"/>
              </a:solidFill>
              <a:latin typeface="Montserrat"/>
              <a:ea typeface="Montserrat"/>
              <a:cs typeface="Montserrat"/>
              <a:sym typeface="Montserrat"/>
            </a:endParaRPr>
          </a:p>
          <a:p>
            <a:pPr indent="0" lvl="0" marL="914400" rtl="0" algn="l">
              <a:lnSpc>
                <a:spcPct val="127777"/>
              </a:lnSpc>
              <a:spcBef>
                <a:spcPts val="0"/>
              </a:spcBef>
              <a:spcAft>
                <a:spcPts val="0"/>
              </a:spcAft>
              <a:buNone/>
            </a:pPr>
            <a:r>
              <a:t/>
            </a:r>
            <a:endParaRPr sz="1450">
              <a:solidFill>
                <a:srgbClr val="6AA94F"/>
              </a:solidFill>
              <a:highlight>
                <a:srgbClr val="1E1E1E"/>
              </a:highlight>
              <a:latin typeface="Courier New"/>
              <a:ea typeface="Courier New"/>
              <a:cs typeface="Courier New"/>
              <a:sym typeface="Courier New"/>
            </a:endParaRPr>
          </a:p>
          <a:p>
            <a:pPr indent="0" lvl="0" marL="914400" rtl="0" algn="l">
              <a:lnSpc>
                <a:spcPct val="135714"/>
              </a:lnSpc>
              <a:spcBef>
                <a:spcPts val="0"/>
              </a:spcBef>
              <a:spcAft>
                <a:spcPts val="0"/>
              </a:spcAft>
              <a:buNone/>
            </a:pPr>
            <a:r>
              <a:t/>
            </a:r>
            <a:endParaRPr b="1" sz="1700">
              <a:solidFill>
                <a:srgbClr val="743673"/>
              </a:solidFill>
              <a:highlight>
                <a:schemeClr val="lt1"/>
              </a:highlight>
              <a:latin typeface="Montserrat"/>
              <a:ea typeface="Montserrat"/>
              <a:cs typeface="Montserrat"/>
              <a:sym typeface="Montserrat"/>
            </a:endParaRPr>
          </a:p>
        </p:txBody>
      </p:sp>
      <p:pic>
        <p:nvPicPr>
          <p:cNvPr id="285" name="Google Shape;285;p35"/>
          <p:cNvPicPr preferRelativeResize="0"/>
          <p:nvPr/>
        </p:nvPicPr>
        <p:blipFill>
          <a:blip r:embed="rId3">
            <a:alphaModFix/>
          </a:blip>
          <a:stretch>
            <a:fillRect/>
          </a:stretch>
        </p:blipFill>
        <p:spPr>
          <a:xfrm>
            <a:off x="152400" y="902500"/>
            <a:ext cx="4346175" cy="3409499"/>
          </a:xfrm>
          <a:prstGeom prst="rect">
            <a:avLst/>
          </a:prstGeom>
          <a:noFill/>
          <a:ln>
            <a:noFill/>
          </a:ln>
        </p:spPr>
      </p:pic>
      <p:sp>
        <p:nvSpPr>
          <p:cNvPr id="286" name="Google Shape;286;p35"/>
          <p:cNvSpPr/>
          <p:nvPr/>
        </p:nvSpPr>
        <p:spPr>
          <a:xfrm>
            <a:off x="3574200" y="3635300"/>
            <a:ext cx="742200" cy="523200"/>
          </a:xfrm>
          <a:prstGeom prst="rect">
            <a:avLst/>
          </a:prstGeom>
          <a:noFill/>
          <a:ln cap="flat" cmpd="sng" w="3810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35"/>
          <p:cNvCxnSpPr/>
          <p:nvPr/>
        </p:nvCxnSpPr>
        <p:spPr>
          <a:xfrm flipH="1" rot="10800000">
            <a:off x="4805900" y="4120913"/>
            <a:ext cx="460200" cy="300"/>
          </a:xfrm>
          <a:prstGeom prst="straightConnector1">
            <a:avLst/>
          </a:prstGeom>
          <a:noFill/>
          <a:ln cap="flat" cmpd="sng" w="28575">
            <a:solidFill>
              <a:srgbClr val="761A79"/>
            </a:solidFill>
            <a:prstDash val="solid"/>
            <a:round/>
            <a:headEnd len="med" w="med" type="none"/>
            <a:tailEnd len="med" w="med" type="triangle"/>
          </a:ln>
        </p:spPr>
      </p:cxnSp>
      <p:cxnSp>
        <p:nvCxnSpPr>
          <p:cNvPr id="288" name="Google Shape;288;p35"/>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289" name="Google Shape;289;p35"/>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36"/>
          <p:cNvSpPr txBox="1"/>
          <p:nvPr/>
        </p:nvSpPr>
        <p:spPr>
          <a:xfrm>
            <a:off x="728700" y="3209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Analysis : </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Abusive dan non Abusive </a:t>
            </a:r>
            <a:endParaRPr b="1" sz="1600">
              <a:solidFill>
                <a:srgbClr val="743673"/>
              </a:solidFill>
              <a:highlight>
                <a:schemeClr val="lt1"/>
              </a:highlight>
              <a:latin typeface="Montserrat"/>
              <a:ea typeface="Montserrat"/>
              <a:cs typeface="Montserrat"/>
              <a:sym typeface="Montserrat"/>
            </a:endParaRPr>
          </a:p>
        </p:txBody>
      </p:sp>
      <p:sp>
        <p:nvSpPr>
          <p:cNvPr id="295" name="Google Shape;295;p36"/>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96" name="Google Shape;296;p36"/>
          <p:cNvPicPr preferRelativeResize="0"/>
          <p:nvPr/>
        </p:nvPicPr>
        <p:blipFill>
          <a:blip r:embed="rId3">
            <a:alphaModFix/>
          </a:blip>
          <a:stretch>
            <a:fillRect/>
          </a:stretch>
        </p:blipFill>
        <p:spPr>
          <a:xfrm>
            <a:off x="6125025" y="1791100"/>
            <a:ext cx="2764175" cy="2754100"/>
          </a:xfrm>
          <a:prstGeom prst="rect">
            <a:avLst/>
          </a:prstGeom>
          <a:noFill/>
          <a:ln>
            <a:noFill/>
          </a:ln>
        </p:spPr>
      </p:pic>
      <p:pic>
        <p:nvPicPr>
          <p:cNvPr id="297" name="Google Shape;297;p36"/>
          <p:cNvPicPr preferRelativeResize="0"/>
          <p:nvPr/>
        </p:nvPicPr>
        <p:blipFill>
          <a:blip r:embed="rId4">
            <a:alphaModFix/>
          </a:blip>
          <a:stretch>
            <a:fillRect/>
          </a:stretch>
        </p:blipFill>
        <p:spPr>
          <a:xfrm>
            <a:off x="3354374" y="1791100"/>
            <a:ext cx="2435250" cy="2551700"/>
          </a:xfrm>
          <a:prstGeom prst="rect">
            <a:avLst/>
          </a:prstGeom>
          <a:noFill/>
          <a:ln>
            <a:noFill/>
          </a:ln>
        </p:spPr>
      </p:pic>
      <p:pic>
        <p:nvPicPr>
          <p:cNvPr id="298" name="Google Shape;298;p36"/>
          <p:cNvPicPr preferRelativeResize="0"/>
          <p:nvPr/>
        </p:nvPicPr>
        <p:blipFill>
          <a:blip r:embed="rId5">
            <a:alphaModFix/>
          </a:blip>
          <a:stretch>
            <a:fillRect/>
          </a:stretch>
        </p:blipFill>
        <p:spPr>
          <a:xfrm>
            <a:off x="31625" y="1596711"/>
            <a:ext cx="3200399" cy="2506979"/>
          </a:xfrm>
          <a:prstGeom prst="rect">
            <a:avLst/>
          </a:prstGeom>
          <a:noFill/>
          <a:ln>
            <a:noFill/>
          </a:ln>
        </p:spPr>
      </p:pic>
      <p:pic>
        <p:nvPicPr>
          <p:cNvPr id="299" name="Google Shape;299;p36"/>
          <p:cNvPicPr preferRelativeResize="0"/>
          <p:nvPr/>
        </p:nvPicPr>
        <p:blipFill>
          <a:blip r:embed="rId6">
            <a:alphaModFix/>
          </a:blip>
          <a:stretch>
            <a:fillRect/>
          </a:stretch>
        </p:blipFill>
        <p:spPr>
          <a:xfrm>
            <a:off x="3303495" y="1506033"/>
            <a:ext cx="2560320" cy="2688336"/>
          </a:xfrm>
          <a:prstGeom prst="rect">
            <a:avLst/>
          </a:prstGeom>
          <a:noFill/>
          <a:ln>
            <a:noFill/>
          </a:ln>
        </p:spPr>
      </p:pic>
      <p:pic>
        <p:nvPicPr>
          <p:cNvPr id="300" name="Google Shape;300;p36"/>
          <p:cNvPicPr preferRelativeResize="0"/>
          <p:nvPr/>
        </p:nvPicPr>
        <p:blipFill>
          <a:blip r:embed="rId7">
            <a:alphaModFix/>
          </a:blip>
          <a:stretch>
            <a:fillRect/>
          </a:stretch>
        </p:blipFill>
        <p:spPr>
          <a:xfrm>
            <a:off x="6078475" y="1392038"/>
            <a:ext cx="2926079" cy="2916326"/>
          </a:xfrm>
          <a:prstGeom prst="rect">
            <a:avLst/>
          </a:prstGeom>
          <a:noFill/>
          <a:ln>
            <a:noFill/>
          </a:ln>
        </p:spPr>
      </p:pic>
      <p:cxnSp>
        <p:nvCxnSpPr>
          <p:cNvPr id="301" name="Google Shape;301;p36"/>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02" name="Google Shape;302;p36"/>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37"/>
          <p:cNvSpPr txBox="1"/>
          <p:nvPr/>
        </p:nvSpPr>
        <p:spPr>
          <a:xfrm>
            <a:off x="728700" y="3209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Analysis : </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Hate Speech dan non Hate Speech </a:t>
            </a:r>
            <a:endParaRPr b="1" sz="1600">
              <a:solidFill>
                <a:srgbClr val="743673"/>
              </a:solidFill>
              <a:highlight>
                <a:schemeClr val="lt1"/>
              </a:highlight>
              <a:latin typeface="Montserrat"/>
              <a:ea typeface="Montserrat"/>
              <a:cs typeface="Montserrat"/>
              <a:sym typeface="Montserrat"/>
            </a:endParaRPr>
          </a:p>
        </p:txBody>
      </p:sp>
      <p:sp>
        <p:nvSpPr>
          <p:cNvPr id="308" name="Google Shape;308;p37"/>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09" name="Google Shape;309;p37"/>
          <p:cNvPicPr preferRelativeResize="0"/>
          <p:nvPr/>
        </p:nvPicPr>
        <p:blipFill>
          <a:blip r:embed="rId3">
            <a:alphaModFix/>
          </a:blip>
          <a:stretch>
            <a:fillRect/>
          </a:stretch>
        </p:blipFill>
        <p:spPr>
          <a:xfrm>
            <a:off x="6048825" y="1486300"/>
            <a:ext cx="2926079" cy="2916326"/>
          </a:xfrm>
          <a:prstGeom prst="rect">
            <a:avLst/>
          </a:prstGeom>
          <a:noFill/>
          <a:ln>
            <a:noFill/>
          </a:ln>
        </p:spPr>
      </p:pic>
      <p:pic>
        <p:nvPicPr>
          <p:cNvPr id="310" name="Google Shape;310;p37"/>
          <p:cNvPicPr preferRelativeResize="0"/>
          <p:nvPr/>
        </p:nvPicPr>
        <p:blipFill>
          <a:blip r:embed="rId4">
            <a:alphaModFix/>
          </a:blip>
          <a:stretch>
            <a:fillRect/>
          </a:stretch>
        </p:blipFill>
        <p:spPr>
          <a:xfrm>
            <a:off x="3278174" y="1600295"/>
            <a:ext cx="2560320" cy="2688336"/>
          </a:xfrm>
          <a:prstGeom prst="rect">
            <a:avLst/>
          </a:prstGeom>
          <a:noFill/>
          <a:ln>
            <a:noFill/>
          </a:ln>
        </p:spPr>
      </p:pic>
      <p:pic>
        <p:nvPicPr>
          <p:cNvPr id="311" name="Google Shape;311;p37"/>
          <p:cNvPicPr preferRelativeResize="0"/>
          <p:nvPr/>
        </p:nvPicPr>
        <p:blipFill>
          <a:blip r:embed="rId5">
            <a:alphaModFix/>
          </a:blip>
          <a:stretch>
            <a:fillRect/>
          </a:stretch>
        </p:blipFill>
        <p:spPr>
          <a:xfrm>
            <a:off x="31613" y="1690973"/>
            <a:ext cx="3200399" cy="2506979"/>
          </a:xfrm>
          <a:prstGeom prst="rect">
            <a:avLst/>
          </a:prstGeom>
          <a:noFill/>
          <a:ln>
            <a:noFill/>
          </a:ln>
        </p:spPr>
      </p:pic>
      <p:cxnSp>
        <p:nvCxnSpPr>
          <p:cNvPr id="312" name="Google Shape;312;p37"/>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13" name="Google Shape;313;p37"/>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38"/>
          <p:cNvSpPr txBox="1"/>
          <p:nvPr/>
        </p:nvSpPr>
        <p:spPr>
          <a:xfrm>
            <a:off x="728700" y="5495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Analysis : </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Proporsi Hate Speech dan non Hate Speech berdasarkan Kategori </a:t>
            </a:r>
            <a:endParaRPr b="1" sz="1600">
              <a:solidFill>
                <a:srgbClr val="743673"/>
              </a:solidFill>
              <a:highlight>
                <a:schemeClr val="lt1"/>
              </a:highlight>
              <a:latin typeface="Montserrat"/>
              <a:ea typeface="Montserrat"/>
              <a:cs typeface="Montserrat"/>
              <a:sym typeface="Montserrat"/>
            </a:endParaRPr>
          </a:p>
        </p:txBody>
      </p:sp>
      <p:pic>
        <p:nvPicPr>
          <p:cNvPr id="319" name="Google Shape;319;p38"/>
          <p:cNvPicPr preferRelativeResize="0"/>
          <p:nvPr/>
        </p:nvPicPr>
        <p:blipFill>
          <a:blip r:embed="rId3">
            <a:alphaModFix/>
          </a:blip>
          <a:stretch>
            <a:fillRect/>
          </a:stretch>
        </p:blipFill>
        <p:spPr>
          <a:xfrm>
            <a:off x="371900" y="1677050"/>
            <a:ext cx="2743201" cy="2853266"/>
          </a:xfrm>
          <a:prstGeom prst="rect">
            <a:avLst/>
          </a:prstGeom>
          <a:noFill/>
          <a:ln>
            <a:noFill/>
          </a:ln>
        </p:spPr>
      </p:pic>
      <p:pic>
        <p:nvPicPr>
          <p:cNvPr id="320" name="Google Shape;320;p38"/>
          <p:cNvPicPr preferRelativeResize="0"/>
          <p:nvPr/>
        </p:nvPicPr>
        <p:blipFill>
          <a:blip r:embed="rId4">
            <a:alphaModFix/>
          </a:blip>
          <a:stretch>
            <a:fillRect/>
          </a:stretch>
        </p:blipFill>
        <p:spPr>
          <a:xfrm>
            <a:off x="3157756" y="1741382"/>
            <a:ext cx="2743200" cy="2724602"/>
          </a:xfrm>
          <a:prstGeom prst="rect">
            <a:avLst/>
          </a:prstGeom>
          <a:noFill/>
          <a:ln>
            <a:noFill/>
          </a:ln>
        </p:spPr>
      </p:pic>
      <p:pic>
        <p:nvPicPr>
          <p:cNvPr id="321" name="Google Shape;321;p38"/>
          <p:cNvPicPr preferRelativeResize="0"/>
          <p:nvPr/>
        </p:nvPicPr>
        <p:blipFill>
          <a:blip r:embed="rId5">
            <a:alphaModFix/>
          </a:blip>
          <a:stretch>
            <a:fillRect/>
          </a:stretch>
        </p:blipFill>
        <p:spPr>
          <a:xfrm>
            <a:off x="5943606" y="1750681"/>
            <a:ext cx="2743201" cy="2706005"/>
          </a:xfrm>
          <a:prstGeom prst="rect">
            <a:avLst/>
          </a:prstGeom>
          <a:noFill/>
          <a:ln>
            <a:noFill/>
          </a:ln>
        </p:spPr>
      </p:pic>
      <p:cxnSp>
        <p:nvCxnSpPr>
          <p:cNvPr id="322" name="Google Shape;322;p38"/>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23" name="Google Shape;323;p38"/>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pic>
        <p:nvPicPr>
          <p:cNvPr id="328" name="Google Shape;328;p39"/>
          <p:cNvPicPr preferRelativeResize="0"/>
          <p:nvPr/>
        </p:nvPicPr>
        <p:blipFill>
          <a:blip r:embed="rId3">
            <a:alphaModFix/>
          </a:blip>
          <a:stretch>
            <a:fillRect/>
          </a:stretch>
        </p:blipFill>
        <p:spPr>
          <a:xfrm>
            <a:off x="4572000" y="878450"/>
            <a:ext cx="4376200" cy="3808274"/>
          </a:xfrm>
          <a:prstGeom prst="rect">
            <a:avLst/>
          </a:prstGeom>
          <a:noFill/>
          <a:ln>
            <a:noFill/>
          </a:ln>
        </p:spPr>
      </p:pic>
      <p:sp>
        <p:nvSpPr>
          <p:cNvPr id="329" name="Google Shape;329;p39"/>
          <p:cNvSpPr txBox="1"/>
          <p:nvPr/>
        </p:nvSpPr>
        <p:spPr>
          <a:xfrm>
            <a:off x="728700" y="2447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Analysis : </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Korelasi Tiap Kategori Hate Speech</a:t>
            </a:r>
            <a:endParaRPr b="1" sz="1600">
              <a:solidFill>
                <a:srgbClr val="743673"/>
              </a:solidFill>
              <a:highlight>
                <a:schemeClr val="lt1"/>
              </a:highlight>
              <a:latin typeface="Montserrat"/>
              <a:ea typeface="Montserrat"/>
              <a:cs typeface="Montserrat"/>
              <a:sym typeface="Montserrat"/>
            </a:endParaRPr>
          </a:p>
        </p:txBody>
      </p:sp>
      <p:sp>
        <p:nvSpPr>
          <p:cNvPr id="330" name="Google Shape;330;p39"/>
          <p:cNvSpPr/>
          <p:nvPr/>
        </p:nvSpPr>
        <p:spPr>
          <a:xfrm>
            <a:off x="5233750" y="3372750"/>
            <a:ext cx="300000" cy="300000"/>
          </a:xfrm>
          <a:prstGeom prst="rect">
            <a:avLst/>
          </a:prstGeom>
          <a:noFill/>
          <a:ln cap="flat" cmpd="sng" w="3810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
          <p:cNvSpPr/>
          <p:nvPr/>
        </p:nvSpPr>
        <p:spPr>
          <a:xfrm>
            <a:off x="5581800" y="3714575"/>
            <a:ext cx="300000" cy="300000"/>
          </a:xfrm>
          <a:prstGeom prst="rect">
            <a:avLst/>
          </a:prstGeom>
          <a:noFill/>
          <a:ln cap="flat" cmpd="sng" w="3810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
          <p:cNvSpPr txBox="1"/>
          <p:nvPr/>
        </p:nvSpPr>
        <p:spPr>
          <a:xfrm>
            <a:off x="-223150" y="992978"/>
            <a:ext cx="4617300" cy="3579000"/>
          </a:xfrm>
          <a:prstGeom prst="rect">
            <a:avLst/>
          </a:prstGeom>
          <a:noFill/>
          <a:ln>
            <a:noFill/>
          </a:ln>
        </p:spPr>
        <p:txBody>
          <a:bodyPr anchorCtr="0" anchor="ctr" bIns="91425" lIns="91425" spcFirstLastPara="1" rIns="91425" wrap="square" tIns="91425">
            <a:noAutofit/>
          </a:bodyPr>
          <a:lstStyle/>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yang menargetkan </a:t>
            </a:r>
            <a:r>
              <a:rPr b="1" lang="en" sz="900">
                <a:solidFill>
                  <a:srgbClr val="292929"/>
                </a:solidFill>
                <a:latin typeface="Montserrat"/>
                <a:ea typeface="Montserrat"/>
                <a:cs typeface="Montserrat"/>
                <a:sym typeface="Montserrat"/>
              </a:rPr>
              <a:t>individual</a:t>
            </a:r>
            <a:r>
              <a:rPr lang="en" sz="900">
                <a:solidFill>
                  <a:srgbClr val="292929"/>
                </a:solidFill>
                <a:latin typeface="Montserrat"/>
                <a:ea typeface="Montserrat"/>
                <a:cs typeface="Montserrat"/>
                <a:sym typeface="Montserrat"/>
              </a:rPr>
              <a:t> lebih cenderung bersifat </a:t>
            </a:r>
            <a:r>
              <a:rPr b="1" lang="en" sz="900">
                <a:solidFill>
                  <a:srgbClr val="292929"/>
                </a:solidFill>
                <a:latin typeface="Montserrat"/>
                <a:ea typeface="Montserrat"/>
                <a:cs typeface="Montserrat"/>
                <a:sym typeface="Montserrat"/>
              </a:rPr>
              <a:t>lemah</a:t>
            </a:r>
            <a:r>
              <a:rPr lang="en" sz="900">
                <a:solidFill>
                  <a:srgbClr val="292929"/>
                </a:solidFill>
                <a:latin typeface="Montserrat"/>
                <a:ea typeface="Montserrat"/>
                <a:cs typeface="Montserrat"/>
                <a:sym typeface="Montserrat"/>
              </a:rPr>
              <a:t>.</a:t>
            </a:r>
            <a:endParaRPr sz="900">
              <a:solidFill>
                <a:srgbClr val="292929"/>
              </a:solidFill>
              <a:latin typeface="Montserrat"/>
              <a:ea typeface="Montserrat"/>
              <a:cs typeface="Montserrat"/>
              <a:sym typeface="Montserrat"/>
            </a:endParaRPr>
          </a:p>
          <a:p>
            <a:pPr indent="0" lvl="0" marL="457200" marR="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yang menargetkan suatu </a:t>
            </a:r>
            <a:r>
              <a:rPr b="1" lang="en" sz="900">
                <a:solidFill>
                  <a:srgbClr val="292929"/>
                </a:solidFill>
                <a:latin typeface="Montserrat"/>
                <a:ea typeface="Montserrat"/>
                <a:cs typeface="Montserrat"/>
                <a:sym typeface="Montserrat"/>
              </a:rPr>
              <a:t>grup </a:t>
            </a:r>
            <a:r>
              <a:rPr lang="en" sz="900">
                <a:solidFill>
                  <a:srgbClr val="292929"/>
                </a:solidFill>
                <a:latin typeface="Montserrat"/>
                <a:ea typeface="Montserrat"/>
                <a:cs typeface="Montserrat"/>
                <a:sym typeface="Montserrat"/>
              </a:rPr>
              <a:t>cenderung bersifat </a:t>
            </a:r>
            <a:r>
              <a:rPr b="1" lang="en" sz="900">
                <a:solidFill>
                  <a:srgbClr val="292929"/>
                </a:solidFill>
                <a:latin typeface="Montserrat"/>
                <a:ea typeface="Montserrat"/>
                <a:cs typeface="Montserrat"/>
                <a:sym typeface="Montserrat"/>
              </a:rPr>
              <a:t>sedang</a:t>
            </a:r>
            <a:r>
              <a:rPr lang="en" sz="900">
                <a:solidFill>
                  <a:srgbClr val="292929"/>
                </a:solidFill>
                <a:latin typeface="Montserrat"/>
                <a:ea typeface="Montserrat"/>
                <a:cs typeface="Montserrat"/>
                <a:sym typeface="Montserrat"/>
              </a:rPr>
              <a:t>.</a:t>
            </a:r>
            <a:endParaRPr sz="900">
              <a:solidFill>
                <a:srgbClr val="292929"/>
              </a:solidFill>
              <a:latin typeface="Montserrat"/>
              <a:ea typeface="Montserrat"/>
              <a:cs typeface="Montserrat"/>
              <a:sym typeface="Montserrat"/>
            </a:endParaRPr>
          </a:p>
          <a:p>
            <a:pPr indent="0" lvl="0" marL="457200" marR="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yang berkaitan dengan </a:t>
            </a:r>
            <a:r>
              <a:rPr b="1" lang="en" sz="900">
                <a:solidFill>
                  <a:srgbClr val="292929"/>
                </a:solidFill>
                <a:latin typeface="Montserrat"/>
                <a:ea typeface="Montserrat"/>
                <a:cs typeface="Montserrat"/>
                <a:sym typeface="Montserrat"/>
              </a:rPr>
              <a:t>agama </a:t>
            </a:r>
            <a:r>
              <a:rPr lang="en" sz="900">
                <a:solidFill>
                  <a:srgbClr val="292929"/>
                </a:solidFill>
                <a:latin typeface="Montserrat"/>
                <a:ea typeface="Montserrat"/>
                <a:cs typeface="Montserrat"/>
                <a:sym typeface="Montserrat"/>
              </a:rPr>
              <a:t>cenderung bersifat </a:t>
            </a:r>
            <a:r>
              <a:rPr b="1" lang="en" sz="900">
                <a:solidFill>
                  <a:srgbClr val="292929"/>
                </a:solidFill>
                <a:latin typeface="Montserrat"/>
                <a:ea typeface="Montserrat"/>
                <a:cs typeface="Montserrat"/>
                <a:sym typeface="Montserrat"/>
              </a:rPr>
              <a:t>sedang</a:t>
            </a:r>
            <a:r>
              <a:rPr lang="en" sz="900">
                <a:solidFill>
                  <a:srgbClr val="292929"/>
                </a:solidFill>
                <a:latin typeface="Montserrat"/>
                <a:ea typeface="Montserrat"/>
                <a:cs typeface="Montserrat"/>
                <a:sym typeface="Montserrat"/>
              </a:rPr>
              <a:t>.</a:t>
            </a:r>
            <a:endParaRPr sz="900">
              <a:solidFill>
                <a:srgbClr val="292929"/>
              </a:solidFill>
              <a:latin typeface="Montserrat"/>
              <a:ea typeface="Montserrat"/>
              <a:cs typeface="Montserrat"/>
              <a:sym typeface="Montserrat"/>
            </a:endParaRPr>
          </a:p>
          <a:p>
            <a:pPr indent="0" lvl="0" marL="457200" marR="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yang menargetkan suatu </a:t>
            </a:r>
            <a:r>
              <a:rPr b="1" lang="en" sz="900">
                <a:solidFill>
                  <a:srgbClr val="292929"/>
                </a:solidFill>
                <a:latin typeface="Montserrat"/>
                <a:ea typeface="Montserrat"/>
                <a:cs typeface="Montserrat"/>
                <a:sym typeface="Montserrat"/>
              </a:rPr>
              <a:t>grup </a:t>
            </a:r>
            <a:r>
              <a:rPr lang="en" sz="900">
                <a:solidFill>
                  <a:srgbClr val="292929"/>
                </a:solidFill>
                <a:latin typeface="Montserrat"/>
                <a:ea typeface="Montserrat"/>
                <a:cs typeface="Montserrat"/>
                <a:sym typeface="Montserrat"/>
              </a:rPr>
              <a:t>memiliki keterkaitan dengan hate speech yang berkaitan dengan </a:t>
            </a:r>
            <a:r>
              <a:rPr b="1" lang="en" sz="900">
                <a:solidFill>
                  <a:srgbClr val="292929"/>
                </a:solidFill>
                <a:latin typeface="Montserrat"/>
                <a:ea typeface="Montserrat"/>
                <a:cs typeface="Montserrat"/>
                <a:sym typeface="Montserrat"/>
              </a:rPr>
              <a:t>agama </a:t>
            </a:r>
            <a:r>
              <a:rPr lang="en" sz="900">
                <a:solidFill>
                  <a:srgbClr val="292929"/>
                </a:solidFill>
                <a:latin typeface="Montserrat"/>
                <a:ea typeface="Montserrat"/>
                <a:cs typeface="Montserrat"/>
                <a:sym typeface="Montserrat"/>
              </a:rPr>
              <a:t>dan </a:t>
            </a:r>
            <a:r>
              <a:rPr b="1" lang="en" sz="900">
                <a:solidFill>
                  <a:srgbClr val="292929"/>
                </a:solidFill>
                <a:latin typeface="Montserrat"/>
                <a:ea typeface="Montserrat"/>
                <a:cs typeface="Montserrat"/>
                <a:sym typeface="Montserrat"/>
              </a:rPr>
              <a:t>ras</a:t>
            </a:r>
            <a:r>
              <a:rPr lang="en" sz="900">
                <a:solidFill>
                  <a:srgbClr val="292929"/>
                </a:solidFill>
                <a:latin typeface="Montserrat"/>
                <a:ea typeface="Montserrat"/>
                <a:cs typeface="Montserrat"/>
                <a:sym typeface="Montserrat"/>
              </a:rPr>
              <a:t>.</a:t>
            </a:r>
            <a:endParaRPr sz="1200">
              <a:solidFill>
                <a:srgbClr val="D1D5DB"/>
              </a:solidFill>
              <a:highlight>
                <a:srgbClr val="444654"/>
              </a:highlight>
              <a:latin typeface="Roboto"/>
              <a:ea typeface="Roboto"/>
              <a:cs typeface="Roboto"/>
              <a:sym typeface="Roboto"/>
            </a:endParaRPr>
          </a:p>
          <a:p>
            <a:pPr indent="0" lvl="0" marL="742950" rtl="0" algn="l">
              <a:lnSpc>
                <a:spcPct val="135714"/>
              </a:lnSpc>
              <a:spcBef>
                <a:spcPts val="0"/>
              </a:spcBef>
              <a:spcAft>
                <a:spcPts val="0"/>
              </a:spcAft>
              <a:buNone/>
            </a:pPr>
            <a:r>
              <a:t/>
            </a:r>
            <a:endParaRPr sz="1000">
              <a:solidFill>
                <a:srgbClr val="292929"/>
              </a:solidFill>
              <a:latin typeface="Montserrat"/>
              <a:ea typeface="Montserrat"/>
              <a:cs typeface="Montserrat"/>
              <a:sym typeface="Montserrat"/>
            </a:endParaRPr>
          </a:p>
        </p:txBody>
      </p:sp>
      <p:sp>
        <p:nvSpPr>
          <p:cNvPr id="333" name="Google Shape;333;p39"/>
          <p:cNvSpPr/>
          <p:nvPr/>
        </p:nvSpPr>
        <p:spPr>
          <a:xfrm>
            <a:off x="5581800" y="2045400"/>
            <a:ext cx="300000" cy="300000"/>
          </a:xfrm>
          <a:prstGeom prst="rect">
            <a:avLst/>
          </a:prstGeom>
          <a:noFill/>
          <a:ln cap="flat" cmpd="sng" w="3810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9"/>
          <p:cNvSpPr/>
          <p:nvPr/>
        </p:nvSpPr>
        <p:spPr>
          <a:xfrm>
            <a:off x="5581800" y="2385000"/>
            <a:ext cx="300000" cy="300000"/>
          </a:xfrm>
          <a:prstGeom prst="rect">
            <a:avLst/>
          </a:prstGeom>
          <a:noFill/>
          <a:ln cap="flat" cmpd="sng" w="3810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9"/>
          <p:cNvSpPr/>
          <p:nvPr/>
        </p:nvSpPr>
        <p:spPr>
          <a:xfrm>
            <a:off x="5922725" y="3714575"/>
            <a:ext cx="300000" cy="300000"/>
          </a:xfrm>
          <a:prstGeom prst="rect">
            <a:avLst/>
          </a:prstGeom>
          <a:noFill/>
          <a:ln cap="flat" cmpd="sng" w="3810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39"/>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37" name="Google Shape;337;p39"/>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1" name="Shape 341"/>
        <p:cNvGrpSpPr/>
        <p:nvPr/>
      </p:nvGrpSpPr>
      <p:grpSpPr>
        <a:xfrm>
          <a:off x="0" y="0"/>
          <a:ext cx="0" cy="0"/>
          <a:chOff x="0" y="0"/>
          <a:chExt cx="0" cy="0"/>
        </a:xfrm>
      </p:grpSpPr>
      <p:sp>
        <p:nvSpPr>
          <p:cNvPr id="342" name="Google Shape;342;p40"/>
          <p:cNvSpPr txBox="1"/>
          <p:nvPr/>
        </p:nvSpPr>
        <p:spPr>
          <a:xfrm>
            <a:off x="804900" y="53532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Analysis : </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Visualisasi Intensitas Kata</a:t>
            </a:r>
            <a:endParaRPr b="1" sz="1600">
              <a:solidFill>
                <a:srgbClr val="743673"/>
              </a:solidFill>
              <a:highlight>
                <a:schemeClr val="lt1"/>
              </a:highlight>
              <a:latin typeface="Montserrat"/>
              <a:ea typeface="Montserrat"/>
              <a:cs typeface="Montserrat"/>
              <a:sym typeface="Montserrat"/>
            </a:endParaRPr>
          </a:p>
        </p:txBody>
      </p:sp>
      <p:pic>
        <p:nvPicPr>
          <p:cNvPr id="343" name="Google Shape;343;p4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344" name="Google Shape;344;p40"/>
          <p:cNvPicPr preferRelativeResize="0"/>
          <p:nvPr/>
        </p:nvPicPr>
        <p:blipFill>
          <a:blip r:embed="rId4">
            <a:alphaModFix/>
          </a:blip>
          <a:stretch>
            <a:fillRect/>
          </a:stretch>
        </p:blipFill>
        <p:spPr>
          <a:xfrm>
            <a:off x="2181047" y="1420875"/>
            <a:ext cx="4781900" cy="2486575"/>
          </a:xfrm>
          <a:prstGeom prst="rect">
            <a:avLst/>
          </a:prstGeom>
          <a:noFill/>
          <a:ln>
            <a:noFill/>
          </a:ln>
        </p:spPr>
      </p:pic>
      <p:sp>
        <p:nvSpPr>
          <p:cNvPr id="345" name="Google Shape;345;p40"/>
          <p:cNvSpPr txBox="1"/>
          <p:nvPr/>
        </p:nvSpPr>
        <p:spPr>
          <a:xfrm>
            <a:off x="2263350" y="3611975"/>
            <a:ext cx="4617300" cy="1072500"/>
          </a:xfrm>
          <a:prstGeom prst="rect">
            <a:avLst/>
          </a:prstGeom>
          <a:noFill/>
          <a:ln>
            <a:noFill/>
          </a:ln>
        </p:spPr>
        <p:txBody>
          <a:bodyPr anchorCtr="0" anchor="ctr" bIns="91425" lIns="91425" spcFirstLastPara="1" rIns="91425" wrap="square" tIns="91425">
            <a:noAutofit/>
          </a:bodyPr>
          <a:lstStyle/>
          <a:p>
            <a:pPr indent="0" lvl="0" marL="914400" rtl="0" algn="l">
              <a:lnSpc>
                <a:spcPct val="135714"/>
              </a:lnSpc>
              <a:spcBef>
                <a:spcPts val="0"/>
              </a:spcBef>
              <a:spcAft>
                <a:spcPts val="0"/>
              </a:spcAft>
              <a:buNone/>
            </a:pPr>
            <a:r>
              <a:rPr lang="en" sz="1000">
                <a:solidFill>
                  <a:srgbClr val="292929"/>
                </a:solidFill>
                <a:latin typeface="Montserrat"/>
                <a:ea typeface="Montserrat"/>
                <a:cs typeface="Montserrat"/>
                <a:sym typeface="Montserrat"/>
              </a:rPr>
              <a:t>Daftar kata yang banyak muncul pada data </a:t>
            </a:r>
            <a:endParaRPr b="1" sz="1700">
              <a:solidFill>
                <a:srgbClr val="743673"/>
              </a:solidFill>
              <a:highlight>
                <a:schemeClr val="lt1"/>
              </a:highlight>
              <a:latin typeface="Montserrat"/>
              <a:ea typeface="Montserrat"/>
              <a:cs typeface="Montserrat"/>
              <a:sym typeface="Montserrat"/>
            </a:endParaRPr>
          </a:p>
        </p:txBody>
      </p:sp>
      <p:cxnSp>
        <p:nvCxnSpPr>
          <p:cNvPr id="346" name="Google Shape;346;p40"/>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47" name="Google Shape;347;p40"/>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p41"/>
          <p:cNvSpPr txBox="1"/>
          <p:nvPr/>
        </p:nvSpPr>
        <p:spPr>
          <a:xfrm>
            <a:off x="728700" y="1685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Analysis : </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Visualisasi Intensitas Hate Speech berdasarkan Kategori</a:t>
            </a:r>
            <a:endParaRPr b="1" sz="1600">
              <a:solidFill>
                <a:srgbClr val="743673"/>
              </a:solidFill>
              <a:highlight>
                <a:schemeClr val="lt1"/>
              </a:highlight>
              <a:latin typeface="Montserrat"/>
              <a:ea typeface="Montserrat"/>
              <a:cs typeface="Montserrat"/>
              <a:sym typeface="Montserrat"/>
            </a:endParaRPr>
          </a:p>
        </p:txBody>
      </p:sp>
      <p:sp>
        <p:nvSpPr>
          <p:cNvPr id="353" name="Google Shape;353;p41"/>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354" name="Google Shape;354;p41"/>
          <p:cNvSpPr txBox="1"/>
          <p:nvPr/>
        </p:nvSpPr>
        <p:spPr>
          <a:xfrm>
            <a:off x="369175" y="2236738"/>
            <a:ext cx="2346300" cy="5232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000">
                <a:solidFill>
                  <a:srgbClr val="292929"/>
                </a:solidFill>
                <a:latin typeface="Montserrat"/>
                <a:ea typeface="Montserrat"/>
                <a:cs typeface="Montserrat"/>
                <a:sym typeface="Montserrat"/>
              </a:rPr>
              <a:t>Individual Hate Speech</a:t>
            </a:r>
            <a:endParaRPr b="1" sz="1700">
              <a:solidFill>
                <a:srgbClr val="743673"/>
              </a:solidFill>
              <a:highlight>
                <a:schemeClr val="lt1"/>
              </a:highlight>
              <a:latin typeface="Montserrat"/>
              <a:ea typeface="Montserrat"/>
              <a:cs typeface="Montserrat"/>
              <a:sym typeface="Montserrat"/>
            </a:endParaRPr>
          </a:p>
        </p:txBody>
      </p:sp>
      <p:pic>
        <p:nvPicPr>
          <p:cNvPr id="355" name="Google Shape;355;p41"/>
          <p:cNvPicPr preferRelativeResize="0"/>
          <p:nvPr/>
        </p:nvPicPr>
        <p:blipFill>
          <a:blip r:embed="rId3">
            <a:alphaModFix/>
          </a:blip>
          <a:stretch>
            <a:fillRect/>
          </a:stretch>
        </p:blipFill>
        <p:spPr>
          <a:xfrm>
            <a:off x="152400" y="984356"/>
            <a:ext cx="2743200" cy="1432456"/>
          </a:xfrm>
          <a:prstGeom prst="rect">
            <a:avLst/>
          </a:prstGeom>
          <a:noFill/>
          <a:ln>
            <a:noFill/>
          </a:ln>
        </p:spPr>
      </p:pic>
      <p:pic>
        <p:nvPicPr>
          <p:cNvPr id="356" name="Google Shape;356;p41"/>
          <p:cNvPicPr preferRelativeResize="0"/>
          <p:nvPr/>
        </p:nvPicPr>
        <p:blipFill>
          <a:blip r:embed="rId4">
            <a:alphaModFix/>
          </a:blip>
          <a:stretch>
            <a:fillRect/>
          </a:stretch>
        </p:blipFill>
        <p:spPr>
          <a:xfrm>
            <a:off x="3200400" y="984356"/>
            <a:ext cx="2743200" cy="1432456"/>
          </a:xfrm>
          <a:prstGeom prst="rect">
            <a:avLst/>
          </a:prstGeom>
          <a:noFill/>
          <a:ln>
            <a:noFill/>
          </a:ln>
        </p:spPr>
      </p:pic>
      <p:pic>
        <p:nvPicPr>
          <p:cNvPr id="357" name="Google Shape;357;p41"/>
          <p:cNvPicPr preferRelativeResize="0"/>
          <p:nvPr/>
        </p:nvPicPr>
        <p:blipFill>
          <a:blip r:embed="rId5">
            <a:alphaModFix/>
          </a:blip>
          <a:stretch>
            <a:fillRect/>
          </a:stretch>
        </p:blipFill>
        <p:spPr>
          <a:xfrm>
            <a:off x="6248391" y="987745"/>
            <a:ext cx="2743200" cy="1425678"/>
          </a:xfrm>
          <a:prstGeom prst="rect">
            <a:avLst/>
          </a:prstGeom>
          <a:noFill/>
          <a:ln>
            <a:noFill/>
          </a:ln>
        </p:spPr>
      </p:pic>
      <p:pic>
        <p:nvPicPr>
          <p:cNvPr id="358" name="Google Shape;358;p41"/>
          <p:cNvPicPr preferRelativeResize="0"/>
          <p:nvPr/>
        </p:nvPicPr>
        <p:blipFill>
          <a:blip r:embed="rId6">
            <a:alphaModFix/>
          </a:blip>
          <a:stretch>
            <a:fillRect/>
          </a:stretch>
        </p:blipFill>
        <p:spPr>
          <a:xfrm>
            <a:off x="170720" y="2867340"/>
            <a:ext cx="2743200" cy="1425742"/>
          </a:xfrm>
          <a:prstGeom prst="rect">
            <a:avLst/>
          </a:prstGeom>
          <a:noFill/>
          <a:ln>
            <a:noFill/>
          </a:ln>
        </p:spPr>
      </p:pic>
      <p:pic>
        <p:nvPicPr>
          <p:cNvPr id="359" name="Google Shape;359;p41"/>
          <p:cNvPicPr preferRelativeResize="0"/>
          <p:nvPr/>
        </p:nvPicPr>
        <p:blipFill>
          <a:blip r:embed="rId7">
            <a:alphaModFix/>
          </a:blip>
          <a:stretch>
            <a:fillRect/>
          </a:stretch>
        </p:blipFill>
        <p:spPr>
          <a:xfrm>
            <a:off x="3200395" y="2865316"/>
            <a:ext cx="2743200" cy="1429789"/>
          </a:xfrm>
          <a:prstGeom prst="rect">
            <a:avLst/>
          </a:prstGeom>
          <a:noFill/>
          <a:ln>
            <a:noFill/>
          </a:ln>
        </p:spPr>
      </p:pic>
      <p:pic>
        <p:nvPicPr>
          <p:cNvPr id="360" name="Google Shape;360;p41"/>
          <p:cNvPicPr preferRelativeResize="0"/>
          <p:nvPr/>
        </p:nvPicPr>
        <p:blipFill>
          <a:blip r:embed="rId8">
            <a:alphaModFix/>
          </a:blip>
          <a:stretch>
            <a:fillRect/>
          </a:stretch>
        </p:blipFill>
        <p:spPr>
          <a:xfrm>
            <a:off x="6248388" y="2866263"/>
            <a:ext cx="2743200" cy="1427897"/>
          </a:xfrm>
          <a:prstGeom prst="rect">
            <a:avLst/>
          </a:prstGeom>
          <a:noFill/>
          <a:ln>
            <a:noFill/>
          </a:ln>
        </p:spPr>
      </p:pic>
      <p:sp>
        <p:nvSpPr>
          <p:cNvPr id="361" name="Google Shape;361;p41"/>
          <p:cNvSpPr txBox="1"/>
          <p:nvPr/>
        </p:nvSpPr>
        <p:spPr>
          <a:xfrm>
            <a:off x="3398850" y="2236738"/>
            <a:ext cx="2346300" cy="5232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000">
                <a:solidFill>
                  <a:srgbClr val="292929"/>
                </a:solidFill>
                <a:latin typeface="Montserrat"/>
                <a:ea typeface="Montserrat"/>
                <a:cs typeface="Montserrat"/>
                <a:sym typeface="Montserrat"/>
              </a:rPr>
              <a:t>Group Hate Speech</a:t>
            </a:r>
            <a:endParaRPr b="1" sz="1700">
              <a:solidFill>
                <a:srgbClr val="743673"/>
              </a:solidFill>
              <a:highlight>
                <a:schemeClr val="lt1"/>
              </a:highlight>
              <a:latin typeface="Montserrat"/>
              <a:ea typeface="Montserrat"/>
              <a:cs typeface="Montserrat"/>
              <a:sym typeface="Montserrat"/>
            </a:endParaRPr>
          </a:p>
        </p:txBody>
      </p:sp>
      <p:sp>
        <p:nvSpPr>
          <p:cNvPr id="362" name="Google Shape;362;p41"/>
          <p:cNvSpPr txBox="1"/>
          <p:nvPr/>
        </p:nvSpPr>
        <p:spPr>
          <a:xfrm>
            <a:off x="6446850" y="2236738"/>
            <a:ext cx="2346300" cy="5232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000">
                <a:solidFill>
                  <a:srgbClr val="292929"/>
                </a:solidFill>
                <a:latin typeface="Montserrat"/>
                <a:ea typeface="Montserrat"/>
                <a:cs typeface="Montserrat"/>
                <a:sym typeface="Montserrat"/>
              </a:rPr>
              <a:t>Religion </a:t>
            </a:r>
            <a:r>
              <a:rPr lang="en" sz="1000">
                <a:solidFill>
                  <a:srgbClr val="292929"/>
                </a:solidFill>
                <a:latin typeface="Montserrat"/>
                <a:ea typeface="Montserrat"/>
                <a:cs typeface="Montserrat"/>
                <a:sym typeface="Montserrat"/>
              </a:rPr>
              <a:t>Hate Speech</a:t>
            </a:r>
            <a:endParaRPr b="1" sz="1700">
              <a:solidFill>
                <a:srgbClr val="743673"/>
              </a:solidFill>
              <a:highlight>
                <a:schemeClr val="lt1"/>
              </a:highlight>
              <a:latin typeface="Montserrat"/>
              <a:ea typeface="Montserrat"/>
              <a:cs typeface="Montserrat"/>
              <a:sym typeface="Montserrat"/>
            </a:endParaRPr>
          </a:p>
        </p:txBody>
      </p:sp>
      <p:sp>
        <p:nvSpPr>
          <p:cNvPr id="363" name="Google Shape;363;p41"/>
          <p:cNvSpPr txBox="1"/>
          <p:nvPr/>
        </p:nvSpPr>
        <p:spPr>
          <a:xfrm>
            <a:off x="360013" y="4131463"/>
            <a:ext cx="2346300" cy="5232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000">
                <a:solidFill>
                  <a:srgbClr val="292929"/>
                </a:solidFill>
                <a:latin typeface="Montserrat"/>
                <a:ea typeface="Montserrat"/>
                <a:cs typeface="Montserrat"/>
                <a:sym typeface="Montserrat"/>
              </a:rPr>
              <a:t>Race</a:t>
            </a:r>
            <a:r>
              <a:rPr lang="en" sz="1000">
                <a:solidFill>
                  <a:srgbClr val="292929"/>
                </a:solidFill>
                <a:latin typeface="Montserrat"/>
                <a:ea typeface="Montserrat"/>
                <a:cs typeface="Montserrat"/>
                <a:sym typeface="Montserrat"/>
              </a:rPr>
              <a:t> Hate Speech</a:t>
            </a:r>
            <a:endParaRPr b="1" sz="1700">
              <a:solidFill>
                <a:srgbClr val="743673"/>
              </a:solidFill>
              <a:highlight>
                <a:schemeClr val="lt1"/>
              </a:highlight>
              <a:latin typeface="Montserrat"/>
              <a:ea typeface="Montserrat"/>
              <a:cs typeface="Montserrat"/>
              <a:sym typeface="Montserrat"/>
            </a:endParaRPr>
          </a:p>
        </p:txBody>
      </p:sp>
      <p:sp>
        <p:nvSpPr>
          <p:cNvPr id="364" name="Google Shape;364;p41"/>
          <p:cNvSpPr txBox="1"/>
          <p:nvPr/>
        </p:nvSpPr>
        <p:spPr>
          <a:xfrm>
            <a:off x="3389688" y="4207663"/>
            <a:ext cx="2346300" cy="5232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000">
                <a:solidFill>
                  <a:srgbClr val="292929"/>
                </a:solidFill>
                <a:latin typeface="Montserrat"/>
                <a:ea typeface="Montserrat"/>
                <a:cs typeface="Montserrat"/>
                <a:sym typeface="Montserrat"/>
              </a:rPr>
              <a:t>Physical </a:t>
            </a:r>
            <a:r>
              <a:rPr lang="en" sz="1000">
                <a:solidFill>
                  <a:srgbClr val="292929"/>
                </a:solidFill>
                <a:latin typeface="Montserrat"/>
                <a:ea typeface="Montserrat"/>
                <a:cs typeface="Montserrat"/>
                <a:sym typeface="Montserrat"/>
              </a:rPr>
              <a:t>Hate Speech</a:t>
            </a:r>
            <a:endParaRPr b="1" sz="1700">
              <a:solidFill>
                <a:srgbClr val="743673"/>
              </a:solidFill>
              <a:highlight>
                <a:schemeClr val="lt1"/>
              </a:highlight>
              <a:latin typeface="Montserrat"/>
              <a:ea typeface="Montserrat"/>
              <a:cs typeface="Montserrat"/>
              <a:sym typeface="Montserrat"/>
            </a:endParaRPr>
          </a:p>
        </p:txBody>
      </p:sp>
      <p:sp>
        <p:nvSpPr>
          <p:cNvPr id="365" name="Google Shape;365;p41"/>
          <p:cNvSpPr txBox="1"/>
          <p:nvPr/>
        </p:nvSpPr>
        <p:spPr>
          <a:xfrm>
            <a:off x="6437688" y="4131463"/>
            <a:ext cx="2346300" cy="5232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000">
                <a:solidFill>
                  <a:srgbClr val="292929"/>
                </a:solidFill>
                <a:latin typeface="Montserrat"/>
                <a:ea typeface="Montserrat"/>
                <a:cs typeface="Montserrat"/>
                <a:sym typeface="Montserrat"/>
              </a:rPr>
              <a:t>Gender </a:t>
            </a:r>
            <a:r>
              <a:rPr lang="en" sz="1000">
                <a:solidFill>
                  <a:srgbClr val="292929"/>
                </a:solidFill>
                <a:latin typeface="Montserrat"/>
                <a:ea typeface="Montserrat"/>
                <a:cs typeface="Montserrat"/>
                <a:sym typeface="Montserrat"/>
              </a:rPr>
              <a:t>Hate Speech</a:t>
            </a:r>
            <a:endParaRPr b="1" sz="1700">
              <a:solidFill>
                <a:srgbClr val="743673"/>
              </a:solidFill>
              <a:highlight>
                <a:schemeClr val="lt1"/>
              </a:highlight>
              <a:latin typeface="Montserrat"/>
              <a:ea typeface="Montserrat"/>
              <a:cs typeface="Montserrat"/>
              <a:sym typeface="Montserrat"/>
            </a:endParaRPr>
          </a:p>
        </p:txBody>
      </p:sp>
      <p:cxnSp>
        <p:nvCxnSpPr>
          <p:cNvPr id="366" name="Google Shape;366;p41"/>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67" name="Google Shape;367;p41"/>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371" name="Shape 371"/>
        <p:cNvGrpSpPr/>
        <p:nvPr/>
      </p:nvGrpSpPr>
      <p:grpSpPr>
        <a:xfrm>
          <a:off x="0" y="0"/>
          <a:ext cx="0" cy="0"/>
          <a:chOff x="0" y="0"/>
          <a:chExt cx="0" cy="0"/>
        </a:xfrm>
      </p:grpSpPr>
      <p:sp>
        <p:nvSpPr>
          <p:cNvPr id="372" name="Google Shape;372;p42"/>
          <p:cNvSpPr txBox="1"/>
          <p:nvPr>
            <p:ph type="title"/>
          </p:nvPr>
        </p:nvSpPr>
        <p:spPr>
          <a:xfrm>
            <a:off x="2778450" y="2285400"/>
            <a:ext cx="3587100" cy="5727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latin typeface="Montserrat"/>
                <a:ea typeface="Montserrat"/>
                <a:cs typeface="Montserrat"/>
                <a:sym typeface="Montserrat"/>
              </a:rPr>
              <a:t>KESIMPULAN</a:t>
            </a:r>
            <a:endParaRPr sz="18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cxnSp>
        <p:nvCxnSpPr>
          <p:cNvPr id="70" name="Google Shape;70;p16"/>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71" name="Google Shape;71;p16"/>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72" name="Google Shape;72;p16"/>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73" name="Google Shape;73;p16"/>
          <p:cNvSpPr txBox="1"/>
          <p:nvPr/>
        </p:nvSpPr>
        <p:spPr>
          <a:xfrm>
            <a:off x="728700" y="1695000"/>
            <a:ext cx="7686600" cy="1753500"/>
          </a:xfrm>
          <a:prstGeom prst="rect">
            <a:avLst/>
          </a:prstGeom>
          <a:noFill/>
          <a:ln>
            <a:noFill/>
          </a:ln>
        </p:spPr>
        <p:txBody>
          <a:bodyPr anchorCtr="0" anchor="ctr" bIns="91425" lIns="91425" spcFirstLastPara="1" rIns="91425" wrap="square" tIns="91425">
            <a:noAutofit/>
          </a:bodyPr>
          <a:lstStyle/>
          <a:p>
            <a:pPr indent="-374650" lvl="0" marL="457200" rtl="0" algn="l">
              <a:lnSpc>
                <a:spcPct val="115000"/>
              </a:lnSpc>
              <a:spcBef>
                <a:spcPts val="0"/>
              </a:spcBef>
              <a:spcAft>
                <a:spcPts val="0"/>
              </a:spcAft>
              <a:buClr>
                <a:srgbClr val="743673"/>
              </a:buClr>
              <a:buSzPts val="2300"/>
              <a:buFont typeface="Montserrat"/>
              <a:buAutoNum type="arabicPeriod"/>
            </a:pPr>
            <a:r>
              <a:rPr b="1" lang="en" sz="2300">
                <a:solidFill>
                  <a:srgbClr val="743673"/>
                </a:solidFill>
                <a:highlight>
                  <a:schemeClr val="lt1"/>
                </a:highlight>
                <a:latin typeface="Montserrat"/>
                <a:ea typeface="Montserrat"/>
                <a:cs typeface="Montserrat"/>
                <a:sym typeface="Montserrat"/>
              </a:rPr>
              <a:t>Pendahuluan</a:t>
            </a:r>
            <a:endParaRPr b="1" sz="2300">
              <a:solidFill>
                <a:srgbClr val="743673"/>
              </a:solidFill>
              <a:highlight>
                <a:schemeClr val="lt1"/>
              </a:highlight>
              <a:latin typeface="Montserrat"/>
              <a:ea typeface="Montserrat"/>
              <a:cs typeface="Montserrat"/>
              <a:sym typeface="Montserrat"/>
            </a:endParaRPr>
          </a:p>
          <a:p>
            <a:pPr indent="-374650" lvl="0" marL="457200" rtl="0" algn="l">
              <a:lnSpc>
                <a:spcPct val="115000"/>
              </a:lnSpc>
              <a:spcBef>
                <a:spcPts val="0"/>
              </a:spcBef>
              <a:spcAft>
                <a:spcPts val="0"/>
              </a:spcAft>
              <a:buClr>
                <a:srgbClr val="743673"/>
              </a:buClr>
              <a:buSzPts val="2300"/>
              <a:buFont typeface="Montserrat"/>
              <a:buAutoNum type="arabicPeriod"/>
            </a:pPr>
            <a:r>
              <a:rPr b="1" lang="en" sz="2300">
                <a:solidFill>
                  <a:srgbClr val="743673"/>
                </a:solidFill>
                <a:highlight>
                  <a:schemeClr val="lt1"/>
                </a:highlight>
                <a:latin typeface="Montserrat"/>
                <a:ea typeface="Montserrat"/>
                <a:cs typeface="Montserrat"/>
                <a:sym typeface="Montserrat"/>
              </a:rPr>
              <a:t>Metode Penelitian</a:t>
            </a:r>
            <a:endParaRPr b="1" sz="2300">
              <a:solidFill>
                <a:srgbClr val="743673"/>
              </a:solidFill>
              <a:highlight>
                <a:schemeClr val="lt1"/>
              </a:highlight>
              <a:latin typeface="Montserrat"/>
              <a:ea typeface="Montserrat"/>
              <a:cs typeface="Montserrat"/>
              <a:sym typeface="Montserrat"/>
            </a:endParaRPr>
          </a:p>
          <a:p>
            <a:pPr indent="-374650" lvl="0" marL="457200" rtl="0" algn="l">
              <a:lnSpc>
                <a:spcPct val="115000"/>
              </a:lnSpc>
              <a:spcBef>
                <a:spcPts val="0"/>
              </a:spcBef>
              <a:spcAft>
                <a:spcPts val="0"/>
              </a:spcAft>
              <a:buClr>
                <a:srgbClr val="743673"/>
              </a:buClr>
              <a:buSzPts val="2300"/>
              <a:buFont typeface="Montserrat"/>
              <a:buAutoNum type="arabicPeriod"/>
            </a:pPr>
            <a:r>
              <a:rPr b="1" lang="en" sz="2300">
                <a:solidFill>
                  <a:srgbClr val="743673"/>
                </a:solidFill>
                <a:highlight>
                  <a:schemeClr val="lt1"/>
                </a:highlight>
                <a:latin typeface="Montserrat"/>
                <a:ea typeface="Montserrat"/>
                <a:cs typeface="Montserrat"/>
                <a:sym typeface="Montserrat"/>
              </a:rPr>
              <a:t>Hasil dan Kesimpulan</a:t>
            </a:r>
            <a:endParaRPr b="1" sz="2300">
              <a:solidFill>
                <a:srgbClr val="743673"/>
              </a:solidFill>
              <a:highlight>
                <a:schemeClr val="lt1"/>
              </a:highlight>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 name="Shape 376"/>
        <p:cNvGrpSpPr/>
        <p:nvPr/>
      </p:nvGrpSpPr>
      <p:grpSpPr>
        <a:xfrm>
          <a:off x="0" y="0"/>
          <a:ext cx="0" cy="0"/>
          <a:chOff x="0" y="0"/>
          <a:chExt cx="0" cy="0"/>
        </a:xfrm>
      </p:grpSpPr>
      <p:sp>
        <p:nvSpPr>
          <p:cNvPr id="377" name="Google Shape;377;p43"/>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35714"/>
              </a:lnSpc>
              <a:spcBef>
                <a:spcPts val="0"/>
              </a:spcBef>
              <a:spcAft>
                <a:spcPts val="0"/>
              </a:spcAft>
              <a:buNone/>
            </a:pPr>
            <a:r>
              <a:rPr lang="en" sz="900">
                <a:solidFill>
                  <a:srgbClr val="292929"/>
                </a:solidFill>
                <a:latin typeface="Montserrat"/>
                <a:ea typeface="Montserrat"/>
                <a:cs typeface="Montserrat"/>
                <a:sym typeface="Montserrat"/>
              </a:rPr>
              <a:t>Berdasarkan analisis yang sudah kita lakukan dapat hasilnya dapat dijabarkan sebagai berikut::</a:t>
            </a:r>
            <a:endParaRPr sz="900">
              <a:solidFill>
                <a:srgbClr val="292929"/>
              </a:solidFill>
              <a:latin typeface="Montserrat"/>
              <a:ea typeface="Montserrat"/>
              <a:cs typeface="Montserrat"/>
              <a:sym typeface="Montserrat"/>
            </a:endParaRPr>
          </a:p>
          <a:p>
            <a:pPr indent="0" lvl="0" marL="45720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 Berdasarkan Univariate Analysis:</a:t>
            </a:r>
            <a:endParaRPr sz="900">
              <a:solidFill>
                <a:srgbClr val="292929"/>
              </a:solidFill>
              <a:latin typeface="Montserrat"/>
              <a:ea typeface="Montserrat"/>
              <a:cs typeface="Montserrat"/>
              <a:sym typeface="Montserrat"/>
            </a:endParaRPr>
          </a:p>
          <a:p>
            <a:pPr indent="-285750" lvl="0" marL="8001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Rata-rata total kata per tweet berkisar antara 10-20 kata, dengan rentang panjang tweet dari 1 hingga 52 kata.</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Data tweet memiliki outlier yang tidak signifikan, sekitar 1,1%.</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Mayoritas tweet 57,6% bukan merupakan hate speech, sementara 42,4% merupakan tweet dengan kategori hate speech.</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Sebanyak 36,3% tweet termasuk dalam kategori abusive, sedangkan 61,7% tweet lainnya bukan merupakan tweet abusive.</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Kata-kata yang sering muncul pada tweet dengan kategori hate speech adalah: Jokowi, Indonesia, Pak, Cebong, Ahok, Presiden.</a:t>
            </a:r>
            <a:endParaRPr sz="9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p:txBody>
      </p:sp>
      <p:sp>
        <p:nvSpPr>
          <p:cNvPr id="378" name="Google Shape;378;p43"/>
          <p:cNvSpPr txBox="1"/>
          <p:nvPr/>
        </p:nvSpPr>
        <p:spPr>
          <a:xfrm>
            <a:off x="728700" y="5495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Kesimpulan:</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Univariate Analysis</a:t>
            </a:r>
            <a:endParaRPr b="1" sz="1600">
              <a:solidFill>
                <a:srgbClr val="743673"/>
              </a:solidFill>
              <a:highlight>
                <a:schemeClr val="lt1"/>
              </a:highlight>
              <a:latin typeface="Montserrat"/>
              <a:ea typeface="Montserrat"/>
              <a:cs typeface="Montserrat"/>
              <a:sym typeface="Montserrat"/>
            </a:endParaRPr>
          </a:p>
        </p:txBody>
      </p:sp>
      <p:cxnSp>
        <p:nvCxnSpPr>
          <p:cNvPr id="379" name="Google Shape;379;p43"/>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80" name="Google Shape;380;p43"/>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4" name="Shape 384"/>
        <p:cNvGrpSpPr/>
        <p:nvPr/>
      </p:nvGrpSpPr>
      <p:grpSpPr>
        <a:xfrm>
          <a:off x="0" y="0"/>
          <a:ext cx="0" cy="0"/>
          <a:chOff x="0" y="0"/>
          <a:chExt cx="0" cy="0"/>
        </a:xfrm>
      </p:grpSpPr>
      <p:sp>
        <p:nvSpPr>
          <p:cNvPr id="385" name="Google Shape;385;p44"/>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386" name="Google Shape;386;p44"/>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35714"/>
              </a:lnSpc>
              <a:spcBef>
                <a:spcPts val="0"/>
              </a:spcBef>
              <a:spcAft>
                <a:spcPts val="0"/>
              </a:spcAft>
              <a:buNone/>
            </a:pPr>
            <a:r>
              <a:rPr lang="en" sz="900">
                <a:solidFill>
                  <a:srgbClr val="292929"/>
                </a:solidFill>
                <a:latin typeface="Montserrat"/>
                <a:ea typeface="Montserrat"/>
                <a:cs typeface="Montserrat"/>
                <a:sym typeface="Montserrat"/>
              </a:rPr>
              <a:t>Berdasarkan analisis yang sudah kita lakukan dapat hasilnya dapat dijabarkan sebagai berikut::</a:t>
            </a:r>
            <a:endParaRPr sz="900">
              <a:solidFill>
                <a:srgbClr val="292929"/>
              </a:solidFill>
              <a:latin typeface="Montserrat"/>
              <a:ea typeface="Montserrat"/>
              <a:cs typeface="Montserrat"/>
              <a:sym typeface="Montserrat"/>
            </a:endParaRPr>
          </a:p>
          <a:p>
            <a:pPr indent="0" lvl="0" marL="45720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 Berdasarkan Univariate Analysis:</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yang menargetkan individu memiliki proporsi 64,1%, hate speech group memiliki proporsi 35,9%.</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intensitas rendah memiliki proporsi 60,6%, sedang 30,8%, dan tingkat kuat 8,6%.</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Kategori individual memiliki peroporsi terbanyak dalam hate speech (31,6%), diikuti oleh kelompok (17,7%), agama (7,1%), ras (5%), fisik/kecacatan (2,9%), dan gender (2,7%).</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menargetkan individu berhubungan dengan hate speech lemah, dan hate speech kelompok berhubungan dengan hate speech sedang.</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agama cenderung berhubungan dengan hate speech sedang.</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Ada hubungan korelasi antara jenis hate speech yang menargetkan kelompok dengan hate speech agama dan ras.</a:t>
            </a:r>
            <a:endParaRPr sz="900">
              <a:solidFill>
                <a:srgbClr val="292929"/>
              </a:solidFill>
              <a:latin typeface="Montserrat"/>
              <a:ea typeface="Montserrat"/>
              <a:cs typeface="Montserrat"/>
              <a:sym typeface="Montserrat"/>
            </a:endParaRPr>
          </a:p>
        </p:txBody>
      </p:sp>
      <p:sp>
        <p:nvSpPr>
          <p:cNvPr id="387" name="Google Shape;387;p44"/>
          <p:cNvSpPr txBox="1"/>
          <p:nvPr/>
        </p:nvSpPr>
        <p:spPr>
          <a:xfrm>
            <a:off x="728700" y="5495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Kesimpulan:</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Bivariate Analysis</a:t>
            </a:r>
            <a:endParaRPr b="1" sz="1600">
              <a:solidFill>
                <a:srgbClr val="743673"/>
              </a:solidFill>
              <a:highlight>
                <a:schemeClr val="lt1"/>
              </a:highlight>
              <a:latin typeface="Montserrat"/>
              <a:ea typeface="Montserrat"/>
              <a:cs typeface="Montserrat"/>
              <a:sym typeface="Montserrat"/>
            </a:endParaRPr>
          </a:p>
        </p:txBody>
      </p:sp>
      <p:cxnSp>
        <p:nvCxnSpPr>
          <p:cNvPr id="388" name="Google Shape;388;p44"/>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89" name="Google Shape;389;p44"/>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45"/>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35714"/>
              </a:lnSpc>
              <a:spcBef>
                <a:spcPts val="0"/>
              </a:spcBef>
              <a:spcAft>
                <a:spcPts val="0"/>
              </a:spcAft>
              <a:buNone/>
            </a:pPr>
            <a:r>
              <a:t/>
            </a:r>
            <a:endParaRPr b="1" sz="1600">
              <a:solidFill>
                <a:srgbClr val="743673"/>
              </a:solidFill>
              <a:highlight>
                <a:schemeClr val="lt1"/>
              </a:highlight>
              <a:latin typeface="Montserrat"/>
              <a:ea typeface="Montserrat"/>
              <a:cs typeface="Montserrat"/>
              <a:sym typeface="Montserrat"/>
            </a:endParaRPr>
          </a:p>
          <a:p>
            <a:pPr indent="0" lvl="0" marL="914400" marR="0" rtl="0" algn="l">
              <a:lnSpc>
                <a:spcPct val="135714"/>
              </a:lnSpc>
              <a:spcBef>
                <a:spcPts val="0"/>
              </a:spcBef>
              <a:spcAft>
                <a:spcPts val="0"/>
              </a:spcAft>
              <a:buNone/>
            </a:pPr>
            <a:r>
              <a:t/>
            </a:r>
            <a:endParaRPr sz="10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Data tweet cenderung memiliki lebih banyak tweet yang bukan termasuk kategori hate speech, namun persentase hate speech tetap signifikan.</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lebih sering ditujukan pada individu daripada pada kelompok.</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intensitas rendah merupakan tipe yang paling umum.</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Terdapat hubungan erat antara jenis hate speech dengan intensitasnya, serta terdapat hubungan korelasi antara jenis hate speech dan targetnya.</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Beberapa kata kunci muncul lebih sering dalam tweet yang termasuk kategori hate speech seperti Indonesia, Jokowi, Agama, dan Islam.</a:t>
            </a:r>
            <a:endParaRPr sz="900">
              <a:solidFill>
                <a:srgbClr val="292929"/>
              </a:solidFill>
              <a:latin typeface="Montserrat"/>
              <a:ea typeface="Montserrat"/>
              <a:cs typeface="Montserrat"/>
              <a:sym typeface="Montserrat"/>
            </a:endParaRPr>
          </a:p>
          <a:p>
            <a:pPr indent="0" lvl="0" marL="0" marR="0" rtl="0" algn="l">
              <a:lnSpc>
                <a:spcPct val="135714"/>
              </a:lnSpc>
              <a:spcBef>
                <a:spcPts val="0"/>
              </a:spcBef>
              <a:spcAft>
                <a:spcPts val="0"/>
              </a:spcAft>
              <a:buNone/>
            </a:pPr>
            <a:r>
              <a:t/>
            </a:r>
            <a:endParaRPr sz="1000">
              <a:solidFill>
                <a:srgbClr val="292929"/>
              </a:solidFill>
              <a:latin typeface="Montserrat"/>
              <a:ea typeface="Montserrat"/>
              <a:cs typeface="Montserrat"/>
              <a:sym typeface="Montserrat"/>
            </a:endParaRPr>
          </a:p>
        </p:txBody>
      </p:sp>
      <p:sp>
        <p:nvSpPr>
          <p:cNvPr id="395" name="Google Shape;395;p45"/>
          <p:cNvSpPr txBox="1"/>
          <p:nvPr/>
        </p:nvSpPr>
        <p:spPr>
          <a:xfrm>
            <a:off x="728700" y="5495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Hasil dan Kesimpulan:</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Secara Umum</a:t>
            </a:r>
            <a:endParaRPr b="1" sz="1600">
              <a:solidFill>
                <a:srgbClr val="743673"/>
              </a:solidFill>
              <a:highlight>
                <a:schemeClr val="lt1"/>
              </a:highlight>
              <a:latin typeface="Montserrat"/>
              <a:ea typeface="Montserrat"/>
              <a:cs typeface="Montserrat"/>
              <a:sym typeface="Montserrat"/>
            </a:endParaRPr>
          </a:p>
        </p:txBody>
      </p:sp>
      <p:cxnSp>
        <p:nvCxnSpPr>
          <p:cNvPr id="396" name="Google Shape;396;p45"/>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97" name="Google Shape;397;p45"/>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401" name="Shape 401"/>
        <p:cNvGrpSpPr/>
        <p:nvPr/>
      </p:nvGrpSpPr>
      <p:grpSpPr>
        <a:xfrm>
          <a:off x="0" y="0"/>
          <a:ext cx="0" cy="0"/>
          <a:chOff x="0" y="0"/>
          <a:chExt cx="0" cy="0"/>
        </a:xfrm>
      </p:grpSpPr>
      <p:sp>
        <p:nvSpPr>
          <p:cNvPr id="402" name="Google Shape;402;p46"/>
          <p:cNvSpPr txBox="1"/>
          <p:nvPr>
            <p:ph type="title"/>
          </p:nvPr>
        </p:nvSpPr>
        <p:spPr>
          <a:xfrm>
            <a:off x="2778450" y="2285400"/>
            <a:ext cx="3587100" cy="5727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latin typeface="Montserrat"/>
                <a:ea typeface="Montserrat"/>
                <a:cs typeface="Montserrat"/>
                <a:sym typeface="Montserrat"/>
              </a:rPr>
              <a:t>THANKS ALL</a:t>
            </a:r>
            <a:endParaRPr sz="1800">
              <a:latin typeface="Montserrat"/>
              <a:ea typeface="Montserrat"/>
              <a:cs typeface="Montserrat"/>
              <a:sym typeface="Montserrat"/>
            </a:endParaRPr>
          </a:p>
        </p:txBody>
      </p:sp>
      <p:cxnSp>
        <p:nvCxnSpPr>
          <p:cNvPr id="403" name="Google Shape;403;p46"/>
          <p:cNvCxnSpPr/>
          <p:nvPr/>
        </p:nvCxnSpPr>
        <p:spPr>
          <a:xfrm flipH="1">
            <a:off x="2124900" y="4713275"/>
            <a:ext cx="4894200" cy="12000"/>
          </a:xfrm>
          <a:prstGeom prst="straightConnector1">
            <a:avLst/>
          </a:prstGeom>
          <a:noFill/>
          <a:ln cap="flat" cmpd="sng" w="9525">
            <a:solidFill>
              <a:srgbClr val="D1D5DB"/>
            </a:solidFill>
            <a:prstDash val="solid"/>
            <a:round/>
            <a:headEnd len="sm" w="sm" type="none"/>
            <a:tailEnd len="sm" w="sm" type="none"/>
          </a:ln>
        </p:spPr>
      </p:cxnSp>
      <p:sp>
        <p:nvSpPr>
          <p:cNvPr id="404" name="Google Shape;404;p46"/>
          <p:cNvSpPr txBox="1"/>
          <p:nvPr>
            <p:ph type="title"/>
          </p:nvPr>
        </p:nvSpPr>
        <p:spPr>
          <a:xfrm>
            <a:off x="2124900" y="4751250"/>
            <a:ext cx="4894200" cy="315900"/>
          </a:xfrm>
          <a:prstGeom prst="rect">
            <a:avLst/>
          </a:prstGeom>
          <a:noFill/>
          <a:ln cap="flat" cmpd="sng" w="9525">
            <a:solidFill>
              <a:srgbClr val="D1D5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rgbClr val="D1D5DB"/>
                </a:solidFill>
                <a:latin typeface="Roboto"/>
                <a:ea typeface="Roboto"/>
                <a:cs typeface="Roboto"/>
                <a:sym typeface="Roboto"/>
              </a:rPr>
              <a:t>Group 1. DSC Wave 11 - Binar Academy.</a:t>
            </a:r>
            <a:endParaRPr sz="800">
              <a:solidFill>
                <a:srgbClr val="D1D5DB"/>
              </a:solidFill>
              <a:latin typeface="Montserrat ExtraBold"/>
              <a:ea typeface="Montserrat ExtraBold"/>
              <a:cs typeface="Montserrat ExtraBold"/>
              <a:sym typeface="Montserrat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00080"/>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792425" y="416375"/>
            <a:ext cx="7686600" cy="5727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latin typeface="Montserrat"/>
                <a:ea typeface="Montserrat"/>
                <a:cs typeface="Montserrat"/>
                <a:sym typeface="Montserrat"/>
              </a:rPr>
              <a:t>Latar Belakang</a:t>
            </a:r>
            <a:endParaRPr sz="1800">
              <a:latin typeface="Montserrat"/>
              <a:ea typeface="Montserrat"/>
              <a:cs typeface="Montserrat"/>
              <a:sym typeface="Montserrat"/>
            </a:endParaRPr>
          </a:p>
        </p:txBody>
      </p:sp>
      <p:sp>
        <p:nvSpPr>
          <p:cNvPr id="79" name="Google Shape;79;p17"/>
          <p:cNvSpPr txBox="1"/>
          <p:nvPr/>
        </p:nvSpPr>
        <p:spPr>
          <a:xfrm>
            <a:off x="792425" y="760475"/>
            <a:ext cx="7686600" cy="39648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000">
                <a:solidFill>
                  <a:schemeClr val="lt1"/>
                </a:solidFill>
                <a:latin typeface="Montserrat"/>
                <a:ea typeface="Montserrat"/>
                <a:cs typeface="Montserrat"/>
                <a:sym typeface="Montserrat"/>
              </a:rPr>
              <a:t>Di tengah era digital yang semakin maju, data telah menjadi komoditas berharga dalam dunia bisnis dan penelitian. Namun, pengolahan data yang kompleks seringkali menimbulkan tantangan, terutama ketika data yang digunakan tidak bersih dan terstruktur dengan baik. Untuk mengatasi permasalahan ini, telah dikembangkan sebuah solusi inovatif yaitu API untuk cleansing data dan laporan analisis data menggunakan pendekatan deskriptif.</a:t>
            </a:r>
            <a:endParaRPr sz="1000">
              <a:solidFill>
                <a:schemeClr val="lt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lt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 sz="1000">
                <a:solidFill>
                  <a:schemeClr val="lt1"/>
                </a:solidFill>
                <a:latin typeface="Montserrat"/>
                <a:ea typeface="Montserrat"/>
                <a:cs typeface="Montserrat"/>
                <a:sym typeface="Montserrat"/>
              </a:rPr>
              <a:t>API ini memiliki peran penting dalam membersihkan data dari berbagai masalah seperti data kotor seperti ketidaksesuaian format, sehingga memastikan integritas dan kualitas data yang lebih baik. Proses cleansing data ini menjadi fondasi yang kuat bagi analisis data yang akurat dan relevan. Setelah data dibersihkan, API ini menyajikan laporan analisis yang kaya informasi dan mudah dimengerti.</a:t>
            </a:r>
            <a:endParaRPr sz="1000">
              <a:solidFill>
                <a:schemeClr val="lt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lt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 sz="1000">
                <a:solidFill>
                  <a:schemeClr val="lt1"/>
                </a:solidFill>
                <a:latin typeface="Montserrat"/>
                <a:ea typeface="Montserrat"/>
                <a:cs typeface="Montserrat"/>
                <a:sym typeface="Montserrat"/>
              </a:rPr>
              <a:t>Laporan analisis data mencakup ringkasan statistik, distribusi data, dan visualisasi grafik yang memudahkan pengguna untuk melihat pola dan tren yang tersembunyi dalam data. Dengan laporan ini, pengguna dapat mengidentifikasi potensi masalah atau peluang baru, dan membuat keputusan yang berbasis fakta.</a:t>
            </a:r>
            <a:endParaRPr sz="1000">
              <a:solidFill>
                <a:schemeClr val="lt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lt1"/>
              </a:solidFill>
              <a:latin typeface="Montserrat"/>
              <a:ea typeface="Montserrat"/>
              <a:cs typeface="Montserrat"/>
              <a:sym typeface="Montserrat"/>
            </a:endParaRPr>
          </a:p>
          <a:p>
            <a:pPr indent="0" lvl="0" marL="0" rtl="0" algn="just">
              <a:spcBef>
                <a:spcPts val="0"/>
              </a:spcBef>
              <a:spcAft>
                <a:spcPts val="0"/>
              </a:spcAft>
              <a:buNone/>
            </a:pPr>
            <a:r>
              <a:rPr lang="en" sz="1000">
                <a:solidFill>
                  <a:schemeClr val="lt1"/>
                </a:solidFill>
                <a:latin typeface="Montserrat"/>
                <a:ea typeface="Montserrat"/>
                <a:cs typeface="Montserrat"/>
                <a:sym typeface="Montserrat"/>
              </a:rPr>
              <a:t>Dengan adanya API untuk cleansing data dan laporan analisis data ini, pengguna dari berbagai sektor seperti bisnis, penelitian, dan pemerintahan, dapat meningkatkan efisiensi dan akurasi dalam pengambilan keputusan. Data yang bersih dan analisis yang kuat menjadi modal utama bagi kesuksesan di era di mana data menjadi salah satu aset paling berharga.</a:t>
            </a:r>
            <a:endParaRPr sz="1000">
              <a:solidFill>
                <a:schemeClr val="lt1"/>
              </a:solidFill>
              <a:latin typeface="Montserrat"/>
              <a:ea typeface="Montserrat"/>
              <a:cs typeface="Montserrat"/>
              <a:sym typeface="Montserrat"/>
            </a:endParaRPr>
          </a:p>
        </p:txBody>
      </p:sp>
      <p:cxnSp>
        <p:nvCxnSpPr>
          <p:cNvPr id="80" name="Google Shape;80;p17"/>
          <p:cNvCxnSpPr/>
          <p:nvPr/>
        </p:nvCxnSpPr>
        <p:spPr>
          <a:xfrm flipH="1">
            <a:off x="2124900" y="4713275"/>
            <a:ext cx="4894200" cy="12000"/>
          </a:xfrm>
          <a:prstGeom prst="straightConnector1">
            <a:avLst/>
          </a:prstGeom>
          <a:noFill/>
          <a:ln cap="flat" cmpd="sng" w="9525">
            <a:solidFill>
              <a:srgbClr val="D1D5DB"/>
            </a:solidFill>
            <a:prstDash val="solid"/>
            <a:round/>
            <a:headEnd len="sm" w="sm" type="none"/>
            <a:tailEnd len="sm" w="sm" type="none"/>
          </a:ln>
        </p:spPr>
      </p:cxnSp>
      <p:sp>
        <p:nvSpPr>
          <p:cNvPr id="81" name="Google Shape;81;p17"/>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rgbClr val="D1D5DB"/>
                </a:solidFill>
                <a:latin typeface="Roboto"/>
                <a:ea typeface="Roboto"/>
                <a:cs typeface="Roboto"/>
                <a:sym typeface="Roboto"/>
              </a:rPr>
              <a:t>Group 1. DSC Wave 11 - Binar Academy.</a:t>
            </a:r>
            <a:endParaRPr sz="800">
              <a:solidFill>
                <a:srgbClr val="D1D5DB"/>
              </a:solidFill>
              <a:latin typeface="Montserrat ExtraBold"/>
              <a:ea typeface="Montserrat ExtraBold"/>
              <a:cs typeface="Montserrat ExtraBold"/>
              <a:sym typeface="Montserrat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87" name="Google Shape;87;p18"/>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Metode Penelitian</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000">
                <a:solidFill>
                  <a:schemeClr val="dk1"/>
                </a:solidFill>
                <a:latin typeface="Montserrat"/>
                <a:ea typeface="Montserrat"/>
                <a:cs typeface="Montserrat"/>
                <a:sym typeface="Montserrat"/>
              </a:rPr>
              <a:t>Metode analisis yang dipakai dalam penelitian ini menggunakan Descriptive Analytics. Karena bertujuan mendeskripsikan pola dari data. Jenis analisis tersebut dirasa cocok karena fokus pada mencari tahu kondisi data dan mempelajari pola suatu data.</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000">
                <a:solidFill>
                  <a:schemeClr val="dk1"/>
                </a:solidFill>
                <a:latin typeface="Montserrat"/>
                <a:ea typeface="Montserrat"/>
                <a:cs typeface="Montserrat"/>
                <a:sym typeface="Montserrat"/>
              </a:rPr>
              <a:t>Analisisnya diproses dengan berdasarkan kolom yang diproses yakni 1 variabel (Univariate Analysis) dan 2 variabel (Bivariate Analysis). Dalam setiap prosesnya menerapkan metode Descriptive Statistic dan Visualisasi.  Descriptive Statistic digunakan untuk mencari tahu persebaran data secara angka sedangkan visualisasi untuk mencari tahu persebaran data secara visual.</a:t>
            </a:r>
            <a:endParaRPr sz="1050">
              <a:solidFill>
                <a:srgbClr val="292929"/>
              </a:solidFill>
              <a:latin typeface="Montserrat"/>
              <a:ea typeface="Montserrat"/>
              <a:cs typeface="Montserrat"/>
              <a:sym typeface="Montserrat"/>
            </a:endParaRPr>
          </a:p>
        </p:txBody>
      </p:sp>
      <p:cxnSp>
        <p:nvCxnSpPr>
          <p:cNvPr id="88" name="Google Shape;88;p18"/>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89" name="Google Shape;89;p18"/>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2778450" y="2285400"/>
            <a:ext cx="3587100" cy="5727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latin typeface="Montserrat"/>
                <a:ea typeface="Montserrat"/>
                <a:cs typeface="Montserrat"/>
                <a:sym typeface="Montserrat"/>
              </a:rPr>
              <a:t>HASIL</a:t>
            </a:r>
            <a:endParaRPr sz="18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2778450" y="2285400"/>
            <a:ext cx="3587100" cy="5727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latin typeface="Montserrat"/>
                <a:ea typeface="Montserrat"/>
                <a:cs typeface="Montserrat"/>
                <a:sym typeface="Montserrat"/>
              </a:rPr>
              <a:t>WEBSITE CLEANSING API &amp; SENTIMENT API</a:t>
            </a:r>
            <a:endParaRPr sz="18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968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105" name="Google Shape;105;p21"/>
          <p:cNvSpPr txBox="1"/>
          <p:nvPr/>
        </p:nvSpPr>
        <p:spPr>
          <a:xfrm>
            <a:off x="647600" y="150875"/>
            <a:ext cx="76866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Tampilan Website</a:t>
            </a:r>
            <a:endParaRPr sz="900">
              <a:solidFill>
                <a:srgbClr val="292929"/>
              </a:solidFill>
              <a:latin typeface="Montserrat"/>
              <a:ea typeface="Montserrat"/>
              <a:cs typeface="Montserrat"/>
              <a:sym typeface="Montserrat"/>
            </a:endParaRPr>
          </a:p>
        </p:txBody>
      </p:sp>
      <p:pic>
        <p:nvPicPr>
          <p:cNvPr id="106" name="Google Shape;106;p21"/>
          <p:cNvPicPr preferRelativeResize="0"/>
          <p:nvPr/>
        </p:nvPicPr>
        <p:blipFill rotWithShape="1">
          <a:blip r:embed="rId3">
            <a:alphaModFix/>
          </a:blip>
          <a:srcRect b="5461" l="0" r="0" t="12537"/>
          <a:stretch/>
        </p:blipFill>
        <p:spPr>
          <a:xfrm>
            <a:off x="809788" y="843150"/>
            <a:ext cx="7524427" cy="3470645"/>
          </a:xfrm>
          <a:prstGeom prst="rect">
            <a:avLst/>
          </a:prstGeom>
          <a:noFill/>
          <a:ln>
            <a:noFill/>
          </a:ln>
        </p:spPr>
      </p:pic>
      <p:cxnSp>
        <p:nvCxnSpPr>
          <p:cNvPr id="107" name="Google Shape;107;p21"/>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08" name="Google Shape;108;p21"/>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114" name="Google Shape;114;p22"/>
          <p:cNvSpPr txBox="1"/>
          <p:nvPr>
            <p:ph type="title"/>
          </p:nvPr>
        </p:nvSpPr>
        <p:spPr>
          <a:xfrm>
            <a:off x="3484050" y="206375"/>
            <a:ext cx="21759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rgbClr val="761A79"/>
                </a:solidFill>
                <a:latin typeface="Montserrat"/>
                <a:ea typeface="Montserrat"/>
                <a:cs typeface="Montserrat"/>
                <a:sym typeface="Montserrat"/>
              </a:rPr>
              <a:t>WEBSITE CLEANSING API &amp; SENTIMENT API</a:t>
            </a:r>
            <a:endParaRPr sz="300">
              <a:solidFill>
                <a:srgbClr val="761A79"/>
              </a:solidFill>
              <a:latin typeface="Montserrat ExtraBold"/>
              <a:ea typeface="Montserrat ExtraBold"/>
              <a:cs typeface="Montserrat ExtraBold"/>
              <a:sym typeface="Montserrat ExtraBold"/>
            </a:endParaRPr>
          </a:p>
        </p:txBody>
      </p:sp>
      <p:sp>
        <p:nvSpPr>
          <p:cNvPr id="115" name="Google Shape;115;p22"/>
          <p:cNvSpPr txBox="1"/>
          <p:nvPr/>
        </p:nvSpPr>
        <p:spPr>
          <a:xfrm>
            <a:off x="366250" y="1288538"/>
            <a:ext cx="16293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Fitur Utama</a:t>
            </a:r>
            <a:endParaRPr sz="900">
              <a:solidFill>
                <a:srgbClr val="292929"/>
              </a:solidFill>
              <a:latin typeface="Montserrat"/>
              <a:ea typeface="Montserrat"/>
              <a:cs typeface="Montserrat"/>
              <a:sym typeface="Montserrat"/>
            </a:endParaRPr>
          </a:p>
        </p:txBody>
      </p:sp>
      <p:pic>
        <p:nvPicPr>
          <p:cNvPr id="116" name="Google Shape;116;p22"/>
          <p:cNvPicPr preferRelativeResize="0"/>
          <p:nvPr/>
        </p:nvPicPr>
        <p:blipFill rotWithShape="1">
          <a:blip r:embed="rId3">
            <a:alphaModFix/>
          </a:blip>
          <a:srcRect b="7770" l="0" r="2104" t="19407"/>
          <a:stretch/>
        </p:blipFill>
        <p:spPr>
          <a:xfrm>
            <a:off x="2287975" y="1142888"/>
            <a:ext cx="6100776" cy="2552926"/>
          </a:xfrm>
          <a:prstGeom prst="rect">
            <a:avLst/>
          </a:prstGeom>
          <a:noFill/>
          <a:ln>
            <a:noFill/>
          </a:ln>
        </p:spPr>
      </p:pic>
      <p:sp>
        <p:nvSpPr>
          <p:cNvPr id="117" name="Google Shape;117;p22"/>
          <p:cNvSpPr/>
          <p:nvPr/>
        </p:nvSpPr>
        <p:spPr>
          <a:xfrm flipH="1">
            <a:off x="2331500" y="1861238"/>
            <a:ext cx="1592100" cy="1133400"/>
          </a:xfrm>
          <a:prstGeom prst="rect">
            <a:avLst/>
          </a:prstGeom>
          <a:noFill/>
          <a:ln cap="flat" cmpd="sng" w="3810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22"/>
          <p:cNvCxnSpPr/>
          <p:nvPr/>
        </p:nvCxnSpPr>
        <p:spPr>
          <a:xfrm rot="10800000">
            <a:off x="1751794" y="2218105"/>
            <a:ext cx="579600" cy="300"/>
          </a:xfrm>
          <a:prstGeom prst="straightConnector1">
            <a:avLst/>
          </a:prstGeom>
          <a:noFill/>
          <a:ln cap="flat" cmpd="sng" w="28575">
            <a:solidFill>
              <a:srgbClr val="761A79"/>
            </a:solidFill>
            <a:prstDash val="solid"/>
            <a:round/>
            <a:headEnd len="med" w="med" type="none"/>
            <a:tailEnd len="med" w="med" type="triangle"/>
          </a:ln>
        </p:spPr>
      </p:cxnSp>
      <p:sp>
        <p:nvSpPr>
          <p:cNvPr id="119" name="Google Shape;119;p22"/>
          <p:cNvSpPr txBox="1"/>
          <p:nvPr/>
        </p:nvSpPr>
        <p:spPr>
          <a:xfrm>
            <a:off x="311700" y="1421550"/>
            <a:ext cx="1440000" cy="1843200"/>
          </a:xfrm>
          <a:prstGeom prst="rect">
            <a:avLst/>
          </a:prstGeom>
          <a:noFill/>
          <a:ln>
            <a:noFill/>
          </a:ln>
        </p:spPr>
        <p:txBody>
          <a:bodyPr anchorCtr="0" anchor="ctr" bIns="91425" lIns="91425" spcFirstLastPara="1" rIns="91425" wrap="square" tIns="91425">
            <a:noAutofit/>
          </a:bodyPr>
          <a:lstStyle/>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Cleansing API</a:t>
            </a:r>
            <a:endParaRPr sz="900">
              <a:solidFill>
                <a:srgbClr val="292929"/>
              </a:solidFill>
              <a:latin typeface="Montserrat"/>
              <a:ea typeface="Montserrat"/>
              <a:cs typeface="Montserrat"/>
              <a:sym typeface="Montserrat"/>
            </a:endParaRPr>
          </a:p>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Sentiment API</a:t>
            </a:r>
            <a:endParaRPr sz="900">
              <a:solidFill>
                <a:srgbClr val="292929"/>
              </a:solidFill>
              <a:latin typeface="Montserrat"/>
              <a:ea typeface="Montserrat"/>
              <a:cs typeface="Montserrat"/>
              <a:sym typeface="Montserrat"/>
            </a:endParaRPr>
          </a:p>
        </p:txBody>
      </p:sp>
      <p:cxnSp>
        <p:nvCxnSpPr>
          <p:cNvPr id="120" name="Google Shape;120;p22"/>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21" name="Google Shape;121;p22"/>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