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88020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921098-2290-4DFD-8306-DD85A21661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272520" y="4246560"/>
            <a:ext cx="88020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20172D-F523-4BD7-8403-48CABF8DB5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88020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94FE1A-F286-43D3-AF48-21D8F769C9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88020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A6ADCA1-BD6F-4705-9EEE-B8EF15E2B8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66200" y="32475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272520" y="4246560"/>
            <a:ext cx="88020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182"/>
              </a:spcAft>
              <a:buNone/>
            </a:pP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421A172-8E8F-4714-9F6F-61A06333F4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360" cy="4251960"/>
          </a:xfrm>
          <a:custGeom>
            <a:avLst/>
            <a:gdLst/>
            <a:ahLst/>
            <a:rect l="0" t="0" r="r" b="b"/>
            <a:pathLst>
              <a:path w="28001" h="11811">
                <a:moveTo>
                  <a:pt x="0" y="11811"/>
                </a:moveTo>
                <a:lnTo>
                  <a:pt x="0" y="0"/>
                </a:lnTo>
                <a:lnTo>
                  <a:pt x="28001" y="0"/>
                </a:lnTo>
                <a:lnTo>
                  <a:pt x="28001" y="7811"/>
                </a:lnTo>
                <a:lnTo>
                  <a:pt x="0" y="11811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 rot="21111000">
            <a:off x="488160" y="260460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56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1" lang="en-US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 rot="21111000">
            <a:off x="462960" y="3605760"/>
            <a:ext cx="8802000" cy="331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ctr">
              <a:spcAft>
                <a:spcPts val="118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algn="ctr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 algn="ctr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 algn="ctr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 algn="ctr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 algn="ctr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 algn="ctr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7019640" y="4913640"/>
            <a:ext cx="288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Liberation Sans Narrow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Liberation Sans Narrow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Liberation Sans Narrow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5579640" y="5129640"/>
            <a:ext cx="43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Liberation Sans Narrow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Liberation Sans Narrow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Liberation Sans Narrow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79640" y="4589640"/>
            <a:ext cx="25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2600" strike="noStrike" u="none">
                <a:solidFill>
                  <a:srgbClr val="000000"/>
                </a:solidFill>
                <a:uFillTx/>
                <a:latin typeface="Liberation Sans Narrow"/>
              </a:defRPr>
            </a:lvl1pPr>
          </a:lstStyle>
          <a:p>
            <a:pPr indent="0" algn="r">
              <a:buNone/>
            </a:pPr>
            <a:fld id="{AB53B45C-0080-46B2-A427-6442FFA3502A}" type="slidenum">
              <a:rPr b="0" lang="en-US" sz="2600" strike="noStrike" u="none">
                <a:solidFill>
                  <a:srgbClr val="000000"/>
                </a:solidFill>
                <a:uFillTx/>
                <a:latin typeface="Liberation Sans Narrow"/>
              </a:rPr>
              <a:t>&lt;number&gt;</a:t>
            </a:fld>
            <a:endParaRPr b="0" lang="en-US" sz="2600" strike="noStrike" u="none">
              <a:solidFill>
                <a:srgbClr val="000000"/>
              </a:solidFill>
              <a:uFillTx/>
              <a:latin typeface="Liberation Sans Narrow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1096920" y="4388760"/>
            <a:ext cx="8982720" cy="1280880"/>
          </a:xfrm>
          <a:custGeom>
            <a:avLst/>
            <a:gdLst/>
            <a:ahLst/>
            <a:rect l="0" t="0" r="r" b="b"/>
            <a:pathLst>
              <a:path w="24952" h="3558">
                <a:moveTo>
                  <a:pt x="0" y="3558"/>
                </a:moveTo>
                <a:lnTo>
                  <a:pt x="24951" y="3557"/>
                </a:lnTo>
                <a:lnTo>
                  <a:pt x="24952" y="0"/>
                </a:lnTo>
                <a:lnTo>
                  <a:pt x="0" y="35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0" y="0"/>
            <a:ext cx="10080000" cy="1509120"/>
          </a:xfrm>
          <a:custGeom>
            <a:avLst/>
            <a:gdLst/>
            <a:ahLst/>
            <a:rect l="0" t="0" r="r" b="b"/>
            <a:pathLst>
              <a:path w="28000" h="4192">
                <a:moveTo>
                  <a:pt x="0" y="4192"/>
                </a:moveTo>
                <a:lnTo>
                  <a:pt x="0" y="0"/>
                </a:lnTo>
                <a:lnTo>
                  <a:pt x="28000" y="0"/>
                </a:lnTo>
                <a:lnTo>
                  <a:pt x="28000" y="191"/>
                </a:lnTo>
                <a:lnTo>
                  <a:pt x="0" y="4192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 rot="21111000">
            <a:off x="90000" y="-1587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36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1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3280" y="151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85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algn="just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 algn="just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 algn="just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4"/>
          </p:nvPr>
        </p:nvSpPr>
        <p:spPr>
          <a:xfrm>
            <a:off x="7019640" y="4913640"/>
            <a:ext cx="288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5"/>
          </p:nvPr>
        </p:nvSpPr>
        <p:spPr>
          <a:xfrm>
            <a:off x="5579640" y="5129640"/>
            <a:ext cx="43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6"/>
          </p:nvPr>
        </p:nvSpPr>
        <p:spPr>
          <a:xfrm>
            <a:off x="7379640" y="4589640"/>
            <a:ext cx="25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26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47280ABE-97C7-49C4-AB73-E08F87B68CF3}" type="slidenum">
              <a:rPr b="0" lang="en-US" sz="2600" strike="noStrike" u="none">
                <a:solidFill>
                  <a:srgbClr val="000000"/>
                </a:solidFill>
                <a:uFillTx/>
                <a:latin typeface="Arial"/>
              </a:rPr>
              <a:t>&lt;number&gt;</a:t>
            </a:fld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"/>
          <p:cNvSpPr/>
          <p:nvPr/>
        </p:nvSpPr>
        <p:spPr>
          <a:xfrm>
            <a:off x="1096920" y="4388760"/>
            <a:ext cx="8982720" cy="1280880"/>
          </a:xfrm>
          <a:custGeom>
            <a:avLst/>
            <a:gdLst/>
            <a:ahLst/>
            <a:rect l="0" t="0" r="r" b="b"/>
            <a:pathLst>
              <a:path w="24952" h="3558">
                <a:moveTo>
                  <a:pt x="0" y="3558"/>
                </a:moveTo>
                <a:lnTo>
                  <a:pt x="24951" y="3557"/>
                </a:lnTo>
                <a:lnTo>
                  <a:pt x="24952" y="0"/>
                </a:lnTo>
                <a:lnTo>
                  <a:pt x="0" y="35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0" y="411120"/>
            <a:ext cx="10080000" cy="5258520"/>
          </a:xfrm>
          <a:custGeom>
            <a:avLst/>
            <a:gdLst/>
            <a:ahLst/>
            <a:rect l="0" t="0" r="r" b="b"/>
            <a:pathLst>
              <a:path w="28000" h="14607">
                <a:moveTo>
                  <a:pt x="0" y="14607"/>
                </a:moveTo>
                <a:lnTo>
                  <a:pt x="508" y="14607"/>
                </a:lnTo>
                <a:lnTo>
                  <a:pt x="28000" y="10668"/>
                </a:lnTo>
                <a:lnTo>
                  <a:pt x="28000" y="0"/>
                </a:lnTo>
                <a:lnTo>
                  <a:pt x="0" y="4001"/>
                </a:lnTo>
                <a:lnTo>
                  <a:pt x="0" y="14607"/>
                </a:lnTo>
                <a:close/>
              </a:path>
            </a:pathLst>
          </a:custGeom>
          <a:solidFill>
            <a:srgbClr val="b2b2b2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0" y="0"/>
            <a:ext cx="10080360" cy="1714680"/>
          </a:xfrm>
          <a:custGeom>
            <a:avLst/>
            <a:gdLst/>
            <a:ahLst/>
            <a:rect l="0" t="0" r="r" b="b"/>
            <a:pathLst>
              <a:path w="28001" h="4763">
                <a:moveTo>
                  <a:pt x="1" y="4763"/>
                </a:moveTo>
                <a:lnTo>
                  <a:pt x="0" y="0"/>
                </a:lnTo>
                <a:lnTo>
                  <a:pt x="28000" y="0"/>
                </a:lnTo>
                <a:lnTo>
                  <a:pt x="28001" y="762"/>
                </a:lnTo>
                <a:lnTo>
                  <a:pt x="1" y="4763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 rot="21111000">
            <a:off x="92160" y="6732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36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1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78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algn="just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 algn="just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 algn="just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 algn="just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7"/>
          </p:nvPr>
        </p:nvSpPr>
        <p:spPr>
          <a:xfrm>
            <a:off x="7019640" y="4913640"/>
            <a:ext cx="288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8"/>
          </p:nvPr>
        </p:nvSpPr>
        <p:spPr>
          <a:xfrm>
            <a:off x="5579640" y="5129640"/>
            <a:ext cx="43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9"/>
          </p:nvPr>
        </p:nvSpPr>
        <p:spPr>
          <a:xfrm>
            <a:off x="7379640" y="4589640"/>
            <a:ext cx="25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26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B254B2EF-F61F-46FB-93E6-797CC1C95DEC}" type="slidenum">
              <a:rPr b="0" lang="en-US" sz="2600" strike="noStrike" u="none">
                <a:solidFill>
                  <a:srgbClr val="000000"/>
                </a:solidFill>
                <a:uFillTx/>
                <a:latin typeface="Arial"/>
              </a:rPr>
              <a:t>&lt;number&gt;</a:t>
            </a:fld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"/>
          <p:cNvSpPr/>
          <p:nvPr/>
        </p:nvSpPr>
        <p:spPr>
          <a:xfrm>
            <a:off x="1403640" y="4388760"/>
            <a:ext cx="8676360" cy="1280520"/>
          </a:xfrm>
          <a:custGeom>
            <a:avLst/>
            <a:gdLst/>
            <a:ahLst/>
            <a:rect l="0" t="0" r="r" b="b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/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0" y="0"/>
            <a:ext cx="10080000" cy="2400480"/>
          </a:xfrm>
          <a:custGeom>
            <a:avLst/>
            <a:gdLst/>
            <a:ahLst/>
            <a:rect l="0" t="0" r="r" b="b"/>
            <a:pathLst>
              <a:path w="28000" h="6668">
                <a:moveTo>
                  <a:pt x="0" y="6668"/>
                </a:moveTo>
                <a:lnTo>
                  <a:pt x="0" y="0"/>
                </a:lnTo>
                <a:lnTo>
                  <a:pt x="28000" y="0"/>
                </a:lnTo>
                <a:lnTo>
                  <a:pt x="28000" y="2667"/>
                </a:lnTo>
                <a:lnTo>
                  <a:pt x="0" y="6668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/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0" y="0"/>
            <a:ext cx="10080000" cy="2400480"/>
          </a:xfrm>
          <a:custGeom>
            <a:avLst/>
            <a:gdLst/>
            <a:ahLst/>
            <a:rect l="0" t="0" r="r" b="b"/>
            <a:pathLst>
              <a:path w="28000" h="6668">
                <a:moveTo>
                  <a:pt x="0" y="6668"/>
                </a:moveTo>
                <a:lnTo>
                  <a:pt x="0" y="0"/>
                </a:lnTo>
                <a:lnTo>
                  <a:pt x="28000" y="0"/>
                </a:lnTo>
                <a:lnTo>
                  <a:pt x="28000" y="2667"/>
                </a:lnTo>
                <a:lnTo>
                  <a:pt x="0" y="6668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/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1403640" y="4388760"/>
            <a:ext cx="8676360" cy="1280520"/>
          </a:xfrm>
          <a:custGeom>
            <a:avLst/>
            <a:gdLst/>
            <a:ahLst/>
            <a:rect l="0" t="0" r="r" b="b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/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6480" y="-9720"/>
            <a:ext cx="10080000" cy="2468880"/>
          </a:xfrm>
          <a:custGeom>
            <a:avLst/>
            <a:gdLst/>
            <a:ahLst/>
            <a:rect l="0" t="0" r="r" b="b"/>
            <a:pathLst>
              <a:path w="28000" h="6858">
                <a:moveTo>
                  <a:pt x="0" y="6858"/>
                </a:moveTo>
                <a:lnTo>
                  <a:pt x="0" y="0"/>
                </a:lnTo>
                <a:lnTo>
                  <a:pt x="28000" y="0"/>
                </a:lnTo>
                <a:lnTo>
                  <a:pt x="28000" y="2841"/>
                </a:lnTo>
                <a:lnTo>
                  <a:pt x="0" y="68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txBody>
          <a:bodyPr lIns="90000" rIns="90000" tIns="45000" bIns="45000" anchor="ctr">
            <a:noAutofit/>
          </a:bodyPr>
          <a:p>
            <a:pPr algn="ctr"/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1403280" y="4388760"/>
            <a:ext cx="8676360" cy="1280520"/>
          </a:xfrm>
          <a:custGeom>
            <a:avLst/>
            <a:gdLst/>
            <a:ahLst/>
            <a:rect l="0" t="0" r="r" b="b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r"/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 rot="21111000">
            <a:off x="91080" y="74124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36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1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dt" idx="10"/>
          </p:nvPr>
        </p:nvSpPr>
        <p:spPr>
          <a:xfrm>
            <a:off x="7019640" y="4913640"/>
            <a:ext cx="288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ftr" idx="11"/>
          </p:nvPr>
        </p:nvSpPr>
        <p:spPr>
          <a:xfrm>
            <a:off x="5579640" y="5129640"/>
            <a:ext cx="43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sldNum" idx="12"/>
          </p:nvPr>
        </p:nvSpPr>
        <p:spPr>
          <a:xfrm>
            <a:off x="7379640" y="4589640"/>
            <a:ext cx="2520000" cy="39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26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3023F345-3665-41BC-996B-E3D616567C00}" type="slidenum">
              <a:rPr b="0" lang="en-US" sz="2600" strike="noStrike" u="none">
                <a:solidFill>
                  <a:srgbClr val="000000"/>
                </a:solidFill>
                <a:uFillTx/>
                <a:latin typeface="Arial"/>
              </a:rPr>
              <a:t>&lt;number&gt;</a:t>
            </a:fld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 rot="20952000">
            <a:off x="224280" y="1917000"/>
            <a:ext cx="9402120" cy="2594160"/>
          </a:xfrm>
          <a:prstGeom prst="roundRect">
            <a:avLst>
              <a:gd name="adj" fmla="val 6298"/>
            </a:avLst>
          </a:prstGeom>
          <a:solidFill>
            <a:srgbClr val="b2b2b2"/>
          </a:solidFill>
          <a:ln w="1080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273960" y="2759400"/>
            <a:ext cx="640080" cy="122580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8000" strike="noStrike" u="none">
                <a:solidFill>
                  <a:srgbClr val="000000"/>
                </a:solidFill>
                <a:uFillTx/>
                <a:latin typeface="Arial"/>
              </a:rPr>
              <a:t>“</a:t>
            </a:r>
            <a:endParaRPr b="0" lang="en-US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9215640" y="3517560"/>
            <a:ext cx="640080" cy="122580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8000" strike="noStrike" u="none">
                <a:solidFill>
                  <a:srgbClr val="000000"/>
                </a:solidFill>
                <a:uFillTx/>
                <a:latin typeface="Arial"/>
              </a:rPr>
              <a:t>”</a:t>
            </a:r>
            <a:endParaRPr b="0" lang="en-US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4800" y="264888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105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63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 rot="21114000">
            <a:off x="446040" y="2255040"/>
            <a:ext cx="9002520" cy="16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5600" strike="noStrike" u="none">
                <a:solidFill>
                  <a:srgbClr val="000000"/>
                </a:solidFill>
                <a:uFillTx/>
                <a:latin typeface="Arial"/>
              </a:rPr>
              <a:t>Movie Recommendation System</a:t>
            </a:r>
            <a:endParaRPr b="1" lang="en-US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 rot="21117000">
            <a:off x="665640" y="3883680"/>
            <a:ext cx="8803440" cy="62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Ali Anser - L1F20BSCS0603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 rot="21111000">
            <a:off x="124920" y="-13356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3600" strike="noStrike" u="none">
                <a:solidFill>
                  <a:srgbClr val="000000"/>
                </a:solidFill>
                <a:uFillTx/>
                <a:latin typeface="Arial"/>
              </a:rPr>
              <a:t>Abstract</a:t>
            </a:r>
            <a:endParaRPr b="1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3280" y="151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Develop a personalised movie recommendation system using PySpark that leverages the MovieLens dataset to suggest movies based on user preferences.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The system aims to analyse user inputs such as preferred genres, ratings, and other parameters to provide accurate and tailored recommendations.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This project combines Big Data processing capabilities with recommendation algorithms to deliver a seamless user experience.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1DB048-3E04-4659-8424-FDDBAB89DA1F}" type="slidenum">
              <a:t>2</a:t>
            </a:fld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 rot="21111000">
            <a:off x="92160" y="6732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3600" strike="noStrike" u="none">
                <a:solidFill>
                  <a:srgbClr val="000000"/>
                </a:solidFill>
                <a:uFillTx/>
                <a:latin typeface="Arial"/>
              </a:rPr>
              <a:t>Methodology</a:t>
            </a:r>
            <a:r>
              <a:rPr b="1" lang="en-US" sz="36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1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Obtain data from MovieLens and perform cleanup on it.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Convert the data to preferred format.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Perform data analysis using PySpark.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Create a frontend for the user.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81EBA5D-18C7-4F51-9493-845607259E41}" type="slidenum">
              <a:t>3</a:t>
            </a:fld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 rot="21111000">
            <a:off x="92160" y="6732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3600" strike="noStrike" u="none">
                <a:solidFill>
                  <a:srgbClr val="000000"/>
                </a:solidFill>
                <a:uFillTx/>
                <a:latin typeface="Arial"/>
              </a:rPr>
              <a:t>Tools to be used</a:t>
            </a:r>
            <a:endParaRPr b="1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Programming Language: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Python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Framework: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PySpark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Dataset Source: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MovieLens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UI Library: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PyQ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 algn="just">
              <a:spcAft>
                <a:spcPts val="8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Version Control System: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Git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 algn="just">
              <a:spcAft>
                <a:spcPts val="859"/>
              </a:spcAft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9A1CDB1-51AC-49D2-8B1B-957F81AB3BAE}" type="slidenum">
              <a:t>4</a:t>
            </a:fld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 rot="21111000">
            <a:off x="92160" y="67320"/>
            <a:ext cx="900180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3600" strike="noStrike" u="none">
                <a:solidFill>
                  <a:srgbClr val="000000"/>
                </a:solidFill>
                <a:uFillTx/>
                <a:latin typeface="Arial"/>
              </a:rPr>
              <a:t>Expected Outcome</a:t>
            </a:r>
            <a:endParaRPr b="1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3640" y="1785240"/>
            <a:ext cx="887004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 functional movie recommendation system.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Personalized recommendations based on user preferences.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Insights gained from analysing the MovieLens dataset.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CB2AFE6-D3AD-4CA9-9D1D-EB18CCAB3937}" type="slidenum">
              <a:t>5</a:t>
            </a:fld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 rot="21114000">
            <a:off x="446040" y="2255040"/>
            <a:ext cx="9002520" cy="160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5600" strike="noStrike" u="none">
                <a:solidFill>
                  <a:srgbClr val="000000"/>
                </a:solidFill>
                <a:uFillTx/>
                <a:latin typeface="Arial"/>
              </a:rPr>
              <a:t>Thank you</a:t>
            </a:r>
            <a:br>
              <a:rPr sz="5600"/>
            </a:br>
            <a:endParaRPr b="1" lang="en-US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LibreOffice/24.8.4.2$Linux_X86_64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2025-01-27T22:03:56Z</dcterms:created>
  <dc:creator/>
  <dc:description/>
  <dc:language>en-US</dc:language>
  <cp:lastModifiedBy/>
  <dcterms:modified xsi:type="dcterms:W3CDTF">2025-01-27T23:01:50Z</dcterms:modified>
  <cp:revision>2</cp:revision>
  <dc:subject/>
  <dc:title>Progress</dc:title>
</cp:coreProperties>
</file>