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  <p:sldMasterId id="2147483709" r:id="rId2"/>
    <p:sldMasterId id="2147483710" r:id="rId3"/>
    <p:sldMasterId id="2147483711" r:id="rId4"/>
    <p:sldMasterId id="2147483712" r:id="rId5"/>
  </p:sldMasterIdLst>
  <p:notesMasterIdLst>
    <p:notesMasterId r:id="rId5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3" r:id="rId50"/>
    <p:sldId id="301" r:id="rId51"/>
    <p:sldId id="300" r:id="rId5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Roboto" panose="020B0604020202020204" charset="0"/>
      <p:regular r:id="rId58"/>
      <p:bold r:id="rId59"/>
      <p:italic r:id="rId60"/>
      <p:boldItalic r:id="rId61"/>
    </p:embeddedFont>
    <p:embeddedFont>
      <p:font typeface="Bahnschrift Light Condensed" panose="020B0502040204020203" pitchFamily="34" charset="0"/>
      <p:regular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font" Target="fonts/font2.fntdata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font" Target="fonts/font8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font" Target="fonts/font3.fntdata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6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font" Target="fonts/font4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7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 measurements that you should use for your dimensions.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Device independent pixels are independent of screen resolution.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example, 10px will look a lot smaller on a higher resolution screen, but Android will scale 10dp to look right on different resolution screens.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SP does the same for text size.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381682" y="4761375"/>
            <a:ext cx="2248199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2" name="Shape 62"/>
          <p:cNvSpPr txBox="1">
            <a:spLocks noGrp="1"/>
          </p:cNvSpPr>
          <p:nvPr>
            <p:ph type="sldNum" idx="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3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4CAF5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94" name="Shape 9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ubTitle" idx="1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127" name="Shape 127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>
            <a:spLocks noGrp="1"/>
          </p:cNvSpPr>
          <p:nvPr>
            <p:ph type="sldNum" idx="4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4CAF50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58" name="Shape 15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62" name="Shape 16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89" name="Shape 189"/>
          <p:cNvSpPr txBox="1">
            <a:spLocks noGrp="1"/>
          </p:cNvSpPr>
          <p:nvPr>
            <p:ph type="sldNum" idx="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1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3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8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4CAF50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subTitle" idx="1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CAF50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2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25" name="Shape 22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29" name="Shape 22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56" name="Shape 256"/>
          <p:cNvSpPr txBox="1">
            <a:spLocks noGrp="1"/>
          </p:cNvSpPr>
          <p:nvPr>
            <p:ph type="sldNum" idx="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subTitle" idx="1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sldNum" idx="3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4CAF5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CAF50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2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92" name="Shape 29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96" name="Shape 29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Shape 319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322" name="Shape 322"/>
          <p:cNvSpPr txBox="1">
            <a:spLocks noGrp="1"/>
          </p:cNvSpPr>
          <p:nvPr>
            <p:ph type="sldNum" idx="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subTitle" idx="1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sldNum" idx="3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58471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2375" y="47482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2381682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481226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</a:p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6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58275"/>
            <a:ext cx="1150800" cy="47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View, Layouts, and Resources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 descr="footer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6"/>
              </a:rPr>
              <a:t>Creative Commons Attribution-NonCommercial 4.0 International License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View, Layouts, and Resources</a:t>
            </a:r>
          </a:p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71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View, Layouts, and Resources</a:t>
            </a:r>
          </a:p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Shape 26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58471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90775" y="47011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2381682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481226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</a:p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x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training/custom-views/create-view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Group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Group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location/DetectedActivit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guide/topics/ui/declaring-layout.html" TargetMode="External"/><Relationship Id="rId3" Type="http://schemas.openxmlformats.org/officeDocument/2006/relationships/hyperlink" Target="http://developer.android.com/reference/android/view/View.html" TargetMode="External"/><Relationship Id="rId7" Type="http://schemas.openxmlformats.org/officeDocument/2006/relationships/hyperlink" Target="https://developer.android.com/studio/profile/hierarchy-viewer-walkthru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developer.android.com/reference/android/widget/TextView.html" TargetMode="External"/><Relationship Id="rId5" Type="http://schemas.openxmlformats.org/officeDocument/2006/relationships/hyperlink" Target="http://developer.android.com/reference/android/widget/Button.html" TargetMode="External"/><Relationship Id="rId4" Type="http://schemas.openxmlformats.org/officeDocument/2006/relationships/hyperlink" Target="https://en.wikipedia.org/wiki/Device_independent_pixel" TargetMode="External"/><Relationship Id="rId9" Type="http://schemas.openxmlformats.org/officeDocument/2006/relationships/hyperlink" Target="https://developer.android.com/guide/topics/ui/layout-objects.html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tools/studio/index.html" TargetMode="External"/><Relationship Id="rId13" Type="http://schemas.openxmlformats.org/officeDocument/2006/relationships/hyperlink" Target="https://en.wikipedia.org/wiki/Architectural_pattern" TargetMode="External"/><Relationship Id="rId3" Type="http://schemas.openxmlformats.org/officeDocument/2006/relationships/hyperlink" Target="http://developer.android.com/guide/topics/resources/index.html" TargetMode="External"/><Relationship Id="rId7" Type="http://schemas.openxmlformats.org/officeDocument/2006/relationships/hyperlink" Target="http://www.color-hex.com/" TargetMode="External"/><Relationship Id="rId12" Type="http://schemas.openxmlformats.org/officeDocument/2006/relationships/hyperlink" Target="https://en.wikipedia.org/wiki/Model%E2%80%93view%E2%80%93presenter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developer.android.com/training/multiscreen/screendensities.html" TargetMode="External"/><Relationship Id="rId11" Type="http://schemas.openxmlformats.org/officeDocument/2006/relationships/hyperlink" Target="https://developers.google.com/android/for-all/vocab-words/" TargetMode="External"/><Relationship Id="rId5" Type="http://schemas.openxmlformats.org/officeDocument/2006/relationships/hyperlink" Target="http://developer.android.com/reference/android/R.color.html" TargetMode="External"/><Relationship Id="rId10" Type="http://schemas.openxmlformats.org/officeDocument/2006/relationships/hyperlink" Target="https://developer.android.com/guide/topics/ui/overview.html" TargetMode="External"/><Relationship Id="rId4" Type="http://schemas.openxmlformats.org/officeDocument/2006/relationships/hyperlink" Target="https://developer.android.com/reference/android/graphics/Color.html" TargetMode="External"/><Relationship Id="rId9" Type="http://schemas.openxmlformats.org/officeDocument/2006/relationships/hyperlink" Target="http://developer.android.com/tools/help/image-asset-studio.html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-training.gitbooks.io/android-developer-fundamentals-course-concepts/content/Unit%201/12_c_layouts,_views_and_resources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s://android-developer-training.gitbooks.io/android-developer-course/content/Unit%201/12b_p_using_layouts.html" TargetMode="External"/><Relationship Id="rId4" Type="http://schemas.openxmlformats.org/officeDocument/2006/relationships/hyperlink" Target="https://android-developer-training.gitbooks.io/android-developer-course/content/Unit%201/12_p_make_your_first_interactive_ui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widget/ScrollView.html" TargetMode="External"/><Relationship Id="rId3" Type="http://schemas.openxmlformats.org/officeDocument/2006/relationships/hyperlink" Target="http://developer.android.com/reference/android/view/View.html" TargetMode="External"/><Relationship Id="rId7" Type="http://schemas.openxmlformats.org/officeDocument/2006/relationships/hyperlink" Target="https://developer.android.com/guide/topics/ui/menu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widget/Button.html" TargetMode="External"/><Relationship Id="rId11" Type="http://schemas.openxmlformats.org/officeDocument/2006/relationships/hyperlink" Target="https://developer.android.com/reference/android/view/package-summary.html" TargetMode="External"/><Relationship Id="rId5" Type="http://schemas.openxmlformats.org/officeDocument/2006/relationships/hyperlink" Target="https://developer.android.com/reference/android/widget/EditText.html" TargetMode="External"/><Relationship Id="rId10" Type="http://schemas.openxmlformats.org/officeDocument/2006/relationships/hyperlink" Target="https://developer.android.com/reference/android/widget/ImageView.html" TargetMode="External"/><Relationship Id="rId4" Type="http://schemas.openxmlformats.org/officeDocument/2006/relationships/hyperlink" Target="http://developer.android.com/reference/android/widget/TextView.html" TargetMode="External"/><Relationship Id="rId9" Type="http://schemas.openxmlformats.org/officeDocument/2006/relationships/hyperlink" Target="https://developer.android.com/reference/android/widget/RecyclerView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338" name="Shape 338"/>
          <p:cNvSpPr txBox="1">
            <a:spLocks noGrp="1"/>
          </p:cNvSpPr>
          <p:nvPr>
            <p:ph type="sldNum" idx="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195700" y="98568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Hello World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ldNum" idx="3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341" name="Shape 34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Views defined in Layout Editor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0" y="887775"/>
            <a:ext cx="7421976" cy="37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5154575" y="3236850"/>
            <a:ext cx="3814800" cy="140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Visual representation of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what's in XML file.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Using the Layout Editor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900" y="919400"/>
            <a:ext cx="466725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 txBox="1"/>
          <p:nvPr/>
        </p:nvSpPr>
        <p:spPr>
          <a:xfrm>
            <a:off x="97650" y="1020650"/>
            <a:ext cx="4196700" cy="343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Resizing handle</a:t>
            </a:r>
          </a:p>
          <a:p>
            <a:pPr marL="457200" lvl="0" indent="-381000" rtl="0">
              <a:spcBef>
                <a:spcPts val="1000"/>
              </a:spcBef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Constraint line and handle</a:t>
            </a:r>
          </a:p>
          <a:p>
            <a:pPr marL="457200" lvl="0" indent="-381000" rtl="0">
              <a:spcBef>
                <a:spcPts val="1000"/>
              </a:spcBef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Baseline handle</a:t>
            </a:r>
          </a:p>
          <a:p>
            <a:pPr marL="457200" lvl="0" indent="-381000" rtl="0">
              <a:spcBef>
                <a:spcPts val="1000"/>
              </a:spcBef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Constraint handle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Views defined in XML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android:id="@+id/show_count"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android:background="@color/myBackgroundColor"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android:text="@string/count_initial_value"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android:textColor="@color/colorPrimary"</a:t>
            </a:r>
          </a:p>
          <a:p>
            <a:pPr lvl="0" rtl="0"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android:textSize="@dimen/count_text_size"</a:t>
            </a:r>
          </a:p>
          <a:p>
            <a:pPr lvl="0" rtl="0"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android:textStyle="bold"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</p:txBody>
      </p:sp>
      <p:sp>
        <p:nvSpPr>
          <p:cNvPr id="440" name="Shape 44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View properties in XML</a:t>
            </a:r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android:&lt;property_name&gt;="&lt;property_value&gt;"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android:layout_width="match_parent"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b="1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android:&lt;property_name&gt;="@&lt;resource_type&gt;/resource_id"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android:text="@string/button_label_next"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android:&lt;property_name&gt;="@+id/view_id"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android:id="@+id/show_count"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Create View in Java code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423400" cy="26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In an Activity: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TextView myText = new TextView(</a:t>
            </a:r>
            <a:r>
              <a:rPr lang="en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myText.setText("Display this text!");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Shape 45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455" name="Shape 455"/>
          <p:cNvSpPr txBox="1"/>
          <p:nvPr/>
        </p:nvSpPr>
        <p:spPr>
          <a:xfrm>
            <a:off x="5287625" y="1097425"/>
            <a:ext cx="1285800" cy="5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i="1">
                <a:solidFill>
                  <a:srgbClr val="999999"/>
                </a:solidFill>
              </a:rPr>
              <a:t>context</a:t>
            </a:r>
          </a:p>
        </p:txBody>
      </p:sp>
      <p:cxnSp>
        <p:nvCxnSpPr>
          <p:cNvPr id="456" name="Shape 456"/>
          <p:cNvCxnSpPr/>
          <p:nvPr/>
        </p:nvCxnSpPr>
        <p:spPr>
          <a:xfrm flipH="1">
            <a:off x="5919425" y="1651525"/>
            <a:ext cx="11100" cy="487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is the context? 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49125" y="1068450"/>
            <a:ext cx="8520600" cy="3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Context</a:t>
            </a:r>
            <a:r>
              <a:rPr lang="en" dirty="0"/>
              <a:t> </a:t>
            </a:r>
            <a:r>
              <a:rPr lang="en" dirty="0">
                <a:solidFill>
                  <a:schemeClr val="tx1"/>
                </a:solidFill>
              </a:rPr>
              <a:t>is an interface to global information about an application environment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Get the context: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Context context = getApplicationContext();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An activity is its own context: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TextView myText = new TextView(</a:t>
            </a:r>
            <a:r>
              <a:rPr lang="en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Custom views</a:t>
            </a:r>
          </a:p>
        </p:txBody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Over 100 (!) different types of views available from the Android system, all children of the </a:t>
            </a:r>
            <a:r>
              <a:rPr lang="en" u="sng" dirty="0">
                <a:solidFill>
                  <a:schemeClr val="tx1"/>
                </a:solidFill>
                <a:hlinkClick r:id="rId3"/>
              </a:rPr>
              <a:t>View</a:t>
            </a:r>
            <a:r>
              <a:rPr lang="en" dirty="0">
                <a:solidFill>
                  <a:schemeClr val="tx1"/>
                </a:solidFill>
              </a:rPr>
              <a:t> class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If necessary, </a:t>
            </a:r>
            <a:r>
              <a:rPr lang="en" u="sng" dirty="0">
                <a:solidFill>
                  <a:schemeClr val="tx1"/>
                </a:solidFill>
                <a:hlinkClick r:id="rId4"/>
              </a:rPr>
              <a:t>create custom views</a:t>
            </a:r>
            <a:r>
              <a:rPr lang="en" dirty="0">
                <a:solidFill>
                  <a:schemeClr val="tx1"/>
                </a:solidFill>
              </a:rPr>
              <a:t> by subclassing existing views or the View class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ViewGroup &amp; View Hierarchy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ViewGroup views</a:t>
            </a:r>
          </a:p>
        </p:txBody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dirty="0"/>
              <a:t>A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ViewGroup</a:t>
            </a:r>
            <a:r>
              <a:rPr lang="en" dirty="0"/>
              <a:t> </a:t>
            </a:r>
            <a:r>
              <a:rPr lang="en" dirty="0">
                <a:solidFill>
                  <a:schemeClr val="tx1"/>
                </a:solidFill>
              </a:rPr>
              <a:t>(parent) is a type of view that can contain other views (children)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ViewGroup is the base class for layouts and view containers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ScrollView—scrollable view that contains one child view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LinearLayout—arrange views in horizontal/vertical row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RecyclerView—scrollable "list" of views or view groups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Hierarchy of view groups and views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490" name="Shape 490"/>
          <p:cNvSpPr/>
          <p:nvPr/>
        </p:nvSpPr>
        <p:spPr>
          <a:xfrm>
            <a:off x="3577750" y="1294275"/>
            <a:ext cx="1566000" cy="5727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ViewGroup</a:t>
            </a:r>
          </a:p>
        </p:txBody>
      </p:sp>
      <p:sp>
        <p:nvSpPr>
          <p:cNvPr id="491" name="Shape 491"/>
          <p:cNvSpPr/>
          <p:nvPr/>
        </p:nvSpPr>
        <p:spPr>
          <a:xfrm>
            <a:off x="1914000" y="2251450"/>
            <a:ext cx="1566000" cy="5727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ViewGroup</a:t>
            </a:r>
          </a:p>
        </p:txBody>
      </p:sp>
      <p:sp>
        <p:nvSpPr>
          <p:cNvPr id="492" name="Shape 492"/>
          <p:cNvSpPr/>
          <p:nvPr/>
        </p:nvSpPr>
        <p:spPr>
          <a:xfrm>
            <a:off x="3838900" y="2251450"/>
            <a:ext cx="10437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View</a:t>
            </a:r>
          </a:p>
        </p:txBody>
      </p:sp>
      <p:sp>
        <p:nvSpPr>
          <p:cNvPr id="493" name="Shape 493"/>
          <p:cNvSpPr/>
          <p:nvPr/>
        </p:nvSpPr>
        <p:spPr>
          <a:xfrm>
            <a:off x="5187475" y="2251450"/>
            <a:ext cx="10437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View</a:t>
            </a:r>
          </a:p>
        </p:txBody>
      </p:sp>
      <p:sp>
        <p:nvSpPr>
          <p:cNvPr id="494" name="Shape 494"/>
          <p:cNvSpPr/>
          <p:nvPr/>
        </p:nvSpPr>
        <p:spPr>
          <a:xfrm>
            <a:off x="718350" y="3284825"/>
            <a:ext cx="10437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View</a:t>
            </a:r>
          </a:p>
        </p:txBody>
      </p:sp>
      <p:sp>
        <p:nvSpPr>
          <p:cNvPr id="495" name="Shape 495"/>
          <p:cNvSpPr/>
          <p:nvPr/>
        </p:nvSpPr>
        <p:spPr>
          <a:xfrm>
            <a:off x="1914000" y="3284825"/>
            <a:ext cx="10437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View</a:t>
            </a:r>
          </a:p>
        </p:txBody>
      </p:sp>
      <p:sp>
        <p:nvSpPr>
          <p:cNvPr id="496" name="Shape 496"/>
          <p:cNvSpPr/>
          <p:nvPr/>
        </p:nvSpPr>
        <p:spPr>
          <a:xfrm>
            <a:off x="3109650" y="3284825"/>
            <a:ext cx="10437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View</a:t>
            </a:r>
          </a:p>
        </p:txBody>
      </p:sp>
      <p:cxnSp>
        <p:nvCxnSpPr>
          <p:cNvPr id="497" name="Shape 497"/>
          <p:cNvCxnSpPr>
            <a:stCxn id="490" idx="2"/>
            <a:endCxn id="491" idx="0"/>
          </p:cNvCxnSpPr>
          <p:nvPr/>
        </p:nvCxnSpPr>
        <p:spPr>
          <a:xfrm flipH="1">
            <a:off x="2696950" y="1866975"/>
            <a:ext cx="1663800" cy="384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8" name="Shape 498"/>
          <p:cNvCxnSpPr>
            <a:stCxn id="490" idx="2"/>
            <a:endCxn id="492" idx="0"/>
          </p:cNvCxnSpPr>
          <p:nvPr/>
        </p:nvCxnSpPr>
        <p:spPr>
          <a:xfrm>
            <a:off x="4360750" y="1866975"/>
            <a:ext cx="0" cy="384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9" name="Shape 499"/>
          <p:cNvCxnSpPr>
            <a:stCxn id="490" idx="2"/>
            <a:endCxn id="493" idx="0"/>
          </p:cNvCxnSpPr>
          <p:nvPr/>
        </p:nvCxnSpPr>
        <p:spPr>
          <a:xfrm>
            <a:off x="4360750" y="1866975"/>
            <a:ext cx="1348500" cy="384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0" name="Shape 500"/>
          <p:cNvCxnSpPr>
            <a:stCxn id="491" idx="2"/>
            <a:endCxn id="494" idx="0"/>
          </p:cNvCxnSpPr>
          <p:nvPr/>
        </p:nvCxnSpPr>
        <p:spPr>
          <a:xfrm flipH="1">
            <a:off x="1240200" y="2824150"/>
            <a:ext cx="1456800" cy="460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1" name="Shape 501"/>
          <p:cNvCxnSpPr>
            <a:stCxn id="491" idx="2"/>
            <a:endCxn id="495" idx="0"/>
          </p:cNvCxnSpPr>
          <p:nvPr/>
        </p:nvCxnSpPr>
        <p:spPr>
          <a:xfrm flipH="1">
            <a:off x="2436000" y="2824150"/>
            <a:ext cx="261000" cy="460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2" name="Shape 502"/>
          <p:cNvCxnSpPr>
            <a:stCxn id="491" idx="2"/>
            <a:endCxn id="496" idx="0"/>
          </p:cNvCxnSpPr>
          <p:nvPr/>
        </p:nvCxnSpPr>
        <p:spPr>
          <a:xfrm>
            <a:off x="2697000" y="2824150"/>
            <a:ext cx="934500" cy="460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3" name="Shape 503"/>
          <p:cNvSpPr txBox="1"/>
          <p:nvPr/>
        </p:nvSpPr>
        <p:spPr>
          <a:xfrm>
            <a:off x="5505975" y="1343325"/>
            <a:ext cx="36378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Root view is always a view group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1.2 Views, Layouts, and Resources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350" name="Shape 35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 hierarchy and screen layout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510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824" y="987799"/>
            <a:ext cx="6086400" cy="36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 hierarchy in the component tree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517" name="Shape 517"/>
          <p:cNvPicPr preferRelativeResize="0"/>
          <p:nvPr/>
        </p:nvPicPr>
        <p:blipFill rotWithShape="1">
          <a:blip r:embed="rId3">
            <a:alphaModFix/>
          </a:blip>
          <a:srcRect l="25718" t="21287" r="21415" b="36052"/>
          <a:stretch/>
        </p:blipFill>
        <p:spPr>
          <a:xfrm>
            <a:off x="1702250" y="1012125"/>
            <a:ext cx="6048076" cy="35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/>
          <p:nvPr/>
        </p:nvSpPr>
        <p:spPr>
          <a:xfrm>
            <a:off x="1702212" y="1012125"/>
            <a:ext cx="2629200" cy="1149600"/>
          </a:xfrm>
          <a:prstGeom prst="rect">
            <a:avLst/>
          </a:pr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practices for view hierarchies</a:t>
            </a:r>
          </a:p>
        </p:txBody>
      </p:sp>
      <p:sp>
        <p:nvSpPr>
          <p:cNvPr id="524" name="Shape 52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525" name="Shape 525"/>
          <p:cNvSpPr txBox="1"/>
          <p:nvPr/>
        </p:nvSpPr>
        <p:spPr>
          <a:xfrm>
            <a:off x="87150" y="1088325"/>
            <a:ext cx="8868600" cy="330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Arrangement of view hierarchy affects app performance</a:t>
            </a: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Use smallest number of simplest views possible</a:t>
            </a: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Keep the hierarchy flat—limit nesting of views and view groups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Layouts</a:t>
            </a:r>
          </a:p>
        </p:txBody>
      </p:sp>
      <p:sp>
        <p:nvSpPr>
          <p:cNvPr id="531" name="Shape 53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 Views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Layouts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are specific types of view groups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are subclasses of </a:t>
            </a:r>
            <a:r>
              <a:rPr lang="en" u="sng" dirty="0">
                <a:solidFill>
                  <a:schemeClr val="tx1"/>
                </a:solidFill>
                <a:hlinkClick r:id="rId3"/>
              </a:rPr>
              <a:t>ViewGroup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contain child views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can be in a row, column, grid, table, absolute</a:t>
            </a:r>
          </a:p>
          <a:p>
            <a:pPr lvl="0" rtl="0">
              <a:spcBef>
                <a:spcPts val="0"/>
              </a:spcBef>
              <a:buNone/>
            </a:pPr>
            <a:endParaRPr sz="1600" dirty="0">
              <a:solidFill>
                <a:srgbClr val="4CAF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4CAF50"/>
              </a:solidFill>
            </a:endParaRPr>
          </a:p>
        </p:txBody>
      </p:sp>
      <p:sp>
        <p:nvSpPr>
          <p:cNvPr id="538" name="Shape 53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Common Layout Classes</a:t>
            </a:r>
          </a:p>
        </p:txBody>
      </p:sp>
      <p:sp>
        <p:nvSpPr>
          <p:cNvPr id="544" name="Shape 54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pic>
        <p:nvPicPr>
          <p:cNvPr id="545" name="Shape 5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25" y="1620047"/>
            <a:ext cx="1952225" cy="143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Shape 5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678" y="1620049"/>
            <a:ext cx="1952225" cy="1439762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Shape 547"/>
          <p:cNvSpPr txBox="1"/>
          <p:nvPr/>
        </p:nvSpPr>
        <p:spPr>
          <a:xfrm>
            <a:off x="172924" y="3265925"/>
            <a:ext cx="2279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LinearLayout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2170936" y="3265925"/>
            <a:ext cx="22797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RelativeLayout</a:t>
            </a:r>
          </a:p>
        </p:txBody>
      </p:sp>
      <p:pic>
        <p:nvPicPr>
          <p:cNvPr id="549" name="Shape 5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6425" y="1620049"/>
            <a:ext cx="1952225" cy="143976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Shape 550"/>
          <p:cNvSpPr txBox="1"/>
          <p:nvPr/>
        </p:nvSpPr>
        <p:spPr>
          <a:xfrm>
            <a:off x="4631937" y="3265925"/>
            <a:ext cx="16812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GridLayout</a:t>
            </a:r>
          </a:p>
        </p:txBody>
      </p:sp>
      <p:pic>
        <p:nvPicPr>
          <p:cNvPr id="551" name="Shape 5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8174" y="1620049"/>
            <a:ext cx="1952225" cy="1439766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6658233" y="3265925"/>
            <a:ext cx="19521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TableLayout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Common Layout Classes</a:t>
            </a:r>
          </a:p>
        </p:txBody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311700" y="1021675"/>
            <a:ext cx="8709300" cy="347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1000"/>
              </a:spcBef>
              <a:buClr>
                <a:srgbClr val="000000"/>
              </a:buClr>
              <a:buChar char="●"/>
            </a:pPr>
            <a:r>
              <a:rPr lang="en" b="1" dirty="0">
                <a:solidFill>
                  <a:schemeClr val="tx1"/>
                </a:solidFill>
              </a:rPr>
              <a:t>ConstraintLayout - </a:t>
            </a:r>
            <a:r>
              <a:rPr lang="en" dirty="0">
                <a:solidFill>
                  <a:schemeClr val="tx1"/>
                </a:solidFill>
              </a:rPr>
              <a:t>connect views with constraints </a:t>
            </a:r>
          </a:p>
          <a:p>
            <a:pPr marL="457200" lvl="0" indent="-228600" rtl="0">
              <a:spcBef>
                <a:spcPts val="600"/>
              </a:spcBef>
              <a:buClr>
                <a:srgbClr val="000000"/>
              </a:buClr>
              <a:buChar char="●"/>
            </a:pPr>
            <a:r>
              <a:rPr lang="en" b="1" dirty="0">
                <a:solidFill>
                  <a:schemeClr val="tx1"/>
                </a:solidFill>
              </a:rPr>
              <a:t>LinearLayout</a:t>
            </a:r>
            <a:r>
              <a:rPr lang="en" dirty="0">
                <a:solidFill>
                  <a:schemeClr val="tx1"/>
                </a:solidFill>
              </a:rPr>
              <a:t> - horizontal or vertical row</a:t>
            </a:r>
          </a:p>
          <a:p>
            <a:pPr marL="457200" lvl="0" indent="-228600" rtl="0">
              <a:spcBef>
                <a:spcPts val="600"/>
              </a:spcBef>
              <a:buClr>
                <a:srgbClr val="000000"/>
              </a:buClr>
              <a:buChar char="●"/>
            </a:pPr>
            <a:r>
              <a:rPr lang="en" b="1" dirty="0">
                <a:solidFill>
                  <a:schemeClr val="tx1"/>
                </a:solidFill>
              </a:rPr>
              <a:t>RelativeLayout</a:t>
            </a:r>
            <a:r>
              <a:rPr lang="en" dirty="0">
                <a:solidFill>
                  <a:schemeClr val="tx1"/>
                </a:solidFill>
              </a:rPr>
              <a:t> - child views relative to each other</a:t>
            </a:r>
          </a:p>
          <a:p>
            <a:pPr marL="457200" lvl="0" indent="-228600" rtl="0">
              <a:spcBef>
                <a:spcPts val="600"/>
              </a:spcBef>
              <a:buClr>
                <a:srgbClr val="000000"/>
              </a:buClr>
              <a:buChar char="●"/>
            </a:pPr>
            <a:r>
              <a:rPr lang="en" b="1" dirty="0">
                <a:solidFill>
                  <a:schemeClr val="tx1"/>
                </a:solidFill>
              </a:rPr>
              <a:t>TableLayout</a:t>
            </a:r>
            <a:r>
              <a:rPr lang="en" dirty="0">
                <a:solidFill>
                  <a:schemeClr val="tx1"/>
                </a:solidFill>
              </a:rPr>
              <a:t> - rows and columns</a:t>
            </a:r>
          </a:p>
          <a:p>
            <a:pPr marL="457200" lvl="0" indent="-228600" rtl="0">
              <a:spcBef>
                <a:spcPts val="600"/>
              </a:spcBef>
              <a:buClr>
                <a:srgbClr val="000000"/>
              </a:buClr>
              <a:buChar char="●"/>
            </a:pPr>
            <a:r>
              <a:rPr lang="en" b="1" dirty="0">
                <a:solidFill>
                  <a:schemeClr val="tx1"/>
                </a:solidFill>
              </a:rPr>
              <a:t>FrameLayout</a:t>
            </a:r>
            <a:r>
              <a:rPr lang="en" dirty="0">
                <a:solidFill>
                  <a:schemeClr val="tx1"/>
                </a:solidFill>
              </a:rPr>
              <a:t> - shows one child of a stack of children</a:t>
            </a:r>
          </a:p>
          <a:p>
            <a:pPr marL="457200" lvl="0" indent="-228600" rtl="0">
              <a:spcBef>
                <a:spcPts val="600"/>
              </a:spcBef>
              <a:buClr>
                <a:srgbClr val="000000"/>
              </a:buClr>
              <a:buChar char="●"/>
            </a:pPr>
            <a:r>
              <a:rPr lang="en" b="1" dirty="0">
                <a:solidFill>
                  <a:schemeClr val="tx1"/>
                </a:solidFill>
              </a:rPr>
              <a:t>GridView</a:t>
            </a:r>
            <a:r>
              <a:rPr lang="en" dirty="0">
                <a:solidFill>
                  <a:schemeClr val="tx1"/>
                </a:solidFill>
              </a:rPr>
              <a:t> - 2D scrollable grid</a:t>
            </a:r>
          </a:p>
          <a:p>
            <a:pPr lvl="0" rtl="0">
              <a:spcBef>
                <a:spcPts val="0"/>
              </a:spcBef>
              <a:buNone/>
            </a:pPr>
            <a:endParaRPr sz="1600" dirty="0">
              <a:solidFill>
                <a:srgbClr val="4CAF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4CAF50"/>
              </a:solidFill>
            </a:endParaRPr>
          </a:p>
        </p:txBody>
      </p:sp>
      <p:sp>
        <p:nvSpPr>
          <p:cNvPr id="559" name="Shape 55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Class Hierarchy vs. Layout Hierarchy</a:t>
            </a:r>
          </a:p>
        </p:txBody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View class-hierarchy is standard object-oriented class inheritance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 dirty="0">
                <a:solidFill>
                  <a:schemeClr val="dk1"/>
                </a:solidFill>
              </a:rPr>
              <a:t>For example, Button is-a TextView is-a View is-a Object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 dirty="0">
                <a:solidFill>
                  <a:schemeClr val="dk1"/>
                </a:solidFill>
              </a:rPr>
              <a:t>Superclass-subclass relationship</a:t>
            </a:r>
            <a:br>
              <a:rPr lang="en" dirty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Layout hierarchy is how Views are visually arranged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 dirty="0">
                <a:solidFill>
                  <a:schemeClr val="dk1"/>
                </a:solidFill>
              </a:rPr>
              <a:t>For example, LinearLayout can contain Buttons arranged in a row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 dirty="0">
                <a:solidFill>
                  <a:schemeClr val="dk1"/>
                </a:solidFill>
              </a:rPr>
              <a:t>Parent-child relationship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Layout created in XML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:orientation=</a:t>
            </a: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"vertical"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&lt;/LinearLayout</a:t>
            </a:r>
          </a:p>
        </p:txBody>
      </p:sp>
      <p:sp>
        <p:nvSpPr>
          <p:cNvPr id="573" name="Shape 57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Layout created in Java Activity code</a:t>
            </a:r>
          </a:p>
        </p:txBody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832300" cy="3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LinearLayout linearL = new LinearLayout(this);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linearL.setOrientation(LinearLayout.VERTICAL);</a:t>
            </a:r>
          </a:p>
          <a:p>
            <a:pPr lvl="0" rtl="0">
              <a:spcBef>
                <a:spcPts val="15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TextView myText = new TextView(this);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myText.setText("Display this text!");</a:t>
            </a:r>
          </a:p>
          <a:p>
            <a:pPr lvl="0" rtl="0">
              <a:spcBef>
                <a:spcPts val="15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linearL.addView(myText);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setContentView(linearL);</a:t>
            </a:r>
          </a:p>
        </p:txBody>
      </p:sp>
      <p:sp>
        <p:nvSpPr>
          <p:cNvPr id="580" name="Shape 58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98800" cy="312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Views, view groups, and view hierarchy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Layouts in XML and Java code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Event Handling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Resources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Screen Measurements</a:t>
            </a:r>
          </a:p>
          <a:p>
            <a:pPr marL="0" lvl="0" indent="-6985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endParaRPr dirty="0"/>
          </a:p>
        </p:txBody>
      </p:sp>
      <p:sp>
        <p:nvSpPr>
          <p:cNvPr id="357" name="Shape 35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width and height in Java code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Set the width and height of a view: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LinearLayout.LayoutParams layoutParams =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new Linear.LayoutParams(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LayoutParams.MATCH_PARENT,  </a:t>
            </a:r>
            <a:b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LayoutParams.WRAP_CONTENT);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myView.setLayoutParams(layoutParams);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587" name="Shape 58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Handling</a:t>
            </a:r>
          </a:p>
        </p:txBody>
      </p:sp>
      <p:sp>
        <p:nvSpPr>
          <p:cNvPr id="593" name="Shape 59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</a:t>
            </a:r>
          </a:p>
        </p:txBody>
      </p:sp>
      <p:sp>
        <p:nvSpPr>
          <p:cNvPr id="599" name="Shape 59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8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Something that happens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 dirty="0">
                <a:solidFill>
                  <a:schemeClr val="tx1"/>
                </a:solidFill>
              </a:rPr>
              <a:t>In UI: Click, tap, drag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 dirty="0">
                <a:solidFill>
                  <a:schemeClr val="tx1"/>
                </a:solidFill>
              </a:rPr>
              <a:t>Device: </a:t>
            </a:r>
            <a:r>
              <a:rPr lang="en" u="sng" dirty="0">
                <a:solidFill>
                  <a:schemeClr val="tx1"/>
                </a:solidFill>
                <a:hlinkClick r:id="rId3"/>
              </a:rPr>
              <a:t>DetectedActivity</a:t>
            </a:r>
            <a:r>
              <a:rPr lang="en" dirty="0">
                <a:solidFill>
                  <a:schemeClr val="tx1"/>
                </a:solidFill>
              </a:rPr>
              <a:t> such as walking, driving, tilting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 dirty="0">
                <a:solidFill>
                  <a:schemeClr val="tx1"/>
                </a:solidFill>
              </a:rPr>
              <a:t>Events are "noticed" by the Android system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 Handlers</a:t>
            </a:r>
          </a:p>
        </p:txBody>
      </p:sp>
      <p:sp>
        <p:nvSpPr>
          <p:cNvPr id="606" name="Shape 60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8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Methods that do something in response to a click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A method, called an </a:t>
            </a:r>
            <a:r>
              <a:rPr lang="en" b="1" dirty="0">
                <a:solidFill>
                  <a:schemeClr val="tx1"/>
                </a:solidFill>
              </a:rPr>
              <a:t>event handler</a:t>
            </a:r>
            <a:r>
              <a:rPr lang="en" dirty="0">
                <a:solidFill>
                  <a:schemeClr val="tx1"/>
                </a:solidFill>
              </a:rPr>
              <a:t>, is triggered by a specific event and does something in response to the event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Handling clicks in XML &amp; Java</a:t>
            </a:r>
          </a:p>
        </p:txBody>
      </p:sp>
      <p:sp>
        <p:nvSpPr>
          <p:cNvPr id="613" name="Shape 61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34</a:t>
            </a:fld>
            <a:endParaRPr lang="en"/>
          </a:p>
        </p:txBody>
      </p:sp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94000" cy="318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tx1"/>
                </a:solidFill>
              </a:rPr>
              <a:t>Attach handler to view in layout: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android:onClick="showToast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4210400" y="1111425"/>
            <a:ext cx="4690800" cy="318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tx1"/>
                </a:solidFill>
              </a:rPr>
              <a:t>Implement handler in activity: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public void showToast(View view)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String msg = "Hello Toast!";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Toast toast = Toast.makeText(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this, msg, duration);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toast.show();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b="1" dirty="0"/>
          </a:p>
        </p:txBody>
      </p:sp>
      <p:cxnSp>
        <p:nvCxnSpPr>
          <p:cNvPr id="616" name="Shape 616"/>
          <p:cNvCxnSpPr/>
          <p:nvPr/>
        </p:nvCxnSpPr>
        <p:spPr>
          <a:xfrm flipH="1">
            <a:off x="4055825" y="1099875"/>
            <a:ext cx="10800" cy="3234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Setting click handlers in Java</a:t>
            </a:r>
          </a:p>
        </p:txBody>
      </p:sp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35</a:t>
            </a:fld>
            <a:endParaRPr lang="en"/>
          </a:p>
        </p:txBody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311700" y="1086350"/>
            <a:ext cx="8832300" cy="340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final Button button = (Button) findViewById(R.id.button_id);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button.setOnClickListener(new View.OnClickListener() {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public void onClick(View v) {</a:t>
            </a:r>
          </a:p>
          <a:p>
            <a:pPr lvl="0" rtl="0">
              <a:spcBef>
                <a:spcPts val="40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String msg = "Hello Toast!";</a:t>
            </a:r>
          </a:p>
          <a:p>
            <a:pPr lvl="0" rtl="0">
              <a:spcBef>
                <a:spcPts val="40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Toast toast = Toast.makeText(this, msg, duration);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toast.show();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});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36</a:t>
            </a:fld>
            <a:endParaRPr lang="e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Resources</a:t>
            </a:r>
          </a:p>
        </p:txBody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Separate static data from code in your layouts.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Strings, dimensions, images, menu text, colors, styles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Useful for localization</a:t>
            </a:r>
          </a:p>
        </p:txBody>
      </p:sp>
      <p:sp>
        <p:nvSpPr>
          <p:cNvPr id="636" name="Shape 63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37</a:t>
            </a:fld>
            <a:endParaRPr lang="e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Shape 6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7249"/>
            <a:ext cx="2902999" cy="36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Shape 64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Where are the resources in your project?</a:t>
            </a:r>
          </a:p>
        </p:txBody>
      </p:sp>
      <p:sp>
        <p:nvSpPr>
          <p:cNvPr id="643" name="Shape 64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38</a:t>
            </a:fld>
            <a:endParaRPr lang="en"/>
          </a:p>
        </p:txBody>
      </p:sp>
      <p:cxnSp>
        <p:nvCxnSpPr>
          <p:cNvPr id="644" name="Shape 644"/>
          <p:cNvCxnSpPr/>
          <p:nvPr/>
        </p:nvCxnSpPr>
        <p:spPr>
          <a:xfrm rot="10800000" flipH="1">
            <a:off x="3325550" y="1878175"/>
            <a:ext cx="1101000" cy="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645" name="Shape 645"/>
          <p:cNvSpPr txBox="1"/>
          <p:nvPr/>
        </p:nvSpPr>
        <p:spPr>
          <a:xfrm>
            <a:off x="4426500" y="1580650"/>
            <a:ext cx="4285800" cy="106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resources and resource files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stored in </a:t>
            </a:r>
            <a:r>
              <a:rPr lang="en" sz="2400" b="1"/>
              <a:t>res</a:t>
            </a:r>
            <a:r>
              <a:rPr lang="en" sz="2400"/>
              <a:t> folder</a:t>
            </a:r>
          </a:p>
        </p:txBody>
      </p:sp>
      <p:sp>
        <p:nvSpPr>
          <p:cNvPr id="646" name="Shape 646"/>
          <p:cNvSpPr/>
          <p:nvPr/>
        </p:nvSpPr>
        <p:spPr>
          <a:xfrm>
            <a:off x="332550" y="1762525"/>
            <a:ext cx="2882100" cy="2582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Refer to resources in code</a:t>
            </a:r>
          </a:p>
        </p:txBody>
      </p:sp>
      <p:sp>
        <p:nvSpPr>
          <p:cNvPr id="652" name="Shape 652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39</a:t>
            </a:fld>
            <a:endParaRPr lang="en"/>
          </a:p>
        </p:txBody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311700" y="1019825"/>
            <a:ext cx="8709300" cy="364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Layout:</a:t>
            </a:r>
          </a:p>
          <a:p>
            <a:pPr marL="457200" lvl="0" indent="-6985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R.layout.activity_main</a:t>
            </a:r>
          </a:p>
          <a:p>
            <a:pPr marL="457200" lvl="0" indent="-69850">
              <a:spcBef>
                <a:spcPts val="5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View: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R.id.recyclerview</a:t>
            </a:r>
          </a:p>
          <a:p>
            <a:pPr marL="457200" lvl="0" indent="0">
              <a:spcBef>
                <a:spcPts val="50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rv = (RecyclerView) findViewById(R.id.recyclerview);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String: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In Java:</a:t>
            </a: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R.string.title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In XML:</a:t>
            </a: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android:text="@string/title"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Measurements</a:t>
            </a:r>
          </a:p>
        </p:txBody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Device Independent Pixels (dp) - for Views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Scale Independent Pixels (sp) - for text</a:t>
            </a:r>
          </a:p>
          <a:p>
            <a:pPr lvl="0" rtl="0">
              <a:spcBef>
                <a:spcPts val="2000"/>
              </a:spcBef>
              <a:buNone/>
            </a:pPr>
            <a:r>
              <a:rPr lang="en" dirty="0"/>
              <a:t>Don't use device-dependent units: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Actual Pixels (px)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Actual Measurement (in, mm)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Points - typography 1/72 inch (pt)</a:t>
            </a:r>
          </a:p>
        </p:txBody>
      </p:sp>
      <p:sp>
        <p:nvSpPr>
          <p:cNvPr id="660" name="Shape 66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40</a:t>
            </a:fld>
            <a:endParaRPr lang="en"/>
          </a:p>
        </p:txBody>
      </p:sp>
      <p:cxnSp>
        <p:nvCxnSpPr>
          <p:cNvPr id="661" name="Shape 661"/>
          <p:cNvCxnSpPr>
            <a:stCxn id="659" idx="1"/>
          </p:cNvCxnSpPr>
          <p:nvPr/>
        </p:nvCxnSpPr>
        <p:spPr>
          <a:xfrm>
            <a:off x="311700" y="2784475"/>
            <a:ext cx="4260300" cy="1708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454500" y="2760300"/>
            <a:ext cx="4245600" cy="1707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 more</a:t>
            </a:r>
          </a:p>
        </p:txBody>
      </p:sp>
      <p:sp>
        <p:nvSpPr>
          <p:cNvPr id="668" name="Shape 66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41</a:t>
            </a:fld>
            <a:endParaRPr lang="e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311700" y="1030925"/>
            <a:ext cx="8520600" cy="353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Views: 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 dirty="0">
                <a:solidFill>
                  <a:schemeClr val="tx1"/>
                </a:solidFill>
                <a:hlinkClick r:id="rId3"/>
              </a:rPr>
              <a:t>View class documentation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 dirty="0">
                <a:solidFill>
                  <a:schemeClr val="tx1"/>
                </a:solidFill>
                <a:hlinkClick r:id="rId4"/>
              </a:rPr>
              <a:t>device independent pixels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 dirty="0">
                <a:solidFill>
                  <a:schemeClr val="tx1"/>
                </a:solidFill>
                <a:hlinkClick r:id="rId5"/>
              </a:rPr>
              <a:t>Button class documentation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 dirty="0">
                <a:solidFill>
                  <a:schemeClr val="tx1"/>
                </a:solidFill>
                <a:hlinkClick r:id="rId6"/>
              </a:rPr>
              <a:t>TextView class documentation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 dirty="0">
                <a:solidFill>
                  <a:schemeClr val="tx1"/>
                </a:solidFill>
                <a:hlinkClick r:id="rId7"/>
              </a:rPr>
              <a:t>Hierarchy Viewer</a:t>
            </a:r>
            <a:r>
              <a:rPr lang="en" sz="2000" dirty="0">
                <a:solidFill>
                  <a:schemeClr val="tx1"/>
                </a:solidFill>
              </a:rPr>
              <a:t> for visualizing the view hierarchy</a:t>
            </a:r>
          </a:p>
          <a:p>
            <a:pPr lvl="0" rtl="0">
              <a:spcBef>
                <a:spcPts val="100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Layouts: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 dirty="0">
                <a:solidFill>
                  <a:schemeClr val="tx1"/>
                </a:solidFill>
                <a:hlinkClick r:id="rId8"/>
              </a:rPr>
              <a:t>developer.android.com Layouts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 dirty="0">
                <a:solidFill>
                  <a:schemeClr val="tx1"/>
                </a:solidFill>
                <a:hlinkClick r:id="rId9"/>
              </a:rPr>
              <a:t>Common Layout Objects</a:t>
            </a:r>
          </a:p>
        </p:txBody>
      </p:sp>
      <p:sp>
        <p:nvSpPr>
          <p:cNvPr id="675" name="Shape 67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42</a:t>
            </a:fld>
            <a:endParaRPr lang="e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even more</a:t>
            </a:r>
          </a:p>
        </p:txBody>
      </p:sp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235500" y="1096275"/>
            <a:ext cx="4354200" cy="319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Resources: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Android resources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Color</a:t>
            </a:r>
            <a:r>
              <a:rPr lang="en" sz="2000"/>
              <a:t> class definition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R.color resources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Supporting Different Densities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Color Hex Color Codes</a:t>
            </a:r>
          </a:p>
        </p:txBody>
      </p:sp>
      <p:sp>
        <p:nvSpPr>
          <p:cNvPr id="682" name="Shape 682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43</a:t>
            </a:fld>
            <a:endParaRPr lang="en"/>
          </a:p>
        </p:txBody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4637400" y="1106760"/>
            <a:ext cx="4354200" cy="3198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Other: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8"/>
              </a:rPr>
              <a:t>Android Studio documentation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9"/>
              </a:rPr>
              <a:t>Image Asset Studio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10"/>
              </a:rPr>
              <a:t>UI Overview</a:t>
            </a:r>
            <a:r>
              <a:rPr lang="en" sz="2000"/>
              <a:t> 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11"/>
              </a:rPr>
              <a:t>Vocabulary words and concepts glossary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12"/>
              </a:rPr>
              <a:t>Model-View-Presenter</a:t>
            </a:r>
            <a:r>
              <a:rPr lang="en" sz="2000"/>
              <a:t> </a:t>
            </a:r>
            <a:br>
              <a:rPr lang="en" sz="2000"/>
            </a:br>
            <a:r>
              <a:rPr lang="en" sz="2000"/>
              <a:t>(MVP) architecture pattern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13"/>
              </a:rPr>
              <a:t>Architectural patterns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44</a:t>
            </a:fld>
            <a:endParaRPr lang="en"/>
          </a:p>
        </p:txBody>
      </p:sp>
      <p:sp>
        <p:nvSpPr>
          <p:cNvPr id="690" name="Shape 690"/>
          <p:cNvSpPr txBox="1"/>
          <p:nvPr/>
        </p:nvSpPr>
        <p:spPr>
          <a:xfrm>
            <a:off x="311700" y="1530325"/>
            <a:ext cx="8520600" cy="24834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1.2 C Layouts, Views, and Resources</a:t>
            </a: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Practicals: </a:t>
            </a:r>
          </a:p>
          <a:p>
            <a:pPr marL="914400" lvl="1" indent="-3556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83333"/>
              <a:buFont typeface="Roboto"/>
              <a:buChar char="○"/>
            </a:pPr>
            <a:r>
              <a:rPr lang="en" sz="24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1.2A P Make Your First Interactive UI</a:t>
            </a:r>
          </a:p>
          <a:p>
            <a:pPr marL="914400" lvl="1" indent="-3810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○"/>
            </a:pPr>
            <a:r>
              <a:rPr lang="en" sz="24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1.2B P Using Layouts</a:t>
            </a: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8CA3-010E-4E55-92CB-FE88B266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4" descr="Sebuah gambar berisi orang, pria, memegang, luar ruangan&#10;&#10;Deskripsi yang dihasilkan dengan keyakinan sangat tinggi">
            <a:extLst>
              <a:ext uri="{FF2B5EF4-FFF2-40B4-BE49-F238E27FC236}">
                <a16:creationId xmlns:a16="http://schemas.microsoft.com/office/drawing/2014/main" id="{CA298807-F5FE-4A76-ABC9-DD8E7F548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61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Reminder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Buka </a:t>
            </a:r>
            <a:r>
              <a:rPr lang="id-ID" b="1" dirty="0" smtClean="0">
                <a:solidFill>
                  <a:schemeClr val="tx1"/>
                </a:solidFill>
              </a:rPr>
              <a:t>menti.com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Masukan kode </a:t>
            </a:r>
            <a:r>
              <a:rPr lang="id-ID" b="1" dirty="0" smtClean="0">
                <a:solidFill>
                  <a:schemeClr val="tx1"/>
                </a:solidFill>
              </a:rPr>
              <a:t>585988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Isi sesuai dengan hati nurani yang paling dalam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Let’s See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5183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696" name="Shape 69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sz="3200" dirty="0">
                <a:latin typeface="Bahnschrift Light Condensed" panose="020B0502040204020203" pitchFamily="34" charset="0"/>
              </a:rPr>
              <a:t>You Can’t trust code that you did not totally create yourself</a:t>
            </a:r>
            <a:endParaRPr sz="3200" dirty="0"/>
          </a:p>
        </p:txBody>
      </p:sp>
      <p:sp>
        <p:nvSpPr>
          <p:cNvPr id="697" name="Shape 69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47</a:t>
            </a:fld>
            <a:endParaRPr lang="en"/>
          </a:p>
        </p:txBody>
      </p:sp>
      <p:sp>
        <p:nvSpPr>
          <p:cNvPr id="698" name="Shape 69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Everything you see is a view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4721400" cy="34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look at your mobile device,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every user interface element that you see is a </a:t>
            </a:r>
            <a:r>
              <a:rPr lang="en" b="1">
                <a:solidFill>
                  <a:schemeClr val="dk1"/>
                </a:solidFill>
              </a:rPr>
              <a:t>View</a:t>
            </a:r>
            <a:r>
              <a:rPr lang="en">
                <a:solidFill>
                  <a:schemeClr val="dk1"/>
                </a:solidFill>
              </a:rPr>
              <a:t>. 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175" y="977832"/>
            <a:ext cx="2038350" cy="36480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72" name="Shape 372"/>
          <p:cNvSpPr txBox="1"/>
          <p:nvPr/>
        </p:nvSpPr>
        <p:spPr>
          <a:xfrm>
            <a:off x="7830450" y="2320100"/>
            <a:ext cx="1190700" cy="6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Views</a:t>
            </a:r>
          </a:p>
        </p:txBody>
      </p:sp>
      <p:cxnSp>
        <p:nvCxnSpPr>
          <p:cNvPr id="373" name="Shape 373"/>
          <p:cNvCxnSpPr>
            <a:stCxn id="372" idx="2"/>
          </p:cNvCxnSpPr>
          <p:nvPr/>
        </p:nvCxnSpPr>
        <p:spPr>
          <a:xfrm flipH="1">
            <a:off x="5941200" y="2970800"/>
            <a:ext cx="2484600" cy="3561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4" name="Shape 374"/>
          <p:cNvCxnSpPr>
            <a:stCxn id="372" idx="2"/>
          </p:cNvCxnSpPr>
          <p:nvPr/>
        </p:nvCxnSpPr>
        <p:spPr>
          <a:xfrm flipH="1">
            <a:off x="7451400" y="2970800"/>
            <a:ext cx="974400" cy="3804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5" name="Shape 375"/>
          <p:cNvCxnSpPr>
            <a:stCxn id="372" idx="2"/>
          </p:cNvCxnSpPr>
          <p:nvPr/>
        </p:nvCxnSpPr>
        <p:spPr>
          <a:xfrm flipH="1">
            <a:off x="6506100" y="2970800"/>
            <a:ext cx="1919700" cy="12153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6" name="Shape 376"/>
          <p:cNvCxnSpPr>
            <a:stCxn id="372" idx="0"/>
          </p:cNvCxnSpPr>
          <p:nvPr/>
        </p:nvCxnSpPr>
        <p:spPr>
          <a:xfrm rot="10800000">
            <a:off x="5794200" y="1694000"/>
            <a:ext cx="2631600" cy="6261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7" name="Shape 377"/>
          <p:cNvCxnSpPr>
            <a:stCxn id="372" idx="0"/>
          </p:cNvCxnSpPr>
          <p:nvPr/>
        </p:nvCxnSpPr>
        <p:spPr>
          <a:xfrm rot="10800000">
            <a:off x="6837600" y="1657100"/>
            <a:ext cx="1588200" cy="6630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8" name="Shape 378"/>
          <p:cNvCxnSpPr>
            <a:stCxn id="372" idx="2"/>
          </p:cNvCxnSpPr>
          <p:nvPr/>
        </p:nvCxnSpPr>
        <p:spPr>
          <a:xfrm flipH="1">
            <a:off x="7402200" y="2970800"/>
            <a:ext cx="1023600" cy="9573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9" name="Shape 379"/>
          <p:cNvCxnSpPr>
            <a:stCxn id="372" idx="0"/>
          </p:cNvCxnSpPr>
          <p:nvPr/>
        </p:nvCxnSpPr>
        <p:spPr>
          <a:xfrm rot="10800000">
            <a:off x="5916900" y="1988600"/>
            <a:ext cx="2508900" cy="331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0" name="Shape 380"/>
          <p:cNvCxnSpPr>
            <a:stCxn id="372" idx="0"/>
          </p:cNvCxnSpPr>
          <p:nvPr/>
        </p:nvCxnSpPr>
        <p:spPr>
          <a:xfrm flipH="1">
            <a:off x="5892300" y="2320100"/>
            <a:ext cx="2533500" cy="3192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1" name="Shape 381"/>
          <p:cNvCxnSpPr>
            <a:stCxn id="372" idx="0"/>
          </p:cNvCxnSpPr>
          <p:nvPr/>
        </p:nvCxnSpPr>
        <p:spPr>
          <a:xfrm rot="10800000">
            <a:off x="6641100" y="2172800"/>
            <a:ext cx="1784700" cy="1473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2" name="Shape 382"/>
          <p:cNvCxnSpPr>
            <a:stCxn id="372" idx="0"/>
          </p:cNvCxnSpPr>
          <p:nvPr/>
        </p:nvCxnSpPr>
        <p:spPr>
          <a:xfrm rot="10800000">
            <a:off x="7267200" y="1964000"/>
            <a:ext cx="1158600" cy="3561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3" name="Shape 383"/>
          <p:cNvCxnSpPr>
            <a:stCxn id="372" idx="1"/>
          </p:cNvCxnSpPr>
          <p:nvPr/>
        </p:nvCxnSpPr>
        <p:spPr>
          <a:xfrm flipH="1">
            <a:off x="6579750" y="2645450"/>
            <a:ext cx="1250700" cy="1410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4" name="Shape 384"/>
          <p:cNvCxnSpPr>
            <a:stCxn id="372" idx="1"/>
          </p:cNvCxnSpPr>
          <p:nvPr/>
        </p:nvCxnSpPr>
        <p:spPr>
          <a:xfrm rot="10800000">
            <a:off x="7156650" y="2639150"/>
            <a:ext cx="673800" cy="63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5" name="Shape 385"/>
          <p:cNvCxnSpPr>
            <a:stCxn id="372" idx="2"/>
          </p:cNvCxnSpPr>
          <p:nvPr/>
        </p:nvCxnSpPr>
        <p:spPr>
          <a:xfrm flipH="1">
            <a:off x="6456900" y="2970800"/>
            <a:ext cx="1968900" cy="5031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6" name="Shape 386"/>
          <p:cNvCxnSpPr>
            <a:stCxn id="372" idx="2"/>
          </p:cNvCxnSpPr>
          <p:nvPr/>
        </p:nvCxnSpPr>
        <p:spPr>
          <a:xfrm flipH="1">
            <a:off x="5867700" y="2970800"/>
            <a:ext cx="2558100" cy="10557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7" name="Shape 387"/>
          <p:cNvCxnSpPr>
            <a:stCxn id="372" idx="2"/>
          </p:cNvCxnSpPr>
          <p:nvPr/>
        </p:nvCxnSpPr>
        <p:spPr>
          <a:xfrm flipH="1">
            <a:off x="7021800" y="2970800"/>
            <a:ext cx="1404000" cy="10680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view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 dirty="0">
                <a:solidFill>
                  <a:schemeClr val="tx1"/>
                </a:solidFill>
                <a:hlinkClick r:id="rId3"/>
              </a:rPr>
              <a:t>Views</a:t>
            </a:r>
            <a:r>
              <a:rPr lang="en" dirty="0">
                <a:solidFill>
                  <a:schemeClr val="tx1"/>
                </a:solidFill>
              </a:rPr>
              <a:t> are Android's basic user interface building blocks.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display text (</a:t>
            </a:r>
            <a:r>
              <a:rPr lang="en" u="sng" dirty="0">
                <a:solidFill>
                  <a:schemeClr val="tx1"/>
                </a:solidFill>
                <a:hlinkClick r:id="rId4"/>
              </a:rPr>
              <a:t>TextView</a:t>
            </a:r>
            <a:r>
              <a:rPr lang="en" dirty="0">
                <a:solidFill>
                  <a:schemeClr val="tx1"/>
                </a:solidFill>
              </a:rPr>
              <a:t> class), edit text (</a:t>
            </a:r>
            <a:r>
              <a:rPr lang="en" u="sng" dirty="0">
                <a:solidFill>
                  <a:schemeClr val="tx1"/>
                </a:solidFill>
                <a:hlinkClick r:id="rId5"/>
              </a:rPr>
              <a:t>EditText</a:t>
            </a:r>
            <a:r>
              <a:rPr lang="en" dirty="0">
                <a:solidFill>
                  <a:schemeClr val="tx1"/>
                </a:solidFill>
              </a:rPr>
              <a:t> class)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buttons (</a:t>
            </a:r>
            <a:r>
              <a:rPr lang="en" u="sng" dirty="0">
                <a:solidFill>
                  <a:schemeClr val="tx1"/>
                </a:solidFill>
                <a:hlinkClick r:id="rId6"/>
              </a:rPr>
              <a:t>Button</a:t>
            </a:r>
            <a:r>
              <a:rPr lang="en" dirty="0">
                <a:solidFill>
                  <a:schemeClr val="tx1"/>
                </a:solidFill>
              </a:rPr>
              <a:t> class), </a:t>
            </a:r>
            <a:r>
              <a:rPr lang="en" u="sng" dirty="0">
                <a:solidFill>
                  <a:schemeClr val="tx1"/>
                </a:solidFill>
                <a:hlinkClick r:id="rId7"/>
              </a:rPr>
              <a:t>menus</a:t>
            </a:r>
            <a:r>
              <a:rPr lang="en" dirty="0">
                <a:solidFill>
                  <a:schemeClr val="tx1"/>
                </a:solidFill>
              </a:rPr>
              <a:t>, other controls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scrollable (</a:t>
            </a:r>
            <a:r>
              <a:rPr lang="en" u="sng" dirty="0">
                <a:solidFill>
                  <a:schemeClr val="tx1"/>
                </a:solidFill>
                <a:hlinkClick r:id="rId8"/>
              </a:rPr>
              <a:t>ScrollView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u="sng" dirty="0">
                <a:solidFill>
                  <a:schemeClr val="tx1"/>
                </a:solidFill>
                <a:hlinkClick r:id="rId9"/>
              </a:rPr>
              <a:t>RecyclerView</a:t>
            </a:r>
            <a:r>
              <a:rPr lang="en" dirty="0">
                <a:solidFill>
                  <a:schemeClr val="tx1"/>
                </a:solidFill>
              </a:rPr>
              <a:t>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show images (</a:t>
            </a:r>
            <a:r>
              <a:rPr lang="en" u="sng" dirty="0">
                <a:solidFill>
                  <a:schemeClr val="tx1"/>
                </a:solidFill>
                <a:hlinkClick r:id="rId10"/>
              </a:rPr>
              <a:t>ImageView</a:t>
            </a:r>
            <a:r>
              <a:rPr lang="en" dirty="0">
                <a:solidFill>
                  <a:schemeClr val="tx1"/>
                </a:solidFill>
              </a:rPr>
              <a:t>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subclass of </a:t>
            </a:r>
            <a:r>
              <a:rPr lang="en" u="sng" dirty="0">
                <a:solidFill>
                  <a:schemeClr val="tx1"/>
                </a:solidFill>
                <a:hlinkClick r:id="rId11"/>
              </a:rPr>
              <a:t>View</a:t>
            </a:r>
            <a:r>
              <a:rPr lang="en" dirty="0">
                <a:solidFill>
                  <a:schemeClr val="tx1"/>
                </a:solidFill>
              </a:rPr>
              <a:t> class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Views have properties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Have properties (e.g., color, dimensions, positioning)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May have focus (e.g., selected to receive user input)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May be interactive (respond to user clicks)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May be visible or not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Have relationships to other views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Examples of views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237" y="1530475"/>
            <a:ext cx="4053124" cy="22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/>
        </p:nvSpPr>
        <p:spPr>
          <a:xfrm>
            <a:off x="328525" y="1567025"/>
            <a:ext cx="1827300" cy="22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Button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100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EditText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SeekBar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6745775" y="1485400"/>
            <a:ext cx="2223600" cy="238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CheckBox</a:t>
            </a:r>
          </a:p>
          <a:p>
            <a:pPr lvl="0">
              <a:spcBef>
                <a:spcPts val="100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RadioButton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Creating and laying out views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311700" y="11007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Graphically within Android Studio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XML Files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Programmatically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17" name="Shape 41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1231</Words>
  <Application>Microsoft Office PowerPoint</Application>
  <PresentationFormat>On-screen Show (16:9)</PresentationFormat>
  <Paragraphs>306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Consolas</vt:lpstr>
      <vt:lpstr>Arial</vt:lpstr>
      <vt:lpstr>Roboto</vt:lpstr>
      <vt:lpstr>Bahnschrift Light Condensed</vt:lpstr>
      <vt:lpstr>GDT master</vt:lpstr>
      <vt:lpstr>GDT master</vt:lpstr>
      <vt:lpstr>GDT master</vt:lpstr>
      <vt:lpstr>GDT master</vt:lpstr>
      <vt:lpstr>GDT master</vt:lpstr>
      <vt:lpstr>Hello World</vt:lpstr>
      <vt:lpstr>1.2 Views, Layouts, and Resources</vt:lpstr>
      <vt:lpstr>Contents</vt:lpstr>
      <vt:lpstr>Views</vt:lpstr>
      <vt:lpstr>Everything you see is a view</vt:lpstr>
      <vt:lpstr>What is a view</vt:lpstr>
      <vt:lpstr>Views have properties</vt:lpstr>
      <vt:lpstr>Examples of views</vt:lpstr>
      <vt:lpstr>Creating and laying out views</vt:lpstr>
      <vt:lpstr>Views defined in Layout Editor</vt:lpstr>
      <vt:lpstr>Using the Layout Editor</vt:lpstr>
      <vt:lpstr>Views defined in XML</vt:lpstr>
      <vt:lpstr>View properties in XML</vt:lpstr>
      <vt:lpstr>Create View in Java code</vt:lpstr>
      <vt:lpstr>What is the context? </vt:lpstr>
      <vt:lpstr>Custom views</vt:lpstr>
      <vt:lpstr>ViewGroup &amp; View Hierarchy</vt:lpstr>
      <vt:lpstr>ViewGroup views</vt:lpstr>
      <vt:lpstr>Hierarchy of view groups and views</vt:lpstr>
      <vt:lpstr>View hierarchy and screen layout</vt:lpstr>
      <vt:lpstr>View hierarchy in the component tree</vt:lpstr>
      <vt:lpstr>Best practices for view hierarchies</vt:lpstr>
      <vt:lpstr>Layouts</vt:lpstr>
      <vt:lpstr>Layout Views</vt:lpstr>
      <vt:lpstr>Common Layout Classes</vt:lpstr>
      <vt:lpstr>Common Layout Classes</vt:lpstr>
      <vt:lpstr>Class Hierarchy vs. Layout Hierarchy</vt:lpstr>
      <vt:lpstr>Layout created in XML</vt:lpstr>
      <vt:lpstr>Layout created in Java Activity code</vt:lpstr>
      <vt:lpstr>Setting width and height in Java code</vt:lpstr>
      <vt:lpstr>Event Handling</vt:lpstr>
      <vt:lpstr>Events</vt:lpstr>
      <vt:lpstr>Event Handlers</vt:lpstr>
      <vt:lpstr>Handling clicks in XML &amp; Java</vt:lpstr>
      <vt:lpstr>Setting click handlers in Java</vt:lpstr>
      <vt:lpstr>Resources</vt:lpstr>
      <vt:lpstr>Resources</vt:lpstr>
      <vt:lpstr>Where are the resources in your project?</vt:lpstr>
      <vt:lpstr>Refer to resources in code</vt:lpstr>
      <vt:lpstr>Measurements</vt:lpstr>
      <vt:lpstr>Learn more</vt:lpstr>
      <vt:lpstr>Learn more</vt:lpstr>
      <vt:lpstr>Learn even more</vt:lpstr>
      <vt:lpstr>What's Next?</vt:lpstr>
      <vt:lpstr>PowerPoint Presentation</vt:lpstr>
      <vt:lpstr>Reminder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Windows User</cp:lastModifiedBy>
  <cp:revision>9</cp:revision>
  <dcterms:modified xsi:type="dcterms:W3CDTF">2019-09-16T22:08:25Z</dcterms:modified>
</cp:coreProperties>
</file>