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9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21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20" r:id="rId35"/>
  </p:sldIdLst>
  <p:sldSz cx="9144000" cy="5143500" type="screen16x9"/>
  <p:notesSz cx="6858000" cy="9144000"/>
  <p:embeddedFontLst>
    <p:embeddedFont>
      <p:font typeface="Roboto" panose="020B060402020202020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OnClickListener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reference/android/view/View.html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i="1">
                <a:solidFill>
                  <a:schemeClr val="dk1"/>
                </a:solidFill>
              </a:rPr>
              <a:t>click event</a:t>
            </a:r>
            <a:r>
              <a:rPr lang="en">
                <a:solidFill>
                  <a:schemeClr val="dk1"/>
                </a:solidFill>
              </a:rPr>
              <a:t> occurs when the user taps or clicks a button, or an image used as a button. The object notifies an </a:t>
            </a:r>
            <a:r>
              <a:rPr lang="en" i="1">
                <a:solidFill>
                  <a:schemeClr val="dk1"/>
                </a:solidFill>
              </a:rPr>
              <a:t>event listener</a:t>
            </a:r>
            <a:r>
              <a:rPr lang="en">
                <a:solidFill>
                  <a:schemeClr val="dk1"/>
                </a:solidFill>
              </a:rPr>
              <a:t> called </a:t>
            </a:r>
            <a:r>
              <a:rPr lang="en" u="sng">
                <a:solidFill>
                  <a:srgbClr val="1155CC"/>
                </a:solidFill>
                <a:hlinkClick r:id="rId3"/>
              </a:rPr>
              <a:t>OnClickListener</a:t>
            </a:r>
            <a:r>
              <a:rPr lang="en">
                <a:solidFill>
                  <a:schemeClr val="dk1"/>
                </a:solidFill>
              </a:rPr>
              <a:t>, which is an interface in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View</a:t>
            </a:r>
            <a:r>
              <a:rPr lang="en">
                <a:solidFill>
                  <a:schemeClr val="dk1"/>
                </a:solidFill>
              </a:rPr>
              <a:t> class. You can use the listener to respond to a click event.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provides a </a:t>
            </a:r>
            <a:r>
              <a:rPr lang="en" i="1">
                <a:solidFill>
                  <a:schemeClr val="dk1"/>
                </a:solidFill>
              </a:rPr>
              <a:t>shortcut</a:t>
            </a:r>
            <a:r>
              <a:rPr lang="en">
                <a:solidFill>
                  <a:schemeClr val="dk1"/>
                </a:solidFill>
              </a:rPr>
              <a:t> for setting up an OnClickListener for the clickable object in your Activity code, and for assigning a callback method: use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>
                <a:solidFill>
                  <a:schemeClr val="dk1"/>
                </a:solidFill>
              </a:rPr>
              <a:t> attribute with the clickable object’s element in the XML layout. For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android:id="@+id/button_send"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android:text="@string/button_send"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android:onClick="sendMessage" /&gt;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case, when a user clicks the button, the Android system calls the Activity’s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sendMessage()</a:t>
            </a:r>
            <a:r>
              <a:rPr lang="en">
                <a:solidFill>
                  <a:schemeClr val="dk1"/>
                </a:solidFill>
              </a:rPr>
              <a:t> method.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1" name="Shape 61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65" name="Shape 6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sldNum" idx="4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2" name="Shape 10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3" name="Shape 23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262" name="Shape 26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>
            <a:spLocks noGrp="1"/>
          </p:cNvSpPr>
          <p:nvPr>
            <p:ph type="sldNum" idx="4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0" name="Shape 5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Input Controls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Input Controls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 descr="foote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3" r:id="rId9"/>
    <p:sldLayoutId id="2147483694" r:id="rId10"/>
    <p:sldLayoutId id="214748369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5" Type="http://schemas.openxmlformats.org/officeDocument/2006/relationships/hyperlink" Target="https://developer.android.com/reference/android/view/View.html#requestFocus()" TargetMode="External"/><Relationship Id="rId4" Type="http://schemas.openxmlformats.org/officeDocument/2006/relationships/hyperlink" Target="https://developer.android.com/reference/android/view/View.html#setFocusable(boolean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getCurrentFocus%28%2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dittex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eveloper.android.com/reference/android/widget/Button.html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support/design/widget/FloatingActionButton.html" TargetMode="External"/><Relationship Id="rId5" Type="http://schemas.openxmlformats.org/officeDocument/2006/relationships/hyperlink" Target="https://developer.android.com/reference/android/widget/ImageView.html" TargetMode="External"/><Relationship Id="rId4" Type="http://schemas.openxmlformats.org/officeDocument/2006/relationships/hyperlink" Target="https://developer.android.com/reference/android/widget/ToggleButton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OnClickListener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72" name="Shape 272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Interaction and Navigation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4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Alert dialog, date picker, time picker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75" y="1238466"/>
            <a:ext cx="5949849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is base class for input controls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The </a:t>
            </a:r>
            <a:r>
              <a:rPr lang="en" u="sng" dirty="0">
                <a:solidFill>
                  <a:schemeClr val="tx1"/>
                </a:solidFill>
                <a:hlinkClick r:id="rId3"/>
              </a:rPr>
              <a:t>View</a:t>
            </a:r>
            <a:r>
              <a:rPr lang="en" dirty="0">
                <a:solidFill>
                  <a:schemeClr val="tx1"/>
                </a:solidFill>
              </a:rPr>
              <a:t> class is the basic building block for all UI components, including input controls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View is the base class for classes that provide interactive UI components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View provides basic interaction through </a:t>
            </a: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android:onClick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Focus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Focus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The view that receives user input has "Focus"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Only one view can have focus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Focus makes it unambiguous which view gets the input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Focus is assigned by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>
                <a:solidFill>
                  <a:schemeClr val="tx1"/>
                </a:solidFill>
              </a:rPr>
              <a:t>User tapping a view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>
                <a:solidFill>
                  <a:schemeClr val="tx1"/>
                </a:solidFill>
              </a:rPr>
              <a:t>App guiding the user from one text input control to the next using the Return, Tab, or arrow keys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>
                <a:solidFill>
                  <a:schemeClr val="tx1"/>
                </a:solidFill>
              </a:rPr>
              <a:t>Calling </a:t>
            </a: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 dirty="0">
                <a:solidFill>
                  <a:schemeClr val="tx1"/>
                </a:solidFill>
              </a:rPr>
              <a:t> on any view that is focusable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Clickable versus focusable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Clickable</a:t>
            </a:r>
            <a:r>
              <a:rPr lang="en" dirty="0">
                <a:solidFill>
                  <a:schemeClr val="tx1"/>
                </a:solidFill>
              </a:rPr>
              <a:t>—View can respond to being clicked or tapped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Focusable</a:t>
            </a:r>
            <a:r>
              <a:rPr lang="en" dirty="0">
                <a:solidFill>
                  <a:schemeClr val="tx1"/>
                </a:solidFill>
              </a:rPr>
              <a:t>—View can gain focus to accept input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Input controls such as keyboards send input to the view that has focus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Focus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07" y="1076275"/>
            <a:ext cx="5901279" cy="34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60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View gets focus next?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Topmost view under the touch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After user submits input, focus moves to nearest neighbor—</a:t>
            </a:r>
            <a:r>
              <a:rPr lang="en" sz="2400" dirty="0">
                <a:solidFill>
                  <a:schemeClr val="tx1"/>
                </a:solidFill>
              </a:rPr>
              <a:t>priority is left to right, top to bottom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Focus can change when user interacts with a directional control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Guiding users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Visually indicate which view has focus so users knows where their input goes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Visually indicate which views can have focus helps users navigate through flow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Predictable and logical—no surprises!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Guiding focus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>
                <a:solidFill>
                  <a:schemeClr val="tx1"/>
                </a:solidFill>
              </a:rPr>
              <a:t>Arrange input controls in a layout from left to right and top to bottom in the order you want focus assigned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>
                <a:solidFill>
                  <a:schemeClr val="tx1"/>
                </a:solidFill>
              </a:rPr>
              <a:t>Place input controls inside a view group in your layout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Specify ordering in XML</a:t>
            </a:r>
          </a:p>
          <a:p>
            <a:pPr marL="914400" lvl="0" indent="0" rtl="0">
              <a:spcBef>
                <a:spcPts val="400"/>
              </a:spcBef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</a:p>
          <a:p>
            <a:pPr marL="914400" lvl="0" indent="0" rtl="0">
              <a:spcBef>
                <a:spcPts val="400"/>
              </a:spcBef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</a:p>
          <a:p>
            <a:pPr marL="914400" lvl="0" indent="0" rtl="0">
              <a:spcBef>
                <a:spcPts val="400"/>
              </a:spcBef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focus explicitly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Use methods of the </a:t>
            </a:r>
            <a:r>
              <a:rPr lang="en" u="sng" dirty="0">
                <a:solidFill>
                  <a:schemeClr val="tx1"/>
                </a:solidFill>
                <a:hlinkClick r:id="rId3"/>
              </a:rPr>
              <a:t>View</a:t>
            </a:r>
            <a:r>
              <a:rPr lang="en" dirty="0">
                <a:solidFill>
                  <a:schemeClr val="tx1"/>
                </a:solidFill>
              </a:rPr>
              <a:t> class to set focus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 dirty="0">
                <a:solidFill>
                  <a:schemeClr val="tx1"/>
                </a:solidFill>
                <a:hlinkClick r:id="rId4"/>
              </a:rPr>
              <a:t>setFocusable()</a:t>
            </a:r>
            <a:r>
              <a:rPr lang="en" dirty="0">
                <a:solidFill>
                  <a:schemeClr val="tx1"/>
                </a:solidFill>
              </a:rPr>
              <a:t> sets whether a view can have focus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 dirty="0">
                <a:solidFill>
                  <a:schemeClr val="tx1"/>
                </a:solidFill>
                <a:hlinkClick r:id="rId5"/>
              </a:rPr>
              <a:t>requestFocus()</a:t>
            </a:r>
            <a:r>
              <a:rPr lang="en" dirty="0">
                <a:solidFill>
                  <a:schemeClr val="tx1"/>
                </a:solidFill>
              </a:rPr>
              <a:t> gives focus to a specific view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 dirty="0">
                <a:solidFill>
                  <a:schemeClr val="tx1"/>
                </a:solidFill>
                <a:hlinkClick r:id="rId6"/>
              </a:rPr>
              <a:t>setOnFocusChangeListener()</a:t>
            </a:r>
            <a:r>
              <a:rPr lang="en" dirty="0">
                <a:solidFill>
                  <a:schemeClr val="tx1"/>
                </a:solidFill>
              </a:rPr>
              <a:t> sets listener for when view gains or loses focus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 dirty="0">
                <a:solidFill>
                  <a:schemeClr val="tx1"/>
                </a:solidFill>
                <a:hlinkClick r:id="rId7"/>
              </a:rPr>
              <a:t>onFocusChanged()</a:t>
            </a:r>
            <a:r>
              <a:rPr lang="en" dirty="0">
                <a:solidFill>
                  <a:schemeClr val="tx1"/>
                </a:solidFill>
              </a:rPr>
              <a:t> called when focus on a view changes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4.1 User Input Controls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1"/>
          </p:nvPr>
        </p:nvSpPr>
        <p:spPr>
          <a:xfrm>
            <a:off x="311700" y="28677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the view with focus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Text Input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EditText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Char char="●"/>
            </a:pPr>
            <a:r>
              <a:rPr lang="en" u="sng" dirty="0">
                <a:solidFill>
                  <a:schemeClr val="tx1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</a:rPr>
              <a:t> class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</a:rPr>
              <a:t>Multiple lines of input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</a:rPr>
              <a:t>Characters, numbers, and symbols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</a:rPr>
              <a:t>Spelling correction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</a:rPr>
              <a:t>Tapping the Return (Enter) key </a:t>
            </a:r>
            <a:br>
              <a:rPr lang="en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</a:rPr>
              <a:t>starts a new line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Char char="●"/>
            </a:pP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</a:rPr>
              <a:t>Customizable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4">
            <a:alphaModFix/>
          </a:blip>
          <a:srcRect l="43800" r="9814"/>
          <a:stretch/>
        </p:blipFill>
        <p:spPr>
          <a:xfrm>
            <a:off x="5614599" y="1266937"/>
            <a:ext cx="2691074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Action" key</a:t>
            </a:r>
          </a:p>
        </p:txBody>
      </p:sp>
      <p:sp>
        <p:nvSpPr>
          <p:cNvPr id="430" name="Shape 430"/>
          <p:cNvSpPr/>
          <p:nvPr/>
        </p:nvSpPr>
        <p:spPr>
          <a:xfrm>
            <a:off x="7922676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text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Get the EditText object for the EditText view</a:t>
            </a:r>
          </a:p>
          <a:p>
            <a:pPr marL="45720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(EditText) findViewById(R.id.edit_simple);</a:t>
            </a:r>
          </a:p>
          <a:p>
            <a:pPr marL="457200" lvl="0" indent="-228600" rtl="0">
              <a:spcBef>
                <a:spcPts val="2000"/>
              </a:spcBef>
              <a:spcAft>
                <a:spcPts val="1000"/>
              </a:spcAft>
              <a:buChar char="●"/>
            </a:pPr>
            <a:r>
              <a:rPr lang="en" dirty="0">
                <a:solidFill>
                  <a:schemeClr val="tx1"/>
                </a:solidFill>
              </a:rPr>
              <a:t>Retrieve the CharSequence and convert it to a string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simpleEditText.getText().toString();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types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234200" y="1080925"/>
            <a:ext cx="7867200" cy="256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>
                <a:solidFill>
                  <a:schemeClr val="tx1"/>
                </a:solidFill>
              </a:rPr>
              <a:t>textShortMessage—Limit input to 1 line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>
                <a:solidFill>
                  <a:schemeClr val="tx1"/>
                </a:solidFill>
              </a:rPr>
              <a:t>textCapSentences—Set keyboard to caps at beginning of sentences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textAutoCorrect—Enable autocorrecting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textPassword—Conceal typed characters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textEmailAddress—Show an @ sign on the keyboard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phone—numeric keyboard for phone numbers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input types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197050" y="3666625"/>
            <a:ext cx="8597700" cy="8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android:inputType="phone"</a:t>
            </a:r>
          </a:p>
          <a:p>
            <a:pPr marL="45720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android:inputType="textAutoCorrect|textCapSentences"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Buttons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Button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300" cy="207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View that responds to clicking or pressing</a:t>
            </a:r>
          </a:p>
          <a:p>
            <a:pPr marL="457200" lvl="0" indent="-342900" rtl="0">
              <a:spcBef>
                <a:spcPts val="1000"/>
              </a:spcBef>
              <a:buClr>
                <a:srgbClr val="333333"/>
              </a:buClr>
              <a:buSzPct val="1000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Usually text or visuals indicate what will happen when it is pressed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Views: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Button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&gt;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ToggleButton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ImageView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&gt;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FloatingActionButton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(FAB)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State: normal, focused, disabled, pressed, on/off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Visuals: raised, flat, clipart, images, text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461" name="Shape 4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3337" y="3635325"/>
            <a:ext cx="228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8">
            <a:alphaModFix/>
          </a:blip>
          <a:srcRect b="51707"/>
          <a:stretch/>
        </p:blipFill>
        <p:spPr>
          <a:xfrm>
            <a:off x="553750" y="3435125"/>
            <a:ext cx="2276475" cy="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Responding to button taps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300" cy="335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Char char="●"/>
            </a:pPr>
            <a:r>
              <a:rPr lang="en" i="1" dirty="0">
                <a:solidFill>
                  <a:schemeClr val="tx1"/>
                </a:solidFill>
              </a:rPr>
              <a:t>In your code</a:t>
            </a:r>
            <a:r>
              <a:rPr lang="en" dirty="0">
                <a:solidFill>
                  <a:schemeClr val="tx1"/>
                </a:solidFill>
              </a:rPr>
              <a:t>: Use </a:t>
            </a: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dirty="0">
                <a:solidFill>
                  <a:schemeClr val="tx1"/>
                </a:solidFill>
              </a:rPr>
              <a:t> event listener.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Char char="●"/>
            </a:pPr>
            <a:r>
              <a:rPr lang="en" i="1" dirty="0">
                <a:solidFill>
                  <a:schemeClr val="tx1"/>
                </a:solidFill>
              </a:rPr>
              <a:t>In XML</a:t>
            </a:r>
            <a:r>
              <a:rPr lang="en" dirty="0">
                <a:solidFill>
                  <a:schemeClr val="tx1"/>
                </a:solidFill>
              </a:rPr>
              <a:t>: use </a:t>
            </a:r>
            <a:r>
              <a:rPr lang="en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 dirty="0">
                <a:solidFill>
                  <a:schemeClr val="tx1"/>
                </a:solidFill>
              </a:rPr>
              <a:t> attribute in the XML layout:</a:t>
            </a:r>
          </a:p>
          <a:p>
            <a:pPr marL="457200" lvl="0" indent="0" rtl="0">
              <a:spcBef>
                <a:spcPts val="100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android:id="@+id/button_send"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android:text="@string/button_send"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android:onClick="sendMessage"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</a:p>
          <a:p>
            <a:pPr marL="45720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470" name="Shape 470"/>
          <p:cNvSpPr/>
          <p:nvPr/>
        </p:nvSpPr>
        <p:spPr>
          <a:xfrm>
            <a:off x="6535100" y="2518875"/>
            <a:ext cx="2372700" cy="53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android:onClick</a:t>
            </a:r>
          </a:p>
        </p:txBody>
      </p:sp>
      <p:cxnSp>
        <p:nvCxnSpPr>
          <p:cNvPr id="471" name="Shape 471"/>
          <p:cNvCxnSpPr>
            <a:stCxn id="470" idx="2"/>
          </p:cNvCxnSpPr>
          <p:nvPr/>
        </p:nvCxnSpPr>
        <p:spPr>
          <a:xfrm rot="5400000">
            <a:off x="6151700" y="2361225"/>
            <a:ext cx="873000" cy="22665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listener with onClick callback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 button = (Button) findViewById(R.id.button);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button.setOnClickListener(new View.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OnClickListener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onClick(View v)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Do something in response to button click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Floating Action Buttons (FAB)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46500" cy="309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Raised, circular, floats above layout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Primary or "promoted" action for a screen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One per screen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For example: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b="1" dirty="0">
                <a:solidFill>
                  <a:schemeClr val="tx1"/>
                </a:solidFill>
              </a:rPr>
              <a:t>Add Contact</a:t>
            </a:r>
            <a:r>
              <a:rPr lang="en" dirty="0">
                <a:solidFill>
                  <a:schemeClr val="tx1"/>
                </a:solidFill>
              </a:rPr>
              <a:t> button in Contacts app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212" y="1098475"/>
            <a:ext cx="2409825" cy="348615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dirty="0">
                <a:solidFill>
                  <a:schemeClr val="tx1"/>
                </a:solidFill>
              </a:rPr>
              <a:t>User Interaction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 dirty="0">
                <a:solidFill>
                  <a:schemeClr val="tx1"/>
                </a:solidFill>
              </a:rPr>
              <a:t>Focus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 dirty="0">
                <a:solidFill>
                  <a:schemeClr val="tx1"/>
                </a:solidFill>
              </a:rPr>
              <a:t>Text input and keyboards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 dirty="0">
                <a:solidFill>
                  <a:schemeClr val="tx1"/>
                </a:solidFill>
              </a:rPr>
              <a:t>Radio Buttons and Checkboxes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 dirty="0">
                <a:solidFill>
                  <a:schemeClr val="tx1"/>
                </a:solidFill>
              </a:rPr>
              <a:t>Making Choices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 dirty="0">
                <a:solidFill>
                  <a:schemeClr val="tx1"/>
                </a:solidFill>
              </a:rPr>
              <a:t>dialogs, spinners and pickers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 dirty="0">
                <a:solidFill>
                  <a:schemeClr val="tx1"/>
                </a:solidFill>
              </a:rPr>
              <a:t>Recognizing gestures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FABs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311700" y="1022600"/>
            <a:ext cx="8520600" cy="35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Add design support library to build.gradle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'com.android.support:design:a.b.c'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Layout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android.support.design.widget.FloatingActionButton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android:id="@+id/fab"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android:layout_gravity="bottom|end"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android:layout_margin="@dimen/fab_margin"</a:t>
            </a:r>
          </a:p>
          <a:p>
            <a:pPr marL="45720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android:src="@drawable/ic_fab_chat_button_white" </a:t>
            </a:r>
          </a:p>
          <a:p>
            <a:pPr marL="45720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.../&gt;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Shape 49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Button image assets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114450" y="1199200"/>
            <a:ext cx="5824200" cy="341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Right-click app/res/drawable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Choose </a:t>
            </a:r>
            <a:r>
              <a:rPr lang="en" b="1" dirty="0">
                <a:solidFill>
                  <a:schemeClr val="tx1"/>
                </a:solidFill>
              </a:rPr>
              <a:t>New &gt; Image Asset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Choose </a:t>
            </a:r>
            <a:r>
              <a:rPr lang="en" b="1" dirty="0">
                <a:solidFill>
                  <a:schemeClr val="tx1"/>
                </a:solidFill>
              </a:rPr>
              <a:t>Action Bar and Tab Items</a:t>
            </a:r>
            <a:r>
              <a:rPr lang="en" dirty="0">
                <a:solidFill>
                  <a:schemeClr val="tx1"/>
                </a:solidFill>
              </a:rPr>
              <a:t> from drop down menu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Click the </a:t>
            </a:r>
            <a:r>
              <a:rPr lang="en" b="1" dirty="0">
                <a:solidFill>
                  <a:schemeClr val="tx1"/>
                </a:solidFill>
              </a:rPr>
              <a:t>Clipart:</a:t>
            </a:r>
            <a:r>
              <a:rPr lang="en" dirty="0">
                <a:solidFill>
                  <a:schemeClr val="tx1"/>
                </a:solidFill>
              </a:rPr>
              <a:t> image 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(the Android logo)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575" y="1046802"/>
            <a:ext cx="2085225" cy="1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357650" y="3385910"/>
            <a:ext cx="4663500" cy="951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Experiment: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Choose </a:t>
            </a:r>
            <a:r>
              <a:rPr lang="en" b="1" dirty="0">
                <a:solidFill>
                  <a:schemeClr val="tx1"/>
                </a:solidFill>
              </a:rPr>
              <a:t>New &gt; Vector Asset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775" name="Shape 77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Noting Great Ever Comes, Without Sacrifice</a:t>
            </a:r>
            <a:endParaRPr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76" name="Shape 77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sp>
        <p:nvSpPr>
          <p:cNvPr id="777" name="Shape 77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Interaction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98" name="Shape 29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Users expect to interact with apps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268000" cy="3416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Clicking, pressing, talking, typing, and listening</a:t>
            </a:r>
          </a:p>
          <a:p>
            <a:pPr marL="457200" lvl="0" indent="-228600" rtl="0"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Using user input controls such buttons, menus, keyboards, text boxes, and a microphone</a:t>
            </a:r>
          </a:p>
          <a:p>
            <a:pPr marL="457200" lvl="0" indent="-228600" rtl="0"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Navigating between activities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rgbClr val="4CAF50"/>
              </a:solidFill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306" name="Shape 30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Input Controls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interaction design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Important to be obvious, easy, and consistent: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Think about how users will use your app</a:t>
            </a:r>
          </a:p>
          <a:p>
            <a:pPr marL="457200" lvl="0" indent="-228600" rtl="0"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Minimize steps </a:t>
            </a:r>
          </a:p>
          <a:p>
            <a:pPr marL="457200" lvl="0" indent="-228600" rtl="0"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Use UI elements that are easy to access, understand, use</a:t>
            </a:r>
          </a:p>
          <a:p>
            <a:pPr marL="457200" lvl="0" indent="-228600" rtl="0"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Follow Android best practices</a:t>
            </a:r>
          </a:p>
          <a:p>
            <a:pPr marL="457200" lvl="0" indent="-228600" rtl="0">
              <a:spcBef>
                <a:spcPts val="1000"/>
              </a:spcBef>
              <a:buChar char="●"/>
            </a:pPr>
            <a:r>
              <a:rPr lang="en" dirty="0">
                <a:solidFill>
                  <a:schemeClr val="tx1"/>
                </a:solidFill>
              </a:rPr>
              <a:t>Meet user's expectations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rgbClr val="4CAF50"/>
              </a:solidFill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317" name="Shape 31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Input Controls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Controls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3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Free form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Text and voice input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Actions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Buttons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Contextual menus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Gestures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Dialogs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250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Constrained choices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Pickers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Checkboxes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Radio buttons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Toggle buttons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Spinners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/>
              <a:t>Ways to get input from the user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solidFill>
                  <a:schemeClr val="tx1"/>
                </a:solidFill>
              </a:rPr>
              <a:t>Button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solidFill>
                  <a:schemeClr val="tx1"/>
                </a:solidFill>
              </a:rPr>
              <a:t>Text field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solidFill>
                  <a:schemeClr val="tx1"/>
                </a:solidFill>
              </a:rPr>
              <a:t>Seek bar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solidFill>
                  <a:schemeClr val="tx1"/>
                </a:solidFill>
              </a:rPr>
              <a:t>Checkboxes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solidFill>
                  <a:schemeClr val="tx1"/>
                </a:solidFill>
              </a:rPr>
              <a:t>Radio buttons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solidFill>
                  <a:schemeClr val="tx1"/>
                </a:solidFill>
              </a:rPr>
              <a:t>Toggle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solidFill>
                  <a:schemeClr val="tx1"/>
                </a:solidFill>
              </a:rPr>
              <a:t>Spinner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Examples of user input controls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49" y="1545199"/>
            <a:ext cx="6402250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1036</Words>
  <Application>Microsoft Office PowerPoint</Application>
  <PresentationFormat>On-screen Show (16:9)</PresentationFormat>
  <Paragraphs>227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Roboto</vt:lpstr>
      <vt:lpstr>Consolas</vt:lpstr>
      <vt:lpstr>Arial</vt:lpstr>
      <vt:lpstr>GDT master</vt:lpstr>
      <vt:lpstr>GDT master</vt:lpstr>
      <vt:lpstr>GDT master</vt:lpstr>
      <vt:lpstr>User Interaction and Navigation</vt:lpstr>
      <vt:lpstr>4.1 User Input Controls</vt:lpstr>
      <vt:lpstr>Contents</vt:lpstr>
      <vt:lpstr>User Interaction</vt:lpstr>
      <vt:lpstr>Users expect to interact with apps</vt:lpstr>
      <vt:lpstr>User interaction design</vt:lpstr>
      <vt:lpstr>Input Controls</vt:lpstr>
      <vt:lpstr>Ways to get input from the user  </vt:lpstr>
      <vt:lpstr>Examples of user input controls</vt:lpstr>
      <vt:lpstr>Alert dialog, date picker, time picker</vt:lpstr>
      <vt:lpstr>View is base class for input controls</vt:lpstr>
      <vt:lpstr>Focus</vt:lpstr>
      <vt:lpstr>Focus</vt:lpstr>
      <vt:lpstr>Clickable versus focusable</vt:lpstr>
      <vt:lpstr>Focus</vt:lpstr>
      <vt:lpstr>Which View gets focus next?</vt:lpstr>
      <vt:lpstr>Guiding users</vt:lpstr>
      <vt:lpstr>Guiding focus</vt:lpstr>
      <vt:lpstr>Set focus explicitly</vt:lpstr>
      <vt:lpstr>Find the view with focus</vt:lpstr>
      <vt:lpstr>  Text Input</vt:lpstr>
      <vt:lpstr>EditText</vt:lpstr>
      <vt:lpstr>Getting text</vt:lpstr>
      <vt:lpstr>Input types</vt:lpstr>
      <vt:lpstr>Buttons</vt:lpstr>
      <vt:lpstr>Button</vt:lpstr>
      <vt:lpstr>Responding to button taps</vt:lpstr>
      <vt:lpstr>Setting listener with onClick callback</vt:lpstr>
      <vt:lpstr>Floating Action Buttons (FAB)</vt:lpstr>
      <vt:lpstr>Using FABs</vt:lpstr>
      <vt:lpstr>Button image assets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Interaction and Navigation</dc:title>
  <dc:creator>Afandi-NAT</dc:creator>
  <cp:lastModifiedBy>Windows User</cp:lastModifiedBy>
  <cp:revision>9</cp:revision>
  <dcterms:modified xsi:type="dcterms:W3CDTF">2019-09-24T06:17:09Z</dcterms:modified>
</cp:coreProperties>
</file>