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Lst>
  <p:notesMasterIdLst>
    <p:notesMasterId r:id="rId52"/>
  </p:notesMasterIdLst>
  <p:handoutMasterIdLst>
    <p:handoutMasterId r:id="rId53"/>
  </p:handoutMasterIdLst>
  <p:sldIdLst>
    <p:sldId id="257" r:id="rId2"/>
    <p:sldId id="333" r:id="rId3"/>
    <p:sldId id="288" r:id="rId4"/>
    <p:sldId id="292" r:id="rId5"/>
    <p:sldId id="293" r:id="rId6"/>
    <p:sldId id="282" r:id="rId7"/>
    <p:sldId id="259" r:id="rId8"/>
    <p:sldId id="260" r:id="rId9"/>
    <p:sldId id="334" r:id="rId10"/>
    <p:sldId id="335" r:id="rId11"/>
    <p:sldId id="313" r:id="rId12"/>
    <p:sldId id="262" r:id="rId13"/>
    <p:sldId id="315" r:id="rId14"/>
    <p:sldId id="265" r:id="rId15"/>
    <p:sldId id="266" r:id="rId16"/>
    <p:sldId id="267" r:id="rId17"/>
    <p:sldId id="268" r:id="rId18"/>
    <p:sldId id="336" r:id="rId19"/>
    <p:sldId id="338" r:id="rId20"/>
    <p:sldId id="318" r:id="rId21"/>
    <p:sldId id="350" r:id="rId22"/>
    <p:sldId id="302" r:id="rId23"/>
    <p:sldId id="319" r:id="rId24"/>
    <p:sldId id="354" r:id="rId25"/>
    <p:sldId id="339" r:id="rId26"/>
    <p:sldId id="340" r:id="rId27"/>
    <p:sldId id="341" r:id="rId28"/>
    <p:sldId id="355" r:id="rId29"/>
    <p:sldId id="342" r:id="rId30"/>
    <p:sldId id="356" r:id="rId31"/>
    <p:sldId id="344" r:id="rId32"/>
    <p:sldId id="360" r:id="rId33"/>
    <p:sldId id="322" r:id="rId34"/>
    <p:sldId id="358" r:id="rId35"/>
    <p:sldId id="345" r:id="rId36"/>
    <p:sldId id="346" r:id="rId37"/>
    <p:sldId id="347" r:id="rId38"/>
    <p:sldId id="349" r:id="rId39"/>
    <p:sldId id="295" r:id="rId40"/>
    <p:sldId id="270" r:id="rId41"/>
    <p:sldId id="351" r:id="rId42"/>
    <p:sldId id="348" r:id="rId43"/>
    <p:sldId id="353" r:id="rId44"/>
    <p:sldId id="277" r:id="rId45"/>
    <p:sldId id="359" r:id="rId46"/>
    <p:sldId id="278" r:id="rId47"/>
    <p:sldId id="279" r:id="rId48"/>
    <p:sldId id="298" r:id="rId49"/>
    <p:sldId id="281" r:id="rId50"/>
    <p:sldId id="332" r:id="rId51"/>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 id="1" name="Rafael Ignacio Bonilla Armijos" initials="RIBA" lastIdx="2" clrIdx="1">
    <p:extLst/>
  </p:cmAuthor>
  <p:cmAuthor id="2" name="Stulga, Michele L" initials="SML" lastIdx="19"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6699"/>
    <a:srgbClr val="5B53FF"/>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62" autoAdjust="0"/>
    <p:restoredTop sz="86454" autoAdjust="0"/>
  </p:normalViewPr>
  <p:slideViewPr>
    <p:cSldViewPr>
      <p:cViewPr>
        <p:scale>
          <a:sx n="60" d="100"/>
          <a:sy n="60" d="100"/>
        </p:scale>
        <p:origin x="-3060" y="-8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45"/>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xmlns=""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xmlns=""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a:p>
        </p:txBody>
      </p:sp>
    </p:spTree>
    <p:extLst>
      <p:ext uri="{BB962C8B-B14F-4D97-AF65-F5344CB8AC3E}">
        <p14:creationId xmlns:p14="http://schemas.microsoft.com/office/powerpoint/2010/main" xmlns="" val="116235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a:t>
            </a:fld>
            <a:endParaRPr lang="en-US" dirty="0"/>
          </a:p>
        </p:txBody>
      </p:sp>
    </p:spTree>
    <p:extLst>
      <p:ext uri="{BB962C8B-B14F-4D97-AF65-F5344CB8AC3E}">
        <p14:creationId xmlns:p14="http://schemas.microsoft.com/office/powerpoint/2010/main" xmlns="" val="2495228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12</a:t>
            </a:fld>
            <a:endParaRPr lang="en-US" dirty="0"/>
          </a:p>
        </p:txBody>
      </p:sp>
    </p:spTree>
    <p:extLst>
      <p:ext uri="{BB962C8B-B14F-4D97-AF65-F5344CB8AC3E}">
        <p14:creationId xmlns:p14="http://schemas.microsoft.com/office/powerpoint/2010/main" xmlns="" val="415714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14</a:t>
            </a:fld>
            <a:endParaRPr lang="en-US" dirty="0"/>
          </a:p>
        </p:txBody>
      </p:sp>
    </p:spTree>
    <p:extLst>
      <p:ext uri="{BB962C8B-B14F-4D97-AF65-F5344CB8AC3E}">
        <p14:creationId xmlns:p14="http://schemas.microsoft.com/office/powerpoint/2010/main" xmlns="" val="151715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26</a:t>
            </a:fld>
            <a:endParaRPr lang="en-US" dirty="0"/>
          </a:p>
        </p:txBody>
      </p:sp>
    </p:spTree>
    <p:extLst>
      <p:ext uri="{BB962C8B-B14F-4D97-AF65-F5344CB8AC3E}">
        <p14:creationId xmlns:p14="http://schemas.microsoft.com/office/powerpoint/2010/main" xmlns="" val="309327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shows that the costs of Core IT projects are nondiscretionary, which means that the company has no choice in whether to fund them.</a:t>
            </a:r>
          </a:p>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29</a:t>
            </a:fld>
            <a:endParaRPr lang="en-US" dirty="0"/>
          </a:p>
        </p:txBody>
      </p:sp>
    </p:spTree>
    <p:extLst>
      <p:ext uri="{BB962C8B-B14F-4D97-AF65-F5344CB8AC3E}">
        <p14:creationId xmlns:p14="http://schemas.microsoft.com/office/powerpoint/2010/main" xmlns="" val="1751493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40</a:t>
            </a:fld>
            <a:endParaRPr lang="en-US" dirty="0"/>
          </a:p>
        </p:txBody>
      </p:sp>
    </p:spTree>
    <p:extLst>
      <p:ext uri="{BB962C8B-B14F-4D97-AF65-F5344CB8AC3E}">
        <p14:creationId xmlns:p14="http://schemas.microsoft.com/office/powerpoint/2010/main" xmlns="" val="189905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42</a:t>
            </a:fld>
            <a:endParaRPr lang="en-US" dirty="0"/>
          </a:p>
        </p:txBody>
      </p:sp>
    </p:spTree>
    <p:extLst>
      <p:ext uri="{BB962C8B-B14F-4D97-AF65-F5344CB8AC3E}">
        <p14:creationId xmlns:p14="http://schemas.microsoft.com/office/powerpoint/2010/main" xmlns="" val="396243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47</a:t>
            </a:fld>
            <a:endParaRPr lang="en-US" dirty="0"/>
          </a:p>
        </p:txBody>
      </p:sp>
    </p:spTree>
    <p:extLst>
      <p:ext uri="{BB962C8B-B14F-4D97-AF65-F5344CB8AC3E}">
        <p14:creationId xmlns:p14="http://schemas.microsoft.com/office/powerpoint/2010/main" xmlns="" val="151509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77724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xmlns=""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2502813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xmlns=""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325305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1449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pPr/>
              <a:t>‹#›</a:t>
            </a:fld>
            <a:endParaRPr lang="en-US"/>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xmlns="" val="251943358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pPr/>
              <a:t>‹#›</a:t>
            </a:fld>
            <a:endParaRPr lang="en-US"/>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xmlns="" val="282581629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pPr>
                <a:defRPr/>
              </a:pPr>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xmlns="" val="198748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D44DE4E-2EA8-4FEC-8923-3AF317539A5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EE7D84E6-27AD-4EEA-A335-664FA1B1ED9E}"/>
              </a:ext>
            </a:extLst>
          </p:cNvPr>
          <p:cNvSpPr>
            <a:spLocks noGrp="1"/>
          </p:cNvSpPr>
          <p:nvPr>
            <p:ph type="ftr" sz="quarter" idx="11"/>
          </p:nvPr>
        </p:nvSpPr>
        <p:spPr/>
        <p:txBody>
          <a:body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a:extLst>
              <a:ext uri="{FF2B5EF4-FFF2-40B4-BE49-F238E27FC236}">
                <a16:creationId xmlns:a16="http://schemas.microsoft.com/office/drawing/2014/main" xmlns="" id="{EF036050-30CC-48E6-8A82-5CEB2AD3F03D}"/>
              </a:ext>
            </a:extLst>
          </p:cNvPr>
          <p:cNvSpPr>
            <a:spLocks noGrp="1"/>
          </p:cNvSpPr>
          <p:nvPr>
            <p:ph type="sldNum" sz="quarter" idx="12"/>
          </p:nvPr>
        </p:nvSpPr>
        <p:spPr/>
        <p:txBody>
          <a:bodyPr/>
          <a:lstStyle/>
          <a:p>
            <a:fld id="{786E95EF-C699-41F4-A9B7-78276692A070}" type="slidenum">
              <a:rPr lang="en-US" smtClean="0"/>
              <a:pPr/>
              <a:t>‹#›</a:t>
            </a:fld>
            <a:endParaRPr lang="en-US"/>
          </a:p>
        </p:txBody>
      </p:sp>
    </p:spTree>
    <p:extLst>
      <p:ext uri="{BB962C8B-B14F-4D97-AF65-F5344CB8AC3E}">
        <p14:creationId xmlns:p14="http://schemas.microsoft.com/office/powerpoint/2010/main" xmlns="" val="97741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xmlns=""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20864801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xmlns=""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xmlns=""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r>
              <a:rPr lang="en-US"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2468433952"/>
      </p:ext>
    </p:extLst>
  </p:cSld>
  <p:clrMap bg1="lt1" tx1="dk1" bg2="lt2" tx2="dk2" accent1="accent1" accent2="accent2" accent3="accent3" accent4="accent4" accent5="accent5" accent6="accent6" hlink="hlink" folHlink="folHlink"/>
  <p:sldLayoutIdLst>
    <p:sldLayoutId id="2147483767"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a:t>Chapter 1:</a:t>
            </a:r>
            <a:br>
              <a:rPr lang="en-US" dirty="0"/>
            </a:br>
            <a:r>
              <a:rPr lang="en-US" dirty="0"/>
              <a:t>Introduction to Project Management</a:t>
            </a:r>
          </a:p>
        </p:txBody>
      </p:sp>
      <p:sp>
        <p:nvSpPr>
          <p:cNvPr id="4" name="Subtitle 3">
            <a:extLst>
              <a:ext uri="{FF2B5EF4-FFF2-40B4-BE49-F238E27FC236}">
                <a16:creationId xmlns:a16="http://schemas.microsoft.com/office/drawing/2014/main" xmlns="" id="{2B7206C4-20D6-1E4B-A9BF-F06AB8FA9727}"/>
              </a:ext>
            </a:extLst>
          </p:cNvPr>
          <p:cNvSpPr>
            <a:spLocks noGrp="1"/>
          </p:cNvSpPr>
          <p:nvPr>
            <p:ph type="subTitle" idx="1"/>
          </p:nvPr>
        </p:nvSpPr>
        <p:spPr>
          <a:xfrm>
            <a:off x="698500" y="3886200"/>
            <a:ext cx="7747000" cy="621709"/>
          </a:xfrm>
        </p:spPr>
        <p:txBody>
          <a:bodyPr>
            <a:normAutofit/>
          </a:bodyPr>
          <a:lstStyle/>
          <a:p>
            <a:r>
              <a:rPr lang="en-US" b="1" dirty="0">
                <a:solidFill>
                  <a:schemeClr val="tx2"/>
                </a:solidFill>
                <a:effectLst>
                  <a:outerShdw blurRad="38100" dist="38100" dir="2700000" algn="tl">
                    <a:srgbClr val="FFFFFF"/>
                  </a:outerShdw>
                </a:effectLst>
                <a:latin typeface="Arial Rounded MT Bold" pitchFamily="34" charset="0"/>
              </a:rPr>
              <a:t>Information Technology Project Management, Ninth Edition</a:t>
            </a:r>
          </a:p>
          <a:p>
            <a:r>
              <a:rPr lang="en-US" dirty="0"/>
              <a:t>Note: See the text itself for full citations</a:t>
            </a:r>
            <a:endParaRPr lang="en-US" b="1" dirty="0">
              <a:solidFill>
                <a:schemeClr val="tx2"/>
              </a:solidFill>
              <a:effectLst>
                <a:outerShdw blurRad="38100" dist="38100" dir="2700000" algn="tl">
                  <a:srgbClr val="FFFFFF"/>
                </a:outerShdw>
              </a:effectLst>
              <a:latin typeface="Arial Rounded MT Bold" pitchFamily="34" charset="0"/>
            </a:endParaRPr>
          </a:p>
        </p:txBody>
      </p:sp>
      <p:sp>
        <p:nvSpPr>
          <p:cNvPr id="2" name="Footer Placeholder 1"/>
          <p:cNvSpPr>
            <a:spLocks noGrp="1"/>
          </p:cNvSpPr>
          <p:nvPr>
            <p:ph type="ftr" sz="quarter" idx="11"/>
          </p:nvPr>
        </p:nvSpPr>
        <p:spPr/>
        <p:txBody>
          <a:bodyPr/>
          <a:lstStyle/>
          <a:p>
            <a:pPr>
              <a:defRPr/>
            </a:pPr>
            <a:r>
              <a:rPr lang="en-US"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7"/>
          <p:cNvSpPr>
            <a:spLocks noGrp="1"/>
          </p:cNvSpPr>
          <p:nvPr>
            <p:ph type="title"/>
          </p:nvPr>
        </p:nvSpPr>
        <p:spPr/>
        <p:txBody>
          <a:bodyPr/>
          <a:lstStyle/>
          <a:p>
            <a:r>
              <a:rPr lang="en-US" smtClean="0"/>
              <a:t>Media Snapshot</a:t>
            </a:r>
            <a:endParaRPr lang="en-US" dirty="0"/>
          </a:p>
        </p:txBody>
      </p:sp>
      <p:sp>
        <p:nvSpPr>
          <p:cNvPr id="18436" name="Content Placeholder 8"/>
          <p:cNvSpPr>
            <a:spLocks noGrp="1"/>
          </p:cNvSpPr>
          <p:nvPr>
            <p:ph idx="1"/>
          </p:nvPr>
        </p:nvSpPr>
        <p:spPr/>
        <p:txBody>
          <a:bodyPr/>
          <a:lstStyle/>
          <a:p>
            <a:r>
              <a:rPr lang="en-US" smtClean="0"/>
              <a:t>Gartner predicted that by 2014, there would be more than 70 billion mobile application downloads every year, but it was almost double</a:t>
            </a:r>
          </a:p>
          <a:p>
            <a:r>
              <a:rPr lang="en-US" smtClean="0"/>
              <a:t>Facebook is by far the most downloaded app, and the most popular category of all apps continues to be games</a:t>
            </a:r>
          </a:p>
          <a:p>
            <a:r>
              <a:rPr lang="en-US" smtClean="0"/>
              <a:t>As of March 2017, Android users could download 2.8 million different apps, and Apple users could download 2.2 million</a:t>
            </a:r>
            <a:endParaRPr lang="en-US" dirty="0"/>
          </a:p>
        </p:txBody>
      </p:sp>
      <p:sp>
        <p:nvSpPr>
          <p:cNvPr id="18435" name="Footer Placeholder 4"/>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Project Attributes</a:t>
            </a:r>
            <a:endParaRPr lang="en-US" dirty="0"/>
          </a:p>
        </p:txBody>
      </p:sp>
      <p:sp>
        <p:nvSpPr>
          <p:cNvPr id="19459" name="Rectangle 3"/>
          <p:cNvSpPr>
            <a:spLocks noGrp="1" noChangeArrowheads="1"/>
          </p:cNvSpPr>
          <p:nvPr>
            <p:ph idx="1"/>
          </p:nvPr>
        </p:nvSpPr>
        <p:spPr/>
        <p:txBody>
          <a:bodyPr/>
          <a:lstStyle/>
          <a:p>
            <a:r>
              <a:rPr lang="en-US" smtClean="0"/>
              <a:t>A project </a:t>
            </a:r>
          </a:p>
          <a:p>
            <a:pPr lvl="1"/>
            <a:r>
              <a:rPr lang="en-US" smtClean="0"/>
              <a:t>has a unique purpose</a:t>
            </a:r>
          </a:p>
          <a:p>
            <a:pPr lvl="1"/>
            <a:r>
              <a:rPr lang="en-US" smtClean="0"/>
              <a:t>is temporary</a:t>
            </a:r>
          </a:p>
          <a:p>
            <a:pPr lvl="1"/>
            <a:r>
              <a:rPr lang="en-US" smtClean="0"/>
              <a:t>drives change and enable value creation</a:t>
            </a:r>
          </a:p>
          <a:p>
            <a:pPr lvl="1"/>
            <a:r>
              <a:rPr lang="en-US" smtClean="0"/>
              <a:t>is developed using progressive elaboration</a:t>
            </a:r>
          </a:p>
          <a:p>
            <a:pPr lvl="1"/>
            <a:r>
              <a:rPr lang="en-US" smtClean="0"/>
              <a:t>requires resources, often from various areas</a:t>
            </a:r>
          </a:p>
          <a:p>
            <a:pPr lvl="1"/>
            <a:r>
              <a:rPr lang="en-US" smtClean="0"/>
              <a:t>should have a primary customer or sponsor</a:t>
            </a:r>
          </a:p>
          <a:p>
            <a:pPr lvl="2"/>
            <a:r>
              <a:rPr lang="en-US" smtClean="0"/>
              <a:t>The project sponsor usually provides the direction and funding for the project</a:t>
            </a:r>
          </a:p>
          <a:p>
            <a:pPr lvl="1"/>
            <a:r>
              <a:rPr lang="en-US" smtClean="0"/>
              <a:t>involves uncertainty</a:t>
            </a:r>
          </a:p>
          <a:p>
            <a:r>
              <a:rPr lang="en-US" smtClean="0"/>
              <a:t>Project managers work with project sponsors, team, and other people involved in a project to achieve project goals</a:t>
            </a:r>
            <a:endParaRPr lang="en-US" dirty="0"/>
          </a:p>
        </p:txBody>
      </p:sp>
      <p:sp>
        <p:nvSpPr>
          <p:cNvPr id="19460"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Project Constraints</a:t>
            </a:r>
            <a:endParaRPr lang="en-US" dirty="0"/>
          </a:p>
        </p:txBody>
      </p:sp>
      <p:sp>
        <p:nvSpPr>
          <p:cNvPr id="21510" name="Footer Placeholder 7"/>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29" name="Content Placeholder 28" descr="Image illustrates the three dimensions of the triple constraint. Each area—scope, time, and cost—has a target at the beginning of the project.&#10;"/>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667000" y="1036864"/>
            <a:ext cx="3810000" cy="503464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What is Project Management? (1 of 2)</a:t>
            </a:r>
            <a:endParaRPr lang="en-US" dirty="0"/>
          </a:p>
        </p:txBody>
      </p:sp>
      <p:sp>
        <p:nvSpPr>
          <p:cNvPr id="22531" name="Rectangle 3"/>
          <p:cNvSpPr>
            <a:spLocks noGrp="1" noChangeArrowheads="1"/>
          </p:cNvSpPr>
          <p:nvPr>
            <p:ph idx="1"/>
          </p:nvPr>
        </p:nvSpPr>
        <p:spPr/>
        <p:txBody>
          <a:bodyPr/>
          <a:lstStyle/>
          <a:p>
            <a:r>
              <a:rPr lang="en-US" smtClean="0"/>
              <a:t>Project management is “the application of knowledge, skills, tools and techniques to project activities to meet project requirements” (PMBOK® Guide, Sixth Edition, 2017)</a:t>
            </a:r>
          </a:p>
          <a:p>
            <a:r>
              <a:rPr lang="en-US" smtClean="0"/>
              <a:t>Project managers strive to meet the triple constraint (project scope, time, and cost goals) and also facilitate the entire process to meet the needs and expectations of project stakeholders</a:t>
            </a:r>
            <a:endParaRPr lang="en-US" dirty="0"/>
          </a:p>
        </p:txBody>
      </p:sp>
      <p:sp>
        <p:nvSpPr>
          <p:cNvPr id="22532"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What is Project Management? (2 of 2)</a:t>
            </a:r>
            <a:endParaRPr lang="en-US" dirty="0"/>
          </a:p>
        </p:txBody>
      </p:sp>
      <p:pic>
        <p:nvPicPr>
          <p:cNvPr id="4" name="Content Placeholder 3" descr="Image shows framework to help you understand project management. Key elements of this framework include the project stakeholders, project management knowledge areas, project management tools and techniques, and the contribution of successful projects to the enterprise."/>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838200" y="1481854"/>
            <a:ext cx="7467600" cy="3805696"/>
          </a:xfrm>
        </p:spPr>
      </p:pic>
      <p:sp>
        <p:nvSpPr>
          <p:cNvPr id="23555"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Project Stakeholders</a:t>
            </a:r>
            <a:endParaRPr lang="en-US" dirty="0"/>
          </a:p>
        </p:txBody>
      </p:sp>
      <p:sp>
        <p:nvSpPr>
          <p:cNvPr id="24579" name="Rectangle 3"/>
          <p:cNvSpPr>
            <a:spLocks noGrp="1" noChangeArrowheads="1"/>
          </p:cNvSpPr>
          <p:nvPr>
            <p:ph idx="1"/>
          </p:nvPr>
        </p:nvSpPr>
        <p:spPr/>
        <p:txBody>
          <a:bodyPr/>
          <a:lstStyle/>
          <a:p>
            <a:r>
              <a:rPr lang="en-US" smtClean="0"/>
              <a:t>Stakeholders are the people involved in or affected by project activities</a:t>
            </a:r>
          </a:p>
          <a:p>
            <a:r>
              <a:rPr lang="en-US" smtClean="0"/>
              <a:t>Stakeholders include</a:t>
            </a:r>
          </a:p>
          <a:p>
            <a:pPr lvl="1"/>
            <a:r>
              <a:rPr lang="en-US" smtClean="0"/>
              <a:t>the project sponsor</a:t>
            </a:r>
          </a:p>
          <a:p>
            <a:pPr lvl="1"/>
            <a:r>
              <a:rPr lang="en-US" smtClean="0"/>
              <a:t>banks and other financial institutions</a:t>
            </a:r>
          </a:p>
          <a:p>
            <a:pPr lvl="1"/>
            <a:r>
              <a:rPr lang="en-US" smtClean="0"/>
              <a:t>the project manager</a:t>
            </a:r>
          </a:p>
          <a:p>
            <a:pPr lvl="1"/>
            <a:r>
              <a:rPr lang="en-US" smtClean="0"/>
              <a:t>the project team</a:t>
            </a:r>
          </a:p>
          <a:p>
            <a:pPr lvl="1"/>
            <a:r>
              <a:rPr lang="en-US" smtClean="0"/>
              <a:t>support staff</a:t>
            </a:r>
          </a:p>
          <a:p>
            <a:pPr lvl="1"/>
            <a:r>
              <a:rPr lang="en-US" smtClean="0"/>
              <a:t>suppliers</a:t>
            </a:r>
          </a:p>
          <a:p>
            <a:pPr lvl="1"/>
            <a:r>
              <a:rPr lang="en-US" smtClean="0"/>
              <a:t>opponents to the project</a:t>
            </a:r>
            <a:endParaRPr lang="en-US" dirty="0"/>
          </a:p>
        </p:txBody>
      </p:sp>
      <p:sp>
        <p:nvSpPr>
          <p:cNvPr id="24580"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Project Management Knowledge Areas</a:t>
            </a:r>
            <a:endParaRPr lang="en-US" dirty="0"/>
          </a:p>
        </p:txBody>
      </p:sp>
      <p:sp>
        <p:nvSpPr>
          <p:cNvPr id="25603" name="Rectangle 3"/>
          <p:cNvSpPr>
            <a:spLocks noGrp="1" noChangeArrowheads="1"/>
          </p:cNvSpPr>
          <p:nvPr>
            <p:ph idx="1"/>
          </p:nvPr>
        </p:nvSpPr>
        <p:spPr/>
        <p:txBody>
          <a:bodyPr/>
          <a:lstStyle/>
          <a:p>
            <a:r>
              <a:rPr lang="en-US" smtClean="0"/>
              <a:t>Knowledge areas describe the key competencies that project managers must develop</a:t>
            </a:r>
          </a:p>
          <a:p>
            <a:r>
              <a:rPr lang="en-US" smtClean="0"/>
              <a:t>Project managers must have knowledge and skills in all 10 knowledge areas (scope, schedule, cost, quality, resource, communications, risk, procurement, stakeholder, and project integration management)</a:t>
            </a:r>
          </a:p>
          <a:p>
            <a:r>
              <a:rPr lang="en-US" smtClean="0"/>
              <a:t>This text includes an entire chapter on each knowledge area</a:t>
            </a:r>
            <a:endParaRPr lang="en-US" dirty="0"/>
          </a:p>
        </p:txBody>
      </p:sp>
      <p:sp>
        <p:nvSpPr>
          <p:cNvPr id="25604"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Project Management Tools and Techniques (1 of 2)</a:t>
            </a:r>
            <a:endParaRPr lang="en-US" dirty="0"/>
          </a:p>
        </p:txBody>
      </p:sp>
      <p:sp>
        <p:nvSpPr>
          <p:cNvPr id="26627" name="Rectangle 3"/>
          <p:cNvSpPr>
            <a:spLocks noGrp="1" noChangeArrowheads="1"/>
          </p:cNvSpPr>
          <p:nvPr>
            <p:ph idx="1"/>
          </p:nvPr>
        </p:nvSpPr>
        <p:spPr/>
        <p:txBody>
          <a:bodyPr/>
          <a:lstStyle/>
          <a:p>
            <a:r>
              <a:rPr lang="en-US" smtClean="0"/>
              <a:t>Project management tools and techniques assist project managers and their teams in various aspects of project management</a:t>
            </a:r>
          </a:p>
          <a:p>
            <a:r>
              <a:rPr lang="en-US" smtClean="0"/>
              <a:t>Some specific ones include</a:t>
            </a:r>
          </a:p>
          <a:p>
            <a:pPr lvl="1"/>
            <a:r>
              <a:rPr lang="en-US" smtClean="0"/>
              <a:t>Project charter, scope statement, and WBS (scope)</a:t>
            </a:r>
          </a:p>
          <a:p>
            <a:pPr lvl="1"/>
            <a:r>
              <a:rPr lang="en-US" smtClean="0"/>
              <a:t>Gantt charts, network diagrams, critical path analysis, critical chain scheduling (time)</a:t>
            </a:r>
          </a:p>
          <a:p>
            <a:pPr lvl="1"/>
            <a:r>
              <a:rPr lang="en-US" smtClean="0"/>
              <a:t>Cost estimates and earned value management (cost)</a:t>
            </a:r>
          </a:p>
          <a:p>
            <a:pPr lvl="1"/>
            <a:r>
              <a:rPr lang="en-US" smtClean="0"/>
              <a:t>See Table 1-1 for many more</a:t>
            </a:r>
          </a:p>
          <a:p>
            <a:pPr lvl="1"/>
            <a:endParaRPr lang="en-US" dirty="0"/>
          </a:p>
        </p:txBody>
      </p:sp>
      <p:sp>
        <p:nvSpPr>
          <p:cNvPr id="26628"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Project Management Tools and Techniques (2 of 2)</a:t>
            </a:r>
            <a:endParaRPr lang="en-US" dirty="0"/>
          </a:p>
        </p:txBody>
      </p:sp>
      <p:sp>
        <p:nvSpPr>
          <p:cNvPr id="4" name="Content Placeholder 3"/>
          <p:cNvSpPr>
            <a:spLocks noGrp="1"/>
          </p:cNvSpPr>
          <p:nvPr>
            <p:ph idx="1"/>
          </p:nvPr>
        </p:nvSpPr>
        <p:spPr/>
        <p:txBody>
          <a:bodyPr/>
          <a:lstStyle/>
          <a:p>
            <a:r>
              <a:rPr lang="en-US" smtClean="0"/>
              <a:t>PMBOK® Guide – Sixth Edition lists tools and techniques based on their purpose:</a:t>
            </a:r>
          </a:p>
          <a:p>
            <a:pPr lvl="1"/>
            <a:r>
              <a:rPr lang="en-US" smtClean="0"/>
              <a:t>Data gathering</a:t>
            </a:r>
          </a:p>
          <a:p>
            <a:pPr lvl="1"/>
            <a:r>
              <a:rPr lang="en-US" smtClean="0"/>
              <a:t>Data analysis</a:t>
            </a:r>
          </a:p>
          <a:p>
            <a:pPr lvl="1"/>
            <a:r>
              <a:rPr lang="en-US" smtClean="0"/>
              <a:t>Data representation</a:t>
            </a:r>
          </a:p>
          <a:p>
            <a:pPr lvl="1"/>
            <a:r>
              <a:rPr lang="en-US" smtClean="0"/>
              <a:t>Decision making</a:t>
            </a:r>
          </a:p>
          <a:p>
            <a:pPr lvl="1"/>
            <a:r>
              <a:rPr lang="en-US" smtClean="0"/>
              <a:t>Communication</a:t>
            </a:r>
          </a:p>
          <a:p>
            <a:pPr lvl="1"/>
            <a:r>
              <a:rPr lang="en-US" smtClean="0"/>
              <a:t>Interpersonal and team skills</a:t>
            </a:r>
          </a:p>
          <a:p>
            <a:pPr lvl="1"/>
            <a:r>
              <a:rPr lang="en-US" smtClean="0"/>
              <a:t>Ungrouped</a:t>
            </a:r>
            <a:endParaRPr lang="en-US" dirty="0"/>
          </a:p>
        </p:txBody>
      </p:sp>
      <p:sp>
        <p:nvSpPr>
          <p:cNvPr id="27651"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Project Success (1 of 4)</a:t>
            </a:r>
            <a:endParaRPr lang="en-US" dirty="0"/>
          </a:p>
        </p:txBody>
      </p:sp>
      <p:sp>
        <p:nvSpPr>
          <p:cNvPr id="30724" name="Content Placeholder 3"/>
          <p:cNvSpPr>
            <a:spLocks noGrp="1"/>
          </p:cNvSpPr>
          <p:nvPr>
            <p:ph idx="1"/>
          </p:nvPr>
        </p:nvSpPr>
        <p:spPr/>
        <p:txBody>
          <a:bodyPr/>
          <a:lstStyle/>
          <a:p>
            <a:r>
              <a:rPr lang="en-US" smtClean="0"/>
              <a:t>There are several ways to define project success:</a:t>
            </a:r>
          </a:p>
          <a:p>
            <a:pPr lvl="1"/>
            <a:r>
              <a:rPr lang="en-US" smtClean="0"/>
              <a:t>The project met scope, time, and cost goals</a:t>
            </a:r>
          </a:p>
          <a:p>
            <a:pPr lvl="1"/>
            <a:r>
              <a:rPr lang="en-US" smtClean="0"/>
              <a:t>The project satisfied the customer/sponsor</a:t>
            </a:r>
          </a:p>
          <a:p>
            <a:pPr lvl="1"/>
            <a:r>
              <a:rPr lang="en-US" smtClean="0"/>
              <a:t>The results of the project met its main objective, such as making or saving a certain amount of money, providing a good return on investment, or simply making the sponsors happy</a:t>
            </a:r>
            <a:endParaRPr lang="en-US" dirty="0"/>
          </a:p>
        </p:txBody>
      </p:sp>
      <p:sp>
        <p:nvSpPr>
          <p:cNvPr id="30723"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5"/>
          <p:cNvSpPr>
            <a:spLocks noGrp="1"/>
          </p:cNvSpPr>
          <p:nvPr>
            <p:ph type="title"/>
          </p:nvPr>
        </p:nvSpPr>
        <p:spPr/>
        <p:txBody>
          <a:bodyPr/>
          <a:lstStyle/>
          <a:p>
            <a:r>
              <a:rPr lang="en-US" smtClean="0"/>
              <a:t>Learning Objectives (1 of 2)</a:t>
            </a:r>
            <a:endParaRPr lang="en-US" dirty="0"/>
          </a:p>
        </p:txBody>
      </p:sp>
      <p:sp>
        <p:nvSpPr>
          <p:cNvPr id="9219" name="Content Placeholder 6"/>
          <p:cNvSpPr>
            <a:spLocks noGrp="1"/>
          </p:cNvSpPr>
          <p:nvPr>
            <p:ph idx="1"/>
          </p:nvPr>
        </p:nvSpPr>
        <p:spPr/>
        <p:txBody>
          <a:bodyPr/>
          <a:lstStyle/>
          <a:p>
            <a:r>
              <a:rPr lang="en-US" smtClean="0"/>
              <a:t>Articulate the growing need for better project management, especially for information technology (IT) projects</a:t>
            </a:r>
          </a:p>
          <a:p>
            <a:r>
              <a:rPr lang="en-US" smtClean="0"/>
              <a:t>Explain what a project is, provide examples of IT projects, list various attributes of projects, and describe constraints of project management</a:t>
            </a:r>
          </a:p>
          <a:p>
            <a:r>
              <a:rPr lang="en-US" smtClean="0"/>
              <a:t>Define project management and discuss key elements of the project management framework, including project stakeholders, the project management knowledge areas, common tools and techniques, and project success</a:t>
            </a:r>
            <a:endParaRPr lang="en-US" dirty="0"/>
          </a:p>
        </p:txBody>
      </p:sp>
      <p:sp>
        <p:nvSpPr>
          <p:cNvPr id="9220" name="Footer Placeholder 7"/>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a:lstStyle/>
          <a:p>
            <a:r>
              <a:rPr lang="en-US" smtClean="0"/>
              <a:t>Project Success (2 of 4)</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xmlns="" val="438962132"/>
              </p:ext>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xmlns="" val="20000"/>
                    </a:ext>
                  </a:extLst>
                </a:gridCol>
                <a:gridCol w="2514600">
                  <a:extLst>
                    <a:ext uri="{9D8B030D-6E8A-4147-A177-3AD203B41FA5}">
                      <a16:colId xmlns:a16="http://schemas.microsoft.com/office/drawing/2014/main" xmlns="" val="20001"/>
                    </a:ext>
                  </a:extLst>
                </a:gridCol>
              </a:tblGrid>
              <a:tr h="370840">
                <a:tc>
                  <a:txBody>
                    <a:bodyPr/>
                    <a:lstStyle/>
                    <a:p>
                      <a:r>
                        <a:rPr lang="en-US" dirty="0" smtClean="0"/>
                        <a:t>Factors of Success</a:t>
                      </a:r>
                      <a:endParaRPr lang="en-US" dirty="0"/>
                    </a:p>
                  </a:txBody>
                  <a:tcPr/>
                </a:tc>
                <a:tc>
                  <a:txBody>
                    <a:bodyPr/>
                    <a:lstStyle/>
                    <a:p>
                      <a:r>
                        <a:rPr lang="en-US" dirty="0" smtClean="0"/>
                        <a:t>Points</a:t>
                      </a:r>
                      <a:endParaRPr lang="en-US" dirty="0"/>
                    </a:p>
                  </a:txBody>
                  <a:tcPr/>
                </a:tc>
                <a:extLst>
                  <a:ext uri="{0D108BD9-81ED-4DB2-BD59-A6C34878D82A}">
                    <a16:rowId xmlns:a16="http://schemas.microsoft.com/office/drawing/2014/main" xmlns="" val="10000"/>
                  </a:ext>
                </a:extLst>
              </a:tr>
              <a:tr h="370840">
                <a:tc>
                  <a:txBody>
                    <a:bodyPr/>
                    <a:lstStyle/>
                    <a:p>
                      <a:r>
                        <a:rPr lang="en-US" dirty="0" smtClean="0"/>
                        <a:t>Executive sponsorship</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xmlns="" val="10001"/>
                  </a:ext>
                </a:extLst>
              </a:tr>
              <a:tr h="370840">
                <a:tc>
                  <a:txBody>
                    <a:bodyPr/>
                    <a:lstStyle/>
                    <a:p>
                      <a:r>
                        <a:rPr lang="en-US" dirty="0" smtClean="0"/>
                        <a:t>Emotional maturity</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xmlns="" val="10002"/>
                  </a:ext>
                </a:extLst>
              </a:tr>
              <a:tr h="370840">
                <a:tc>
                  <a:txBody>
                    <a:bodyPr/>
                    <a:lstStyle/>
                    <a:p>
                      <a:r>
                        <a:rPr lang="en-US" dirty="0" smtClean="0"/>
                        <a:t>User involvement</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xmlns="" val="10003"/>
                  </a:ext>
                </a:extLst>
              </a:tr>
              <a:tr h="370840">
                <a:tc>
                  <a:txBody>
                    <a:bodyPr/>
                    <a:lstStyle/>
                    <a:p>
                      <a:r>
                        <a:rPr lang="en-US" dirty="0" smtClean="0"/>
                        <a:t>Optimization</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xmlns="" val="10004"/>
                  </a:ext>
                </a:extLst>
              </a:tr>
              <a:tr h="370840">
                <a:tc>
                  <a:txBody>
                    <a:bodyPr/>
                    <a:lstStyle/>
                    <a:p>
                      <a:r>
                        <a:rPr lang="en-US" dirty="0" smtClean="0"/>
                        <a:t>Skilled</a:t>
                      </a:r>
                      <a:r>
                        <a:rPr lang="en-US" baseline="0" dirty="0" smtClean="0"/>
                        <a:t> resources</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xmlns="" val="10005"/>
                  </a:ext>
                </a:extLst>
              </a:tr>
              <a:tr h="370840">
                <a:tc>
                  <a:txBody>
                    <a:bodyPr/>
                    <a:lstStyle/>
                    <a:p>
                      <a:r>
                        <a:rPr lang="en-US" dirty="0" smtClean="0"/>
                        <a:t>Agile processes</a:t>
                      </a:r>
                      <a:endParaRPr lang="en-US" dirty="0"/>
                    </a:p>
                  </a:txBody>
                  <a:tcPr/>
                </a:tc>
                <a:tc>
                  <a:txBody>
                    <a:bodyPr/>
                    <a:lstStyle/>
                    <a:p>
                      <a:r>
                        <a:rPr lang="en-US" dirty="0" smtClean="0"/>
                        <a:t>7</a:t>
                      </a:r>
                      <a:endParaRPr lang="en-US" dirty="0"/>
                    </a:p>
                  </a:txBody>
                  <a:tcPr/>
                </a:tc>
                <a:extLst>
                  <a:ext uri="{0D108BD9-81ED-4DB2-BD59-A6C34878D82A}">
                    <a16:rowId xmlns:a16="http://schemas.microsoft.com/office/drawing/2014/main" xmlns="" val="10006"/>
                  </a:ext>
                </a:extLst>
              </a:tr>
              <a:tr h="370840">
                <a:tc>
                  <a:txBody>
                    <a:bodyPr/>
                    <a:lstStyle/>
                    <a:p>
                      <a:r>
                        <a:rPr lang="en-US" dirty="0" smtClean="0"/>
                        <a:t>Modest execution</a:t>
                      </a:r>
                      <a:endParaRPr lang="en-US" dirty="0"/>
                    </a:p>
                  </a:txBody>
                  <a:tcPr/>
                </a:tc>
                <a:tc>
                  <a:txBody>
                    <a:bodyPr/>
                    <a:lstStyle/>
                    <a:p>
                      <a:r>
                        <a:rPr lang="en-US" dirty="0" smtClean="0"/>
                        <a:t>6</a:t>
                      </a:r>
                      <a:endParaRPr lang="en-US" dirty="0"/>
                    </a:p>
                  </a:txBody>
                  <a:tcPr/>
                </a:tc>
                <a:extLst>
                  <a:ext uri="{0D108BD9-81ED-4DB2-BD59-A6C34878D82A}">
                    <a16:rowId xmlns:a16="http://schemas.microsoft.com/office/drawing/2014/main" xmlns="" val="10007"/>
                  </a:ext>
                </a:extLst>
              </a:tr>
              <a:tr h="370840">
                <a:tc>
                  <a:txBody>
                    <a:bodyPr/>
                    <a:lstStyle/>
                    <a:p>
                      <a:r>
                        <a:rPr lang="en-US" dirty="0" smtClean="0"/>
                        <a:t>Project</a:t>
                      </a:r>
                      <a:r>
                        <a:rPr lang="en-US" baseline="0" dirty="0" smtClean="0"/>
                        <a:t> management expertise</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xmlns="" val="10008"/>
                  </a:ext>
                </a:extLst>
              </a:tr>
              <a:tr h="370840">
                <a:tc>
                  <a:txBody>
                    <a:bodyPr/>
                    <a:lstStyle/>
                    <a:p>
                      <a:r>
                        <a:rPr lang="en-US" dirty="0" smtClean="0"/>
                        <a:t>Clear business objectives</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xmlns="" val="10009"/>
                  </a:ext>
                </a:extLst>
              </a:tr>
            </a:tbl>
          </a:graphicData>
        </a:graphic>
      </p:graphicFrame>
      <p:sp>
        <p:nvSpPr>
          <p:cNvPr id="3" name="TextBox 2"/>
          <p:cNvSpPr txBox="1"/>
          <p:nvPr/>
        </p:nvSpPr>
        <p:spPr>
          <a:xfrm>
            <a:off x="1447800" y="5181600"/>
            <a:ext cx="6019800" cy="307777"/>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Source: The Standish Group, CHAOS Manifesto 2015 (2015)</a:t>
            </a:r>
            <a:endParaRPr lang="en-US" sz="1400"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xmlns="" id="{FD883357-DA79-F346-9660-EFF88BD15243}"/>
              </a:ext>
            </a:extLst>
          </p:cNvPr>
          <p:cNvSpPr>
            <a:spLocks noGrp="1"/>
          </p:cNvSpPr>
          <p:nvPr>
            <p:ph idx="1"/>
          </p:nvPr>
        </p:nvSpPr>
        <p:spPr>
          <a:xfrm>
            <a:off x="1485900" y="5505054"/>
            <a:ext cx="5181600" cy="307975"/>
          </a:xfrm>
        </p:spPr>
        <p:txBody>
          <a:bodyPr/>
          <a:lstStyle/>
          <a:p>
            <a:pPr marL="0" indent="0">
              <a:buNone/>
            </a:pPr>
            <a:r>
              <a:rPr lang="en-US" dirty="0" smtClean="0"/>
              <a:t>Table 1-2 What Helps Projects Succeed?</a:t>
            </a:r>
          </a:p>
        </p:txBody>
      </p:sp>
      <p:sp>
        <p:nvSpPr>
          <p:cNvPr id="31749"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Success (3 of 4)</a:t>
            </a:r>
            <a:endParaRPr lang="en-US" dirty="0"/>
          </a:p>
        </p:txBody>
      </p:sp>
      <p:sp>
        <p:nvSpPr>
          <p:cNvPr id="2" name="Content Placeholder 1"/>
          <p:cNvSpPr>
            <a:spLocks noGrp="1"/>
          </p:cNvSpPr>
          <p:nvPr>
            <p:ph idx="1"/>
          </p:nvPr>
        </p:nvSpPr>
        <p:spPr/>
        <p:txBody>
          <a:bodyPr/>
          <a:lstStyle/>
          <a:p>
            <a:r>
              <a:rPr lang="en-US" smtClean="0"/>
              <a:t>Top three reasons why federal technology projects succeed</a:t>
            </a:r>
          </a:p>
          <a:p>
            <a:pPr lvl="1"/>
            <a:r>
              <a:rPr lang="en-US" smtClean="0"/>
              <a:t>Adequate funding</a:t>
            </a:r>
          </a:p>
          <a:p>
            <a:pPr lvl="1"/>
            <a:r>
              <a:rPr lang="en-US" smtClean="0"/>
              <a:t>Staff expertise</a:t>
            </a:r>
          </a:p>
          <a:p>
            <a:pPr lvl="1"/>
            <a:r>
              <a:rPr lang="en-US" smtClean="0"/>
              <a:t>Engagement from all stakeholders</a:t>
            </a:r>
            <a:endParaRPr lang="en-US" dirty="0"/>
          </a:p>
        </p:txBody>
      </p:sp>
      <p:sp>
        <p:nvSpPr>
          <p:cNvPr id="4" name="Footer Placeholder 3"/>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202236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Project Success (4 of 4)</a:t>
            </a:r>
            <a:endParaRPr lang="en-US" dirty="0"/>
          </a:p>
        </p:txBody>
      </p:sp>
      <p:sp>
        <p:nvSpPr>
          <p:cNvPr id="6" name="Content Placeholder 5"/>
          <p:cNvSpPr>
            <a:spLocks noGrp="1"/>
          </p:cNvSpPr>
          <p:nvPr>
            <p:ph idx="1"/>
          </p:nvPr>
        </p:nvSpPr>
        <p:spPr/>
        <p:txBody>
          <a:bodyPr/>
          <a:lstStyle/>
          <a:p>
            <a:r>
              <a:rPr lang="en-US" smtClean="0"/>
              <a:t>Research findings show that companies that excel in project delivery capability:</a:t>
            </a:r>
          </a:p>
          <a:p>
            <a:pPr lvl="1"/>
            <a:r>
              <a:rPr lang="en-US" smtClean="0"/>
              <a:t>Use an integrated toolbox </a:t>
            </a:r>
          </a:p>
          <a:p>
            <a:pPr lvl="1"/>
            <a:r>
              <a:rPr lang="en-US" smtClean="0"/>
              <a:t>Grow project leaders</a:t>
            </a:r>
          </a:p>
          <a:p>
            <a:pPr lvl="1"/>
            <a:r>
              <a:rPr lang="en-US" smtClean="0"/>
              <a:t>Develop a streamlined project delivery process</a:t>
            </a:r>
          </a:p>
          <a:p>
            <a:pPr lvl="1"/>
            <a:r>
              <a:rPr lang="en-US" smtClean="0"/>
              <a:t>Measure project health using metrics, like customer satisfaction or return on investment</a:t>
            </a:r>
            <a:endParaRPr lang="en-US" dirty="0"/>
          </a:p>
        </p:txBody>
      </p:sp>
      <p:sp>
        <p:nvSpPr>
          <p:cNvPr id="32772"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Program and Project Portfolio Management</a:t>
            </a:r>
            <a:endParaRPr lang="en-US" dirty="0"/>
          </a:p>
        </p:txBody>
      </p:sp>
      <p:sp>
        <p:nvSpPr>
          <p:cNvPr id="89091" name="Rectangle 3"/>
          <p:cNvSpPr>
            <a:spLocks noGrp="1" noChangeArrowheads="1"/>
          </p:cNvSpPr>
          <p:nvPr>
            <p:ph idx="1"/>
          </p:nvPr>
        </p:nvSpPr>
        <p:spPr/>
        <p:txBody>
          <a:bodyPr/>
          <a:lstStyle/>
          <a:p>
            <a:r>
              <a:rPr lang="en-US" smtClean="0"/>
              <a:t>About one-quarter of the world’s gross domestic product is spent on projects</a:t>
            </a:r>
          </a:p>
          <a:p>
            <a:r>
              <a:rPr lang="en-US" smtClean="0"/>
              <a:t>Two important concepts that help projects meet enterprise goals:</a:t>
            </a:r>
          </a:p>
          <a:p>
            <a:pPr lvl="1"/>
            <a:r>
              <a:rPr lang="en-US" smtClean="0"/>
              <a:t>Use of programs</a:t>
            </a:r>
          </a:p>
          <a:p>
            <a:pPr lvl="1"/>
            <a:r>
              <a:rPr lang="en-US" smtClean="0"/>
              <a:t>Project portfolio management</a:t>
            </a:r>
            <a:endParaRPr lang="en-US" dirty="0"/>
          </a:p>
        </p:txBody>
      </p:sp>
      <p:sp>
        <p:nvSpPr>
          <p:cNvPr id="33796"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Programs</a:t>
            </a:r>
            <a:endParaRPr lang="en-US" dirty="0"/>
          </a:p>
        </p:txBody>
      </p:sp>
      <p:sp>
        <p:nvSpPr>
          <p:cNvPr id="89091" name="Rectangle 3"/>
          <p:cNvSpPr>
            <a:spLocks noGrp="1" noChangeArrowheads="1"/>
          </p:cNvSpPr>
          <p:nvPr>
            <p:ph idx="1"/>
          </p:nvPr>
        </p:nvSpPr>
        <p:spPr/>
        <p:txBody>
          <a:bodyPr/>
          <a:lstStyle/>
          <a:p>
            <a:r>
              <a:rPr lang="en-US" smtClean="0"/>
              <a:t>A program is “a group of related projects managed in a coordinated manner to obtain benefits and control not available from managing them individually” (PMBOK® Guide — Sixth Edition, 2017)</a:t>
            </a:r>
          </a:p>
          <a:p>
            <a:r>
              <a:rPr lang="en-US" smtClean="0"/>
              <a:t>Examples of common programs in the IT field include infrastructure, applications development, and user support</a:t>
            </a:r>
          </a:p>
          <a:p>
            <a:r>
              <a:rPr lang="en-US" smtClean="0"/>
              <a:t>A program manager provides leadership and direction for the project managers heading the projects within the program</a:t>
            </a:r>
            <a:endParaRPr lang="en-US" dirty="0"/>
          </a:p>
        </p:txBody>
      </p:sp>
      <p:sp>
        <p:nvSpPr>
          <p:cNvPr id="33796"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1757155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Project Portfolio Management (1 of 2)</a:t>
            </a:r>
            <a:endParaRPr lang="en-US" dirty="0"/>
          </a:p>
        </p:txBody>
      </p:sp>
      <p:sp>
        <p:nvSpPr>
          <p:cNvPr id="34820" name="Content Placeholder 3"/>
          <p:cNvSpPr>
            <a:spLocks noGrp="1"/>
          </p:cNvSpPr>
          <p:nvPr>
            <p:ph idx="1"/>
          </p:nvPr>
        </p:nvSpPr>
        <p:spPr/>
        <p:txBody>
          <a:bodyPr/>
          <a:lstStyle/>
          <a:p>
            <a:r>
              <a:rPr lang="en-US" smtClean="0"/>
              <a:t>As part of project portfolio management, organizations group and manage projects and programs as a portfolio of investments that contribute to the entire enterprise’s success</a:t>
            </a:r>
          </a:p>
          <a:p>
            <a:r>
              <a:rPr lang="en-US" smtClean="0"/>
              <a:t>Portfolio managers help their organizations make wise investment decisions by helping to select and analyze projects from a strategic perspective</a:t>
            </a:r>
          </a:p>
          <a:p>
            <a:endParaRPr lang="en-US" smtClean="0"/>
          </a:p>
          <a:p>
            <a:endParaRPr lang="en-US" dirty="0"/>
          </a:p>
        </p:txBody>
      </p:sp>
      <p:sp>
        <p:nvSpPr>
          <p:cNvPr id="34819"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Project Portfolio Management (2 of 2)</a:t>
            </a:r>
            <a:endParaRPr lang="en-US" dirty="0"/>
          </a:p>
        </p:txBody>
      </p:sp>
      <p:pic>
        <p:nvPicPr>
          <p:cNvPr id="8" name="Content Placeholder 7" descr="Image illustrates the differences between project management and project portfolio management. The main distinction is a focus on meeting tactical or strategic goals.&#10;"/>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447800" y="762000"/>
            <a:ext cx="6248400" cy="5315274"/>
          </a:xfrm>
        </p:spPr>
      </p:pic>
      <p:sp>
        <p:nvSpPr>
          <p:cNvPr id="35843"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Best Practice</a:t>
            </a:r>
            <a:endParaRPr lang="en-US" dirty="0"/>
          </a:p>
        </p:txBody>
      </p:sp>
      <p:sp>
        <p:nvSpPr>
          <p:cNvPr id="4" name="Content Placeholder 3"/>
          <p:cNvSpPr>
            <a:spLocks noGrp="1"/>
          </p:cNvSpPr>
          <p:nvPr>
            <p:ph idx="1"/>
          </p:nvPr>
        </p:nvSpPr>
        <p:spPr/>
        <p:txBody>
          <a:bodyPr>
            <a:normAutofit fontScale="92500" lnSpcReduction="20000"/>
          </a:bodyPr>
          <a:lstStyle/>
          <a:p>
            <a:r>
              <a:rPr lang="en-US" smtClean="0"/>
              <a:t>A best practice is “an optimal way recognized by industry to achieve a stated goal or objective”*</a:t>
            </a:r>
          </a:p>
          <a:p>
            <a:r>
              <a:rPr lang="en-US" smtClean="0"/>
              <a:t>Robert Butrick suggests that organizations need to follow basic principles of project management, including these two mentioned earlier in this chapter:</a:t>
            </a:r>
          </a:p>
          <a:p>
            <a:pPr lvl="1"/>
            <a:r>
              <a:rPr lang="en-US" smtClean="0"/>
              <a:t>Make sure your projects are driven by your strategy. Be able to demonstrate how each project you undertake fits your business strategy, and screen out unwanted projects as soon as possible</a:t>
            </a:r>
          </a:p>
          <a:p>
            <a:pPr lvl="1"/>
            <a:r>
              <a:rPr lang="en-US" smtClean="0"/>
              <a:t>Engage your stakeholders. Ignoring stakeholders often leads to project failure. Be sure to engage stakeholders at all stages of a project, and encourage teamwork and commitment at all times</a:t>
            </a:r>
          </a:p>
          <a:p>
            <a:endParaRPr lang="en-US" smtClean="0"/>
          </a:p>
          <a:p>
            <a:endParaRPr lang="en-US" smtClean="0"/>
          </a:p>
          <a:p>
            <a:endParaRPr lang="en-US" smtClean="0"/>
          </a:p>
          <a:p>
            <a:endParaRPr lang="en-US" smtClean="0"/>
          </a:p>
          <a:p>
            <a:r>
              <a:rPr lang="en-US" smtClean="0"/>
              <a:t>*Project Management Institute, Organizational Project Management Maturity Model (OPM3) Knowledge Foundation (2003), p. 13.</a:t>
            </a:r>
            <a:endParaRPr lang="en-US" dirty="0"/>
          </a:p>
        </p:txBody>
      </p:sp>
      <p:sp>
        <p:nvSpPr>
          <p:cNvPr id="36867"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717DCDA-ACB6-9C4C-BAF6-49CFF1B68579}"/>
              </a:ext>
            </a:extLst>
          </p:cNvPr>
          <p:cNvSpPr>
            <a:spLocks noGrp="1"/>
          </p:cNvSpPr>
          <p:nvPr>
            <p:ph type="title"/>
          </p:nvPr>
        </p:nvSpPr>
        <p:spPr/>
        <p:txBody>
          <a:bodyPr/>
          <a:lstStyle/>
          <a:p>
            <a:r>
              <a:rPr lang="en-US" smtClean="0"/>
              <a:t>Organizational Project Management (1 of 2)</a:t>
            </a:r>
            <a:endParaRPr lang="en-US" dirty="0"/>
          </a:p>
        </p:txBody>
      </p:sp>
      <p:sp>
        <p:nvSpPr>
          <p:cNvPr id="2" name="Content Placeholder 1">
            <a:extLst>
              <a:ext uri="{FF2B5EF4-FFF2-40B4-BE49-F238E27FC236}">
                <a16:creationId xmlns:a16="http://schemas.microsoft.com/office/drawing/2014/main" xmlns="" id="{0CA74214-2A05-8544-80A7-4C9153C1DC8F}"/>
              </a:ext>
            </a:extLst>
          </p:cNvPr>
          <p:cNvSpPr>
            <a:spLocks noGrp="1"/>
          </p:cNvSpPr>
          <p:nvPr>
            <p:ph idx="1"/>
          </p:nvPr>
        </p:nvSpPr>
        <p:spPr/>
        <p:txBody>
          <a:bodyPr/>
          <a:lstStyle/>
          <a:p>
            <a:r>
              <a:rPr lang="en-US" smtClean="0"/>
              <a:t>Organizational project management </a:t>
            </a:r>
          </a:p>
          <a:p>
            <a:pPr lvl="1"/>
            <a:r>
              <a:rPr lang="en-US" smtClean="0"/>
              <a:t>Framework in which portfolio, program, and project management are integrated with organizational enablers in order to achieve strategic objectives</a:t>
            </a:r>
          </a:p>
          <a:p>
            <a:endParaRPr lang="en-US" dirty="0"/>
          </a:p>
        </p:txBody>
      </p:sp>
      <p:sp>
        <p:nvSpPr>
          <p:cNvPr id="4" name="Footer Placeholder 3">
            <a:extLst>
              <a:ext uri="{FF2B5EF4-FFF2-40B4-BE49-F238E27FC236}">
                <a16:creationId xmlns:a16="http://schemas.microsoft.com/office/drawing/2014/main" xmlns="" id="{024C13E1-5B33-6A4D-BFBC-2B639B2F876C}"/>
              </a:ext>
            </a:extLst>
          </p:cNvPr>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1252822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Organizational Project Management (2 of 2)</a:t>
            </a:r>
            <a:endParaRPr lang="en-US" dirty="0"/>
          </a:p>
        </p:txBody>
      </p:sp>
      <p:pic>
        <p:nvPicPr>
          <p:cNvPr id="9" name="Content Placeholder 8" descr="Image shows that the costs of Core IT projects are nondiscretionary, which means that the company has no choice in whether to fund them.&#10;"/>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04800" y="1143000"/>
            <a:ext cx="8534400" cy="4442346"/>
          </a:xfrm>
        </p:spPr>
      </p:pic>
      <p:sp>
        <p:nvSpPr>
          <p:cNvPr id="37891"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Learning Objectives (2 of 2)</a:t>
            </a:r>
            <a:endParaRPr lang="en-US" dirty="0"/>
          </a:p>
        </p:txBody>
      </p:sp>
      <p:sp>
        <p:nvSpPr>
          <p:cNvPr id="38915" name="Rectangle 3"/>
          <p:cNvSpPr>
            <a:spLocks noGrp="1" noChangeArrowheads="1"/>
          </p:cNvSpPr>
          <p:nvPr>
            <p:ph idx="1"/>
          </p:nvPr>
        </p:nvSpPr>
        <p:spPr/>
        <p:txBody>
          <a:bodyPr/>
          <a:lstStyle/>
          <a:p>
            <a:r>
              <a:rPr lang="en-US" smtClean="0"/>
              <a:t>Discuss the relationship between project, program, and portfolio management and the contributions each makes to enterprise success </a:t>
            </a:r>
          </a:p>
          <a:p>
            <a:r>
              <a:rPr lang="en-US" smtClean="0"/>
              <a:t>Summarize the role of project managers by describing what they do, what skills they need, the talent triangle, and career opportunities for IT project managers</a:t>
            </a:r>
          </a:p>
          <a:p>
            <a:r>
              <a:rPr lang="en-US" smtClean="0"/>
              <a:t>Recall key aspects of the project management profession, including important components of its history, the role of professional organizations like the Project Management Institute (PMI), the importance of certification and ethics, and the advancement of project management software</a:t>
            </a:r>
            <a:endParaRPr lang="en-US" dirty="0"/>
          </a:p>
        </p:txBody>
      </p:sp>
      <p:sp>
        <p:nvSpPr>
          <p:cNvPr id="10244"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The Role of the Project Manager</a:t>
            </a:r>
            <a:endParaRPr lang="en-US" dirty="0"/>
          </a:p>
        </p:txBody>
      </p:sp>
      <p:sp>
        <p:nvSpPr>
          <p:cNvPr id="40964" name="Content Placeholder 3"/>
          <p:cNvSpPr>
            <a:spLocks noGrp="1"/>
          </p:cNvSpPr>
          <p:nvPr>
            <p:ph idx="1"/>
          </p:nvPr>
        </p:nvSpPr>
        <p:spPr/>
        <p:txBody>
          <a:bodyPr/>
          <a:lstStyle/>
          <a:p>
            <a:r>
              <a:rPr lang="en-US" smtClean="0"/>
              <a:t>Project managers must work closely with the other stakeholders on a project, especially the sponsor and project team</a:t>
            </a:r>
          </a:p>
          <a:p>
            <a:r>
              <a:rPr lang="en-US" smtClean="0"/>
              <a:t>They are also more effective if they are familiar with the 10 project management knowledge areas</a:t>
            </a:r>
          </a:p>
          <a:p>
            <a:pPr lvl="1"/>
            <a:r>
              <a:rPr lang="en-US" smtClean="0"/>
              <a:t>And the various tools and techniques related to project management</a:t>
            </a:r>
            <a:endParaRPr lang="en-US" dirty="0"/>
          </a:p>
        </p:txBody>
      </p:sp>
      <p:sp>
        <p:nvSpPr>
          <p:cNvPr id="40963"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3924104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Project Manager Job Description</a:t>
            </a:r>
            <a:endParaRPr lang="en-US" dirty="0"/>
          </a:p>
        </p:txBody>
      </p:sp>
      <p:sp>
        <p:nvSpPr>
          <p:cNvPr id="40964" name="Content Placeholder 3"/>
          <p:cNvSpPr>
            <a:spLocks noGrp="1"/>
          </p:cNvSpPr>
          <p:nvPr>
            <p:ph idx="1"/>
          </p:nvPr>
        </p:nvSpPr>
        <p:spPr/>
        <p:txBody>
          <a:bodyPr/>
          <a:lstStyle/>
          <a:p>
            <a:r>
              <a:rPr lang="en-US" smtClean="0"/>
              <a:t>Job descriptions vary, but most include responsibilities like planning, scheduling, coordinating, and working with people to achieve project goals</a:t>
            </a:r>
          </a:p>
          <a:p>
            <a:r>
              <a:rPr lang="en-US" smtClean="0"/>
              <a:t>Project management is a skill needed in every major IT field, from database administrator to network specialist to technical writer</a:t>
            </a:r>
            <a:endParaRPr lang="en-US" dirty="0"/>
          </a:p>
        </p:txBody>
      </p:sp>
      <p:sp>
        <p:nvSpPr>
          <p:cNvPr id="40963"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12E5B70-0794-614B-B4E6-CB18B57E3175}"/>
              </a:ext>
            </a:extLst>
          </p:cNvPr>
          <p:cNvSpPr>
            <a:spLocks noGrp="1"/>
          </p:cNvSpPr>
          <p:nvPr>
            <p:ph type="title"/>
          </p:nvPr>
        </p:nvSpPr>
        <p:spPr/>
        <p:txBody>
          <a:bodyPr/>
          <a:lstStyle/>
          <a:p>
            <a:r>
              <a:rPr lang="en-US" smtClean="0"/>
              <a:t>Advice for Young Professionals</a:t>
            </a:r>
            <a:endParaRPr lang="en-US" dirty="0"/>
          </a:p>
        </p:txBody>
      </p:sp>
      <p:sp>
        <p:nvSpPr>
          <p:cNvPr id="2" name="Content Placeholder 1">
            <a:extLst>
              <a:ext uri="{FF2B5EF4-FFF2-40B4-BE49-F238E27FC236}">
                <a16:creationId xmlns:a16="http://schemas.microsoft.com/office/drawing/2014/main" xmlns="" id="{3B5B5120-729C-614D-8934-0C2D025883FA}"/>
              </a:ext>
            </a:extLst>
          </p:cNvPr>
          <p:cNvSpPr>
            <a:spLocks noGrp="1"/>
          </p:cNvSpPr>
          <p:nvPr>
            <p:ph idx="1"/>
          </p:nvPr>
        </p:nvSpPr>
        <p:spPr/>
        <p:txBody>
          <a:bodyPr/>
          <a:lstStyle/>
          <a:p>
            <a:r>
              <a:rPr lang="en-US" smtClean="0"/>
              <a:t>A few questions to ask yourself to know if you would be a good project manager</a:t>
            </a:r>
          </a:p>
          <a:p>
            <a:pPr lvl="1"/>
            <a:r>
              <a:rPr lang="en-US" smtClean="0"/>
              <a:t>Do you get frustrated by bad bosses? Do you think you could do a better job?</a:t>
            </a:r>
          </a:p>
          <a:p>
            <a:pPr lvl="1"/>
            <a:r>
              <a:rPr lang="en-US" smtClean="0"/>
              <a:t>Are you interested in understanding the big picture of how organizations work and how your individual work or your project fits in?</a:t>
            </a:r>
          </a:p>
          <a:p>
            <a:pPr lvl="1"/>
            <a:r>
              <a:rPr lang="en-US" smtClean="0"/>
              <a:t>Have you had other leadership roles, such as being a team captain, president of a club, or entrepreneur of a small business? Did you enjoy it? Did others think you did a good job?</a:t>
            </a:r>
          </a:p>
          <a:p>
            <a:pPr lvl="1"/>
            <a:r>
              <a:rPr lang="en-US" smtClean="0"/>
              <a:t>Are you good at mentoring others? Do people ask you for help in developing their skills or your advice on what to do?</a:t>
            </a:r>
            <a:endParaRPr lang="en-US" dirty="0"/>
          </a:p>
        </p:txBody>
      </p:sp>
      <p:sp>
        <p:nvSpPr>
          <p:cNvPr id="4" name="Footer Placeholder 3">
            <a:extLst>
              <a:ext uri="{FF2B5EF4-FFF2-40B4-BE49-F238E27FC236}">
                <a16:creationId xmlns:a16="http://schemas.microsoft.com/office/drawing/2014/main" xmlns="" id="{D98A0E6C-77C0-6A42-A4F4-0C3429708592}"/>
              </a:ext>
            </a:extLst>
          </p:cNvPr>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2676821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Suggested Skills for Project Managers (1 of 2)</a:t>
            </a:r>
            <a:endParaRPr lang="en-US" dirty="0"/>
          </a:p>
        </p:txBody>
      </p:sp>
      <p:sp>
        <p:nvSpPr>
          <p:cNvPr id="41987" name="Rectangle 3"/>
          <p:cNvSpPr>
            <a:spLocks noGrp="1" noChangeArrowheads="1"/>
          </p:cNvSpPr>
          <p:nvPr>
            <p:ph idx="1"/>
          </p:nvPr>
        </p:nvSpPr>
        <p:spPr/>
        <p:txBody>
          <a:bodyPr/>
          <a:lstStyle/>
          <a:p>
            <a:r>
              <a:rPr lang="en-US" smtClean="0"/>
              <a:t>The Project Management Body of Knowledge</a:t>
            </a:r>
          </a:p>
          <a:p>
            <a:r>
              <a:rPr lang="en-US" smtClean="0"/>
              <a:t>Application area knowledge, standards, and regulations</a:t>
            </a:r>
          </a:p>
          <a:p>
            <a:r>
              <a:rPr lang="en-US" smtClean="0"/>
              <a:t>Project environment knowledge</a:t>
            </a:r>
          </a:p>
          <a:p>
            <a:r>
              <a:rPr lang="en-US" smtClean="0"/>
              <a:t>General management knowledge and skills</a:t>
            </a:r>
          </a:p>
          <a:p>
            <a:r>
              <a:rPr lang="en-US" smtClean="0"/>
              <a:t>Soft skills or human relations skills</a:t>
            </a:r>
          </a:p>
          <a:p>
            <a:endParaRPr lang="en-US" dirty="0"/>
          </a:p>
        </p:txBody>
      </p:sp>
      <p:sp>
        <p:nvSpPr>
          <p:cNvPr id="41988"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Suggested Skills for Project Managers (2 of 2)</a:t>
            </a:r>
            <a:endParaRPr lang="en-US" dirty="0"/>
          </a:p>
        </p:txBody>
      </p:sp>
      <p:sp>
        <p:nvSpPr>
          <p:cNvPr id="41987" name="Rectangle 3"/>
          <p:cNvSpPr>
            <a:spLocks noGrp="1" noChangeArrowheads="1"/>
          </p:cNvSpPr>
          <p:nvPr>
            <p:ph idx="1"/>
          </p:nvPr>
        </p:nvSpPr>
        <p:spPr/>
        <p:txBody>
          <a:bodyPr/>
          <a:lstStyle/>
          <a:p>
            <a:r>
              <a:rPr lang="en-US" smtClean="0"/>
              <a:t>Six traits of highly effective project managers as follows:</a:t>
            </a:r>
          </a:p>
          <a:p>
            <a:pPr lvl="1"/>
            <a:r>
              <a:rPr lang="en-US" smtClean="0"/>
              <a:t>Be a strategic business partner</a:t>
            </a:r>
          </a:p>
          <a:p>
            <a:pPr lvl="1"/>
            <a:r>
              <a:rPr lang="en-US" smtClean="0"/>
              <a:t>Encourage and recognize valuable contributions</a:t>
            </a:r>
          </a:p>
          <a:p>
            <a:pPr lvl="1"/>
            <a:r>
              <a:rPr lang="en-US" smtClean="0"/>
              <a:t>Respect and motivate stakeholders</a:t>
            </a:r>
          </a:p>
          <a:p>
            <a:pPr lvl="1"/>
            <a:r>
              <a:rPr lang="en-US" smtClean="0"/>
              <a:t>Be fully vested in success</a:t>
            </a:r>
          </a:p>
          <a:p>
            <a:pPr lvl="1"/>
            <a:r>
              <a:rPr lang="en-US" smtClean="0"/>
              <a:t>Stress integrity and accountability</a:t>
            </a:r>
          </a:p>
          <a:p>
            <a:pPr lvl="1"/>
            <a:r>
              <a:rPr lang="en-US" smtClean="0"/>
              <a:t>Work in the gray/Be able to deal with ambiguity</a:t>
            </a:r>
          </a:p>
          <a:p>
            <a:endParaRPr lang="en-US" dirty="0"/>
          </a:p>
        </p:txBody>
      </p:sp>
      <p:sp>
        <p:nvSpPr>
          <p:cNvPr id="41988"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3646602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PMI Talent Triangle® and the Importance of Leadership Skills*</a:t>
            </a:r>
            <a:endParaRPr lang="en-US" dirty="0"/>
          </a:p>
        </p:txBody>
      </p:sp>
      <p:sp>
        <p:nvSpPr>
          <p:cNvPr id="44036" name="Content Placeholder 6"/>
          <p:cNvSpPr>
            <a:spLocks noGrp="1"/>
          </p:cNvSpPr>
          <p:nvPr>
            <p:ph idx="1"/>
          </p:nvPr>
        </p:nvSpPr>
        <p:spPr/>
        <p:txBody>
          <a:bodyPr/>
          <a:lstStyle/>
          <a:p>
            <a:r>
              <a:rPr lang="en-US" smtClean="0"/>
              <a:t>The talent triangle includes:</a:t>
            </a:r>
          </a:p>
          <a:p>
            <a:pPr lvl="1"/>
            <a:r>
              <a:rPr lang="en-US" smtClean="0"/>
              <a:t>Technical project management skills</a:t>
            </a:r>
          </a:p>
          <a:p>
            <a:pPr lvl="1"/>
            <a:r>
              <a:rPr lang="en-US" smtClean="0"/>
              <a:t>Strategic and business management skills</a:t>
            </a:r>
          </a:p>
          <a:p>
            <a:pPr lvl="1"/>
            <a:r>
              <a:rPr lang="en-US" smtClean="0"/>
              <a:t>Leadership skills</a:t>
            </a:r>
          </a:p>
          <a:p>
            <a:r>
              <a:rPr lang="en-US" smtClean="0"/>
              <a:t>Leadership styles include:</a:t>
            </a:r>
          </a:p>
          <a:p>
            <a:pPr lvl="1"/>
            <a:r>
              <a:rPr lang="en-US" smtClean="0"/>
              <a:t>Laissez-faire</a:t>
            </a:r>
          </a:p>
          <a:p>
            <a:pPr lvl="1"/>
            <a:r>
              <a:rPr lang="en-US" smtClean="0"/>
              <a:t>Transactional</a:t>
            </a:r>
          </a:p>
          <a:p>
            <a:pPr lvl="1"/>
            <a:r>
              <a:rPr lang="en-US" smtClean="0"/>
              <a:t>Servant leader</a:t>
            </a:r>
          </a:p>
          <a:p>
            <a:pPr lvl="1"/>
            <a:r>
              <a:rPr lang="en-US" smtClean="0"/>
              <a:t>Transformational</a:t>
            </a:r>
          </a:p>
          <a:p>
            <a:pPr lvl="1"/>
            <a:r>
              <a:rPr lang="en-US" smtClean="0"/>
              <a:t>Charismatic</a:t>
            </a:r>
          </a:p>
          <a:p>
            <a:pPr lvl="1"/>
            <a:r>
              <a:rPr lang="en-US" smtClean="0"/>
              <a:t>Interactional</a:t>
            </a:r>
            <a:endParaRPr lang="en-US" dirty="0"/>
          </a:p>
        </p:txBody>
      </p:sp>
      <p:sp>
        <p:nvSpPr>
          <p:cNvPr id="44035"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Careers for IT Project Managers (1 of 2)</a:t>
            </a:r>
            <a:endParaRPr lang="en-US" dirty="0"/>
          </a:p>
        </p:txBody>
      </p:sp>
      <p:sp>
        <p:nvSpPr>
          <p:cNvPr id="46084" name="Content Placeholder 3"/>
          <p:cNvSpPr>
            <a:spLocks noGrp="1"/>
          </p:cNvSpPr>
          <p:nvPr>
            <p:ph idx="1"/>
          </p:nvPr>
        </p:nvSpPr>
        <p:spPr/>
        <p:txBody>
          <a:bodyPr/>
          <a:lstStyle/>
          <a:p>
            <a:r>
              <a:rPr lang="en-US" smtClean="0"/>
              <a:t>In a 2017 survey, IT executives listed the “ten hot tech skills” they planned to hire for in 2017</a:t>
            </a:r>
          </a:p>
          <a:p>
            <a:r>
              <a:rPr lang="en-US" smtClean="0"/>
              <a:t>Project management was second only to full-stack software development</a:t>
            </a:r>
          </a:p>
          <a:p>
            <a:r>
              <a:rPr lang="en-US" smtClean="0"/>
              <a:t>Even if you choose to stay in a technical role, you still need project management knowledge and skills to help your team and organization</a:t>
            </a:r>
            <a:endParaRPr lang="en-US" dirty="0"/>
          </a:p>
        </p:txBody>
      </p:sp>
      <p:sp>
        <p:nvSpPr>
          <p:cNvPr id="46083"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Careers for IT Project Managers (2 of 2)</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xmlns="" val="584022633"/>
              </p:ext>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5334000">
                  <a:extLst>
                    <a:ext uri="{9D8B030D-6E8A-4147-A177-3AD203B41FA5}">
                      <a16:colId xmlns:a16="http://schemas.microsoft.com/office/drawing/2014/main" xmlns="" val="20001"/>
                    </a:ext>
                  </a:extLst>
                </a:gridCol>
              </a:tblGrid>
              <a:tr h="370840">
                <a:tc>
                  <a:txBody>
                    <a:bodyPr/>
                    <a:lstStyle/>
                    <a:p>
                      <a:r>
                        <a:rPr lang="en-US" b="0" dirty="0" smtClean="0">
                          <a:solidFill>
                            <a:schemeClr val="tx1"/>
                          </a:solidFill>
                        </a:rPr>
                        <a:t>1.</a:t>
                      </a:r>
                      <a:endParaRPr lang="en-US" b="0" dirty="0">
                        <a:solidFill>
                          <a:schemeClr val="tx1"/>
                        </a:solidFill>
                      </a:endParaRPr>
                    </a:p>
                  </a:txBody>
                  <a:tcPr>
                    <a:solidFill>
                      <a:schemeClr val="bg1">
                        <a:lumMod val="95000"/>
                      </a:schemeClr>
                    </a:solidFill>
                  </a:tcPr>
                </a:tc>
                <a:tc>
                  <a:txBody>
                    <a:bodyPr/>
                    <a:lstStyle/>
                    <a:p>
                      <a:r>
                        <a:rPr lang="en-US" b="0" dirty="0" smtClean="0">
                          <a:solidFill>
                            <a:schemeClr val="tx1"/>
                          </a:solidFill>
                        </a:rPr>
                        <a:t>Full-stack software development</a:t>
                      </a:r>
                      <a:endParaRPr lang="en-US" b="0" dirty="0">
                        <a:solidFill>
                          <a:schemeClr val="tx1"/>
                        </a:solidFill>
                      </a:endParaRPr>
                    </a:p>
                  </a:txBody>
                  <a:tcPr>
                    <a:solidFill>
                      <a:schemeClr val="bg1">
                        <a:lumMod val="95000"/>
                      </a:schemeClr>
                    </a:solidFill>
                  </a:tcPr>
                </a:tc>
                <a:extLst>
                  <a:ext uri="{0D108BD9-81ED-4DB2-BD59-A6C34878D82A}">
                    <a16:rowId xmlns:a16="http://schemas.microsoft.com/office/drawing/2014/main" xmlns="" val="10000"/>
                  </a:ext>
                </a:extLst>
              </a:tr>
              <a:tr h="370840">
                <a:tc>
                  <a:txBody>
                    <a:bodyPr/>
                    <a:lstStyle/>
                    <a:p>
                      <a:r>
                        <a:rPr lang="en-US" dirty="0" smtClean="0"/>
                        <a:t>2.</a:t>
                      </a:r>
                      <a:endParaRPr lang="en-US" dirty="0"/>
                    </a:p>
                  </a:txBody>
                  <a:tcPr/>
                </a:tc>
                <a:tc>
                  <a:txBody>
                    <a:bodyPr/>
                    <a:lstStyle/>
                    <a:p>
                      <a:r>
                        <a:rPr lang="en-US" dirty="0" smtClean="0"/>
                        <a:t>Project management</a:t>
                      </a:r>
                      <a:endParaRPr lang="en-US" dirty="0"/>
                    </a:p>
                  </a:txBody>
                  <a:tcPr/>
                </a:tc>
                <a:extLst>
                  <a:ext uri="{0D108BD9-81ED-4DB2-BD59-A6C34878D82A}">
                    <a16:rowId xmlns:a16="http://schemas.microsoft.com/office/drawing/2014/main" xmlns="" val="10001"/>
                  </a:ext>
                </a:extLst>
              </a:tr>
              <a:tr h="370840">
                <a:tc>
                  <a:txBody>
                    <a:bodyPr/>
                    <a:lstStyle/>
                    <a:p>
                      <a:r>
                        <a:rPr lang="en-US" dirty="0" smtClean="0"/>
                        <a:t>3.</a:t>
                      </a:r>
                      <a:endParaRPr lang="en-US" dirty="0"/>
                    </a:p>
                  </a:txBody>
                  <a:tcPr/>
                </a:tc>
                <a:tc>
                  <a:txBody>
                    <a:bodyPr/>
                    <a:lstStyle/>
                    <a:p>
                      <a:r>
                        <a:rPr lang="en-US" dirty="0" smtClean="0"/>
                        <a:t>Cyber-security</a:t>
                      </a:r>
                      <a:endParaRPr lang="en-US" dirty="0"/>
                    </a:p>
                  </a:txBody>
                  <a:tcPr/>
                </a:tc>
                <a:extLst>
                  <a:ext uri="{0D108BD9-81ED-4DB2-BD59-A6C34878D82A}">
                    <a16:rowId xmlns:a16="http://schemas.microsoft.com/office/drawing/2014/main" xmlns="" val="10002"/>
                  </a:ext>
                </a:extLst>
              </a:tr>
              <a:tr h="370840">
                <a:tc>
                  <a:txBody>
                    <a:bodyPr/>
                    <a:lstStyle/>
                    <a:p>
                      <a:r>
                        <a:rPr lang="en-US" dirty="0" smtClean="0"/>
                        <a:t>4.</a:t>
                      </a:r>
                      <a:endParaRPr lang="en-US" dirty="0"/>
                    </a:p>
                  </a:txBody>
                  <a:tcPr/>
                </a:tc>
                <a:tc>
                  <a:txBody>
                    <a:bodyPr/>
                    <a:lstStyle/>
                    <a:p>
                      <a:r>
                        <a:rPr lang="en-US" dirty="0" smtClean="0"/>
                        <a:t>Networking</a:t>
                      </a:r>
                      <a:endParaRPr lang="en-US" dirty="0"/>
                    </a:p>
                  </a:txBody>
                  <a:tcPr>
                    <a:lnB w="12700" cmpd="sng">
                      <a:noFill/>
                    </a:lnB>
                  </a:tcPr>
                </a:tc>
                <a:extLst>
                  <a:ext uri="{0D108BD9-81ED-4DB2-BD59-A6C34878D82A}">
                    <a16:rowId xmlns:a16="http://schemas.microsoft.com/office/drawing/2014/main" xmlns="" val="10003"/>
                  </a:ext>
                </a:extLst>
              </a:tr>
              <a:tr h="370840">
                <a:tc>
                  <a:txBody>
                    <a:bodyPr/>
                    <a:lstStyle/>
                    <a:p>
                      <a:r>
                        <a:rPr lang="en-US" dirty="0" smtClean="0"/>
                        <a:t>5.</a:t>
                      </a:r>
                      <a:endParaRPr lang="en-US" dirty="0"/>
                    </a:p>
                  </a:txBody>
                  <a:tcPr>
                    <a:lnR w="12700" cmpd="sng">
                      <a:noFill/>
                    </a:lnR>
                  </a:tcPr>
                </a:tc>
                <a:tc>
                  <a:txBody>
                    <a:bodyPr/>
                    <a:lstStyle/>
                    <a:p>
                      <a:r>
                        <a:rPr lang="en-US" dirty="0" smtClean="0"/>
                        <a:t>User experience/user interface (UX/UI) design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70840">
                <a:tc>
                  <a:txBody>
                    <a:bodyPr/>
                    <a:lstStyle/>
                    <a:p>
                      <a:r>
                        <a:rPr lang="en-US" dirty="0" smtClean="0"/>
                        <a:t>6.</a:t>
                      </a:r>
                      <a:endParaRPr lang="en-US" dirty="0"/>
                    </a:p>
                  </a:txBody>
                  <a:tcPr/>
                </a:tc>
                <a:tc>
                  <a:txBody>
                    <a:bodyPr/>
                    <a:lstStyle/>
                    <a:p>
                      <a:r>
                        <a:rPr lang="en-US" dirty="0" smtClean="0"/>
                        <a:t>Quality assurance (QA)/testing</a:t>
                      </a:r>
                      <a:endParaRPr lang="en-US" dirty="0"/>
                    </a:p>
                  </a:txBody>
                  <a:tcPr>
                    <a:lnT w="12700" cmpd="sng">
                      <a:noFill/>
                    </a:lnT>
                  </a:tcPr>
                </a:tc>
                <a:extLst>
                  <a:ext uri="{0D108BD9-81ED-4DB2-BD59-A6C34878D82A}">
                    <a16:rowId xmlns:a16="http://schemas.microsoft.com/office/drawing/2014/main" xmlns="" val="10005"/>
                  </a:ext>
                </a:extLst>
              </a:tr>
              <a:tr h="370840">
                <a:tc>
                  <a:txBody>
                    <a:bodyPr/>
                    <a:lstStyle/>
                    <a:p>
                      <a:r>
                        <a:rPr lang="en-US" dirty="0" smtClean="0"/>
                        <a:t>7.</a:t>
                      </a:r>
                      <a:endParaRPr lang="en-US" dirty="0"/>
                    </a:p>
                  </a:txBody>
                  <a:tcPr/>
                </a:tc>
                <a:tc>
                  <a:txBody>
                    <a:bodyPr/>
                    <a:lstStyle/>
                    <a:p>
                      <a:r>
                        <a:rPr lang="en-US" dirty="0" smtClean="0"/>
                        <a:t>Cloud engineering</a:t>
                      </a:r>
                      <a:endParaRPr lang="en-US" dirty="0"/>
                    </a:p>
                  </a:txBody>
                  <a:tcPr/>
                </a:tc>
                <a:extLst>
                  <a:ext uri="{0D108BD9-81ED-4DB2-BD59-A6C34878D82A}">
                    <a16:rowId xmlns:a16="http://schemas.microsoft.com/office/drawing/2014/main" xmlns="" val="10006"/>
                  </a:ext>
                </a:extLst>
              </a:tr>
              <a:tr h="370840">
                <a:tc>
                  <a:txBody>
                    <a:bodyPr/>
                    <a:lstStyle/>
                    <a:p>
                      <a:r>
                        <a:rPr lang="en-US" dirty="0" smtClean="0"/>
                        <a:t>8.</a:t>
                      </a:r>
                      <a:endParaRPr lang="en-US" dirty="0"/>
                    </a:p>
                  </a:txBody>
                  <a:tcPr/>
                </a:tc>
                <a:tc>
                  <a:txBody>
                    <a:bodyPr/>
                    <a:lstStyle/>
                    <a:p>
                      <a:r>
                        <a:rPr lang="en-US" dirty="0" smtClean="0"/>
                        <a:t>Big data</a:t>
                      </a:r>
                      <a:endParaRPr lang="en-US" dirty="0"/>
                    </a:p>
                  </a:txBody>
                  <a:tcPr/>
                </a:tc>
                <a:extLst>
                  <a:ext uri="{0D108BD9-81ED-4DB2-BD59-A6C34878D82A}">
                    <a16:rowId xmlns:a16="http://schemas.microsoft.com/office/drawing/2014/main" xmlns="" val="10007"/>
                  </a:ext>
                </a:extLst>
              </a:tr>
              <a:tr h="370840">
                <a:tc>
                  <a:txBody>
                    <a:bodyPr/>
                    <a:lstStyle/>
                    <a:p>
                      <a:r>
                        <a:rPr lang="en-US" dirty="0" smtClean="0"/>
                        <a:t>9.</a:t>
                      </a:r>
                      <a:endParaRPr lang="en-US" dirty="0"/>
                    </a:p>
                  </a:txBody>
                  <a:tcPr/>
                </a:tc>
                <a:tc>
                  <a:txBody>
                    <a:bodyPr/>
                    <a:lstStyle/>
                    <a:p>
                      <a:r>
                        <a:rPr lang="en-US" dirty="0" smtClean="0"/>
                        <a:t>Machine learning/artificial</a:t>
                      </a:r>
                      <a:r>
                        <a:rPr lang="en-US" baseline="0" dirty="0" smtClean="0"/>
                        <a:t> intelligence</a:t>
                      </a:r>
                      <a:endParaRPr lang="en-US" dirty="0"/>
                    </a:p>
                  </a:txBody>
                  <a:tcPr/>
                </a:tc>
                <a:extLst>
                  <a:ext uri="{0D108BD9-81ED-4DB2-BD59-A6C34878D82A}">
                    <a16:rowId xmlns:a16="http://schemas.microsoft.com/office/drawing/2014/main" xmlns="" val="10008"/>
                  </a:ext>
                </a:extLst>
              </a:tr>
              <a:tr h="370840">
                <a:tc>
                  <a:txBody>
                    <a:bodyPr/>
                    <a:lstStyle/>
                    <a:p>
                      <a:r>
                        <a:rPr lang="en-US" dirty="0" smtClean="0"/>
                        <a:t>10.</a:t>
                      </a:r>
                      <a:endParaRPr lang="en-US" dirty="0"/>
                    </a:p>
                  </a:txBody>
                  <a:tcPr/>
                </a:tc>
                <a:tc>
                  <a:txBody>
                    <a:bodyPr/>
                    <a:lstStyle/>
                    <a:p>
                      <a:r>
                        <a:rPr lang="en-US" dirty="0" smtClean="0"/>
                        <a:t>DevOps</a:t>
                      </a:r>
                      <a:endParaRPr lang="en-US" dirty="0"/>
                    </a:p>
                  </a:txBody>
                  <a:tcPr/>
                </a:tc>
                <a:extLst>
                  <a:ext uri="{0D108BD9-81ED-4DB2-BD59-A6C34878D82A}">
                    <a16:rowId xmlns:a16="http://schemas.microsoft.com/office/drawing/2014/main" xmlns="" val="10009"/>
                  </a:ext>
                </a:extLst>
              </a:tr>
            </a:tbl>
          </a:graphicData>
        </a:graphic>
      </p:graphicFrame>
      <p:sp>
        <p:nvSpPr>
          <p:cNvPr id="3" name="TextBox 2"/>
          <p:cNvSpPr txBox="1"/>
          <p:nvPr/>
        </p:nvSpPr>
        <p:spPr>
          <a:xfrm>
            <a:off x="1447800" y="5105400"/>
            <a:ext cx="6019800"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Source: Sharon Florentine, “10 IT skills that employers need in 2017,” CIO from </a:t>
            </a:r>
            <a:r>
              <a:rPr lang="en-US" sz="1400" dirty="0" smtClean="0">
                <a:latin typeface="Calibri" panose="020F0502020204030204" pitchFamily="34" charset="0"/>
                <a:cs typeface="Calibri" panose="020F0502020204030204" pitchFamily="34" charset="0"/>
              </a:rPr>
              <a:t>IDG (February </a:t>
            </a:r>
            <a:r>
              <a:rPr lang="en-US" sz="1400" dirty="0">
                <a:latin typeface="Calibri" panose="020F0502020204030204" pitchFamily="34" charset="0"/>
                <a:cs typeface="Calibri" panose="020F0502020204030204" pitchFamily="34" charset="0"/>
              </a:rPr>
              <a:t>1, 2017).</a:t>
            </a:r>
          </a:p>
        </p:txBody>
      </p:sp>
      <p:sp>
        <p:nvSpPr>
          <p:cNvPr id="8" name="Content Placeholder 7">
            <a:extLst>
              <a:ext uri="{FF2B5EF4-FFF2-40B4-BE49-F238E27FC236}">
                <a16:creationId xmlns:a16="http://schemas.microsoft.com/office/drawing/2014/main" xmlns="" id="{BBE84025-049D-694E-8526-2935DB0756CD}"/>
              </a:ext>
            </a:extLst>
          </p:cNvPr>
          <p:cNvSpPr>
            <a:spLocks noGrp="1"/>
          </p:cNvSpPr>
          <p:nvPr>
            <p:ph idx="1"/>
          </p:nvPr>
        </p:nvSpPr>
        <p:spPr>
          <a:xfrm>
            <a:off x="1473200" y="5628620"/>
            <a:ext cx="4622800" cy="460375"/>
          </a:xfrm>
        </p:spPr>
        <p:txBody>
          <a:bodyPr/>
          <a:lstStyle/>
          <a:p>
            <a:pPr marL="0" indent="0">
              <a:buNone/>
            </a:pPr>
            <a:r>
              <a:rPr lang="en-US" dirty="0" smtClean="0"/>
              <a:t>Table 1-4 Ten hot tech skills for 2017</a:t>
            </a:r>
            <a:endParaRPr lang="en-US" dirty="0"/>
          </a:p>
        </p:txBody>
      </p:sp>
      <p:sp>
        <p:nvSpPr>
          <p:cNvPr id="47107"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The Project Management Profession</a:t>
            </a:r>
            <a:endParaRPr lang="en-US" dirty="0"/>
          </a:p>
        </p:txBody>
      </p:sp>
      <p:sp>
        <p:nvSpPr>
          <p:cNvPr id="48132" name="Content Placeholder 3"/>
          <p:cNvSpPr>
            <a:spLocks noGrp="1"/>
          </p:cNvSpPr>
          <p:nvPr>
            <p:ph idx="1"/>
          </p:nvPr>
        </p:nvSpPr>
        <p:spPr/>
        <p:txBody>
          <a:bodyPr/>
          <a:lstStyle/>
          <a:p>
            <a:r>
              <a:rPr lang="en-US" smtClean="0"/>
              <a:t>The profession of project management is growing at a very rapid pace</a:t>
            </a:r>
          </a:p>
          <a:p>
            <a:r>
              <a:rPr lang="en-US" smtClean="0"/>
              <a:t>It is helpful to understand the history of the field,  the role of professional societies like the Project Management Institute, and the growth in project management software</a:t>
            </a:r>
            <a:endParaRPr lang="en-US" dirty="0"/>
          </a:p>
        </p:txBody>
      </p:sp>
      <p:sp>
        <p:nvSpPr>
          <p:cNvPr id="48131" name="Footer Placeholder 2"/>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History of Project Management (1 of 4)</a:t>
            </a:r>
            <a:endParaRPr lang="en-US" dirty="0"/>
          </a:p>
        </p:txBody>
      </p:sp>
      <p:sp>
        <p:nvSpPr>
          <p:cNvPr id="49155" name="Rectangle 3"/>
          <p:cNvSpPr>
            <a:spLocks noGrp="1" noChangeArrowheads="1"/>
          </p:cNvSpPr>
          <p:nvPr>
            <p:ph idx="1"/>
          </p:nvPr>
        </p:nvSpPr>
        <p:spPr/>
        <p:txBody>
          <a:bodyPr/>
          <a:lstStyle/>
          <a:p>
            <a:r>
              <a:rPr lang="en-US" smtClean="0"/>
              <a:t>Some people argue that building the Egyptian pyramids was a project, as was building the Great Wall of China</a:t>
            </a:r>
          </a:p>
          <a:p>
            <a:r>
              <a:rPr lang="en-US" smtClean="0"/>
              <a:t>Most people consider the Manhattan Project to be the first project to use “modern” project management</a:t>
            </a:r>
          </a:p>
          <a:p>
            <a:r>
              <a:rPr lang="en-US" smtClean="0"/>
              <a:t>This three-year, $2 billion (in 1946 dollars) project had a separate project manager and a technical manager</a:t>
            </a:r>
            <a:endParaRPr lang="en-US" dirty="0"/>
          </a:p>
        </p:txBody>
      </p:sp>
      <p:sp>
        <p:nvSpPr>
          <p:cNvPr id="49156"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Introduction (1 of 3)</a:t>
            </a:r>
            <a:endParaRPr lang="en-US" dirty="0"/>
          </a:p>
        </p:txBody>
      </p:sp>
      <p:sp>
        <p:nvSpPr>
          <p:cNvPr id="11267" name="Rectangle 3"/>
          <p:cNvSpPr>
            <a:spLocks noGrp="1" noChangeArrowheads="1"/>
          </p:cNvSpPr>
          <p:nvPr>
            <p:ph idx="1"/>
          </p:nvPr>
        </p:nvSpPr>
        <p:spPr/>
        <p:txBody>
          <a:bodyPr/>
          <a:lstStyle/>
          <a:p>
            <a:r>
              <a:rPr lang="en-US" smtClean="0"/>
              <a:t>Many people and organizations today have a new or renewed interest in project management</a:t>
            </a:r>
          </a:p>
          <a:p>
            <a:r>
              <a:rPr lang="en-US" smtClean="0"/>
              <a:t>Worldwide IT spending was $3.5 trillion in 2017, a 2.4 percent increase from 2016 spending</a:t>
            </a:r>
          </a:p>
          <a:p>
            <a:r>
              <a:rPr lang="en-US" smtClean="0"/>
              <a:t>The Project Management Institute reported that the number of jobs reached almost 66 million in 2017. By 2027, employers will need 87.7 million individuals working in project management–oriented roles</a:t>
            </a:r>
            <a:endParaRPr lang="en-US" dirty="0"/>
          </a:p>
        </p:txBody>
      </p:sp>
      <p:sp>
        <p:nvSpPr>
          <p:cNvPr id="11268" name="Footer Placeholder 4"/>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History of Project Management (2 of 4)</a:t>
            </a:r>
            <a:endParaRPr lang="en-US" dirty="0"/>
          </a:p>
        </p:txBody>
      </p:sp>
      <p:sp>
        <p:nvSpPr>
          <p:cNvPr id="50179"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3" name="Content Placeholder 2" descr="Image shows a Gantt chart created with Project 2016, the most widely used project management software today.&#10;"/>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723900" y="1143000"/>
            <a:ext cx="7696200" cy="4623463"/>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History of Project Management (3 of 4)</a:t>
            </a:r>
            <a:endParaRPr lang="en-US" dirty="0"/>
          </a:p>
        </p:txBody>
      </p:sp>
      <p:sp>
        <p:nvSpPr>
          <p:cNvPr id="2" name="Content Placeholder 1"/>
          <p:cNvSpPr>
            <a:spLocks noGrp="1"/>
          </p:cNvSpPr>
          <p:nvPr>
            <p:ph idx="1"/>
          </p:nvPr>
        </p:nvSpPr>
        <p:spPr/>
        <p:txBody>
          <a:bodyPr/>
          <a:lstStyle/>
          <a:p>
            <a:r>
              <a:rPr lang="en-US" smtClean="0"/>
              <a:t>In the 1990s, many companies began creating PMOs to help them handle the increasing number and complexity of projects</a:t>
            </a:r>
          </a:p>
          <a:p>
            <a:r>
              <a:rPr lang="en-US" smtClean="0"/>
              <a:t>A Project Management Office (PMO) is an organizational group responsible for coordinating the project management function throughout an organization</a:t>
            </a:r>
            <a:endParaRPr lang="en-US" dirty="0"/>
          </a:p>
        </p:txBody>
      </p:sp>
      <p:sp>
        <p:nvSpPr>
          <p:cNvPr id="4" name="Footer Placeholder 3"/>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1957115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History of Project Management (4 of 4)</a:t>
            </a:r>
            <a:endParaRPr lang="en-US" dirty="0"/>
          </a:p>
        </p:txBody>
      </p:sp>
      <p:sp>
        <p:nvSpPr>
          <p:cNvPr id="51203"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4" name="Content Placeholder 3" descr="A 2016 study found that 85 percent of U.S. organizations reported having PMOs. Image shows the percentage based on size.&#10;"/>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609600" y="1105854"/>
            <a:ext cx="7924800" cy="4646516"/>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Global Issues</a:t>
            </a:r>
            <a:endParaRPr lang="en-US" dirty="0"/>
          </a:p>
        </p:txBody>
      </p:sp>
      <p:sp>
        <p:nvSpPr>
          <p:cNvPr id="2" name="Content Placeholder 1"/>
          <p:cNvSpPr>
            <a:spLocks noGrp="1"/>
          </p:cNvSpPr>
          <p:nvPr>
            <p:ph idx="1"/>
          </p:nvPr>
        </p:nvSpPr>
        <p:spPr/>
        <p:txBody>
          <a:bodyPr/>
          <a:lstStyle/>
          <a:p>
            <a:r>
              <a:rPr lang="en-US" smtClean="0"/>
              <a:t>Several global dynamics are forcing organizations to rethink their practices:</a:t>
            </a:r>
          </a:p>
          <a:p>
            <a:pPr lvl="1"/>
            <a:r>
              <a:rPr lang="en-US" smtClean="0"/>
              <a:t>Talent development for project and program managers is a top concern</a:t>
            </a:r>
          </a:p>
          <a:p>
            <a:pPr lvl="1"/>
            <a:r>
              <a:rPr lang="en-US" smtClean="0"/>
              <a:t>Basic project management techniques are core competencies</a:t>
            </a:r>
          </a:p>
          <a:p>
            <a:pPr lvl="1"/>
            <a:r>
              <a:rPr lang="en-US" smtClean="0"/>
              <a:t>Organizations want to use more agile approaches to project management</a:t>
            </a:r>
          </a:p>
          <a:p>
            <a:pPr lvl="1"/>
            <a:r>
              <a:rPr lang="en-US" smtClean="0"/>
              <a:t>Benefits realization of projects is a key metric</a:t>
            </a:r>
            <a:endParaRPr lang="en-US" dirty="0"/>
          </a:p>
        </p:txBody>
      </p:sp>
      <p:sp>
        <p:nvSpPr>
          <p:cNvPr id="4" name="Footer Placeholder 3"/>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3859166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59EA210F-04FD-BB44-9826-FDDF614267FF}"/>
              </a:ext>
            </a:extLst>
          </p:cNvPr>
          <p:cNvSpPr>
            <a:spLocks noGrp="1"/>
          </p:cNvSpPr>
          <p:nvPr>
            <p:ph type="title"/>
          </p:nvPr>
        </p:nvSpPr>
        <p:spPr/>
        <p:txBody>
          <a:bodyPr/>
          <a:lstStyle/>
          <a:p>
            <a:r>
              <a:rPr lang="en-US" smtClean="0"/>
              <a:t>The Project Management Institute</a:t>
            </a:r>
            <a:endParaRPr lang="en-US" dirty="0"/>
          </a:p>
        </p:txBody>
      </p:sp>
      <p:sp>
        <p:nvSpPr>
          <p:cNvPr id="6" name="Content Placeholder 5">
            <a:extLst>
              <a:ext uri="{FF2B5EF4-FFF2-40B4-BE49-F238E27FC236}">
                <a16:creationId xmlns:a16="http://schemas.microsoft.com/office/drawing/2014/main" xmlns="" id="{29472B38-755B-EB4D-A26F-5EED1C2C4EF4}"/>
              </a:ext>
            </a:extLst>
          </p:cNvPr>
          <p:cNvSpPr>
            <a:spLocks noGrp="1"/>
          </p:cNvSpPr>
          <p:nvPr>
            <p:ph idx="1"/>
          </p:nvPr>
        </p:nvSpPr>
        <p:spPr/>
        <p:txBody>
          <a:bodyPr/>
          <a:lstStyle/>
          <a:p>
            <a:r>
              <a:rPr lang="en-US" smtClean="0"/>
              <a:t>The Project Management Institute (PMI) is an international professional society for project managers founded in 1969</a:t>
            </a:r>
          </a:p>
          <a:p>
            <a:r>
              <a:rPr lang="en-US" smtClean="0"/>
              <a:t>PMI has continued to attract and retain members, reporting more than 500,000 members worldwide by late 2017</a:t>
            </a:r>
          </a:p>
          <a:p>
            <a:r>
              <a:rPr lang="en-US" smtClean="0"/>
              <a:t>There are communities of practices in many areas, like information systems, financial services, and health care</a:t>
            </a:r>
          </a:p>
          <a:p>
            <a:r>
              <a:rPr lang="en-US" smtClean="0"/>
              <a:t>Project management research and certification programs continue to grow</a:t>
            </a:r>
            <a:endParaRPr lang="en-US" dirty="0"/>
          </a:p>
        </p:txBody>
      </p:sp>
      <p:sp>
        <p:nvSpPr>
          <p:cNvPr id="52231" name="Footer Placeholder 8"/>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E2BDB21-F078-6C49-9233-0BAC1A66402C}"/>
              </a:ext>
            </a:extLst>
          </p:cNvPr>
          <p:cNvSpPr>
            <a:spLocks noGrp="1"/>
          </p:cNvSpPr>
          <p:nvPr>
            <p:ph type="title"/>
          </p:nvPr>
        </p:nvSpPr>
        <p:spPr/>
        <p:txBody>
          <a:bodyPr/>
          <a:lstStyle/>
          <a:p>
            <a:r>
              <a:rPr lang="en-US" smtClean="0"/>
              <a:t>PMI Student Membership</a:t>
            </a:r>
            <a:endParaRPr lang="en-US" dirty="0"/>
          </a:p>
        </p:txBody>
      </p:sp>
      <p:sp>
        <p:nvSpPr>
          <p:cNvPr id="2" name="Content Placeholder 1">
            <a:extLst>
              <a:ext uri="{FF2B5EF4-FFF2-40B4-BE49-F238E27FC236}">
                <a16:creationId xmlns:a16="http://schemas.microsoft.com/office/drawing/2014/main" xmlns="" id="{1FAE70CE-0819-B848-A5DC-98BA0010A578}"/>
              </a:ext>
            </a:extLst>
          </p:cNvPr>
          <p:cNvSpPr>
            <a:spLocks noGrp="1"/>
          </p:cNvSpPr>
          <p:nvPr>
            <p:ph idx="1"/>
          </p:nvPr>
        </p:nvSpPr>
        <p:spPr/>
        <p:txBody>
          <a:bodyPr/>
          <a:lstStyle/>
          <a:p>
            <a:r>
              <a:rPr lang="en-US" smtClean="0"/>
              <a:t>Students can join PMI at a reduced fee and earn the Certified Associate in Project Management (CAPM) certification(see </a:t>
            </a:r>
            <a:r>
              <a:rPr lang="en-US" smtClean="0">
                <a:hlinkClick r:id="rId2"/>
              </a:rPr>
              <a:t>PMI</a:t>
            </a:r>
            <a:r>
              <a:rPr lang="en-US" smtClean="0"/>
              <a:t> for details)</a:t>
            </a:r>
            <a:endParaRPr lang="en-US" dirty="0"/>
          </a:p>
        </p:txBody>
      </p:sp>
      <p:sp>
        <p:nvSpPr>
          <p:cNvPr id="4" name="Footer Placeholder 3">
            <a:extLst>
              <a:ext uri="{FF2B5EF4-FFF2-40B4-BE49-F238E27FC236}">
                <a16:creationId xmlns:a16="http://schemas.microsoft.com/office/drawing/2014/main" xmlns="" id="{A0BA738A-C799-4C4B-AEB4-5689713D6212}"/>
              </a:ext>
            </a:extLst>
          </p:cNvPr>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2976905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Project Management Certification (1 of 2)</a:t>
            </a:r>
            <a:endParaRPr lang="en-US" dirty="0"/>
          </a:p>
        </p:txBody>
      </p:sp>
      <p:sp>
        <p:nvSpPr>
          <p:cNvPr id="53251" name="Rectangle 3"/>
          <p:cNvSpPr>
            <a:spLocks noGrp="1" noChangeArrowheads="1"/>
          </p:cNvSpPr>
          <p:nvPr>
            <p:ph idx="1"/>
          </p:nvPr>
        </p:nvSpPr>
        <p:spPr/>
        <p:txBody>
          <a:bodyPr/>
          <a:lstStyle/>
          <a:p>
            <a:r>
              <a:rPr lang="en-US" smtClean="0"/>
              <a:t>PMI provides certification as a Project Management Professional (PMP®)</a:t>
            </a:r>
          </a:p>
          <a:p>
            <a:r>
              <a:rPr lang="en-US" smtClean="0"/>
              <a:t>A PMP® has documented sufficient project experience, agreed to follow a code of ethics, and passed the PMP® exam</a:t>
            </a:r>
          </a:p>
          <a:p>
            <a:r>
              <a:rPr lang="en-US" smtClean="0"/>
              <a:t>The number of people earning PMP® certification is increasing quickly</a:t>
            </a:r>
          </a:p>
          <a:p>
            <a:endParaRPr lang="en-US" dirty="0"/>
          </a:p>
        </p:txBody>
      </p:sp>
      <p:sp>
        <p:nvSpPr>
          <p:cNvPr id="53252"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Project Management Certification (2 of 2)</a:t>
            </a:r>
            <a:endParaRPr lang="en-US" dirty="0"/>
          </a:p>
        </p:txBody>
      </p:sp>
      <p:sp>
        <p:nvSpPr>
          <p:cNvPr id="54275"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3" name="Content Placeholder 2" descr="Image shows the rapid growth in the number of people earning PMP® certification from 1993 to 2017.&#10;"/>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685800" y="1050168"/>
            <a:ext cx="7772400" cy="5002758"/>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Ethics in Project Management</a:t>
            </a:r>
            <a:endParaRPr lang="en-US" dirty="0"/>
          </a:p>
        </p:txBody>
      </p:sp>
      <p:sp>
        <p:nvSpPr>
          <p:cNvPr id="49155" name="Rectangle 3"/>
          <p:cNvSpPr>
            <a:spLocks noGrp="1" noChangeArrowheads="1"/>
          </p:cNvSpPr>
          <p:nvPr>
            <p:ph idx="1"/>
          </p:nvPr>
        </p:nvSpPr>
        <p:spPr/>
        <p:txBody>
          <a:bodyPr/>
          <a:lstStyle/>
          <a:p>
            <a:r>
              <a:rPr lang="en-US" smtClean="0"/>
              <a:t>Ethics, loosely defined, is a set of principles that guide our decision making based on personal values of what is “right” and “wrong”</a:t>
            </a:r>
          </a:p>
          <a:p>
            <a:r>
              <a:rPr lang="en-US" smtClean="0"/>
              <a:t>Project managers often face ethical dilemmas</a:t>
            </a:r>
          </a:p>
          <a:p>
            <a:r>
              <a:rPr lang="en-US" smtClean="0"/>
              <a:t>In order to earn PMP® certification, applicants must agree to PMI’s Code of Ethics and Professional Conduct</a:t>
            </a:r>
          </a:p>
          <a:p>
            <a:r>
              <a:rPr lang="en-US" smtClean="0"/>
              <a:t>Several questions on the PMP® exam are related to professional responsibility, including ethics</a:t>
            </a:r>
          </a:p>
          <a:p>
            <a:endParaRPr lang="en-US" smtClean="0"/>
          </a:p>
          <a:p>
            <a:endParaRPr lang="en-US" dirty="0"/>
          </a:p>
        </p:txBody>
      </p:sp>
      <p:sp>
        <p:nvSpPr>
          <p:cNvPr id="55300"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Project Management Software*</a:t>
            </a:r>
            <a:endParaRPr lang="en-US" dirty="0"/>
          </a:p>
        </p:txBody>
      </p:sp>
      <p:sp>
        <p:nvSpPr>
          <p:cNvPr id="27651" name="Rectangle 3"/>
          <p:cNvSpPr>
            <a:spLocks noGrp="1" noChangeArrowheads="1"/>
          </p:cNvSpPr>
          <p:nvPr>
            <p:ph idx="1"/>
          </p:nvPr>
        </p:nvSpPr>
        <p:spPr/>
        <p:txBody>
          <a:bodyPr/>
          <a:lstStyle/>
          <a:p>
            <a:r>
              <a:rPr lang="en-US" smtClean="0"/>
              <a:t>There are hundreds of different products to assist in performing project management</a:t>
            </a:r>
          </a:p>
          <a:p>
            <a:r>
              <a:rPr lang="en-US" smtClean="0"/>
              <a:t>Three main categories of tools:</a:t>
            </a:r>
          </a:p>
          <a:p>
            <a:pPr lvl="1"/>
            <a:r>
              <a:rPr lang="en-US" smtClean="0"/>
              <a:t>Low-end tools: Handle single or smaller projects well, cost under $200 per user</a:t>
            </a:r>
          </a:p>
          <a:p>
            <a:pPr lvl="1"/>
            <a:r>
              <a:rPr lang="en-US" smtClean="0"/>
              <a:t>Midrange tools:  Handle multiple projects and users, cost $200-$1,000 per user, Microsoft Project is still the most popular</a:t>
            </a:r>
          </a:p>
          <a:p>
            <a:pPr lvl="1"/>
            <a:r>
              <a:rPr lang="en-US" smtClean="0"/>
              <a:t>High-end tools:  Also called enterprise project management software, often licensed on a per-user basis</a:t>
            </a:r>
          </a:p>
          <a:p>
            <a:r>
              <a:rPr lang="en-US" smtClean="0"/>
              <a:t>Several free or open-source tools are also available</a:t>
            </a:r>
            <a:endParaRPr lang="en-US" dirty="0"/>
          </a:p>
        </p:txBody>
      </p:sp>
      <p:sp>
        <p:nvSpPr>
          <p:cNvPr id="56324"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Introduction (2 of 3)</a:t>
            </a:r>
            <a:endParaRPr lang="en-US" dirty="0"/>
          </a:p>
        </p:txBody>
      </p:sp>
      <p:sp>
        <p:nvSpPr>
          <p:cNvPr id="44035" name="Rectangle 3"/>
          <p:cNvSpPr>
            <a:spLocks noGrp="1" noChangeArrowheads="1"/>
          </p:cNvSpPr>
          <p:nvPr>
            <p:ph idx="1"/>
          </p:nvPr>
        </p:nvSpPr>
        <p:spPr/>
        <p:txBody>
          <a:bodyPr/>
          <a:lstStyle/>
          <a:p>
            <a:r>
              <a:rPr lang="en-US" smtClean="0"/>
              <a:t>In 2017, the average annual salary (without bonuses) for someone in the project management profession was $112,000 in the U.S. and $130,866 in Switzerland</a:t>
            </a:r>
          </a:p>
          <a:p>
            <a:r>
              <a:rPr lang="en-US" smtClean="0"/>
              <a:t>The top skills employers look for in new college graduates are all related to project management: team-work, problem-solving, and verbal communications</a:t>
            </a:r>
          </a:p>
          <a:p>
            <a:r>
              <a:rPr lang="en-US" smtClean="0"/>
              <a:t>Organizations waste $97 million for every $1 billion spent on projects, according to PMI’s Pulse of the Profession® report</a:t>
            </a:r>
            <a:endParaRPr lang="en-US" dirty="0"/>
          </a:p>
        </p:txBody>
      </p:sp>
      <p:sp>
        <p:nvSpPr>
          <p:cNvPr id="12292" name="Footer Placeholder 4"/>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Chapter Summary</a:t>
            </a:r>
            <a:endParaRPr lang="en-US" dirty="0"/>
          </a:p>
        </p:txBody>
      </p:sp>
      <p:sp>
        <p:nvSpPr>
          <p:cNvPr id="110595" name="Rectangle 3"/>
          <p:cNvSpPr>
            <a:spLocks noGrp="1" noChangeArrowheads="1"/>
          </p:cNvSpPr>
          <p:nvPr>
            <p:ph idx="1"/>
          </p:nvPr>
        </p:nvSpPr>
        <p:spPr/>
        <p:txBody>
          <a:bodyPr/>
          <a:lstStyle/>
          <a:p>
            <a:r>
              <a:rPr lang="en-US" smtClean="0"/>
              <a:t>A project is a temporary endeavor undertaken to create a unique product, service, or result</a:t>
            </a:r>
          </a:p>
          <a:p>
            <a:r>
              <a:rPr lang="en-US" smtClean="0"/>
              <a:t>Project management is the application of knowledge, skills, tools, and techniques to project activities to meet project requirements</a:t>
            </a:r>
          </a:p>
          <a:p>
            <a:r>
              <a:rPr lang="en-US" smtClean="0"/>
              <a:t>A program is a group of related projects managed in a coordinated way</a:t>
            </a:r>
          </a:p>
          <a:p>
            <a:r>
              <a:rPr lang="en-US" smtClean="0"/>
              <a:t>Project portfolio management involves organizing and managing projects and programs as a portfolio of investments</a:t>
            </a:r>
          </a:p>
          <a:p>
            <a:r>
              <a:rPr lang="en-US" smtClean="0"/>
              <a:t>Project managers play a key role in helping projects and organizations succeed</a:t>
            </a:r>
          </a:p>
          <a:p>
            <a:r>
              <a:rPr lang="en-US" smtClean="0"/>
              <a:t>The project management profession continues to grow and mature</a:t>
            </a:r>
            <a:endParaRPr lang="en-US" dirty="0"/>
          </a:p>
        </p:txBody>
      </p:sp>
      <p:sp>
        <p:nvSpPr>
          <p:cNvPr id="57348"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Introduction (3 of 3)</a:t>
            </a:r>
            <a:endParaRPr lang="en-US" dirty="0"/>
          </a:p>
        </p:txBody>
      </p:sp>
      <p:sp>
        <p:nvSpPr>
          <p:cNvPr id="14339" name="Rectangle 3"/>
          <p:cNvSpPr>
            <a:spLocks noGrp="1" noChangeArrowheads="1"/>
          </p:cNvSpPr>
          <p:nvPr>
            <p:ph idx="1"/>
          </p:nvPr>
        </p:nvSpPr>
        <p:spPr/>
        <p:txBody>
          <a:bodyPr/>
          <a:lstStyle/>
          <a:p>
            <a:r>
              <a:rPr lang="en-US" smtClean="0"/>
              <a:t>Advantages of Using Formal Project Management:</a:t>
            </a:r>
          </a:p>
          <a:p>
            <a:pPr lvl="1"/>
            <a:r>
              <a:rPr lang="en-US" smtClean="0"/>
              <a:t>Better control of financial, physical, and human resources</a:t>
            </a:r>
          </a:p>
          <a:p>
            <a:pPr lvl="1"/>
            <a:r>
              <a:rPr lang="en-US" smtClean="0"/>
              <a:t>Improved customer relations</a:t>
            </a:r>
          </a:p>
          <a:p>
            <a:pPr lvl="1"/>
            <a:r>
              <a:rPr lang="en-US" smtClean="0"/>
              <a:t>Shorter development times</a:t>
            </a:r>
          </a:p>
          <a:p>
            <a:pPr lvl="1"/>
            <a:r>
              <a:rPr lang="en-US" smtClean="0"/>
              <a:t>Lower costs and improved productivity</a:t>
            </a:r>
          </a:p>
          <a:p>
            <a:pPr lvl="1"/>
            <a:r>
              <a:rPr lang="en-US" smtClean="0"/>
              <a:t>Higher quality and increased reliability</a:t>
            </a:r>
          </a:p>
          <a:p>
            <a:pPr lvl="1"/>
            <a:r>
              <a:rPr lang="en-US" smtClean="0"/>
              <a:t>Higher profit margins</a:t>
            </a:r>
          </a:p>
          <a:p>
            <a:pPr lvl="1"/>
            <a:r>
              <a:rPr lang="en-US" smtClean="0"/>
              <a:t>Better internal coordination</a:t>
            </a:r>
          </a:p>
          <a:p>
            <a:pPr lvl="1"/>
            <a:r>
              <a:rPr lang="en-US" smtClean="0"/>
              <a:t>Positive impact on meeting strategic goals</a:t>
            </a:r>
          </a:p>
          <a:p>
            <a:pPr lvl="1"/>
            <a:r>
              <a:rPr lang="en-US" smtClean="0"/>
              <a:t>Higher worker morale</a:t>
            </a:r>
            <a:endParaRPr lang="en-US" dirty="0"/>
          </a:p>
        </p:txBody>
      </p:sp>
      <p:sp>
        <p:nvSpPr>
          <p:cNvPr id="14340"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What Is a Project?</a:t>
            </a:r>
            <a:endParaRPr lang="en-US" dirty="0"/>
          </a:p>
        </p:txBody>
      </p:sp>
      <p:sp>
        <p:nvSpPr>
          <p:cNvPr id="15363" name="Rectangle 3"/>
          <p:cNvSpPr>
            <a:spLocks noGrp="1" noChangeArrowheads="1"/>
          </p:cNvSpPr>
          <p:nvPr>
            <p:ph idx="1"/>
          </p:nvPr>
        </p:nvSpPr>
        <p:spPr/>
        <p:txBody>
          <a:bodyPr/>
          <a:lstStyle/>
          <a:p>
            <a:r>
              <a:rPr lang="en-US" smtClean="0"/>
              <a:t>A project is “a temporary endeavor undertaken to create a unique product, service, or result” (PMBOK® Guide, Sixth Edition, 2017)</a:t>
            </a:r>
          </a:p>
          <a:p>
            <a:r>
              <a:rPr lang="en-US" smtClean="0"/>
              <a:t>Operations is work done to sustain the business</a:t>
            </a:r>
          </a:p>
          <a:p>
            <a:r>
              <a:rPr lang="en-US" smtClean="0"/>
              <a:t>Projects end when their objectives have been reached or the project has been terminated</a:t>
            </a:r>
            <a:endParaRPr lang="en-US" dirty="0"/>
          </a:p>
        </p:txBody>
      </p:sp>
      <p:sp>
        <p:nvSpPr>
          <p:cNvPr id="15364"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Examples of IT Projects (1 of 2)</a:t>
            </a:r>
            <a:endParaRPr lang="en-US" dirty="0"/>
          </a:p>
        </p:txBody>
      </p:sp>
      <p:sp>
        <p:nvSpPr>
          <p:cNvPr id="16387" name="Rectangle 3"/>
          <p:cNvSpPr>
            <a:spLocks noGrp="1" noChangeArrowheads="1"/>
          </p:cNvSpPr>
          <p:nvPr>
            <p:ph idx="1"/>
          </p:nvPr>
        </p:nvSpPr>
        <p:spPr/>
        <p:txBody>
          <a:bodyPr/>
          <a:lstStyle/>
          <a:p>
            <a:r>
              <a:rPr lang="en-US" smtClean="0"/>
              <a:t>A team of students creates a smartphone application and sells it online</a:t>
            </a:r>
          </a:p>
          <a:p>
            <a:r>
              <a:rPr lang="en-US" smtClean="0"/>
              <a:t>A company develops a driverless car</a:t>
            </a:r>
          </a:p>
          <a:p>
            <a:r>
              <a:rPr lang="en-US" smtClean="0"/>
              <a:t>A government group develops a system to track child immunizations</a:t>
            </a:r>
          </a:p>
          <a:p>
            <a:r>
              <a:rPr lang="en-US" smtClean="0"/>
              <a:t>A global bank acquires other financial institutions and needs to consolidate systems and procedures</a:t>
            </a:r>
            <a:endParaRPr lang="en-US" dirty="0"/>
          </a:p>
        </p:txBody>
      </p:sp>
      <p:sp>
        <p:nvSpPr>
          <p:cNvPr id="16388" name="Footer Placeholder 5"/>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Examples of IT Projects (2 of 2)</a:t>
            </a:r>
            <a:endParaRPr lang="en-US" dirty="0"/>
          </a:p>
        </p:txBody>
      </p:sp>
      <p:sp>
        <p:nvSpPr>
          <p:cNvPr id="3" name="Content Placeholder 2"/>
          <p:cNvSpPr>
            <a:spLocks noGrp="1"/>
          </p:cNvSpPr>
          <p:nvPr>
            <p:ph idx="1"/>
          </p:nvPr>
        </p:nvSpPr>
        <p:spPr/>
        <p:txBody>
          <a:bodyPr/>
          <a:lstStyle/>
          <a:p>
            <a:r>
              <a:rPr lang="en-US" smtClean="0"/>
              <a:t>Top Strategic Technologies for 2018 (Gartner)</a:t>
            </a:r>
          </a:p>
          <a:p>
            <a:pPr lvl="1"/>
            <a:r>
              <a:rPr lang="en-US" smtClean="0"/>
              <a:t>Artificial Intelligence (AI) Foundation</a:t>
            </a:r>
          </a:p>
          <a:p>
            <a:pPr lvl="1"/>
            <a:r>
              <a:rPr lang="en-US" smtClean="0"/>
              <a:t>Intelligent Things</a:t>
            </a:r>
          </a:p>
          <a:p>
            <a:pPr lvl="1"/>
            <a:r>
              <a:rPr lang="en-US" smtClean="0"/>
              <a:t>Cloud to the Edge</a:t>
            </a:r>
          </a:p>
          <a:p>
            <a:pPr lvl="1"/>
            <a:r>
              <a:rPr lang="en-US" smtClean="0"/>
              <a:t>Immersive Experience</a:t>
            </a:r>
            <a:endParaRPr lang="en-US" dirty="0"/>
          </a:p>
        </p:txBody>
      </p:sp>
      <p:sp>
        <p:nvSpPr>
          <p:cNvPr id="17413" name="Footer Placeholder 7"/>
          <p:cNvSpPr>
            <a:spLocks noGrp="1"/>
          </p:cNvSpPr>
          <p:nvPr>
            <p:ph type="ftr" sz="quarter" idx="11"/>
          </p:nvPr>
        </p:nvSpPr>
        <p:spPr/>
        <p:txBody>
          <a:bodyPr/>
          <a:lstStyle/>
          <a:p>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xmlns=""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3950</TotalTime>
  <Words>5327</Words>
  <Application>Microsoft Office PowerPoint</Application>
  <PresentationFormat>On-screen Show (4:3)</PresentationFormat>
  <Paragraphs>336</Paragraphs>
  <Slides>50</Slides>
  <Notes>9</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Brand_PPT_Template_SIMPLIFIED_SD</vt:lpstr>
      <vt:lpstr>Chapter 1: Introduction to Project Management</vt:lpstr>
      <vt:lpstr>Learning Objectives (1 of 2)</vt:lpstr>
      <vt:lpstr>Learning Objectives (2 of 2)</vt:lpstr>
      <vt:lpstr>Introduction (1 of 3)</vt:lpstr>
      <vt:lpstr>Introduction (2 of 3)</vt:lpstr>
      <vt:lpstr>Introduction (3 of 3)</vt:lpstr>
      <vt:lpstr>What Is a Project?</vt:lpstr>
      <vt:lpstr>Examples of IT Projects (1 of 2)</vt:lpstr>
      <vt:lpstr>Examples of IT Projects (2 of 2)</vt:lpstr>
      <vt:lpstr>Media Snapshot</vt:lpstr>
      <vt:lpstr>Project Attributes</vt:lpstr>
      <vt:lpstr>Project Constraints</vt:lpstr>
      <vt:lpstr>What is Project Management? (1 of 2)</vt:lpstr>
      <vt:lpstr>What is Project Management? (2 of 2)</vt:lpstr>
      <vt:lpstr>Project Stakeholders</vt:lpstr>
      <vt:lpstr>Project Management Knowledge Areas</vt:lpstr>
      <vt:lpstr>Project Management Tools and Techniques (1 of 2)</vt:lpstr>
      <vt:lpstr>Project Management Tools and Techniques (2 of 2)</vt:lpstr>
      <vt:lpstr>Project Success (1 of 4)</vt:lpstr>
      <vt:lpstr>Project Success (2 of 4)</vt:lpstr>
      <vt:lpstr>Project Success (3 of 4)</vt:lpstr>
      <vt:lpstr>Project Success (4 of 4)</vt:lpstr>
      <vt:lpstr>Program and Project Portfolio Management</vt:lpstr>
      <vt:lpstr>Programs</vt:lpstr>
      <vt:lpstr>Project Portfolio Management (1 of 2)</vt:lpstr>
      <vt:lpstr>Project Portfolio Management (2 of 2)</vt:lpstr>
      <vt:lpstr>Best Practice</vt:lpstr>
      <vt:lpstr>Organizational Project Management (1 of 2)</vt:lpstr>
      <vt:lpstr>Organizational Project Management (2 of 2)</vt:lpstr>
      <vt:lpstr>The Role of the Project Manager</vt:lpstr>
      <vt:lpstr>Project Manager Job Description</vt:lpstr>
      <vt:lpstr>Advice for Young Professionals</vt:lpstr>
      <vt:lpstr>Suggested Skills for Project Managers (1 of 2)</vt:lpstr>
      <vt:lpstr>Suggested Skills for Project Managers (2 of 2)</vt:lpstr>
      <vt:lpstr>PMI Talent Triangle® and the Importance of Leadership Skills*</vt:lpstr>
      <vt:lpstr>Careers for IT Project Managers (1 of 2)</vt:lpstr>
      <vt:lpstr>Careers for IT Project Managers (2 of 2)</vt:lpstr>
      <vt:lpstr>The Project Management Profession</vt:lpstr>
      <vt:lpstr>History of Project Management (1 of 4)</vt:lpstr>
      <vt:lpstr>History of Project Management (2 of 4)</vt:lpstr>
      <vt:lpstr>History of Project Management (3 of 4)</vt:lpstr>
      <vt:lpstr>History of Project Management (4 of 4)</vt:lpstr>
      <vt:lpstr>Global Issues</vt:lpstr>
      <vt:lpstr>The Project Management Institute</vt:lpstr>
      <vt:lpstr>PMI Student Membership</vt:lpstr>
      <vt:lpstr>Project Management Certification (1 of 2)</vt:lpstr>
      <vt:lpstr>Project Management Certification (2 of 2)</vt:lpstr>
      <vt:lpstr>Ethics in Project Management</vt:lpstr>
      <vt:lpstr>Project Management Software*</vt:lpstr>
      <vt:lpstr>Chapter Summary</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Project Management</dc:title>
  <dc:creator>Stulga, Michele L</dc:creator>
  <cp:lastModifiedBy>USER</cp:lastModifiedBy>
  <cp:revision>281</cp:revision>
  <dcterms:created xsi:type="dcterms:W3CDTF">2001-07-05T23:10:12Z</dcterms:created>
  <dcterms:modified xsi:type="dcterms:W3CDTF">2019-03-05T05:37:16Z</dcterms:modified>
</cp:coreProperties>
</file>