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insideairbnb.com/explore" TargetMode="External" /><Relationship Id="rId3" Type="http://schemas.openxmlformats.org/officeDocument/2006/relationships/hyperlink" Target="http://insideairbnb.com/get-the-data" TargetMode="External" /><Relationship Id="rId4" Type="http://schemas.openxmlformats.org/officeDocument/2006/relationships/hyperlink" Target="http://insideairbnb.com/data-policies" TargetMode="External" /><Relationship Id="rId5" Type="http://schemas.openxmlformats.org/officeDocument/2006/relationships/hyperlink" Target="http://insideairbnb.com/data-requests" TargetMode="External" /><Relationship Id="rId6" Type="http://schemas.openxmlformats.org/officeDocument/2006/relationships/hyperlink" Target="http://insideairbnb.com/data-assumptions" TargetMode="External" /><Relationship Id="rId7" Type="http://schemas.openxmlformats.org/officeDocument/2006/relationships/hyperlink" Target="https://docs.google.com/spreadsheets/d/1iWCNJcSutYqpULSQHlNyGInUvHg2BoUGoNRIGa6Szc4/edit?usp=sharing" TargetMode="External" /><Relationship Id="rId8" Type="http://schemas.openxmlformats.org/officeDocument/2006/relationships/hyperlink" Target="http://insideairbnb.com/data-community" TargetMode="External" /><Relationship Id="rId9" Type="http://schemas.openxmlformats.org/officeDocument/2006/relationships/hyperlink" Target="https://open.canada.ca/data/en/dataset/763fe3b8-cdc3-4b8a-bbbd-a0a9bc587c56" TargetMode="External" /><Relationship Id="rId10" Type="http://schemas.openxmlformats.org/officeDocument/2006/relationships/hyperlink" Target="https://www.geeksforgeeks.org/program-distance-two-points-earth/"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Tourist - Airbnb Canada Quebec</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Rehab Alaswad</a:t>
            </a:r>
            <a:br/>
            <a:r>
              <a:rPr/>
              <a:t>Rawan Aljohani</a:t>
            </a:r>
            <a:br/>
            <a:r>
              <a:rPr/>
              <a:t>Alyazid Alhumaydani</a:t>
            </a:r>
            <a:br/>
            <a:r>
              <a:rPr/>
              <a:t>Ibrahim Alghrabi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Minimum Nights Distributions:</a:t>
            </a:r>
          </a:p>
        </p:txBody>
      </p:sp>
      <p:sp>
        <p:nvSpPr>
          <p:cNvPr id="3" name="Content Placeholder 2"/>
          <p:cNvSpPr>
            <a:spLocks noGrp="1"/>
          </p:cNvSpPr>
          <p:nvPr>
            <p:ph idx="1"/>
          </p:nvPr>
        </p:nvSpPr>
        <p:spPr/>
        <p:txBody>
          <a:bodyPr/>
          <a:lstStyle/>
          <a:p>
            <a:pPr lvl="0" indent="0" marL="0">
              <a:buNone/>
            </a:pPr>
            <a:r>
              <a:rPr/>
              <a:t>Let’s have a look at the distribution of minimum nights of the listings, showing only up to minimum of 180 nights:</a:t>
            </a:r>
          </a:p>
          <a:p>
            <a:pPr lvl="0" indent="0">
              <a:buNone/>
            </a:pPr>
            <a:r>
              <a:rPr>
                <a:latin typeface="Courier"/>
              </a:rPr>
              <a:t>Unable to display output for mime type(s): text/html</a:t>
            </a:r>
          </a:p>
          <a:p>
            <a:pPr lvl="0" indent="0" marL="0">
              <a:buNone/>
            </a:pPr>
            <a:r>
              <a:rPr/>
              <a:t>  We can see that, most listing rent from 1 ~ 3 nights, then there are spike in listings with integer multiple of 30 days (i.e. 30, 60, 90 days).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Listing and Parks Locations on Map:</a:t>
            </a:r>
          </a:p>
        </p:txBody>
      </p:sp>
      <p:sp>
        <p:nvSpPr>
          <p:cNvPr id="3" name="Content Placeholder 2"/>
          <p:cNvSpPr>
            <a:spLocks noGrp="1"/>
          </p:cNvSpPr>
          <p:nvPr>
            <p:ph idx="1"/>
          </p:nvPr>
        </p:nvSpPr>
        <p:spPr/>
        <p:txBody>
          <a:bodyPr/>
          <a:lstStyle/>
          <a:p>
            <a:pPr lvl="0" indent="0" marL="0">
              <a:buNone/>
            </a:pPr>
            <a:r>
              <a:rPr/>
              <a:t>We would like how the listing is distributed on the map, and where the location of the parks in the area.</a:t>
            </a:r>
          </a:p>
          <a:p>
            <a:pPr lvl="0" indent="0">
              <a:buNone/>
            </a:pPr>
            <a:r>
              <a:rPr>
                <a:latin typeface="Courier"/>
              </a:rPr>
              <a:t>&lt;folium.folium.Map at 0x1427ed600&gt;</a:t>
            </a:r>
          </a:p>
          <a:p>
            <a:pPr lvl="0" indent="0" marL="0">
              <a:buNone/>
            </a:pPr>
            <a:r>
              <a:rPr/>
              <a:t> </a:t>
            </a:r>
          </a:p>
          <a:p>
            <a:pPr lvl="0" indent="0" marL="0">
              <a:buNone/>
            </a:pPr>
            <a:r>
              <a:rPr/>
              <a:t>The heatmap represent the concentration of listing, where the green icon represent the parks. We can see the park number 4 is overlapping with high concetration of listing. After seeing what it’s look on the map, we would like to quantify the results, and make a recommendations.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Nearest Parks and Distance to Nearest Parks:</a:t>
            </a:r>
          </a:p>
        </p:txBody>
      </p:sp>
      <p:sp>
        <p:nvSpPr>
          <p:cNvPr id="3" name="Content Placeholder 2"/>
          <p:cNvSpPr>
            <a:spLocks noGrp="1"/>
          </p:cNvSpPr>
          <p:nvPr>
            <p:ph idx="1"/>
          </p:nvPr>
        </p:nvSpPr>
        <p:spPr/>
        <p:txBody>
          <a:bodyPr/>
          <a:lstStyle/>
          <a:p>
            <a:pPr lvl="0" indent="0" marL="0">
              <a:buNone/>
            </a:pPr>
            <a:r>
              <a:rPr/>
              <a:t>Lets have a look at the new columns descriptive statistic:</a:t>
            </a:r>
          </a:p>
          <a:p>
            <a:pPr lvl="0" indent="0">
              <a:buNone/>
            </a:pPr>
            <a:r>
              <a:rPr>
                <a:latin typeface="Courier"/>
              </a:rPr>
              <a:t>count    13605.000000
mean         5.463882
std          4.786292
min          0.019696
25%          2.480004
50%          4.250960
75%          7.183879
max         41.689533
Name: distance_to_nearest_park, dtype: float64</a:t>
            </a:r>
          </a:p>
          <a:p>
            <a:pPr lvl="0" indent="0">
              <a:buNone/>
            </a:pPr>
            <a:r>
              <a:rPr>
                <a:latin typeface="Courier"/>
              </a:rPr>
              <a:t>Unable to display output for mime type(s): text/html</a:t>
            </a:r>
          </a:p>
          <a:p>
            <a:pPr lvl="0" indent="0" marL="0">
              <a:buNone/>
            </a:pPr>
            <a:r>
              <a:rPr/>
              <a:t>  Note most llisting have nearest park Note that the distance between most listing and their respective nearest park are around 5.5 km. Also, the range of distance to nearest park is from 20 m up to 41.7 km.</a:t>
            </a:r>
          </a:p>
          <a:p>
            <a:pPr lvl="0" indent="0" marL="0">
              <a:buNone/>
            </a:pPr>
            <a:r>
              <a:rPr/>
              <a:t>Lets see what park is close to most listing</a:t>
            </a:r>
          </a:p>
          <a:p>
            <a:pPr lvl="0" indent="0">
              <a:buNone/>
            </a:pPr>
            <a:r>
              <a:rPr>
                <a:latin typeface="Courier"/>
              </a:rPr>
              <a:t>Unable to display output for mime type(s): text/html</a:t>
            </a:r>
          </a:p>
          <a:p>
            <a:pPr lvl="0" indent="0" marL="0">
              <a:buNone/>
            </a:pPr>
            <a:br/>
          </a:p>
          <a:p>
            <a:pPr lvl="0" indent="0" marL="0">
              <a:buNone/>
            </a:pPr>
            <a:r>
              <a:rPr/>
              <a:t>We see that park number 4 has the highest nearest listings, then park 3 with significt drop from 10000 to 2000 listings, then park 2, and finally park number 1.</a:t>
            </a:r>
          </a:p>
          <a:p>
            <a:pPr lvl="0" indent="0" marL="0">
              <a:buNone/>
            </a:pPr>
            <a:r>
              <a:rPr/>
              <a:t> </a:t>
            </a:r>
          </a:p>
          <a:p>
            <a:pPr lvl="0" indent="0" marL="0">
              <a:buNone/>
            </a:pPr>
            <a:r>
              <a:rPr/>
              <a:t>Afterward, we would like to look the nearest neighbourhood to any park. We will use the mean of distance to nearest park for each neighbourhood, and show the six lowest distance mean.</a:t>
            </a:r>
          </a:p>
          <a:p>
            <a:pPr lvl="0" indent="0">
              <a:buNone/>
            </a:pPr>
            <a:r>
              <a:rPr>
                <a:latin typeface="Courier"/>
              </a:rPr>
              <a:t>Unable to display output for mime type(s): text/html</a:t>
            </a:r>
          </a:p>
          <a:p>
            <a:pPr lvl="0" indent="0" marL="0">
              <a:buNone/>
            </a:pPr>
            <a:r>
              <a:rPr/>
              <a:t>  The color in the above grpah represent the number of listing in the neighbourhood. As shown, Le Plateau-Mont-Royal has the lowest mean of all neighbourhood.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In conclusion, we use two datasets acquired from both the Inside Airbnb, and canada goverment website. We were able to analyzed the data available. Since the investor want the listing close to parks, we would recommend investing on listing from the following neighbourhoods:</a:t>
            </a:r>
          </a:p>
          <a:p>
            <a:pPr lvl="0" indent="-342900" marL="342900">
              <a:buAutoNum type="arabicParenR"/>
            </a:pPr>
            <a:r>
              <a:rPr/>
              <a:t>Le Plateau-Mont-Royal</a:t>
            </a:r>
          </a:p>
          <a:p>
            <a:pPr lvl="0" indent="-342900" marL="342900">
              <a:buAutoNum type="arabicParenR"/>
            </a:pPr>
            <a:r>
              <a:rPr/>
              <a:t>Ville-Marie</a:t>
            </a:r>
          </a:p>
          <a:p>
            <a:pPr lvl="0" indent="-342900" marL="342900">
              <a:buAutoNum type="arabicParenR"/>
            </a:pPr>
            <a:r>
              <a:rPr/>
              <a:t>Mercier-Hochelaga-Maisonneuve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Sources</a:t>
            </a:r>
          </a:p>
        </p:txBody>
      </p:sp>
      <p:sp>
        <p:nvSpPr>
          <p:cNvPr id="3" name="Content Placeholder 2"/>
          <p:cNvSpPr>
            <a:spLocks noGrp="1"/>
          </p:cNvSpPr>
          <p:nvPr>
            <p:ph idx="1"/>
          </p:nvPr>
        </p:nvSpPr>
        <p:spPr/>
        <p:txBody>
          <a:bodyPr/>
          <a:lstStyle/>
          <a:p>
            <a:pPr lvl="0"/>
            <a:r>
              <a:rPr>
                <a:hlinkClick r:id="rId2"/>
              </a:rPr>
              <a:t>Explore</a:t>
            </a:r>
            <a:r>
              <a:rPr/>
              <a:t> or </a:t>
            </a:r>
            <a:r>
              <a:rPr>
                <a:hlinkClick r:id="rId3"/>
              </a:rPr>
              <a:t>Get</a:t>
            </a:r>
            <a:r>
              <a:rPr/>
              <a:t> the data</a:t>
            </a:r>
          </a:p>
          <a:p>
            <a:pPr lvl="0"/>
            <a:r>
              <a:rPr/>
              <a:t>Read </a:t>
            </a:r>
            <a:r>
              <a:rPr>
                <a:hlinkClick r:id="rId4"/>
              </a:rPr>
              <a:t>Data Policies</a:t>
            </a:r>
          </a:p>
          <a:p>
            <a:pPr lvl="0"/>
            <a:r>
              <a:rPr/>
              <a:t>Make a </a:t>
            </a:r>
            <a:r>
              <a:rPr>
                <a:hlinkClick r:id="rId5"/>
              </a:rPr>
              <a:t>Data Request</a:t>
            </a:r>
          </a:p>
          <a:p>
            <a:pPr lvl="0"/>
            <a:r>
              <a:rPr/>
              <a:t>Read </a:t>
            </a:r>
            <a:r>
              <a:rPr>
                <a:hlinkClick r:id="rId6"/>
              </a:rPr>
              <a:t>Data Assumptions</a:t>
            </a:r>
          </a:p>
          <a:p>
            <a:pPr lvl="0"/>
            <a:r>
              <a:rPr/>
              <a:t>View the </a:t>
            </a:r>
            <a:r>
              <a:rPr>
                <a:hlinkClick r:id="rId7"/>
              </a:rPr>
              <a:t>Data Dictionary</a:t>
            </a:r>
          </a:p>
          <a:p>
            <a:pPr lvl="0"/>
            <a:r>
              <a:rPr/>
              <a:t>Join the </a:t>
            </a:r>
            <a:r>
              <a:rPr>
                <a:hlinkClick r:id="rId8"/>
              </a:rPr>
              <a:t>Data Community</a:t>
            </a:r>
          </a:p>
          <a:p>
            <a:pPr lvl="0"/>
            <a:r>
              <a:rPr/>
              <a:t>Supplying </a:t>
            </a:r>
            <a:r>
              <a:rPr>
                <a:hlinkClick r:id="rId9"/>
              </a:rPr>
              <a:t>dataset</a:t>
            </a:r>
          </a:p>
          <a:p>
            <a:pPr lvl="0"/>
            <a:r>
              <a:rPr>
                <a:hlinkClick r:id="rId10"/>
              </a:rPr>
              <a:t>Distance calculation code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In this report, we will study the Airbnb Canada dataset and try to make recommendation of a listing to an investor based on how close the listing is to nature.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the Dataset:</a:t>
            </a:r>
          </a:p>
        </p:txBody>
      </p:sp>
      <p:sp>
        <p:nvSpPr>
          <p:cNvPr id="3" name="Content Placeholder 2"/>
          <p:cNvSpPr>
            <a:spLocks noGrp="1"/>
          </p:cNvSpPr>
          <p:nvPr>
            <p:ph idx="1"/>
          </p:nvPr>
        </p:nvSpPr>
        <p:spPr/>
        <p:txBody>
          <a:bodyPr/>
          <a:lstStyle/>
          <a:p>
            <a:pPr lvl="0" indent="0" marL="0">
              <a:buNone/>
            </a:pPr>
            <a:r>
              <a:rPr/>
              <a:t>The dataset was obtained from Inside Airbnb, and it provides data and advocacy about Airbnb’s impact on resdential communities. Inside Airbnb provides data for many countries but we chose Canda becuase of great nature in Canada.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Scenario</a:t>
            </a:r>
          </a:p>
        </p:txBody>
      </p:sp>
      <p:sp>
        <p:nvSpPr>
          <p:cNvPr id="3" name="Content Placeholder 2"/>
          <p:cNvSpPr>
            <a:spLocks noGrp="1"/>
          </p:cNvSpPr>
          <p:nvPr>
            <p:ph idx="1"/>
          </p:nvPr>
        </p:nvSpPr>
        <p:spPr/>
        <p:txBody>
          <a:bodyPr/>
          <a:lstStyle/>
          <a:p>
            <a:pPr lvl="0" indent="0" marL="0">
              <a:buNone/>
            </a:pPr>
            <a:r>
              <a:rPr/>
              <a:t>To study the Airbnb hospitality market for an investor interested in purchasing or building a property in one of the tourist twons near great nature.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Dictionary: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lgn="l">
                        <a:buNone/>
                      </a:pPr>
                      <a:r>
                        <a:rPr i="1"/>
                        <a:t>Variable</a:t>
                      </a:r>
                    </a:p>
                  </a:txBody>
                  <a:tcPr/>
                </a:tc>
                <a:tc>
                  <a:txBody>
                    <a:bodyPr/>
                    <a:lstStyle/>
                    <a:p>
                      <a:pPr lvl="0" indent="0" marL="0" algn="ctr">
                        <a:buNone/>
                      </a:pPr>
                      <a:r>
                        <a:rPr i="1"/>
                        <a:t>Description</a:t>
                      </a:r>
                    </a:p>
                  </a:txBody>
                  <a:tcPr/>
                </a:tc>
              </a:tr>
              <a:tr h="0">
                <a:tc>
                  <a:txBody>
                    <a:bodyPr/>
                    <a:lstStyle/>
                    <a:p>
                      <a:pPr lvl="0" indent="0" marL="0" algn="l">
                        <a:buNone/>
                      </a:pPr>
                      <a:r>
                        <a:rPr/>
                        <a:t>id</a:t>
                      </a:r>
                    </a:p>
                  </a:txBody>
                </a:tc>
                <a:tc>
                  <a:txBody>
                    <a:bodyPr/>
                    <a:lstStyle/>
                    <a:p>
                      <a:pPr lvl="0" indent="0" marL="0" algn="ctr">
                        <a:buNone/>
                      </a:pPr>
                      <a:r>
                        <a:rPr/>
                        <a:t>Airbnb’s unique identifier for the listing.</a:t>
                      </a:r>
                    </a:p>
                  </a:txBody>
                </a:tc>
              </a:tr>
              <a:tr h="0">
                <a:tc>
                  <a:txBody>
                    <a:bodyPr/>
                    <a:lstStyle/>
                    <a:p>
                      <a:pPr lvl="0" indent="0" marL="0" algn="l">
                        <a:buNone/>
                      </a:pPr>
                      <a:r>
                        <a:rPr/>
                        <a:t>name</a:t>
                      </a:r>
                    </a:p>
                  </a:txBody>
                </a:tc>
                <a:tc>
                  <a:txBody>
                    <a:bodyPr/>
                    <a:lstStyle/>
                    <a:p>
                      <a:pPr lvl="0" indent="0" marL="0" algn="ctr">
                        <a:buNone/>
                      </a:pPr>
                      <a:r>
                        <a:rPr/>
                        <a:t>Name of the listing.</a:t>
                      </a:r>
                    </a:p>
                  </a:txBody>
                </a:tc>
              </a:tr>
              <a:tr h="0">
                <a:tc>
                  <a:txBody>
                    <a:bodyPr/>
                    <a:lstStyle/>
                    <a:p>
                      <a:pPr lvl="0" indent="0" marL="0" algn="l">
                        <a:buNone/>
                      </a:pPr>
                      <a:r>
                        <a:rPr/>
                        <a:t>host_id</a:t>
                      </a:r>
                    </a:p>
                  </a:txBody>
                </a:tc>
                <a:tc>
                  <a:txBody>
                    <a:bodyPr/>
                    <a:lstStyle/>
                    <a:p>
                      <a:pPr lvl="0" indent="0" marL="0" algn="ctr">
                        <a:buNone/>
                      </a:pPr>
                      <a:r>
                        <a:rPr/>
                        <a:t>Airbnb’s unique identifier for the host.</a:t>
                      </a:r>
                    </a:p>
                  </a:txBody>
                </a:tc>
              </a:tr>
              <a:tr h="0">
                <a:tc>
                  <a:txBody>
                    <a:bodyPr/>
                    <a:lstStyle/>
                    <a:p>
                      <a:pPr lvl="0" indent="0" marL="0" algn="l">
                        <a:buNone/>
                      </a:pPr>
                      <a:r>
                        <a:rPr/>
                        <a:t>host_name</a:t>
                      </a:r>
                    </a:p>
                  </a:txBody>
                </a:tc>
                <a:tc>
                  <a:txBody>
                    <a:bodyPr/>
                    <a:lstStyle/>
                    <a:p>
                      <a:pPr lvl="0" indent="0" marL="0" algn="ctr">
                        <a:buNone/>
                      </a:pPr>
                      <a:r>
                        <a:rPr/>
                        <a:t>Name of the host.</a:t>
                      </a:r>
                    </a:p>
                  </a:txBody>
                </a:tc>
              </a:tr>
              <a:tr h="0">
                <a:tc>
                  <a:txBody>
                    <a:bodyPr/>
                    <a:lstStyle/>
                    <a:p>
                      <a:pPr lvl="0" indent="0" marL="0" algn="l">
                        <a:buNone/>
                      </a:pPr>
                      <a:r>
                        <a:rPr/>
                        <a:t>neighbourhood</a:t>
                      </a:r>
                    </a:p>
                  </a:txBody>
                </a:tc>
                <a:tc>
                  <a:txBody>
                    <a:bodyPr/>
                    <a:lstStyle/>
                    <a:p>
                      <a:pPr lvl="0" indent="0" marL="0" algn="ctr">
                        <a:buNone/>
                      </a:pPr>
                      <a:r>
                        <a:rPr/>
                        <a:t>Name of the neighbourhood.</a:t>
                      </a:r>
                    </a:p>
                  </a:txBody>
                </a:tc>
              </a:tr>
              <a:tr h="0">
                <a:tc>
                  <a:txBody>
                    <a:bodyPr/>
                    <a:lstStyle/>
                    <a:p>
                      <a:pPr lvl="0" indent="0" marL="0" algn="l">
                        <a:buNone/>
                      </a:pPr>
                      <a:r>
                        <a:rPr/>
                        <a:t>latitude</a:t>
                      </a:r>
                    </a:p>
                  </a:txBody>
                </a:tc>
                <a:tc>
                  <a:txBody>
                    <a:bodyPr/>
                    <a:lstStyle/>
                    <a:p>
                      <a:pPr lvl="0" indent="0" marL="0" algn="ctr">
                        <a:buNone/>
                      </a:pPr>
                      <a:r>
                        <a:rPr/>
                        <a:t>Uses the World Geodetic System (WGS84)</a:t>
                      </a:r>
                    </a:p>
                  </a:txBody>
                </a:tc>
              </a:tr>
              <a:tr h="0">
                <a:tc>
                  <a:txBody>
                    <a:bodyPr/>
                    <a:lstStyle/>
                    <a:p>
                      <a:pPr lvl="0" indent="0" marL="0" algn="l">
                        <a:buNone/>
                      </a:pPr>
                      <a:r>
                        <a:rPr/>
                        <a:t>longitude</a:t>
                      </a:r>
                    </a:p>
                  </a:txBody>
                </a:tc>
                <a:tc>
                  <a:txBody>
                    <a:bodyPr/>
                    <a:lstStyle/>
                    <a:p>
                      <a:pPr lvl="0" indent="0" marL="0" algn="ctr">
                        <a:buNone/>
                      </a:pPr>
                      <a:r>
                        <a:rPr/>
                        <a:t>Uses the World Geodetic System (WGS84)</a:t>
                      </a:r>
                    </a:p>
                  </a:txBody>
                </a:tc>
              </a:tr>
              <a:tr h="0">
                <a:tc>
                  <a:txBody>
                    <a:bodyPr/>
                    <a:lstStyle/>
                    <a:p>
                      <a:pPr lvl="0" indent="0" marL="0" algn="l">
                        <a:buNone/>
                      </a:pPr>
                      <a:r>
                        <a:rPr/>
                        <a:t>room_type</a:t>
                      </a:r>
                    </a:p>
                  </a:txBody>
                </a:tc>
                <a:tc>
                  <a:txBody>
                    <a:bodyPr/>
                    <a:lstStyle/>
                    <a:p>
                      <a:pPr lvl="0" indent="0" marL="0" algn="ctr">
                        <a:buNone/>
                      </a:pPr>
                      <a:r>
                        <a:rPr/>
                        <a:t>Type of the listing; entire house, private room, or shared room.</a:t>
                      </a:r>
                    </a:p>
                  </a:txBody>
                </a:tc>
              </a:tr>
              <a:tr h="0">
                <a:tc>
                  <a:txBody>
                    <a:bodyPr/>
                    <a:lstStyle/>
                    <a:p>
                      <a:pPr lvl="0" indent="0" marL="0" algn="l">
                        <a:buNone/>
                      </a:pPr>
                      <a:r>
                        <a:rPr/>
                        <a:t>price</a:t>
                      </a:r>
                    </a:p>
                  </a:txBody>
                </a:tc>
                <a:tc>
                  <a:txBody>
                    <a:bodyPr/>
                    <a:lstStyle/>
                    <a:p>
                      <a:pPr lvl="0" indent="0" marL="0" algn="ctr">
                        <a:buNone/>
                      </a:pPr>
                      <a:r>
                        <a:rPr/>
                        <a:t>Price of the listing in Canadian dollars.</a:t>
                      </a:r>
                    </a:p>
                  </a:txBody>
                </a:tc>
              </a:tr>
              <a:tr h="0">
                <a:tc>
                  <a:txBody>
                    <a:bodyPr/>
                    <a:lstStyle/>
                    <a:p>
                      <a:pPr lvl="0" indent="0" marL="0" algn="l">
                        <a:buNone/>
                      </a:pPr>
                      <a:r>
                        <a:rPr/>
                        <a:t>minimum_nights</a:t>
                      </a:r>
                    </a:p>
                  </a:txBody>
                </a:tc>
                <a:tc>
                  <a:txBody>
                    <a:bodyPr/>
                    <a:lstStyle/>
                    <a:p>
                      <a:pPr lvl="0" indent="0" marL="0" algn="ctr">
                        <a:buNone/>
                      </a:pPr>
                      <a:r>
                        <a:rPr/>
                        <a:t>Number of minimum stays in the listing.</a:t>
                      </a:r>
                    </a:p>
                  </a:txBody>
                </a:tc>
              </a:tr>
              <a:tr h="0">
                <a:tc>
                  <a:txBody>
                    <a:bodyPr/>
                    <a:lstStyle/>
                    <a:p>
                      <a:pPr lvl="0" indent="0" marL="0" algn="l">
                        <a:buNone/>
                      </a:pPr>
                      <a:r>
                        <a:rPr/>
                        <a:t>last_review</a:t>
                      </a:r>
                    </a:p>
                  </a:txBody>
                </a:tc>
                <a:tc>
                  <a:txBody>
                    <a:bodyPr/>
                    <a:lstStyle/>
                    <a:p>
                      <a:pPr lvl="0" indent="0" marL="0" algn="ctr">
                        <a:buNone/>
                      </a:pPr>
                      <a:r>
                        <a:rPr/>
                        <a:t>The date of the last review.</a:t>
                      </a:r>
                    </a:p>
                  </a:txBody>
                </a:tc>
              </a:tr>
              <a:tr h="0">
                <a:tc>
                  <a:txBody>
                    <a:bodyPr/>
                    <a:lstStyle/>
                    <a:p>
                      <a:pPr lvl="0" indent="0" marL="0" algn="l">
                        <a:buNone/>
                      </a:pPr>
                      <a:r>
                        <a:rPr/>
                        <a:t>review_per_month</a:t>
                      </a:r>
                    </a:p>
                  </a:txBody>
                </a:tc>
                <a:tc>
                  <a:txBody>
                    <a:bodyPr/>
                    <a:lstStyle/>
                    <a:p>
                      <a:pPr lvl="0" indent="0" marL="0" algn="ctr">
                        <a:buNone/>
                      </a:pPr>
                      <a:r>
                        <a:rPr/>
                        <a:t>Number of review the listing has over the lifetime of the listing</a:t>
                      </a:r>
                    </a:p>
                  </a:txBody>
                </a:tc>
              </a:tr>
              <a:tr h="0">
                <a:tc>
                  <a:txBody>
                    <a:bodyPr/>
                    <a:lstStyle/>
                    <a:p>
                      <a:pPr lvl="0" indent="0" marL="0" algn="l">
                        <a:buNone/>
                      </a:pPr>
                      <a:r>
                        <a:rPr/>
                        <a:t>availability_365</a:t>
                      </a:r>
                    </a:p>
                  </a:txBody>
                </a:tc>
                <a:tc>
                  <a:txBody>
                    <a:bodyPr/>
                    <a:lstStyle/>
                    <a:p>
                      <a:pPr lvl="0" indent="0" marL="0" algn="ctr">
                        <a:buNone/>
                      </a:pPr>
                      <a:r>
                        <a:rPr/>
                        <a:t>The availability of the listing in the next 365 days.</a:t>
                      </a:r>
                    </a:p>
                  </a:txBody>
                </a:tc>
              </a:tr>
              <a:tr h="0">
                <a:tc>
                  <a:txBody>
                    <a:bodyPr/>
                    <a:lstStyle/>
                    <a:p>
                      <a:pPr lvl="0" indent="0" marL="0" algn="l">
                        <a:buNone/>
                      </a:pPr>
                      <a:r>
                        <a:rPr/>
                        <a:t>number_of_review_itm</a:t>
                      </a:r>
                    </a:p>
                  </a:txBody>
                </a:tc>
                <a:tc>
                  <a:txBody>
                    <a:bodyPr/>
                    <a:lstStyle/>
                    <a:p>
                      <a:pPr lvl="0" indent="0" marL="0" algn="ctr">
                        <a:buNone/>
                      </a:pPr>
                      <a:r>
                        <a:rPr/>
                        <a:t>Number of review the listing has in the past 12 month.</a:t>
                      </a:r>
                    </a:p>
                  </a:txBody>
                </a:tc>
              </a:tr>
              <a:tr h="0">
                <a:tc>
                  <a:txBody>
                    <a:bodyPr/>
                    <a:lstStyle/>
                    <a:p>
                      <a:pPr lvl="0" indent="0" marL="0" algn="l">
                        <a:buNone/>
                      </a:pPr>
                      <a:r>
                        <a:rPr/>
                        <a:t>license</a:t>
                      </a:r>
                    </a:p>
                  </a:txBody>
                </a:tc>
                <a:tc>
                  <a:txBody>
                    <a:bodyPr/>
                    <a:lstStyle/>
                    <a:p>
                      <a:pPr lvl="0" indent="0" marL="0" algn="ctr">
                        <a:buNone/>
                      </a:pPr>
                      <a:r>
                        <a:rPr/>
                        <a:t>The license/permit/registration number.</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Cleaning:</a:t>
            </a:r>
          </a:p>
        </p:txBody>
      </p:sp>
      <p:sp>
        <p:nvSpPr>
          <p:cNvPr id="3" name="Content Placeholder 2"/>
          <p:cNvSpPr>
            <a:spLocks noGrp="1"/>
          </p:cNvSpPr>
          <p:nvPr>
            <p:ph idx="1"/>
          </p:nvPr>
        </p:nvSpPr>
        <p:spPr/>
        <p:txBody>
          <a:bodyPr/>
          <a:lstStyle/>
          <a:p>
            <a:pPr lvl="0" indent="0" marL="0">
              <a:buNone/>
            </a:pPr>
            <a:r>
              <a:rPr/>
              <a:t>First importing the data and show small sample of the dataset.</a:t>
            </a:r>
          </a:p>
          <a:p>
            <a:pPr lvl="0" indent="0" marL="0">
              <a:buNone/>
            </a:pPr>
            <a:r>
              <a:rPr/>
              <a:t> </a:t>
            </a:r>
          </a:p>
          <a:p>
            <a:pPr lvl="0" indent="0">
              <a:buNone/>
            </a:pPr>
            <a:r>
              <a:rPr>
                <a:latin typeface="Courier"/>
              </a:rPr>
              <a:t>&lt;class 'pandas.core.frame.DataFrame'&gt;
RangeIndex: 13621 entries, 0 to 13620
Data columns (total 18 columns):
 #   Column                          Non-Null Count  Dtype  
---  ------                          --------------  -----  
 0   id                              13621 non-null  int64  
 1   name                            13617 non-null  object 
 2   host_id                         13621 non-null  int64  
 3   host_name                       13620 non-null  object 
 4   neighbourhood_group             0 non-null      float64
 5   neighbourhood                   13621 non-null  object 
 6   latitude                        13621 non-null  float64
 7   longitude                       13621 non-null  float64
 8   room_type                       13621 non-null  object 
 9   price                           13621 non-null  int64  
 10  minimum_nights                  13621 non-null  int64  
 11  number_of_reviews               13621 non-null  int64  
 12  last_review                     11047 non-null  object 
 13  reviews_per_month               11047 non-null  float64
 14  calculated_host_listings_count  13621 non-null  int64  
 15  availability_365                13621 non-null  int64  
 16  number_of_reviews_ltm           13621 non-null  int64  
 17  license                         881 non-null    object 
dtypes: float64(4), int64(8), object(6)
memory usage: 1.9+ MB</a:t>
            </a:r>
          </a:p>
          <a:p>
            <a:pPr lvl="0" indent="0" marL="0">
              <a:buNone/>
            </a:pPr>
            <a:r>
              <a:rPr/>
              <a:t>This datasets has a total of 13621 observation (rows), and 18 variable (columns). We note that the neighbourhood_group has it all entries as NaN, license column also has many missing values. Since both of these columns are not of interest we will remove them.</a:t>
            </a:r>
          </a:p>
          <a:p>
            <a:pPr lvl="0" indent="0" marL="0">
              <a:buNone/>
            </a:pPr>
            <a:r>
              <a:rPr/>
              <a:t>Lets have a look at the data type of each columns.</a:t>
            </a:r>
          </a:p>
          <a:p>
            <a:pPr lvl="0" indent="0" marL="0">
              <a:buNone/>
            </a:pPr>
            <a:r>
              <a:rPr/>
              <a:t>Since IDs usually are not used in mathematical operation, it would be wise to change them from integer variable into strings.</a:t>
            </a:r>
          </a:p>
          <a:p>
            <a:pPr lvl="0" indent="0">
              <a:buNone/>
            </a:pPr>
            <a:r>
              <a:rPr>
                <a:latin typeface="Courier"/>
              </a:rPr>
              <a:t>id column type: object
id_host column type: object</a:t>
            </a:r>
          </a:p>
          <a:p>
            <a:pPr lvl="0" indent="0" marL="0">
              <a:buNone/>
            </a:pPr>
            <a:r>
              <a:rPr/>
              <a:t>Lets look at descriptive statistic of the numerical columns:</a:t>
            </a:r>
          </a:p>
          <a:p>
            <a:pPr lvl="0" indent="0" marL="0">
              <a:buNone/>
            </a:pPr>
            <a:r>
              <a:rPr/>
              <a:t> </a:t>
            </a:r>
          </a:p>
          <a:p>
            <a:pPr lvl="0" indent="0" marL="0">
              <a:buNone/>
            </a:pPr>
            <a:r>
              <a:rPr/>
              <a:t>From the above table, we note the following:</a:t>
            </a:r>
          </a:p>
          <a:p>
            <a:pPr lvl="0"/>
            <a:r>
              <a:rPr/>
              <a:t>The maximum number of minimum nights 11684, where the mean is around 15 nights.</a:t>
            </a:r>
          </a:p>
          <a:p>
            <a:pPr lvl="0"/>
            <a:r>
              <a:rPr/>
              <a:t>The maximum price is 105634 $ with mean of 169 $ and standard variation of 958 $.</a:t>
            </a:r>
          </a:p>
          <a:p>
            <a:pPr lvl="0" indent="0" marL="0">
              <a:buNone/>
            </a:pPr>
            <a:r>
              <a:rPr/>
              <a:t>Lets investigate these extream points</a:t>
            </a:r>
          </a:p>
          <a:p>
            <a:pPr lvl="0" indent="0">
              <a:buNone/>
            </a:pPr>
            <a:r>
              <a:rPr>
                <a:latin typeface="Courier"/>
              </a:rPr>
              <a:t>The number of observation with price greater than 4000$ is: 15</a:t>
            </a:r>
          </a:p>
          <a:p>
            <a:pPr lvl="0" indent="0" marL="0">
              <a:buNone/>
            </a:pPr>
            <a:r>
              <a:rPr/>
              <a:t>Both of these listing are private rooms, it seems those entries are an error so we will remove them. Also in this study I will only include listing of price less than 4000 $, since they only represent 15 observation out of 13600.</a:t>
            </a:r>
          </a:p>
          <a:p>
            <a:pPr lvl="0" indent="0" marL="0">
              <a:buNone/>
            </a:pPr>
            <a:r>
              <a:rPr/>
              <a:t>Distinct neighbourhood in the datasets.</a:t>
            </a:r>
          </a:p>
          <a:p>
            <a:pPr lvl="0" indent="0">
              <a:buNone/>
            </a:pPr>
            <a:r>
              <a:rPr>
                <a:latin typeface="Courier"/>
              </a:rPr>
              <a:t>Number of distinct neighbourhood: 33</a:t>
            </a:r>
          </a:p>
          <a:p>
            <a:pPr lvl="0" indent="0">
              <a:buNone/>
            </a:pPr>
            <a:r>
              <a:rPr>
                <a:latin typeface="Courier"/>
              </a:rPr>
              <a:t>array(['Le Plateau-Mont-Royal', 'Le Sud-Ouest',
       'Villeray-Saint-Michel-Parc-Extension', 'Ville-Marie',
       'Rosemont-La Petite-Patrie', 'LaSalle',
       'Mercier-Hochelaga-Maisonneuve',
       'Côte-des-Neiges-Notre-Dame-de-Grâce', 'Montréal-Ouest', 'Verdun',
       "Baie-d'Urfé", 'Lachine', 'Côte-Saint-Luc',
       'Ahuntsic-Cartierville', 'Saint-Laurent', 'Outremont',
       'Pierrefonds-Roxboro', 'Saint-Léonard', 'Anjou',
       'Rivière-des-Prairies-Pointe-aux-Trembles', 'Pointe-Claire',
       'Mont-Royal', 'Dollard-des-Ormeaux', 'Hampstead', 'Dorval',
       'Westmount', 'Kirkland', "L'Île-Bizard-Sainte-Geneviève",
       'Montréal-Nord', 'Beaconsfield', 'Sainte-Anne-de-Bellevue',
       'Montréal-Est', 'Senneville'], dtype=object)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Supporting Dataset:</a:t>
            </a:r>
          </a:p>
        </p:txBody>
      </p:sp>
      <p:sp>
        <p:nvSpPr>
          <p:cNvPr id="3" name="Content Placeholder 2"/>
          <p:cNvSpPr>
            <a:spLocks noGrp="1"/>
          </p:cNvSpPr>
          <p:nvPr>
            <p:ph idx="1"/>
          </p:nvPr>
        </p:nvSpPr>
        <p:spPr/>
        <p:txBody>
          <a:bodyPr/>
          <a:lstStyle/>
          <a:p>
            <a:pPr lvl="0" indent="0" marL="0">
              <a:buNone/>
            </a:pPr>
            <a:r>
              <a:rPr/>
              <a:t>This dataset presents the place of interest in the City of Montreal. The only places of interest to us are parks, so we can make our recommendation based on listing close to nature. We will drop any observation of missing values.</a:t>
            </a:r>
          </a:p>
          <a:p>
            <a:pPr lvl="0" indent="0" marL="0">
              <a:buNone/>
            </a:pPr>
            <a:r>
              <a:rPr/>
              <a:t>There is only four parks in this dataset. We will use the latitude, and longitude columns of the new dataset, to make two new variable in the original dataset. The new columns are: ‘distance_to_nearest_park’, ‘nearest_park’</a:t>
            </a:r>
          </a:p>
          <a:p>
            <a:pPr lvl="0"/>
            <a:r>
              <a:rPr/>
              <a:t>nearest_park: the nearest park.</a:t>
            </a:r>
          </a:p>
          <a:p>
            <a:pPr lvl="0"/>
            <a:r>
              <a:rPr/>
              <a:t>distance_to_nearest_park: distance of the closet park in km.</a:t>
            </a:r>
          </a:p>
          <a:p>
            <a:pPr lvl="0" indent="0" marL="0">
              <a:buNone/>
            </a:pPr>
            <a:r>
              <a:rPr/>
              <a:t>The equation used will calculate the orthodromic distance (i.e. the shortest distance between two points on earth’s surface), meaning it will not take into acoount the road distance or traffic.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EDA:</a:t>
            </a:r>
          </a:p>
        </p:txBody>
      </p:sp>
      <p:sp>
        <p:nvSpPr>
          <p:cNvPr id="3" name="Content Placeholder 2"/>
          <p:cNvSpPr>
            <a:spLocks noGrp="1"/>
          </p:cNvSpPr>
          <p:nvPr>
            <p:ph idx="1"/>
          </p:nvPr>
        </p:nvSpPr>
        <p:spPr/>
        <p:txBody>
          <a:bodyPr/>
          <a:lstStyle/>
          <a:p>
            <a:pPr lvl="0" indent="0" marL="0">
              <a:spcBef>
                <a:spcPts val="3000"/>
              </a:spcBef>
              <a:buNone/>
            </a:pPr>
            <a:r>
              <a:rPr b="1"/>
              <a:t>Price Distribution:</a:t>
            </a:r>
          </a:p>
          <a:p>
            <a:pPr lvl="0" indent="0" marL="0">
              <a:buNone/>
            </a:pPr>
            <a:r>
              <a:rPr/>
              <a:t>We would like the distribution of price, where the distribution is located and how much is the spread.</a:t>
            </a:r>
          </a:p>
          <a:p>
            <a:pPr lvl="0" indent="0">
              <a:buNone/>
            </a:pPr>
            <a:r>
              <a:rPr>
                <a:latin typeface="Courier"/>
              </a:rPr>
              <a:t>Unable to display output for mime type(s): text/html</a:t>
            </a:r>
          </a:p>
          <a:p>
            <a:pPr lvl="0" indent="0">
              <a:buNone/>
            </a:pPr>
            <a:r>
              <a:rPr>
                <a:latin typeface="Courier"/>
              </a:rPr>
              <a:t>Unable to display output for mime type(s): text/html</a:t>
            </a:r>
          </a:p>
          <a:p>
            <a:pPr lvl="0" indent="0" marL="0">
              <a:buNone/>
            </a:pPr>
            <a:br/>
          </a:p>
          <a:p>
            <a:pPr lvl="0" indent="0" marL="0">
              <a:buNone/>
            </a:pPr>
            <a:r>
              <a:rPr/>
              <a:t>We note the price distribution have high variation. The distribution is postively skewed, so the mean price may not be a godd representative of the data.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 Airbnb Canada Quebec</dc:title>
  <dc:creator>Rehab Alaswad; Rawan Aljohani; Alyazid Alhumaydani; Ibrahim Alghrabi</dc:creator>
  <cp:keywords/>
  <dcterms:created xsi:type="dcterms:W3CDTF">2022-10-27T01:51:38Z</dcterms:created>
  <dcterms:modified xsi:type="dcterms:W3CDTF">2022-10-27T01:51:38Z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jupyter">
    <vt:lpwstr>python3</vt:lpwstr>
  </property>
  <property fmtid="{D5CDD505-2E9C-101B-9397-08002B2CF9AE}" pid="9" name="labels">
    <vt:lpwstr/>
  </property>
  <property fmtid="{D5CDD505-2E9C-101B-9397-08002B2CF9AE}" pid="10" name="toc-title">
    <vt:lpwstr>Table of contents</vt:lpwstr>
  </property>
</Properties>
</file>