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61d56f1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261d56f1b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634450" y="804970"/>
            <a:ext cx="9144000" cy="1481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Max Knapsack Presentation</a:t>
            </a:r>
            <a:endParaRPr/>
          </a:p>
        </p:txBody>
      </p:sp>
      <p:sp>
        <p:nvSpPr>
          <p:cNvPr id="85" name="Google Shape;85;p13"/>
          <p:cNvSpPr txBox="1"/>
          <p:nvPr>
            <p:ph idx="1" type="subTitle"/>
          </p:nvPr>
        </p:nvSpPr>
        <p:spPr>
          <a:xfrm>
            <a:off x="1524000" y="24272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Jonny Lynch, Ethan Crawford, Michael Leek, and Aly Clark</a:t>
            </a:r>
            <a:endParaRPr/>
          </a:p>
        </p:txBody>
      </p:sp>
      <p:pic>
        <p:nvPicPr>
          <p:cNvPr id="86" name="Google Shape;86;p13"/>
          <p:cNvPicPr preferRelativeResize="0"/>
          <p:nvPr/>
        </p:nvPicPr>
        <p:blipFill>
          <a:blip r:embed="rId3">
            <a:alphaModFix/>
          </a:blip>
          <a:stretch>
            <a:fillRect/>
          </a:stretch>
        </p:blipFill>
        <p:spPr>
          <a:xfrm>
            <a:off x="4482100" y="3425775"/>
            <a:ext cx="3448707" cy="2470249"/>
          </a:xfrm>
          <a:prstGeom prst="rect">
            <a:avLst/>
          </a:prstGeom>
          <a:noFill/>
          <a:ln>
            <a:noFill/>
          </a:ln>
        </p:spPr>
      </p:pic>
      <p:pic>
        <p:nvPicPr>
          <p:cNvPr id="87" name="Google Shape;87;p13"/>
          <p:cNvPicPr preferRelativeResize="0"/>
          <p:nvPr/>
        </p:nvPicPr>
        <p:blipFill>
          <a:blip r:embed="rId4">
            <a:alphaModFix/>
          </a:blip>
          <a:stretch>
            <a:fillRect/>
          </a:stretch>
        </p:blipFill>
        <p:spPr>
          <a:xfrm>
            <a:off x="8205300" y="3508525"/>
            <a:ext cx="2850703" cy="2470262"/>
          </a:xfrm>
          <a:prstGeom prst="rect">
            <a:avLst/>
          </a:prstGeom>
          <a:noFill/>
          <a:ln>
            <a:noFill/>
          </a:ln>
        </p:spPr>
      </p:pic>
      <p:pic>
        <p:nvPicPr>
          <p:cNvPr id="88" name="Google Shape;88;p13"/>
          <p:cNvPicPr preferRelativeResize="0"/>
          <p:nvPr/>
        </p:nvPicPr>
        <p:blipFill>
          <a:blip r:embed="rId5">
            <a:alphaModFix/>
          </a:blip>
          <a:stretch>
            <a:fillRect/>
          </a:stretch>
        </p:blipFill>
        <p:spPr>
          <a:xfrm>
            <a:off x="262850" y="3505701"/>
            <a:ext cx="3872274" cy="23103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nvSpPr>
        <p:spPr>
          <a:xfrm>
            <a:off x="0" y="-19050"/>
            <a:ext cx="12192000" cy="857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Pseudocode</a:t>
            </a:r>
            <a:endParaRPr/>
          </a:p>
        </p:txBody>
      </p:sp>
      <p:cxnSp>
        <p:nvCxnSpPr>
          <p:cNvPr id="156" name="Google Shape;156;p22"/>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57" name="Google Shape;157;p22"/>
          <p:cNvSpPr txBox="1"/>
          <p:nvPr>
            <p:ph idx="12" type="sldNum"/>
          </p:nvPr>
        </p:nvSpPr>
        <p:spPr>
          <a:xfrm>
            <a:off x="11400311" y="6356350"/>
            <a:ext cx="62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22"/>
          <p:cNvSpPr txBox="1"/>
          <p:nvPr/>
        </p:nvSpPr>
        <p:spPr>
          <a:xfrm>
            <a:off x="2895749" y="1299991"/>
            <a:ext cx="6400500" cy="478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chose a greedy algorithm because it drastically speeds up decisions. We sort and choose the most valuable items first.</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Bounds on its performance: low</a:t>
            </a:r>
            <a:r>
              <a:rPr lang="en-US" sz="2400">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n</a:t>
            </a:r>
            <a:r>
              <a:rPr lang="en-US" sz="2400">
                <a:solidFill>
                  <a:schemeClr val="dk1"/>
                </a:solidFill>
                <a:latin typeface="Calibri"/>
                <a:ea typeface="Calibri"/>
                <a:cs typeface="Calibri"/>
                <a:sym typeface="Calibri"/>
              </a:rPr>
              <a:t>othing fits in the knapsack because of the weight</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lang="en-US" sz="2400">
                <a:solidFill>
                  <a:schemeClr val="dk1"/>
                </a:solidFill>
                <a:latin typeface="Calibri"/>
                <a:ea typeface="Calibri"/>
                <a:cs typeface="Calibri"/>
                <a:sym typeface="Calibri"/>
              </a:rPr>
              <a:t>high- everything fits in the knapsack and needs to be tested and taken</a:t>
            </a:r>
            <a:endParaRPr sz="2400">
              <a:solidFill>
                <a:schemeClr val="dk1"/>
              </a:solidFill>
              <a:latin typeface="Calibri"/>
              <a:ea typeface="Calibri"/>
              <a:cs typeface="Calibri"/>
              <a:sym typeface="Calibri"/>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Plot comparing difference in run time and solution quality using your test cases.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447447" y="968660"/>
            <a:ext cx="10726605" cy="25861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My problem </a:t>
            </a:r>
            <a:r>
              <a:rPr lang="en-US" sz="2400">
                <a:solidFill>
                  <a:schemeClr val="dk1"/>
                </a:solidFill>
                <a:latin typeface="Calibri"/>
                <a:ea typeface="Calibri"/>
                <a:cs typeface="Calibri"/>
                <a:sym typeface="Calibri"/>
              </a:rPr>
              <a:t>consists of whether we take the item or we do not take the item</a:t>
            </a:r>
            <a:r>
              <a:rPr b="0" i="0" lang="en-US" sz="2400" u="none" cap="none" strike="noStrike">
                <a:solidFill>
                  <a:schemeClr val="dk1"/>
                </a:solidFill>
                <a:latin typeface="Calibri"/>
                <a:ea typeface="Calibri"/>
                <a:cs typeface="Calibri"/>
                <a:sym typeface="Calibri"/>
              </a:rPr>
              <a:t>:</a:t>
            </a:r>
            <a:endParaRPr/>
          </a:p>
          <a:p>
            <a:pPr indent="0" lvl="1" marL="457200"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Given </a:t>
            </a:r>
            <a:r>
              <a:rPr lang="en-US" sz="2000">
                <a:solidFill>
                  <a:schemeClr val="dk1"/>
                </a:solidFill>
                <a:latin typeface="Calibri"/>
                <a:ea typeface="Calibri"/>
                <a:cs typeface="Calibri"/>
                <a:sym typeface="Calibri"/>
              </a:rPr>
              <a:t>W, V, L is there a max value V where an item in list L has a weight that is less than the max weight W?</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Optimization Version:</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Many NP-Complete problems have their "optimization" version.  For example, what is the largest independent set in a graph G?</a:t>
            </a:r>
            <a:endParaRPr/>
          </a:p>
        </p:txBody>
      </p:sp>
      <p:sp>
        <p:nvSpPr>
          <p:cNvPr id="94" name="Google Shape;94;p14"/>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Max Knapsack</a:t>
            </a:r>
            <a:endParaRPr/>
          </a:p>
        </p:txBody>
      </p:sp>
      <p:cxnSp>
        <p:nvCxnSpPr>
          <p:cNvPr id="95" name="Google Shape;95;p14"/>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96" name="Google Shape;96;p14"/>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First Line: A nonnegative integer weight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Second Line: A nonnegative integer n</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n Lines: Each line n contains a String (name) followed by a String (dollar value) followed by another String (item’s weight)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Example Code input:</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11</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ring 100 5</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gold 50 10</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silver 50 5</a:t>
            </a:r>
            <a:endParaRPr/>
          </a:p>
          <a:p>
            <a:pPr indent="0" lvl="1" marL="457200" marR="0" rtl="0" algn="l">
              <a:lnSpc>
                <a:spcPct val="90000"/>
              </a:lnSpc>
              <a:spcBef>
                <a:spcPts val="5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02" name="Google Shape;102;p15"/>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Problem Input</a:t>
            </a:r>
            <a:endParaRPr/>
          </a:p>
        </p:txBody>
      </p:sp>
      <p:cxnSp>
        <p:nvCxnSpPr>
          <p:cNvPr id="103" name="Google Shape;103;p15"/>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04" name="Google Shape;104;p15"/>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Reduction (justify its inclusion in  NP-Complete)</a:t>
            </a:r>
            <a:endParaRPr/>
          </a:p>
        </p:txBody>
      </p:sp>
      <p:cxnSp>
        <p:nvCxnSpPr>
          <p:cNvPr id="110" name="Google Shape;110;p16"/>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1" name="Google Shape;111;p16"/>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16"/>
          <p:cNvSpPr txBox="1"/>
          <p:nvPr/>
        </p:nvSpPr>
        <p:spPr>
          <a:xfrm>
            <a:off x="447447" y="968661"/>
            <a:ext cx="10726605" cy="134302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Show the reduction that justifies the problem is in NP-Complete</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Given weights W and values V, can a subset of items X in {1, 2, …, </a:t>
            </a:r>
            <a:r>
              <a:rPr i="1" lang="en-US" sz="2400">
                <a:solidFill>
                  <a:schemeClr val="dk1"/>
                </a:solidFill>
                <a:latin typeface="Calibri"/>
                <a:ea typeface="Calibri"/>
                <a:cs typeface="Calibri"/>
                <a:sym typeface="Calibri"/>
              </a:rPr>
              <a:t>n</a:t>
            </a:r>
            <a:r>
              <a:rPr lang="en-US" sz="2400">
                <a:solidFill>
                  <a:schemeClr val="dk1"/>
                </a:solidFill>
                <a:latin typeface="Calibri"/>
                <a:ea typeface="Calibri"/>
                <a:cs typeface="Calibri"/>
                <a:sym typeface="Calibri"/>
              </a:rPr>
              <a:t>} be picked that satisfy the following constraints:</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value is greater than or equal to V</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	The sum of each item’s weight is less than or equal to W</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Solving the above </a:t>
            </a:r>
            <a:r>
              <a:rPr lang="en-US" sz="2400">
                <a:solidFill>
                  <a:schemeClr val="dk1"/>
                </a:solidFill>
                <a:latin typeface="Calibri"/>
                <a:ea typeface="Calibri"/>
                <a:cs typeface="Calibri"/>
                <a:sym typeface="Calibri"/>
              </a:rPr>
              <a:t>inequalities</a:t>
            </a:r>
            <a:r>
              <a:rPr lang="en-US" sz="2400">
                <a:solidFill>
                  <a:schemeClr val="dk1"/>
                </a:solidFill>
                <a:latin typeface="Calibri"/>
                <a:ea typeface="Calibri"/>
                <a:cs typeface="Calibri"/>
                <a:sym typeface="Calibri"/>
              </a:rPr>
              <a:t> is the same as solving the Subset-Sum problem, which is already proven to be NP-Complete. Therefore, the max knapsack problem can be reduced to the Subset-Sum problem in polynomial time.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The complexity of this problem depends on the size of the input values of each item’s weight and value. With this being said, the time to complete the algorithm depends on the size of the input. If the inputs are binary, it’s complexity becomes exponential therefore making this problem NP-Complete.</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Sketch of Exact Solution (pseudo-code)</a:t>
            </a:r>
            <a:endParaRPr/>
          </a:p>
        </p:txBody>
      </p:sp>
      <p:cxnSp>
        <p:nvCxnSpPr>
          <p:cNvPr id="118" name="Google Shape;118;p17"/>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19" name="Google Shape;119;p17"/>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17"/>
          <p:cNvSpPr txBox="1"/>
          <p:nvPr/>
        </p:nvSpPr>
        <p:spPr>
          <a:xfrm>
            <a:off x="397950" y="1154050"/>
            <a:ext cx="11023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Knapsack (items, weight):</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Knapsackinator (weights_remain, i_index):</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if weights_remain is empty or i_index is greater than or equal to the length of the items:</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return a list containing zero and an empty list</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with_item &lt;- Knapsackinator (weights_remain - items's weight, i_index + 1)</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without_item &lt;- Knapsackinator (weights_remain, i_index + 1)</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add item's value to with_item array</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check if with_item's value is greater than without_item</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return with_item</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else:</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return without_item</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return Knapsackinator(weight, 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Worst Case Example (if possible)</a:t>
            </a:r>
            <a:endParaRPr/>
          </a:p>
        </p:txBody>
      </p:sp>
      <p:cxnSp>
        <p:nvCxnSpPr>
          <p:cNvPr id="126" name="Google Shape;126;p18"/>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27" name="Google Shape;127;p18"/>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Test Cases</a:t>
            </a:r>
            <a:endParaRPr/>
          </a:p>
        </p:txBody>
      </p:sp>
      <p:cxnSp>
        <p:nvCxnSpPr>
          <p:cNvPr id="133" name="Google Shape;133;p19"/>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34" name="Google Shape;134;p19"/>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19"/>
          <p:cNvSpPr txBox="1"/>
          <p:nvPr/>
        </p:nvSpPr>
        <p:spPr>
          <a:xfrm>
            <a:off x="447447" y="968660"/>
            <a:ext cx="10726605" cy="20827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How did you generate them? (hopefully with a python program)</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Test case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Performance of test cases of different sizes?</a:t>
            </a:r>
            <a:endParaRPr/>
          </a:p>
          <a:p>
            <a:pPr indent="0" lvl="0" marL="0" marR="0" rtl="0" algn="l">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Plot of the run time of your program as you increase the input size.  You MUST run your program on inputs that cause your program to run more than 20 minutes.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Approximation Portion</a:t>
            </a:r>
            <a:endParaRPr/>
          </a:p>
        </p:txBody>
      </p:sp>
      <p:sp>
        <p:nvSpPr>
          <p:cNvPr id="141" name="Google Shape;141;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Aly Clark and Mike Leek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nvSpPr>
        <p:spPr>
          <a:xfrm>
            <a:off x="0" y="-19050"/>
            <a:ext cx="12192000" cy="85725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Approximation</a:t>
            </a:r>
            <a:endParaRPr/>
          </a:p>
        </p:txBody>
      </p:sp>
      <p:cxnSp>
        <p:nvCxnSpPr>
          <p:cNvPr id="147" name="Google Shape;147;p21"/>
          <p:cNvCxnSpPr/>
          <p:nvPr/>
        </p:nvCxnSpPr>
        <p:spPr>
          <a:xfrm>
            <a:off x="0" y="838200"/>
            <a:ext cx="12192000" cy="0"/>
          </a:xfrm>
          <a:prstGeom prst="straightConnector1">
            <a:avLst/>
          </a:prstGeom>
          <a:noFill/>
          <a:ln cap="flat" cmpd="sng" w="47625">
            <a:solidFill>
              <a:schemeClr val="accent1"/>
            </a:solidFill>
            <a:prstDash val="solid"/>
            <a:miter lim="800000"/>
            <a:headEnd len="sm" w="sm" type="none"/>
            <a:tailEnd len="sm" w="sm" type="none"/>
          </a:ln>
        </p:spPr>
      </p:cxnSp>
      <p:sp>
        <p:nvSpPr>
          <p:cNvPr id="148" name="Google Shape;148;p21"/>
          <p:cNvSpPr txBox="1"/>
          <p:nvPr>
            <p:ph idx="12" type="sldNum"/>
          </p:nvPr>
        </p:nvSpPr>
        <p:spPr>
          <a:xfrm>
            <a:off x="11400311" y="6356350"/>
            <a:ext cx="6256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21"/>
          <p:cNvSpPr txBox="1"/>
          <p:nvPr/>
        </p:nvSpPr>
        <p:spPr>
          <a:xfrm>
            <a:off x="447447" y="968660"/>
            <a:ext cx="10726605" cy="2575921"/>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chose a greedy </a:t>
            </a:r>
            <a:r>
              <a:rPr lang="en-US" sz="2400">
                <a:solidFill>
                  <a:schemeClr val="dk1"/>
                </a:solidFill>
                <a:latin typeface="Calibri"/>
                <a:ea typeface="Calibri"/>
                <a:cs typeface="Calibri"/>
                <a:sym typeface="Calibri"/>
              </a:rPr>
              <a:t>algorithm because it drastically speeds up decisions. We sort and choose the most valuable items first.</a:t>
            </a:r>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Bounds on its performance: low</a:t>
            </a:r>
            <a:r>
              <a:rPr lang="en-US" sz="2400">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n</a:t>
            </a:r>
            <a:r>
              <a:rPr lang="en-US" sz="2400">
                <a:solidFill>
                  <a:schemeClr val="dk1"/>
                </a:solidFill>
                <a:latin typeface="Calibri"/>
                <a:ea typeface="Calibri"/>
                <a:cs typeface="Calibri"/>
                <a:sym typeface="Calibri"/>
              </a:rPr>
              <a:t>othing fits in the knapsack because of the weight</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lang="en-US" sz="2400">
                <a:solidFill>
                  <a:schemeClr val="dk1"/>
                </a:solidFill>
                <a:latin typeface="Calibri"/>
                <a:ea typeface="Calibri"/>
                <a:cs typeface="Calibri"/>
                <a:sym typeface="Calibri"/>
              </a:rPr>
              <a:t>high- everything fits in the knapsack and needs to be tested and taken</a:t>
            </a:r>
            <a:endParaRPr sz="2400">
              <a:solidFill>
                <a:schemeClr val="dk1"/>
              </a:solidFill>
              <a:latin typeface="Calibri"/>
              <a:ea typeface="Calibri"/>
              <a:cs typeface="Calibri"/>
              <a:sym typeface="Calibri"/>
            </a:endParaRPr>
          </a:p>
          <a:p>
            <a:pPr indent="-342900" lvl="0" marL="3429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Plot comparing difference in run time and solution quality using your test cases.</a:t>
            </a:r>
            <a:endParaRPr/>
          </a:p>
        </p:txBody>
      </p:sp>
      <p:pic>
        <p:nvPicPr>
          <p:cNvPr id="150" name="Google Shape;150;p21"/>
          <p:cNvPicPr preferRelativeResize="0"/>
          <p:nvPr/>
        </p:nvPicPr>
        <p:blipFill rotWithShape="1">
          <a:blip r:embed="rId3">
            <a:alphaModFix/>
          </a:blip>
          <a:srcRect b="24761" l="0" r="0" t="0"/>
          <a:stretch/>
        </p:blipFill>
        <p:spPr>
          <a:xfrm>
            <a:off x="2582300" y="5065725"/>
            <a:ext cx="6636300" cy="165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