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1d56f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61d56f1b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34450" y="804970"/>
            <a:ext cx="9144000" cy="1481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Max Knapsack Presentation</a:t>
            </a:r>
            <a:endParaRPr/>
          </a:p>
        </p:txBody>
      </p:sp>
      <p:sp>
        <p:nvSpPr>
          <p:cNvPr id="85" name="Google Shape;85;p13"/>
          <p:cNvSpPr txBox="1"/>
          <p:nvPr>
            <p:ph idx="1" type="subTitle"/>
          </p:nvPr>
        </p:nvSpPr>
        <p:spPr>
          <a:xfrm>
            <a:off x="1524000" y="24272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Jonny Lynch, Ethan Crawford, Michael Leek, and Aly Clark</a:t>
            </a:r>
            <a:endParaRPr/>
          </a:p>
        </p:txBody>
      </p:sp>
      <p:pic>
        <p:nvPicPr>
          <p:cNvPr id="86" name="Google Shape;86;p13"/>
          <p:cNvPicPr preferRelativeResize="0"/>
          <p:nvPr/>
        </p:nvPicPr>
        <p:blipFill>
          <a:blip r:embed="rId3">
            <a:alphaModFix/>
          </a:blip>
          <a:stretch>
            <a:fillRect/>
          </a:stretch>
        </p:blipFill>
        <p:spPr>
          <a:xfrm>
            <a:off x="4482100" y="3425775"/>
            <a:ext cx="3448707" cy="2470249"/>
          </a:xfrm>
          <a:prstGeom prst="rect">
            <a:avLst/>
          </a:prstGeom>
          <a:noFill/>
          <a:ln>
            <a:noFill/>
          </a:ln>
        </p:spPr>
      </p:pic>
      <p:pic>
        <p:nvPicPr>
          <p:cNvPr id="87" name="Google Shape;87;p13"/>
          <p:cNvPicPr preferRelativeResize="0"/>
          <p:nvPr/>
        </p:nvPicPr>
        <p:blipFill>
          <a:blip r:embed="rId4">
            <a:alphaModFix/>
          </a:blip>
          <a:stretch>
            <a:fillRect/>
          </a:stretch>
        </p:blipFill>
        <p:spPr>
          <a:xfrm>
            <a:off x="8205300" y="3508525"/>
            <a:ext cx="2850703" cy="2470262"/>
          </a:xfrm>
          <a:prstGeom prst="rect">
            <a:avLst/>
          </a:prstGeom>
          <a:noFill/>
          <a:ln>
            <a:noFill/>
          </a:ln>
        </p:spPr>
      </p:pic>
      <p:pic>
        <p:nvPicPr>
          <p:cNvPr id="88" name="Google Shape;88;p13"/>
          <p:cNvPicPr preferRelativeResize="0"/>
          <p:nvPr/>
        </p:nvPicPr>
        <p:blipFill>
          <a:blip r:embed="rId5">
            <a:alphaModFix/>
          </a:blip>
          <a:stretch>
            <a:fillRect/>
          </a:stretch>
        </p:blipFill>
        <p:spPr>
          <a:xfrm>
            <a:off x="262850" y="3505701"/>
            <a:ext cx="3872274" cy="2310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Pseudocode</a:t>
            </a:r>
            <a:endParaRPr/>
          </a:p>
        </p:txBody>
      </p:sp>
      <p:cxnSp>
        <p:nvCxnSpPr>
          <p:cNvPr id="155" name="Google Shape;155;p2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6" name="Google Shape;156;p22"/>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22"/>
          <p:cNvSpPr txBox="1"/>
          <p:nvPr/>
        </p:nvSpPr>
        <p:spPr>
          <a:xfrm>
            <a:off x="2895749" y="1299991"/>
            <a:ext cx="6400500" cy="478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algorithm because it drastically speeds up decisions. We sort and choose the most valuable items first.</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Bounds on its performance: low</a:t>
            </a:r>
            <a:r>
              <a:rPr lang="en-US" sz="2400">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n</a:t>
            </a:r>
            <a:r>
              <a:rPr lang="en-US" sz="2400">
                <a:solidFill>
                  <a:schemeClr val="dk1"/>
                </a:solidFill>
                <a:latin typeface="Calibri"/>
                <a:ea typeface="Calibri"/>
                <a:cs typeface="Calibri"/>
                <a:sym typeface="Calibri"/>
              </a:rPr>
              <a:t>othing fits in the knapsack because of the weight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My problem </a:t>
            </a:r>
            <a:r>
              <a:rPr lang="en-US" sz="2400">
                <a:solidFill>
                  <a:schemeClr val="dk1"/>
                </a:solidFill>
                <a:latin typeface="Calibri"/>
                <a:ea typeface="Calibri"/>
                <a:cs typeface="Calibri"/>
                <a:sym typeface="Calibri"/>
              </a:rPr>
              <a:t>consists of whether we take the item or we do not take the item</a:t>
            </a:r>
            <a:r>
              <a:rPr b="0" i="0" lang="en-US" sz="2400" u="none" cap="none" strike="noStrike">
                <a:solidFill>
                  <a:schemeClr val="dk1"/>
                </a:solidFill>
                <a:latin typeface="Calibri"/>
                <a:ea typeface="Calibri"/>
                <a:cs typeface="Calibri"/>
                <a:sym typeface="Calibri"/>
              </a:rPr>
              <a:t>:</a:t>
            </a:r>
            <a:endParaRPr/>
          </a:p>
          <a:p>
            <a:pPr indent="0" lvl="1" marL="4572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Given </a:t>
            </a:r>
            <a:r>
              <a:rPr lang="en-US" sz="2000">
                <a:solidFill>
                  <a:schemeClr val="dk1"/>
                </a:solidFill>
                <a:latin typeface="Calibri"/>
                <a:ea typeface="Calibri"/>
                <a:cs typeface="Calibri"/>
                <a:sym typeface="Calibri"/>
              </a:rPr>
              <a:t>W, V, L is there a max value V where an item in list L has a weight that is less than the max weight W?</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NP-Complete problems have their "optimization" version.  For example, what is the largest independent set in a graph G?</a:t>
            </a:r>
            <a:endParaRPr/>
          </a:p>
        </p:txBody>
      </p:sp>
      <p:sp>
        <p:nvSpPr>
          <p:cNvPr id="94" name="Google Shape;94;p1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Max Knapsack</a:t>
            </a:r>
            <a:endParaRPr/>
          </a:p>
        </p:txBody>
      </p:sp>
      <p:cxnSp>
        <p:nvCxnSpPr>
          <p:cNvPr id="95" name="Google Shape;95;p1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96" name="Google Shape;96;p1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First Line: A nonnegative integer weight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Second Line: A nonnegative integer n</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n Lines: Each line n contains a String (name) followed by a String (dollar value) followed by another String (item’s weight)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Code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11</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ring 100 5</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gold 50 10</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silver 50 5</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2" name="Google Shape;102;p1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a:p>
        </p:txBody>
      </p:sp>
      <p:cxnSp>
        <p:nvCxnSpPr>
          <p:cNvPr id="103" name="Google Shape;103;p1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1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a:p>
        </p:txBody>
      </p:sp>
      <p:cxnSp>
        <p:nvCxnSpPr>
          <p:cNvPr id="110" name="Google Shape;110;p1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1" name="Google Shape;111;p1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6"/>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Show the reduction that justifies the problem is in NP-Complete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Given weights W and values V, can a subset of items X in {1, 2, …, </a:t>
            </a:r>
            <a:r>
              <a:rPr i="1" lang="en-US" sz="2400">
                <a:solidFill>
                  <a:schemeClr val="dk1"/>
                </a:solidFill>
                <a:latin typeface="Calibri"/>
                <a:ea typeface="Calibri"/>
                <a:cs typeface="Calibri"/>
                <a:sym typeface="Calibri"/>
              </a:rPr>
              <a:t>n</a:t>
            </a:r>
            <a:r>
              <a:rPr lang="en-US" sz="2400">
                <a:solidFill>
                  <a:schemeClr val="dk1"/>
                </a:solidFill>
                <a:latin typeface="Calibri"/>
                <a:ea typeface="Calibri"/>
                <a:cs typeface="Calibri"/>
                <a:sym typeface="Calibri"/>
              </a:rPr>
              <a:t>} be picked that satisfy the following constraints:</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value is greater than or equal to V</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weight is less than or equal to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Solving the above </a:t>
            </a:r>
            <a:r>
              <a:rPr lang="en-US" sz="2400">
                <a:solidFill>
                  <a:schemeClr val="dk1"/>
                </a:solidFill>
                <a:latin typeface="Calibri"/>
                <a:ea typeface="Calibri"/>
                <a:cs typeface="Calibri"/>
                <a:sym typeface="Calibri"/>
              </a:rPr>
              <a:t>inequalities</a:t>
            </a:r>
            <a:r>
              <a:rPr lang="en-US" sz="2400">
                <a:solidFill>
                  <a:schemeClr val="dk1"/>
                </a:solidFill>
                <a:latin typeface="Calibri"/>
                <a:ea typeface="Calibri"/>
                <a:cs typeface="Calibri"/>
                <a:sym typeface="Calibri"/>
              </a:rPr>
              <a:t> is the same as solving the Subset-Sum problem, which is already proven to be NP-Complete. Therefore, the max knapsack problem can be reduced to the Subset-Sum problem in polynomial time.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complexity of this problem depends on the size of the input values of each item’s weight and value. With this being said, the time to complete the algorithm depends on the size of the input. If the inputs are binary, it’s complexity becomes exponential therefore making this problem NP-Complete.</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a:p>
        </p:txBody>
      </p:sp>
      <p:cxnSp>
        <p:nvCxnSpPr>
          <p:cNvPr id="118" name="Google Shape;118;p1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9" name="Google Shape;119;p1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Worst Case Example (if possible)</a:t>
            </a:r>
            <a:endParaRPr/>
          </a:p>
        </p:txBody>
      </p:sp>
      <p:cxnSp>
        <p:nvCxnSpPr>
          <p:cNvPr id="125" name="Google Shape;125;p1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6" name="Google Shape;126;p1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a:p>
        </p:txBody>
      </p:sp>
      <p:cxnSp>
        <p:nvCxnSpPr>
          <p:cNvPr id="132" name="Google Shape;132;p1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3" name="Google Shape;133;p1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19"/>
          <p:cNvSpPr txBox="1"/>
          <p:nvPr/>
        </p:nvSpPr>
        <p:spPr>
          <a:xfrm>
            <a:off x="447447" y="968660"/>
            <a:ext cx="10726605" cy="20827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How did you generate them? (hopefully with a python program)</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Test case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Performance of test cases of different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
        <p:nvSpPr>
          <p:cNvPr id="140" name="Google Shape;140;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Aly Clark and Mike Leek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Approximation</a:t>
            </a:r>
            <a:endParaRPr/>
          </a:p>
        </p:txBody>
      </p:sp>
      <p:cxnSp>
        <p:nvCxnSpPr>
          <p:cNvPr id="146" name="Google Shape;146;p2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7" name="Google Shape;147;p2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1"/>
          <p:cNvSpPr txBox="1"/>
          <p:nvPr/>
        </p:nvSpPr>
        <p:spPr>
          <a:xfrm>
            <a:off x="447447" y="968660"/>
            <a:ext cx="10726605" cy="25759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t>
            </a:r>
            <a:r>
              <a:rPr lang="en-US" sz="2400">
                <a:solidFill>
                  <a:schemeClr val="dk1"/>
                </a:solidFill>
                <a:latin typeface="Calibri"/>
                <a:ea typeface="Calibri"/>
                <a:cs typeface="Calibri"/>
                <a:sym typeface="Calibri"/>
              </a:rPr>
              <a:t>algorithm because it drastically speeds up decisions. We sort and choose the most valuable items first.</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Bounds on its performance: low</a:t>
            </a:r>
            <a:r>
              <a:rPr lang="en-US" sz="2400">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n</a:t>
            </a:r>
            <a:r>
              <a:rPr lang="en-US" sz="2400">
                <a:solidFill>
                  <a:schemeClr val="dk1"/>
                </a:solidFill>
                <a:latin typeface="Calibri"/>
                <a:ea typeface="Calibri"/>
                <a:cs typeface="Calibri"/>
                <a:sym typeface="Calibri"/>
              </a:rPr>
              <a:t>othing fits in the knapsack because of the weight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pic>
        <p:nvPicPr>
          <p:cNvPr id="149" name="Google Shape;149;p21"/>
          <p:cNvPicPr preferRelativeResize="0"/>
          <p:nvPr/>
        </p:nvPicPr>
        <p:blipFill rotWithShape="1">
          <a:blip r:embed="rId3">
            <a:alphaModFix/>
          </a:blip>
          <a:srcRect b="24761" l="0" r="0" t="0"/>
          <a:stretch/>
        </p:blipFill>
        <p:spPr>
          <a:xfrm>
            <a:off x="2582300" y="5065725"/>
            <a:ext cx="6636300" cy="165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