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Source Code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AC1471-7326-4F65-94B8-ABE455598548}">
  <a:tblStyle styleId="{72AC1471-7326-4F65-94B8-ABE4555985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SourceCodePro-regular.fntdata"/><Relationship Id="rId21" Type="http://schemas.openxmlformats.org/officeDocument/2006/relationships/slide" Target="slides/slide16.xml"/><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Speeds up decisions by grabbing most valuable items per weight unit first</a:t>
            </a:r>
            <a:endParaRPr/>
          </a:p>
          <a:p>
            <a:pPr indent="0" lvl="0" marL="0" rtl="0" algn="l">
              <a:spcBef>
                <a:spcPts val="0"/>
              </a:spcBef>
              <a:spcAft>
                <a:spcPts val="0"/>
              </a:spcAft>
              <a:buNone/>
            </a:pPr>
            <a:r>
              <a:rPr lang="en-US"/>
              <a:t>Choose fractional because fractional can take parts of items and thus is guaranteed to never be less than the other two</a:t>
            </a:r>
            <a:endParaRPr/>
          </a:p>
        </p:txBody>
      </p:sp>
      <p:sp>
        <p:nvSpPr>
          <p:cNvPr id="169" name="Google Shape;16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61d56f1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261d56f1b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b5f46730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1b5f467302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b5f46730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1b5f467302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b5f46730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1b5f467302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b5f467302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1b5f467302_1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b5f46730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1b5f46730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b5f46730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1b5f46730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634450" y="804970"/>
            <a:ext cx="9144000" cy="1481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Max Knapsack Presentation</a:t>
            </a:r>
            <a:endParaRPr/>
          </a:p>
        </p:txBody>
      </p:sp>
      <p:sp>
        <p:nvSpPr>
          <p:cNvPr id="85" name="Google Shape;85;p13"/>
          <p:cNvSpPr txBox="1"/>
          <p:nvPr>
            <p:ph idx="1" type="subTitle"/>
          </p:nvPr>
        </p:nvSpPr>
        <p:spPr>
          <a:xfrm>
            <a:off x="1524000" y="24272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Jonny Lynch, Ethan Crawford, Michael Leek, and Aly Clark</a:t>
            </a:r>
            <a:endParaRPr/>
          </a:p>
        </p:txBody>
      </p:sp>
      <p:pic>
        <p:nvPicPr>
          <p:cNvPr id="86" name="Google Shape;86;p13"/>
          <p:cNvPicPr preferRelativeResize="0"/>
          <p:nvPr/>
        </p:nvPicPr>
        <p:blipFill>
          <a:blip r:embed="rId3">
            <a:alphaModFix/>
          </a:blip>
          <a:stretch>
            <a:fillRect/>
          </a:stretch>
        </p:blipFill>
        <p:spPr>
          <a:xfrm>
            <a:off x="4482100" y="3425775"/>
            <a:ext cx="3448707" cy="2470249"/>
          </a:xfrm>
          <a:prstGeom prst="rect">
            <a:avLst/>
          </a:prstGeom>
          <a:noFill/>
          <a:ln>
            <a:noFill/>
          </a:ln>
        </p:spPr>
      </p:pic>
      <p:pic>
        <p:nvPicPr>
          <p:cNvPr id="87" name="Google Shape;87;p13"/>
          <p:cNvPicPr preferRelativeResize="0"/>
          <p:nvPr/>
        </p:nvPicPr>
        <p:blipFill>
          <a:blip r:embed="rId4">
            <a:alphaModFix/>
          </a:blip>
          <a:stretch>
            <a:fillRect/>
          </a:stretch>
        </p:blipFill>
        <p:spPr>
          <a:xfrm>
            <a:off x="8205300" y="3508525"/>
            <a:ext cx="2850703" cy="2470262"/>
          </a:xfrm>
          <a:prstGeom prst="rect">
            <a:avLst/>
          </a:prstGeom>
          <a:noFill/>
          <a:ln>
            <a:noFill/>
          </a:ln>
        </p:spPr>
      </p:pic>
      <p:pic>
        <p:nvPicPr>
          <p:cNvPr id="88" name="Google Shape;88;p13"/>
          <p:cNvPicPr preferRelativeResize="0"/>
          <p:nvPr/>
        </p:nvPicPr>
        <p:blipFill>
          <a:blip r:embed="rId5">
            <a:alphaModFix/>
          </a:blip>
          <a:stretch>
            <a:fillRect/>
          </a:stretch>
        </p:blipFill>
        <p:spPr>
          <a:xfrm>
            <a:off x="262850" y="3505701"/>
            <a:ext cx="3872274" cy="23103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Approximation Portion</a:t>
            </a:r>
            <a:endParaRPr/>
          </a:p>
        </p:txBody>
      </p:sp>
      <p:sp>
        <p:nvSpPr>
          <p:cNvPr id="166" name="Google Shape;166;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Aly Clark and Mike Leek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Approximation</a:t>
            </a:r>
            <a:endParaRPr/>
          </a:p>
        </p:txBody>
      </p:sp>
      <p:cxnSp>
        <p:nvCxnSpPr>
          <p:cNvPr id="172" name="Google Shape;172;p23"/>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73" name="Google Shape;173;p23"/>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p23"/>
          <p:cNvSpPr txBox="1"/>
          <p:nvPr/>
        </p:nvSpPr>
        <p:spPr>
          <a:xfrm>
            <a:off x="447500" y="1415525"/>
            <a:ext cx="10726500" cy="312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We chose a greedy </a:t>
            </a:r>
            <a:r>
              <a:rPr lang="en-US" sz="2400">
                <a:solidFill>
                  <a:schemeClr val="dk1"/>
                </a:solidFill>
                <a:latin typeface="Calibri"/>
                <a:ea typeface="Calibri"/>
                <a:cs typeface="Calibri"/>
                <a:sym typeface="Calibri"/>
              </a:rPr>
              <a:t>algorithm because it drastically speeds up decisions</a:t>
            </a:r>
            <a:endParaRPr sz="2400">
              <a:solidFill>
                <a:schemeClr val="dk1"/>
              </a:solidFill>
              <a:latin typeface="Calibri"/>
              <a:ea typeface="Calibri"/>
              <a:cs typeface="Calibri"/>
              <a:sym typeface="Calibri"/>
            </a:endParaRPr>
          </a:p>
          <a:p>
            <a:pPr indent="-342900" lvl="0" marL="3429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Sort and choose the most valuable items to put into our knapsack first</a:t>
            </a:r>
            <a:endParaRPr sz="2400">
              <a:solidFill>
                <a:schemeClr val="dk1"/>
              </a:solidFill>
              <a:latin typeface="Calibri"/>
              <a:ea typeface="Calibri"/>
              <a:cs typeface="Calibri"/>
              <a:sym typeface="Calibri"/>
            </a:endParaRPr>
          </a:p>
          <a:p>
            <a:pPr indent="-342900" lvl="0" marL="3429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This might not make the optimal choice when the first item in our sorted list is not in the final knapsack</a:t>
            </a:r>
            <a:endParaRPr sz="2400">
              <a:solidFill>
                <a:schemeClr val="dk1"/>
              </a:solidFill>
              <a:latin typeface="Calibri"/>
              <a:ea typeface="Calibri"/>
              <a:cs typeface="Calibri"/>
              <a:sym typeface="Calibri"/>
            </a:endParaRPr>
          </a:p>
        </p:txBody>
      </p:sp>
      <p:pic>
        <p:nvPicPr>
          <p:cNvPr id="175" name="Google Shape;175;p23"/>
          <p:cNvPicPr preferRelativeResize="0"/>
          <p:nvPr/>
        </p:nvPicPr>
        <p:blipFill rotWithShape="1">
          <a:blip r:embed="rId3">
            <a:alphaModFix/>
          </a:blip>
          <a:srcRect b="24761" l="0" r="0" t="0"/>
          <a:stretch/>
        </p:blipFill>
        <p:spPr>
          <a:xfrm>
            <a:off x="1245650" y="3588475"/>
            <a:ext cx="9130175" cy="22779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Pseudocode</a:t>
            </a:r>
            <a:endParaRPr/>
          </a:p>
        </p:txBody>
      </p:sp>
      <p:cxnSp>
        <p:nvCxnSpPr>
          <p:cNvPr id="181" name="Google Shape;181;p24"/>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82" name="Google Shape;182;p24"/>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3" name="Google Shape;183;p24"/>
          <p:cNvSpPr txBox="1"/>
          <p:nvPr/>
        </p:nvSpPr>
        <p:spPr>
          <a:xfrm>
            <a:off x="2271300" y="1074000"/>
            <a:ext cx="7330200" cy="47100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Source Code Pro"/>
                <a:ea typeface="Source Code Pro"/>
                <a:cs typeface="Source Code Pro"/>
                <a:sym typeface="Source Code Pro"/>
              </a:rPr>
              <a:t>max_knapsack (items):</a:t>
            </a:r>
            <a:endParaRPr sz="2100">
              <a:latin typeface="Source Code Pro"/>
              <a:ea typeface="Source Code Pro"/>
              <a:cs typeface="Source Code Pro"/>
              <a:sym typeface="Source Code Pro"/>
            </a:endParaRPr>
          </a:p>
          <a:p>
            <a:pPr indent="0" lvl="0" marL="0" rtl="0" algn="l">
              <a:spcBef>
                <a:spcPts val="0"/>
              </a:spcBef>
              <a:spcAft>
                <a:spcPts val="0"/>
              </a:spcAft>
              <a:buNone/>
            </a:pPr>
            <a:r>
              <a:t/>
            </a:r>
            <a:endParaRPr sz="2100">
              <a:latin typeface="Source Code Pro"/>
              <a:ea typeface="Source Code Pro"/>
              <a:cs typeface="Source Code Pro"/>
              <a:sym typeface="Source Code Pro"/>
            </a:endParaRPr>
          </a:p>
          <a:p>
            <a:pPr indent="0" lvl="0" marL="0" rtl="0" algn="l">
              <a:spcBef>
                <a:spcPts val="0"/>
              </a:spcBef>
              <a:spcAft>
                <a:spcPts val="0"/>
              </a:spcAft>
              <a:buNone/>
            </a:pPr>
            <a:r>
              <a:rPr lang="en-US" sz="2100">
                <a:latin typeface="Source Code Pro"/>
                <a:ea typeface="Source Code Pro"/>
                <a:cs typeface="Source Code Pro"/>
                <a:sym typeface="Source Code Pro"/>
              </a:rPr>
              <a:t>	sort items from most valuable per weight unit</a:t>
            </a:r>
            <a:endParaRPr sz="2100">
              <a:latin typeface="Source Code Pro"/>
              <a:ea typeface="Source Code Pro"/>
              <a:cs typeface="Source Code Pro"/>
              <a:sym typeface="Source Code Pro"/>
            </a:endParaRPr>
          </a:p>
          <a:p>
            <a:pPr indent="0" lvl="0" marL="0" rtl="0" algn="l">
              <a:spcBef>
                <a:spcPts val="0"/>
              </a:spcBef>
              <a:spcAft>
                <a:spcPts val="0"/>
              </a:spcAft>
              <a:buNone/>
            </a:pPr>
            <a:r>
              <a:t/>
            </a:r>
            <a:endParaRPr sz="2100">
              <a:latin typeface="Source Code Pro"/>
              <a:ea typeface="Source Code Pro"/>
              <a:cs typeface="Source Code Pro"/>
              <a:sym typeface="Source Code Pro"/>
            </a:endParaRPr>
          </a:p>
          <a:p>
            <a:pPr indent="0" lvl="0" marL="0" rtl="0" algn="l">
              <a:spcBef>
                <a:spcPts val="0"/>
              </a:spcBef>
              <a:spcAft>
                <a:spcPts val="0"/>
              </a:spcAft>
              <a:buNone/>
            </a:pPr>
            <a:r>
              <a:rPr lang="en-US" sz="2100">
                <a:latin typeface="Source Code Pro"/>
                <a:ea typeface="Source Code Pro"/>
                <a:cs typeface="Source Code Pro"/>
                <a:sym typeface="Source Code Pro"/>
              </a:rPr>
              <a:t>	while there is still more weight allowed and more items:</a:t>
            </a:r>
            <a:endParaRPr sz="2100">
              <a:latin typeface="Source Code Pro"/>
              <a:ea typeface="Source Code Pro"/>
              <a:cs typeface="Source Code Pro"/>
              <a:sym typeface="Source Code Pro"/>
            </a:endParaRPr>
          </a:p>
          <a:p>
            <a:pPr indent="0" lvl="0" marL="0" rtl="0" algn="l">
              <a:spcBef>
                <a:spcPts val="0"/>
              </a:spcBef>
              <a:spcAft>
                <a:spcPts val="0"/>
              </a:spcAft>
              <a:buNone/>
            </a:pPr>
            <a:r>
              <a:t/>
            </a:r>
            <a:endParaRPr sz="2100">
              <a:latin typeface="Source Code Pro"/>
              <a:ea typeface="Source Code Pro"/>
              <a:cs typeface="Source Code Pro"/>
              <a:sym typeface="Source Code Pro"/>
            </a:endParaRPr>
          </a:p>
          <a:p>
            <a:pPr indent="0" lvl="0" marL="0" rtl="0" algn="l">
              <a:spcBef>
                <a:spcPts val="0"/>
              </a:spcBef>
              <a:spcAft>
                <a:spcPts val="0"/>
              </a:spcAft>
              <a:buNone/>
            </a:pPr>
            <a:r>
              <a:rPr lang="en-US" sz="2100">
                <a:latin typeface="Source Code Pro"/>
                <a:ea typeface="Source Code Pro"/>
                <a:cs typeface="Source Code Pro"/>
                <a:sym typeface="Source Code Pro"/>
              </a:rPr>
              <a:t>		if item weight &lt;= weight left over:</a:t>
            </a:r>
            <a:endParaRPr sz="2100">
              <a:latin typeface="Source Code Pro"/>
              <a:ea typeface="Source Code Pro"/>
              <a:cs typeface="Source Code Pro"/>
              <a:sym typeface="Source Code Pro"/>
            </a:endParaRPr>
          </a:p>
          <a:p>
            <a:pPr indent="0" lvl="0" marL="0" rtl="0" algn="l">
              <a:spcBef>
                <a:spcPts val="0"/>
              </a:spcBef>
              <a:spcAft>
                <a:spcPts val="0"/>
              </a:spcAft>
              <a:buNone/>
            </a:pPr>
            <a:r>
              <a:rPr lang="en-US" sz="2100">
                <a:latin typeface="Source Code Pro"/>
                <a:ea typeface="Source Code Pro"/>
                <a:cs typeface="Source Code Pro"/>
                <a:sym typeface="Source Code Pro"/>
              </a:rPr>
              <a:t>			add to knapsack</a:t>
            </a:r>
            <a:endParaRPr sz="2100">
              <a:latin typeface="Source Code Pro"/>
              <a:ea typeface="Source Code Pro"/>
              <a:cs typeface="Source Code Pro"/>
              <a:sym typeface="Source Code Pro"/>
            </a:endParaRPr>
          </a:p>
          <a:p>
            <a:pPr indent="0" lvl="0" marL="0" rtl="0" algn="l">
              <a:spcBef>
                <a:spcPts val="0"/>
              </a:spcBef>
              <a:spcAft>
                <a:spcPts val="0"/>
              </a:spcAft>
              <a:buNone/>
            </a:pPr>
            <a:r>
              <a:rPr lang="en-US" sz="2100">
                <a:latin typeface="Source Code Pro"/>
                <a:ea typeface="Source Code Pro"/>
                <a:cs typeface="Source Code Pro"/>
                <a:sym typeface="Source Code Pro"/>
              </a:rPr>
              <a:t>			subtract weight item weight from remaining</a:t>
            </a:r>
            <a:endParaRPr sz="2100">
              <a:latin typeface="Source Code Pro"/>
              <a:ea typeface="Source Code Pro"/>
              <a:cs typeface="Source Code Pro"/>
              <a:sym typeface="Source Code Pro"/>
            </a:endParaRPr>
          </a:p>
          <a:p>
            <a:pPr indent="0" lvl="0" marL="0" rtl="0" algn="l">
              <a:spcBef>
                <a:spcPts val="0"/>
              </a:spcBef>
              <a:spcAft>
                <a:spcPts val="0"/>
              </a:spcAft>
              <a:buNone/>
            </a:pPr>
            <a:r>
              <a:rPr lang="en-US" sz="2100">
                <a:latin typeface="Source Code Pro"/>
                <a:ea typeface="Source Code Pro"/>
                <a:cs typeface="Source Code Pro"/>
                <a:sym typeface="Source Code Pro"/>
              </a:rPr>
              <a:t>	</a:t>
            </a:r>
            <a:endParaRPr sz="2100">
              <a:latin typeface="Source Code Pro"/>
              <a:ea typeface="Source Code Pro"/>
              <a:cs typeface="Source Code Pro"/>
              <a:sym typeface="Source Code Pro"/>
            </a:endParaRPr>
          </a:p>
          <a:p>
            <a:pPr indent="457200" lvl="0" marL="0" rtl="0" algn="l">
              <a:spcBef>
                <a:spcPts val="0"/>
              </a:spcBef>
              <a:spcAft>
                <a:spcPts val="0"/>
              </a:spcAft>
              <a:buNone/>
            </a:pPr>
            <a:r>
              <a:rPr lang="en-US" sz="2100">
                <a:latin typeface="Source Code Pro"/>
                <a:ea typeface="Source Code Pro"/>
                <a:cs typeface="Source Code Pro"/>
                <a:sym typeface="Source Code Pro"/>
              </a:rPr>
              <a:t>return item list</a:t>
            </a:r>
            <a:endParaRPr sz="2100">
              <a:latin typeface="Source Code Pro"/>
              <a:ea typeface="Source Code Pro"/>
              <a:cs typeface="Source Code Pro"/>
              <a:sym typeface="Source Code Pro"/>
            </a:endParaRPr>
          </a:p>
        </p:txBody>
      </p:sp>
      <p:sp>
        <p:nvSpPr>
          <p:cNvPr id="184" name="Google Shape;184;p24"/>
          <p:cNvSpPr txBox="1"/>
          <p:nvPr/>
        </p:nvSpPr>
        <p:spPr>
          <a:xfrm>
            <a:off x="2271300" y="6019650"/>
            <a:ext cx="92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Runtime: O(nlog(n)) where n is the number of items</a:t>
            </a:r>
            <a:endParaRPr sz="24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Bash Script For Testing</a:t>
            </a:r>
            <a:endParaRPr/>
          </a:p>
        </p:txBody>
      </p:sp>
      <p:cxnSp>
        <p:nvCxnSpPr>
          <p:cNvPr id="190" name="Google Shape;190;p2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91" name="Google Shape;191;p25"/>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2" name="Google Shape;192;p25"/>
          <p:cNvSpPr txBox="1"/>
          <p:nvPr/>
        </p:nvSpPr>
        <p:spPr>
          <a:xfrm>
            <a:off x="878875" y="1074000"/>
            <a:ext cx="10396800" cy="54798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Source Code Pro"/>
                <a:ea typeface="Source Code Pro"/>
                <a:cs typeface="Source Code Pro"/>
                <a:sym typeface="Source Code Pro"/>
              </a:rPr>
              <a:t>#!/bin/sh</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N=43</a:t>
            </a:r>
            <a:endParaRPr sz="1700">
              <a:latin typeface="Source Code Pro"/>
              <a:ea typeface="Source Code Pro"/>
              <a:cs typeface="Source Code Pro"/>
              <a:sym typeface="Source Code Pro"/>
            </a:endParaRPr>
          </a:p>
          <a:p>
            <a:pPr indent="0" lvl="0" marL="0" rtl="0" algn="l">
              <a:spcBef>
                <a:spcPts val="0"/>
              </a:spcBef>
              <a:spcAft>
                <a:spcPts val="0"/>
              </a:spcAft>
              <a:buNone/>
            </a:pPr>
            <a:r>
              <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for t in `seq 1 1`</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do</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    echo ""</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    echo "============================"</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    echo "Test with $N inputs 200 weight results:"</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    echo "============================"</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    echo ""</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    echo "Exact Knapsack:"</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    python3 max_knapsack.py &lt; current_test_for_weight_200_tests.txt</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    echo ""</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    echo "Approximate Knapsack:"</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    python3 knapsack_approximator.py &lt; current_test_for_weight_200_tests.txt</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    echo ""</a:t>
            </a:r>
            <a:endParaRPr sz="11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    echo "Fractional Knapsack:"</a:t>
            </a:r>
            <a:endParaRPr sz="1700">
              <a:latin typeface="Source Code Pro"/>
              <a:ea typeface="Source Code Pro"/>
              <a:cs typeface="Source Code Pro"/>
              <a:sym typeface="Source Code Pro"/>
            </a:endParaRPr>
          </a:p>
          <a:p>
            <a:pPr indent="0" lvl="0" marL="0" rtl="0" algn="l">
              <a:spcBef>
                <a:spcPts val="0"/>
              </a:spcBef>
              <a:spcAft>
                <a:spcPts val="0"/>
              </a:spcAft>
              <a:buNone/>
            </a:pPr>
            <a:r>
              <a:rPr lang="en-US" sz="1700">
                <a:latin typeface="Source Code Pro"/>
                <a:ea typeface="Source Code Pro"/>
                <a:cs typeface="Source Code Pro"/>
                <a:sym typeface="Source Code Pro"/>
              </a:rPr>
              <a:t>    python3 cs412_lab7_b.py &lt; current_test_for_weight_200_tests.txt</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done &gt; final_results_200_weight_all_knapsacks.txt</a:t>
            </a:r>
            <a:endParaRPr sz="1700">
              <a:latin typeface="Source Code Pro"/>
              <a:ea typeface="Source Code Pro"/>
              <a:cs typeface="Source Code Pro"/>
              <a:sym typeface="Source Code Pro"/>
            </a:endParaRPr>
          </a:p>
          <a:p>
            <a:pPr indent="0" lvl="0" marL="0" rtl="0" algn="l">
              <a:spcBef>
                <a:spcPts val="0"/>
              </a:spcBef>
              <a:spcAft>
                <a:spcPts val="0"/>
              </a:spcAft>
              <a:buNone/>
            </a:pPr>
            <a:r>
              <a:t/>
            </a:r>
            <a:endParaRPr sz="2100">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Results For Exact vs Approximation</a:t>
            </a:r>
            <a:endParaRPr/>
          </a:p>
        </p:txBody>
      </p:sp>
      <p:cxnSp>
        <p:nvCxnSpPr>
          <p:cNvPr id="198" name="Google Shape;198;p2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99" name="Google Shape;199;p26"/>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0" name="Google Shape;200;p26"/>
          <p:cNvSpPr txBox="1"/>
          <p:nvPr/>
        </p:nvSpPr>
        <p:spPr>
          <a:xfrm>
            <a:off x="504875" y="1458550"/>
            <a:ext cx="95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01" name="Google Shape;201;p26" title="Chart"/>
          <p:cNvPicPr preferRelativeResize="0"/>
          <p:nvPr/>
        </p:nvPicPr>
        <p:blipFill>
          <a:blip r:embed="rId3">
            <a:alphaModFix/>
          </a:blip>
          <a:stretch>
            <a:fillRect/>
          </a:stretch>
        </p:blipFill>
        <p:spPr>
          <a:xfrm>
            <a:off x="6108750" y="1926340"/>
            <a:ext cx="5404824" cy="3342009"/>
          </a:xfrm>
          <a:prstGeom prst="rect">
            <a:avLst/>
          </a:prstGeom>
          <a:noFill/>
          <a:ln>
            <a:noFill/>
          </a:ln>
        </p:spPr>
      </p:pic>
      <p:pic>
        <p:nvPicPr>
          <p:cNvPr id="202" name="Google Shape;202;p26" title="Chart"/>
          <p:cNvPicPr preferRelativeResize="0"/>
          <p:nvPr/>
        </p:nvPicPr>
        <p:blipFill>
          <a:blip r:embed="rId4">
            <a:alphaModFix/>
          </a:blip>
          <a:stretch>
            <a:fillRect/>
          </a:stretch>
        </p:blipFill>
        <p:spPr>
          <a:xfrm>
            <a:off x="100675" y="2017650"/>
            <a:ext cx="5570925" cy="3270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Upper Bound Comparison</a:t>
            </a:r>
            <a:endParaRPr/>
          </a:p>
        </p:txBody>
      </p:sp>
      <p:cxnSp>
        <p:nvCxnSpPr>
          <p:cNvPr id="208" name="Google Shape;208;p2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09" name="Google Shape;209;p27"/>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0" name="Google Shape;210;p27"/>
          <p:cNvSpPr txBox="1"/>
          <p:nvPr/>
        </p:nvSpPr>
        <p:spPr>
          <a:xfrm>
            <a:off x="560975" y="1439850"/>
            <a:ext cx="95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1" name="Google Shape;211;p27"/>
          <p:cNvSpPr txBox="1"/>
          <p:nvPr/>
        </p:nvSpPr>
        <p:spPr>
          <a:xfrm>
            <a:off x="504875" y="1065875"/>
            <a:ext cx="10097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For our upper bound, we chose fractional knapsack because it’ll always be at least as large as both the exact code and our approximation</a:t>
            </a:r>
            <a:endParaRPr sz="2000">
              <a:latin typeface="Calibri"/>
              <a:ea typeface="Calibri"/>
              <a:cs typeface="Calibri"/>
              <a:sym typeface="Calibri"/>
            </a:endParaRPr>
          </a:p>
        </p:txBody>
      </p:sp>
      <p:pic>
        <p:nvPicPr>
          <p:cNvPr id="212" name="Google Shape;212;p27" title="Chart"/>
          <p:cNvPicPr preferRelativeResize="0"/>
          <p:nvPr/>
        </p:nvPicPr>
        <p:blipFill>
          <a:blip r:embed="rId3">
            <a:alphaModFix/>
          </a:blip>
          <a:stretch>
            <a:fillRect/>
          </a:stretch>
        </p:blipFill>
        <p:spPr>
          <a:xfrm>
            <a:off x="6141009" y="2295650"/>
            <a:ext cx="5509567" cy="3407624"/>
          </a:xfrm>
          <a:prstGeom prst="rect">
            <a:avLst/>
          </a:prstGeom>
          <a:noFill/>
          <a:ln>
            <a:noFill/>
          </a:ln>
        </p:spPr>
      </p:pic>
      <p:pic>
        <p:nvPicPr>
          <p:cNvPr id="213" name="Google Shape;213;p27" title="Chart"/>
          <p:cNvPicPr preferRelativeResize="0"/>
          <p:nvPr/>
        </p:nvPicPr>
        <p:blipFill>
          <a:blip r:embed="rId4">
            <a:alphaModFix/>
          </a:blip>
          <a:stretch>
            <a:fillRect/>
          </a:stretch>
        </p:blipFill>
        <p:spPr>
          <a:xfrm>
            <a:off x="243850" y="2361550"/>
            <a:ext cx="5395176" cy="33417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Results For Exact vs Approximation</a:t>
            </a:r>
            <a:endParaRPr/>
          </a:p>
        </p:txBody>
      </p:sp>
      <p:cxnSp>
        <p:nvCxnSpPr>
          <p:cNvPr id="219" name="Google Shape;219;p2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20" name="Google Shape;220;p28"/>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28"/>
          <p:cNvSpPr txBox="1"/>
          <p:nvPr/>
        </p:nvSpPr>
        <p:spPr>
          <a:xfrm>
            <a:off x="858500" y="1548925"/>
            <a:ext cx="418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Timing Results for Exact Vs Approximate Vs Fractional</a:t>
            </a:r>
            <a:endParaRPr>
              <a:latin typeface="Calibri"/>
              <a:ea typeface="Calibri"/>
              <a:cs typeface="Calibri"/>
              <a:sym typeface="Calibri"/>
            </a:endParaRPr>
          </a:p>
        </p:txBody>
      </p:sp>
      <p:graphicFrame>
        <p:nvGraphicFramePr>
          <p:cNvPr id="222" name="Google Shape;222;p28"/>
          <p:cNvGraphicFramePr/>
          <p:nvPr/>
        </p:nvGraphicFramePr>
        <p:xfrm>
          <a:off x="731600" y="2039400"/>
          <a:ext cx="3000000" cy="3000000"/>
        </p:xfrm>
        <a:graphic>
          <a:graphicData uri="http://schemas.openxmlformats.org/drawingml/2006/table">
            <a:tbl>
              <a:tblPr>
                <a:noFill/>
                <a:tableStyleId>{72AC1471-7326-4F65-94B8-ABE455598548}</a:tableStyleId>
              </a:tblPr>
              <a:tblGrid>
                <a:gridCol w="1109550"/>
                <a:gridCol w="1109550"/>
                <a:gridCol w="1109550"/>
                <a:gridCol w="1109550"/>
              </a:tblGrid>
              <a:tr h="218075">
                <a:tc>
                  <a:txBody>
                    <a:bodyPr/>
                    <a:lstStyle/>
                    <a:p>
                      <a:pPr indent="0" lvl="0" marL="0" rtl="0" algn="r">
                        <a:lnSpc>
                          <a:spcPct val="115000"/>
                        </a:lnSpc>
                        <a:spcBef>
                          <a:spcPts val="0"/>
                        </a:spcBef>
                        <a:spcAft>
                          <a:spcPts val="0"/>
                        </a:spcAft>
                        <a:buNone/>
                      </a:pPr>
                      <a:r>
                        <a:rPr lang="en-US" sz="1000"/>
                        <a:t>26</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1.565075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0.000013</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0.000027</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27</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2.334511</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0.000027</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28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3.77564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0.000027</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29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5.749604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0.000028</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30</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8.820384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0.00003</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31</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14.020346</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0.000028</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32</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23.122838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0.000032</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33</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36.32115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0.000031</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51.603293</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0.000016</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0.000031</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69.206458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0.000016</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0.000031</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36</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103.593328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0.000016</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0.000033</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37</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148.12317</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0.000017</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0.000029</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208.987934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0.000016</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0.00003</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357.23057</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0.000023</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0.000031</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40</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475.593058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0.000033</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41</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665.108136</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0.000032</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42</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965.156957</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0.000023</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0.000034</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43</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1454.780017</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0.000019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0.000032</a:t>
                      </a:r>
                      <a:endParaRPr sz="1000"/>
                    </a:p>
                  </a:txBody>
                  <a:tcPr marT="19050" marB="19050" marR="28575" marL="28575" anchor="b"/>
                </a:tc>
              </a:tr>
            </a:tbl>
          </a:graphicData>
        </a:graphic>
      </p:graphicFrame>
      <p:sp>
        <p:nvSpPr>
          <p:cNvPr id="223" name="Google Shape;223;p28"/>
          <p:cNvSpPr txBox="1"/>
          <p:nvPr/>
        </p:nvSpPr>
        <p:spPr>
          <a:xfrm>
            <a:off x="371525" y="1395700"/>
            <a:ext cx="39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224" name="Google Shape;224;p28"/>
          <p:cNvGraphicFramePr/>
          <p:nvPr/>
        </p:nvGraphicFramePr>
        <p:xfrm>
          <a:off x="6547100" y="2099650"/>
          <a:ext cx="3000000" cy="3000000"/>
        </p:xfrm>
        <a:graphic>
          <a:graphicData uri="http://schemas.openxmlformats.org/drawingml/2006/table">
            <a:tbl>
              <a:tblPr>
                <a:noFill/>
                <a:tableStyleId>{72AC1471-7326-4F65-94B8-ABE455598548}</a:tableStyleId>
              </a:tblPr>
              <a:tblGrid>
                <a:gridCol w="1109550"/>
                <a:gridCol w="1109550"/>
                <a:gridCol w="1109550"/>
                <a:gridCol w="1109550"/>
              </a:tblGrid>
              <a:tr h="218075">
                <a:tc>
                  <a:txBody>
                    <a:bodyPr/>
                    <a:lstStyle/>
                    <a:p>
                      <a:pPr indent="0" lvl="0" marL="0" rtl="0" algn="r">
                        <a:lnSpc>
                          <a:spcPct val="115000"/>
                        </a:lnSpc>
                        <a:spcBef>
                          <a:spcPts val="0"/>
                        </a:spcBef>
                        <a:spcAft>
                          <a:spcPts val="0"/>
                        </a:spcAft>
                        <a:buNone/>
                      </a:pPr>
                      <a:r>
                        <a:rPr lang="en-US" sz="1000"/>
                        <a:t>26</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2815.8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2776.6</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2847.5</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27</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3170.3</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3170.3</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3196.4</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28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3284.9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3261.3</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3317</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29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3311</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3284.7</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3401.5</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30</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3311</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3275.2</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3401.5</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31</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3413.9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3404.4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3469.8</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32</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3433.9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3411.9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3490.1</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33</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3433.9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3411.9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3490.1</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3433.9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3411.9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3490.1</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3734.8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3726.9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3789.3</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36</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3796.4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3734.5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3828.9</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37</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3796.4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3734.5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3828.9</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4082.4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4082.4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4104.5</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39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4082.4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4082.4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4104.5</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40</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4082.4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4082.4</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4104.5</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41</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4173.9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4161.8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4238.5</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42</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4333.9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4310.3</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4402.9</a:t>
                      </a:r>
                      <a:endParaRPr sz="1000"/>
                    </a:p>
                  </a:txBody>
                  <a:tcPr marT="19050" marB="19050" marR="28575" marL="28575" anchor="b"/>
                </a:tc>
              </a:tr>
              <a:tr h="218075">
                <a:tc>
                  <a:txBody>
                    <a:bodyPr/>
                    <a:lstStyle/>
                    <a:p>
                      <a:pPr indent="0" lvl="0" marL="0" rtl="0" algn="r">
                        <a:lnSpc>
                          <a:spcPct val="115000"/>
                        </a:lnSpc>
                        <a:spcBef>
                          <a:spcPts val="0"/>
                        </a:spcBef>
                        <a:spcAft>
                          <a:spcPts val="0"/>
                        </a:spcAft>
                        <a:buNone/>
                      </a:pPr>
                      <a:r>
                        <a:rPr lang="en-US" sz="1000"/>
                        <a:t>43</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4574.6</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4574.6</a:t>
                      </a:r>
                      <a:endParaRPr sz="1000"/>
                    </a:p>
                  </a:txBody>
                  <a:tcPr marT="19050" marB="19050" marR="28575" marL="28575" anchor="b"/>
                </a:tc>
                <a:tc>
                  <a:txBody>
                    <a:bodyPr/>
                    <a:lstStyle/>
                    <a:p>
                      <a:pPr indent="0" lvl="0" marL="0" rtl="0" algn="r">
                        <a:lnSpc>
                          <a:spcPct val="115000"/>
                        </a:lnSpc>
                        <a:spcBef>
                          <a:spcPts val="0"/>
                        </a:spcBef>
                        <a:spcAft>
                          <a:spcPts val="0"/>
                        </a:spcAft>
                        <a:buNone/>
                      </a:pPr>
                      <a:r>
                        <a:rPr lang="en-US" sz="1000"/>
                        <a:t>4606.8</a:t>
                      </a:r>
                      <a:endParaRPr sz="1000"/>
                    </a:p>
                  </a:txBody>
                  <a:tcPr marT="19050" marB="19050" marR="28575" marL="28575" anchor="b"/>
                </a:tc>
              </a:tr>
            </a:tbl>
          </a:graphicData>
        </a:graphic>
      </p:graphicFrame>
      <p:sp>
        <p:nvSpPr>
          <p:cNvPr id="225" name="Google Shape;225;p28"/>
          <p:cNvSpPr txBox="1"/>
          <p:nvPr/>
        </p:nvSpPr>
        <p:spPr>
          <a:xfrm>
            <a:off x="6506575" y="1548925"/>
            <a:ext cx="474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Final Knapsack Value for Exact Vs Approximate Vs Fractional</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My problem </a:t>
            </a:r>
            <a:r>
              <a:rPr lang="en-US" sz="2400">
                <a:solidFill>
                  <a:schemeClr val="dk1"/>
                </a:solidFill>
                <a:latin typeface="Calibri"/>
                <a:ea typeface="Calibri"/>
                <a:cs typeface="Calibri"/>
                <a:sym typeface="Calibri"/>
              </a:rPr>
              <a:t>consists of whether we take the item or we do not take the item</a:t>
            </a:r>
            <a:r>
              <a:rPr b="0" i="0" lang="en-US" sz="2400" u="none" cap="none" strike="noStrike">
                <a:solidFill>
                  <a:schemeClr val="dk1"/>
                </a:solidFill>
                <a:latin typeface="Calibri"/>
                <a:ea typeface="Calibri"/>
                <a:cs typeface="Calibri"/>
                <a:sym typeface="Calibri"/>
              </a:rPr>
              <a:t>:</a:t>
            </a:r>
            <a:endParaRPr/>
          </a:p>
          <a:p>
            <a:pPr indent="0" lvl="1" marL="457200"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Given </a:t>
            </a:r>
            <a:r>
              <a:rPr lang="en-US" sz="2000">
                <a:solidFill>
                  <a:schemeClr val="dk1"/>
                </a:solidFill>
                <a:latin typeface="Calibri"/>
                <a:ea typeface="Calibri"/>
                <a:cs typeface="Calibri"/>
                <a:sym typeface="Calibri"/>
              </a:rPr>
              <a:t>W, V, L is there a max value V where an item in list L has a weight w that is less than the max weight W?</a:t>
            </a:r>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Optimization Version:</a:t>
            </a:r>
            <a:endParaRPr b="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Dynamic Programming</a:t>
            </a:r>
            <a:endParaRPr sz="2400">
              <a:solidFill>
                <a:schemeClr val="dk1"/>
              </a:solidFill>
              <a:latin typeface="Calibri"/>
              <a:ea typeface="Calibri"/>
              <a:cs typeface="Calibri"/>
              <a:sym typeface="Calibri"/>
            </a:endParaRPr>
          </a:p>
          <a:p>
            <a:pPr indent="-381000" lvl="1" marL="914400" marR="0" rtl="0" algn="l">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Top Down</a:t>
            </a:r>
            <a:endParaRPr sz="2400">
              <a:solidFill>
                <a:schemeClr val="dk1"/>
              </a:solidFill>
              <a:latin typeface="Calibri"/>
              <a:ea typeface="Calibri"/>
              <a:cs typeface="Calibri"/>
              <a:sym typeface="Calibri"/>
            </a:endParaRPr>
          </a:p>
          <a:p>
            <a:pPr indent="-381000" lvl="1" marL="914400" marR="0" rtl="0" algn="l">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Optimal in both time and space</a:t>
            </a:r>
            <a:endParaRPr sz="2400">
              <a:solidFill>
                <a:schemeClr val="dk1"/>
              </a:solidFill>
              <a:latin typeface="Calibri"/>
              <a:ea typeface="Calibri"/>
              <a:cs typeface="Calibri"/>
              <a:sym typeface="Calibri"/>
            </a:endParaRPr>
          </a:p>
          <a:p>
            <a:pPr indent="-381000" lvl="1" marL="914400" marR="0" rtl="0" algn="l">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Stores results of all the subproblems</a:t>
            </a:r>
            <a:endParaRPr sz="2400">
              <a:solidFill>
                <a:schemeClr val="dk1"/>
              </a:solidFill>
              <a:latin typeface="Calibri"/>
              <a:ea typeface="Calibri"/>
              <a:cs typeface="Calibri"/>
              <a:sym typeface="Calibri"/>
            </a:endParaRPr>
          </a:p>
        </p:txBody>
      </p:sp>
      <p:sp>
        <p:nvSpPr>
          <p:cNvPr id="94" name="Google Shape;94;p14"/>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Max Knapsack</a:t>
            </a:r>
            <a:endParaRPr/>
          </a:p>
        </p:txBody>
      </p:sp>
      <p:cxnSp>
        <p:nvCxnSpPr>
          <p:cNvPr id="95" name="Google Shape;95;p14"/>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96" name="Google Shape;96;p14"/>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447447" y="968660"/>
            <a:ext cx="10726500" cy="2586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1000"/>
              </a:spcBef>
              <a:spcAft>
                <a:spcPts val="0"/>
              </a:spcAft>
              <a:buClr>
                <a:schemeClr val="dk1"/>
              </a:buClr>
              <a:buSzPts val="2400"/>
              <a:buFont typeface="Arial"/>
              <a:buChar char="•"/>
            </a:pPr>
            <a:r>
              <a:rPr lang="en-US" sz="2400"/>
              <a:t>Determine the best programs to run on a limited resource cloud system</a:t>
            </a:r>
            <a:endParaRPr sz="2400"/>
          </a:p>
          <a:p>
            <a:pPr indent="-342900" lvl="0" marL="342900" marR="0" rtl="0" algn="l">
              <a:lnSpc>
                <a:spcPct val="90000"/>
              </a:lnSpc>
              <a:spcBef>
                <a:spcPts val="1000"/>
              </a:spcBef>
              <a:spcAft>
                <a:spcPts val="0"/>
              </a:spcAft>
              <a:buSzPts val="2400"/>
              <a:buChar char="•"/>
            </a:pPr>
            <a:r>
              <a:rPr lang="en-US" sz="2400"/>
              <a:t>Optimize water distribution across a fixed pipe network</a:t>
            </a:r>
            <a:endParaRPr sz="2400"/>
          </a:p>
          <a:p>
            <a:pPr indent="-342900" lvl="0" marL="342900" marR="0" rtl="0" algn="l">
              <a:lnSpc>
                <a:spcPct val="90000"/>
              </a:lnSpc>
              <a:spcBef>
                <a:spcPts val="1000"/>
              </a:spcBef>
              <a:spcAft>
                <a:spcPts val="0"/>
              </a:spcAft>
              <a:buSzPts val="2400"/>
              <a:buChar char="•"/>
            </a:pPr>
            <a:r>
              <a:rPr lang="en-US" sz="2400"/>
              <a:t>Optimize the company’s supply chain</a:t>
            </a:r>
            <a:endParaRPr sz="2400"/>
          </a:p>
        </p:txBody>
      </p:sp>
      <p:sp>
        <p:nvSpPr>
          <p:cNvPr id="102" name="Google Shape;102;p15"/>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Applications that use Max Knapsack</a:t>
            </a:r>
            <a:endParaRPr/>
          </a:p>
        </p:txBody>
      </p:sp>
      <p:cxnSp>
        <p:nvCxnSpPr>
          <p:cNvPr id="103" name="Google Shape;103;p1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04" name="Google Shape;104;p15"/>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447447" y="968661"/>
            <a:ext cx="10726605" cy="13430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Example Input: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First Line: A nonnegative integer weight W</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Second Line: A nonnegative integer N</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N Lines: Each line n contains a String (name) followed by a String (dollar value) followed by another String (item’s weight)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Example Code input: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Source Code Pro"/>
                <a:ea typeface="Source Code Pro"/>
                <a:cs typeface="Source Code Pro"/>
                <a:sym typeface="Source Code Pro"/>
              </a:rPr>
              <a:t>31</a:t>
            </a:r>
            <a:endParaRPr sz="2400">
              <a:solidFill>
                <a:schemeClr val="dk1"/>
              </a:solidFill>
              <a:latin typeface="Source Code Pro"/>
              <a:ea typeface="Source Code Pro"/>
              <a:cs typeface="Source Code Pro"/>
              <a:sym typeface="Source Code Pro"/>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Source Code Pro"/>
                <a:ea typeface="Source Code Pro"/>
                <a:cs typeface="Source Code Pro"/>
                <a:sym typeface="Source Code Pro"/>
              </a:rPr>
              <a:t>3</a:t>
            </a:r>
            <a:endParaRPr sz="2400">
              <a:solidFill>
                <a:schemeClr val="dk1"/>
              </a:solidFill>
              <a:latin typeface="Source Code Pro"/>
              <a:ea typeface="Source Code Pro"/>
              <a:cs typeface="Source Code Pro"/>
              <a:sym typeface="Source Code Pro"/>
            </a:endParaRPr>
          </a:p>
          <a:p>
            <a:pPr indent="0" lvl="0" marL="0" marR="0" rtl="0" algn="l">
              <a:lnSpc>
                <a:spcPct val="90000"/>
              </a:lnSpc>
              <a:spcBef>
                <a:spcPts val="0"/>
              </a:spcBef>
              <a:spcAft>
                <a:spcPts val="0"/>
              </a:spcAft>
              <a:buClr>
                <a:schemeClr val="dk1"/>
              </a:buClr>
              <a:buSzPts val="1100"/>
              <a:buFont typeface="Arial"/>
              <a:buNone/>
            </a:pPr>
            <a:r>
              <a:rPr lang="en-US" sz="2400">
                <a:solidFill>
                  <a:schemeClr val="dk1"/>
                </a:solidFill>
                <a:latin typeface="Source Code Pro"/>
                <a:ea typeface="Source Code Pro"/>
                <a:cs typeface="Source Code Pro"/>
                <a:sym typeface="Source Code Pro"/>
              </a:rPr>
              <a:t>HTXRX 25.4 1.8</a:t>
            </a:r>
            <a:endParaRPr sz="2400">
              <a:solidFill>
                <a:schemeClr val="dk1"/>
              </a:solidFill>
              <a:latin typeface="Source Code Pro"/>
              <a:ea typeface="Source Code Pro"/>
              <a:cs typeface="Source Code Pro"/>
              <a:sym typeface="Source Code Pro"/>
            </a:endParaRPr>
          </a:p>
          <a:p>
            <a:pPr indent="0" lvl="0" marL="0" marR="0" rtl="0" algn="l">
              <a:lnSpc>
                <a:spcPct val="90000"/>
              </a:lnSpc>
              <a:spcBef>
                <a:spcPts val="0"/>
              </a:spcBef>
              <a:spcAft>
                <a:spcPts val="0"/>
              </a:spcAft>
              <a:buClr>
                <a:schemeClr val="dk1"/>
              </a:buClr>
              <a:buSzPts val="1100"/>
              <a:buFont typeface="Arial"/>
              <a:buNone/>
            </a:pPr>
            <a:r>
              <a:rPr lang="en-US" sz="2400">
                <a:solidFill>
                  <a:schemeClr val="dk1"/>
                </a:solidFill>
                <a:latin typeface="Source Code Pro"/>
                <a:ea typeface="Source Code Pro"/>
                <a:cs typeface="Source Code Pro"/>
                <a:sym typeface="Source Code Pro"/>
              </a:rPr>
              <a:t>GIPRI 4.1 2.1</a:t>
            </a:r>
            <a:endParaRPr sz="2400">
              <a:solidFill>
                <a:schemeClr val="dk1"/>
              </a:solidFill>
              <a:latin typeface="Source Code Pro"/>
              <a:ea typeface="Source Code Pro"/>
              <a:cs typeface="Source Code Pro"/>
              <a:sym typeface="Source Code Pro"/>
            </a:endParaRPr>
          </a:p>
          <a:p>
            <a:pPr indent="0" lvl="0" marL="0" marR="0" rtl="0" algn="l">
              <a:lnSpc>
                <a:spcPct val="90000"/>
              </a:lnSpc>
              <a:spcBef>
                <a:spcPts val="0"/>
              </a:spcBef>
              <a:spcAft>
                <a:spcPts val="0"/>
              </a:spcAft>
              <a:buClr>
                <a:schemeClr val="dk1"/>
              </a:buClr>
              <a:buSzPts val="1100"/>
              <a:buFont typeface="Arial"/>
              <a:buNone/>
            </a:pPr>
            <a:r>
              <a:rPr lang="en-US" sz="2400">
                <a:solidFill>
                  <a:schemeClr val="dk1"/>
                </a:solidFill>
                <a:latin typeface="Source Code Pro"/>
                <a:ea typeface="Source Code Pro"/>
                <a:cs typeface="Source Code Pro"/>
                <a:sym typeface="Source Code Pro"/>
              </a:rPr>
              <a:t>EOFMM 0.7 0.5</a:t>
            </a:r>
            <a:endParaRPr sz="2400">
              <a:solidFill>
                <a:schemeClr val="dk1"/>
              </a:solidFill>
              <a:latin typeface="Source Code Pro"/>
              <a:ea typeface="Source Code Pro"/>
              <a:cs typeface="Source Code Pro"/>
              <a:sym typeface="Source Code Pro"/>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10" name="Google Shape;110;p16"/>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Input</a:t>
            </a:r>
            <a:endParaRPr/>
          </a:p>
        </p:txBody>
      </p:sp>
      <p:cxnSp>
        <p:nvCxnSpPr>
          <p:cNvPr id="111" name="Google Shape;111;p1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2" name="Google Shape;112;p16"/>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Reduction</a:t>
            </a:r>
            <a:endParaRPr/>
          </a:p>
        </p:txBody>
      </p:sp>
      <p:cxnSp>
        <p:nvCxnSpPr>
          <p:cNvPr id="118" name="Google Shape;118;p1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9" name="Google Shape;119;p17"/>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17"/>
          <p:cNvSpPr txBox="1"/>
          <p:nvPr/>
        </p:nvSpPr>
        <p:spPr>
          <a:xfrm>
            <a:off x="447450" y="968453"/>
            <a:ext cx="10726500" cy="4914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Given weights W and values V, can a subset of items X in {1, 2, …, </a:t>
            </a:r>
            <a:r>
              <a:rPr i="1" lang="en-US" sz="2400">
                <a:solidFill>
                  <a:schemeClr val="dk1"/>
                </a:solidFill>
                <a:latin typeface="Calibri"/>
                <a:ea typeface="Calibri"/>
                <a:cs typeface="Calibri"/>
                <a:sym typeface="Calibri"/>
              </a:rPr>
              <a:t>n</a:t>
            </a:r>
            <a:r>
              <a:rPr lang="en-US" sz="2400">
                <a:solidFill>
                  <a:schemeClr val="dk1"/>
                </a:solidFill>
                <a:latin typeface="Calibri"/>
                <a:ea typeface="Calibri"/>
                <a:cs typeface="Calibri"/>
                <a:sym typeface="Calibri"/>
              </a:rPr>
              <a:t>} be picked that satisfy the following constraints:</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The sum of each item’s value v is greater than or equal to V</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The sum of each item’s weight w is less than or equal to W</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Solving the above </a:t>
            </a:r>
            <a:r>
              <a:rPr lang="en-US" sz="2400">
                <a:solidFill>
                  <a:schemeClr val="dk1"/>
                </a:solidFill>
                <a:latin typeface="Calibri"/>
                <a:ea typeface="Calibri"/>
                <a:cs typeface="Calibri"/>
                <a:sym typeface="Calibri"/>
              </a:rPr>
              <a:t>inequalities</a:t>
            </a:r>
            <a:r>
              <a:rPr lang="en-US" sz="2400">
                <a:solidFill>
                  <a:schemeClr val="dk1"/>
                </a:solidFill>
                <a:latin typeface="Calibri"/>
                <a:ea typeface="Calibri"/>
                <a:cs typeface="Calibri"/>
                <a:sym typeface="Calibri"/>
              </a:rPr>
              <a:t> is the same as solving the Subset-Sum problem, which is already proven to be NP-Complete. Therefore, the max knapsack problem can be reduced to the Subset-Sum problem in polynomial time.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The complexity of this problem depends on the size of the input values of each item’s weight and value. With this being said, the time to complete the algorithm depends on the size of the input. If the inputs are binary, it’s complexity becomes exponential therefore making this problem NP-Complete.</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Reduction (justify its inclusion in  NP-Complete)</a:t>
            </a:r>
            <a:endParaRPr/>
          </a:p>
        </p:txBody>
      </p:sp>
      <p:cxnSp>
        <p:nvCxnSpPr>
          <p:cNvPr id="126" name="Google Shape;126;p1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27" name="Google Shape;127;p18"/>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18"/>
          <p:cNvSpPr txBox="1"/>
          <p:nvPr/>
        </p:nvSpPr>
        <p:spPr>
          <a:xfrm>
            <a:off x="447450" y="968450"/>
            <a:ext cx="10726500" cy="4724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sz="2300">
                <a:solidFill>
                  <a:schemeClr val="dk1"/>
                </a:solidFill>
                <a:latin typeface="Calibri"/>
                <a:ea typeface="Calibri"/>
                <a:cs typeface="Calibri"/>
                <a:sym typeface="Calibri"/>
              </a:rPr>
              <a:t>Illustrated Example</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3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3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3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3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3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3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3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3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300">
                <a:solidFill>
                  <a:schemeClr val="dk1"/>
                </a:solidFill>
                <a:latin typeface="Calibri"/>
                <a:ea typeface="Calibri"/>
                <a:cs typeface="Calibri"/>
                <a:sym typeface="Calibri"/>
              </a:rPr>
              <a:t>Max Knapsack wants to maximize the value whereas Subset-Sum wants to maximize the weight</a:t>
            </a:r>
            <a:endParaRPr sz="23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3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Subset Sum:</a:t>
            </a:r>
            <a:endParaRPr sz="23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sum (j, W) = max { sum (j - 1, W)				</a:t>
            </a:r>
            <a:r>
              <a:rPr lang="en-US" sz="2300">
                <a:solidFill>
                  <a:srgbClr val="4A86E8"/>
                </a:solidFill>
                <a:latin typeface="Calibri"/>
                <a:ea typeface="Calibri"/>
                <a:cs typeface="Calibri"/>
                <a:sym typeface="Calibri"/>
              </a:rPr>
              <a:t>if j </a:t>
            </a:r>
            <a:r>
              <a:rPr lang="en-US" sz="2300" strike="sngStrike">
                <a:solidFill>
                  <a:srgbClr val="4A86E8"/>
                </a:solidFill>
                <a:latin typeface="Calibri"/>
                <a:ea typeface="Calibri"/>
                <a:cs typeface="Calibri"/>
                <a:sym typeface="Calibri"/>
              </a:rPr>
              <a:t>∈</a:t>
            </a:r>
            <a:r>
              <a:rPr lang="en-US" sz="2300">
                <a:solidFill>
                  <a:srgbClr val="4A86E8"/>
                </a:solidFill>
                <a:latin typeface="Calibri"/>
                <a:ea typeface="Calibri"/>
                <a:cs typeface="Calibri"/>
                <a:sym typeface="Calibri"/>
              </a:rPr>
              <a:t> S*</a:t>
            </a:r>
            <a:endParaRPr baseline="30000" sz="2300">
              <a:solidFill>
                <a:srgbClr val="4A86E8"/>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				    { </a:t>
            </a:r>
            <a:r>
              <a:rPr lang="en-US" sz="2300">
                <a:solidFill>
                  <a:srgbClr val="4A86E8"/>
                </a:solidFill>
                <a:latin typeface="Calibri"/>
                <a:ea typeface="Calibri"/>
                <a:cs typeface="Calibri"/>
                <a:sym typeface="Calibri"/>
              </a:rPr>
              <a:t>w</a:t>
            </a:r>
            <a:r>
              <a:rPr baseline="-25000" lang="en-US" sz="2300">
                <a:solidFill>
                  <a:srgbClr val="4A86E8"/>
                </a:solidFill>
                <a:latin typeface="Calibri"/>
                <a:ea typeface="Calibri"/>
                <a:cs typeface="Calibri"/>
                <a:sym typeface="Calibri"/>
              </a:rPr>
              <a:t>j</a:t>
            </a:r>
            <a:r>
              <a:rPr lang="en-US" sz="2300">
                <a:solidFill>
                  <a:srgbClr val="4A86E8"/>
                </a:solidFill>
                <a:latin typeface="Calibri"/>
                <a:ea typeface="Calibri"/>
                <a:cs typeface="Calibri"/>
                <a:sym typeface="Calibri"/>
              </a:rPr>
              <a:t> </a:t>
            </a:r>
            <a:r>
              <a:rPr lang="en-US" sz="2300">
                <a:solidFill>
                  <a:schemeClr val="dk1"/>
                </a:solidFill>
                <a:latin typeface="Calibri"/>
                <a:ea typeface="Calibri"/>
                <a:cs typeface="Calibri"/>
                <a:sym typeface="Calibri"/>
              </a:rPr>
              <a:t>+ sum (j - 1, W - </a:t>
            </a:r>
            <a:r>
              <a:rPr lang="en-US" sz="2300">
                <a:solidFill>
                  <a:srgbClr val="4A86E8"/>
                </a:solidFill>
                <a:latin typeface="Calibri"/>
                <a:ea typeface="Calibri"/>
                <a:cs typeface="Calibri"/>
                <a:sym typeface="Calibri"/>
              </a:rPr>
              <a:t>w</a:t>
            </a:r>
            <a:r>
              <a:rPr baseline="-25000" lang="en-US" sz="2300">
                <a:solidFill>
                  <a:srgbClr val="4A86E8"/>
                </a:solidFill>
                <a:latin typeface="Calibri"/>
                <a:ea typeface="Calibri"/>
                <a:cs typeface="Calibri"/>
                <a:sym typeface="Calibri"/>
              </a:rPr>
              <a:t>j</a:t>
            </a:r>
            <a:r>
              <a:rPr lang="en-US" sz="2300">
                <a:solidFill>
                  <a:schemeClr val="dk1"/>
                </a:solidFill>
                <a:latin typeface="Calibri"/>
                <a:ea typeface="Calibri"/>
                <a:cs typeface="Calibri"/>
                <a:sym typeface="Calibri"/>
              </a:rPr>
              <a:t>)		</a:t>
            </a:r>
            <a:r>
              <a:rPr lang="en-US" sz="2300">
                <a:solidFill>
                  <a:srgbClr val="4A86E8"/>
                </a:solidFill>
                <a:latin typeface="Calibri"/>
                <a:ea typeface="Calibri"/>
                <a:cs typeface="Calibri"/>
                <a:sym typeface="Calibri"/>
              </a:rPr>
              <a:t>if j ∈ S*</a:t>
            </a:r>
            <a:endParaRPr sz="2300">
              <a:solidFill>
                <a:srgbClr val="4A86E8"/>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Max Knapsack:</a:t>
            </a:r>
            <a:endParaRPr sz="23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sum (j, W) = max { sum (j - 1, W)				</a:t>
            </a:r>
            <a:r>
              <a:rPr lang="en-US" sz="2300">
                <a:solidFill>
                  <a:srgbClr val="4A86E8"/>
                </a:solidFill>
                <a:latin typeface="Calibri"/>
                <a:ea typeface="Calibri"/>
                <a:cs typeface="Calibri"/>
                <a:sym typeface="Calibri"/>
              </a:rPr>
              <a:t>if j </a:t>
            </a:r>
            <a:r>
              <a:rPr lang="en-US" sz="2300" strike="sngStrike">
                <a:solidFill>
                  <a:srgbClr val="4A86E8"/>
                </a:solidFill>
                <a:latin typeface="Calibri"/>
                <a:ea typeface="Calibri"/>
                <a:cs typeface="Calibri"/>
                <a:sym typeface="Calibri"/>
              </a:rPr>
              <a:t>∈</a:t>
            </a:r>
            <a:r>
              <a:rPr lang="en-US" sz="2300">
                <a:solidFill>
                  <a:srgbClr val="4A86E8"/>
                </a:solidFill>
                <a:latin typeface="Calibri"/>
                <a:ea typeface="Calibri"/>
                <a:cs typeface="Calibri"/>
                <a:sym typeface="Calibri"/>
              </a:rPr>
              <a:t> S*</a:t>
            </a:r>
            <a:endParaRPr baseline="30000" sz="2300">
              <a:solidFill>
                <a:srgbClr val="4A86E8"/>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				    { </a:t>
            </a:r>
            <a:r>
              <a:rPr lang="en-US" sz="2300">
                <a:solidFill>
                  <a:srgbClr val="FF0000"/>
                </a:solidFill>
                <a:latin typeface="Calibri"/>
                <a:ea typeface="Calibri"/>
                <a:cs typeface="Calibri"/>
                <a:sym typeface="Calibri"/>
              </a:rPr>
              <a:t>v</a:t>
            </a:r>
            <a:r>
              <a:rPr baseline="-25000" lang="en-US" sz="2200">
                <a:solidFill>
                  <a:srgbClr val="FF0000"/>
                </a:solidFill>
                <a:latin typeface="Calibri"/>
                <a:ea typeface="Calibri"/>
                <a:cs typeface="Calibri"/>
                <a:sym typeface="Calibri"/>
              </a:rPr>
              <a:t>j</a:t>
            </a:r>
            <a:r>
              <a:rPr lang="en-US" sz="2300">
                <a:solidFill>
                  <a:schemeClr val="dk1"/>
                </a:solidFill>
                <a:latin typeface="Calibri"/>
                <a:ea typeface="Calibri"/>
                <a:cs typeface="Calibri"/>
                <a:sym typeface="Calibri"/>
              </a:rPr>
              <a:t> + sum (j - 1, W - </a:t>
            </a:r>
            <a:r>
              <a:rPr lang="en-US" sz="2300">
                <a:solidFill>
                  <a:srgbClr val="4A86E8"/>
                </a:solidFill>
                <a:latin typeface="Calibri"/>
                <a:ea typeface="Calibri"/>
                <a:cs typeface="Calibri"/>
                <a:sym typeface="Calibri"/>
              </a:rPr>
              <a:t>w</a:t>
            </a:r>
            <a:r>
              <a:rPr baseline="-25000" lang="en-US" sz="2300">
                <a:solidFill>
                  <a:srgbClr val="4A86E8"/>
                </a:solidFill>
                <a:latin typeface="Calibri"/>
                <a:ea typeface="Calibri"/>
                <a:cs typeface="Calibri"/>
                <a:sym typeface="Calibri"/>
              </a:rPr>
              <a:t>j</a:t>
            </a:r>
            <a:r>
              <a:rPr lang="en-US" sz="2300">
                <a:solidFill>
                  <a:schemeClr val="dk1"/>
                </a:solidFill>
                <a:latin typeface="Calibri"/>
                <a:ea typeface="Calibri"/>
                <a:cs typeface="Calibri"/>
                <a:sym typeface="Calibri"/>
              </a:rPr>
              <a:t>)		</a:t>
            </a:r>
            <a:r>
              <a:rPr lang="en-US" sz="2300">
                <a:solidFill>
                  <a:srgbClr val="4A86E8"/>
                </a:solidFill>
                <a:latin typeface="Calibri"/>
                <a:ea typeface="Calibri"/>
                <a:cs typeface="Calibri"/>
                <a:sym typeface="Calibri"/>
              </a:rPr>
              <a:t>if j ∈ S*</a:t>
            </a:r>
            <a:endParaRPr sz="2300">
              <a:solidFill>
                <a:srgbClr val="4A86E8"/>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Arial"/>
              <a:buNone/>
            </a:pPr>
            <a:r>
              <a:t/>
            </a:r>
            <a:endParaRPr sz="23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300">
              <a:solidFill>
                <a:schemeClr val="dk1"/>
              </a:solidFill>
              <a:latin typeface="Calibri"/>
              <a:ea typeface="Calibri"/>
              <a:cs typeface="Calibri"/>
              <a:sym typeface="Calibri"/>
            </a:endParaRPr>
          </a:p>
        </p:txBody>
      </p:sp>
      <p:sp>
        <p:nvSpPr>
          <p:cNvPr id="129" name="Google Shape;129;p18"/>
          <p:cNvSpPr/>
          <p:nvPr/>
        </p:nvSpPr>
        <p:spPr>
          <a:xfrm>
            <a:off x="436700" y="1490375"/>
            <a:ext cx="2197200" cy="238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Max Knapsack</a:t>
            </a:r>
            <a:endParaRPr sz="2400"/>
          </a:p>
          <a:p>
            <a:pPr indent="0" lvl="0" marL="0" rtl="0" algn="ctr">
              <a:spcBef>
                <a:spcPts val="0"/>
              </a:spcBef>
              <a:spcAft>
                <a:spcPts val="0"/>
              </a:spcAft>
              <a:buNone/>
            </a:pPr>
            <a:r>
              <a:rPr lang="en-US" sz="2400"/>
              <a:t>Input</a:t>
            </a:r>
            <a:endParaRPr sz="2400"/>
          </a:p>
          <a:p>
            <a:pPr indent="0" lvl="0" marL="0" rtl="0" algn="ctr">
              <a:spcBef>
                <a:spcPts val="0"/>
              </a:spcBef>
              <a:spcAft>
                <a:spcPts val="0"/>
              </a:spcAft>
              <a:buNone/>
            </a:pPr>
            <a:r>
              <a:rPr lang="en-US" sz="2400"/>
              <a:t>(Y)</a:t>
            </a:r>
            <a:endParaRPr sz="2400"/>
          </a:p>
        </p:txBody>
      </p:sp>
      <p:sp>
        <p:nvSpPr>
          <p:cNvPr id="130" name="Google Shape;130;p18"/>
          <p:cNvSpPr/>
          <p:nvPr/>
        </p:nvSpPr>
        <p:spPr>
          <a:xfrm>
            <a:off x="5059888" y="1490375"/>
            <a:ext cx="1994700" cy="238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Subset-Sum</a:t>
            </a:r>
            <a:endParaRPr sz="2400"/>
          </a:p>
          <a:p>
            <a:pPr indent="0" lvl="0" marL="0" rtl="0" algn="ctr">
              <a:spcBef>
                <a:spcPts val="0"/>
              </a:spcBef>
              <a:spcAft>
                <a:spcPts val="0"/>
              </a:spcAft>
              <a:buNone/>
            </a:pPr>
            <a:r>
              <a:rPr lang="en-US" sz="2400"/>
              <a:t>(X)</a:t>
            </a:r>
            <a:endParaRPr sz="2400"/>
          </a:p>
        </p:txBody>
      </p:sp>
      <p:sp>
        <p:nvSpPr>
          <p:cNvPr id="131" name="Google Shape;131;p18"/>
          <p:cNvSpPr/>
          <p:nvPr/>
        </p:nvSpPr>
        <p:spPr>
          <a:xfrm>
            <a:off x="9480600" y="1490375"/>
            <a:ext cx="2197200" cy="238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Max Knapsack</a:t>
            </a:r>
            <a:endParaRPr sz="2400"/>
          </a:p>
          <a:p>
            <a:pPr indent="0" lvl="0" marL="0" rtl="0" algn="ctr">
              <a:spcBef>
                <a:spcPts val="0"/>
              </a:spcBef>
              <a:spcAft>
                <a:spcPts val="0"/>
              </a:spcAft>
              <a:buNone/>
            </a:pPr>
            <a:r>
              <a:rPr lang="en-US" sz="2400"/>
              <a:t>Output</a:t>
            </a:r>
            <a:endParaRPr sz="2400"/>
          </a:p>
          <a:p>
            <a:pPr indent="0" lvl="0" marL="0" rtl="0" algn="ctr">
              <a:spcBef>
                <a:spcPts val="0"/>
              </a:spcBef>
              <a:spcAft>
                <a:spcPts val="0"/>
              </a:spcAft>
              <a:buNone/>
            </a:pPr>
            <a:r>
              <a:rPr lang="en-US" sz="2400"/>
              <a:t>(Y)</a:t>
            </a:r>
            <a:endParaRPr sz="2400"/>
          </a:p>
        </p:txBody>
      </p:sp>
      <p:cxnSp>
        <p:nvCxnSpPr>
          <p:cNvPr id="132" name="Google Shape;132;p18"/>
          <p:cNvCxnSpPr/>
          <p:nvPr/>
        </p:nvCxnSpPr>
        <p:spPr>
          <a:xfrm>
            <a:off x="3053875" y="2683775"/>
            <a:ext cx="1624800" cy="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8"/>
          <p:cNvCxnSpPr/>
          <p:nvPr/>
        </p:nvCxnSpPr>
        <p:spPr>
          <a:xfrm>
            <a:off x="7513325" y="2683775"/>
            <a:ext cx="1624800" cy="0"/>
          </a:xfrm>
          <a:prstGeom prst="straightConnector1">
            <a:avLst/>
          </a:prstGeom>
          <a:noFill/>
          <a:ln cap="flat" cmpd="sng" w="9525">
            <a:solidFill>
              <a:schemeClr val="dk2"/>
            </a:solidFill>
            <a:prstDash val="solid"/>
            <a:round/>
            <a:headEnd len="med" w="med" type="none"/>
            <a:tailEnd len="med" w="med" type="triangle"/>
          </a:ln>
        </p:spPr>
      </p:cxnSp>
      <p:sp>
        <p:nvSpPr>
          <p:cNvPr id="134" name="Google Shape;134;p18"/>
          <p:cNvSpPr txBox="1"/>
          <p:nvPr/>
        </p:nvSpPr>
        <p:spPr>
          <a:xfrm>
            <a:off x="2692062" y="3148550"/>
            <a:ext cx="230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Polynomial Time</a:t>
            </a:r>
            <a:endParaRPr sz="2400">
              <a:latin typeface="Calibri"/>
              <a:ea typeface="Calibri"/>
              <a:cs typeface="Calibri"/>
              <a:sym typeface="Calibri"/>
            </a:endParaRPr>
          </a:p>
        </p:txBody>
      </p:sp>
      <p:sp>
        <p:nvSpPr>
          <p:cNvPr id="135" name="Google Shape;135;p18"/>
          <p:cNvSpPr txBox="1"/>
          <p:nvPr/>
        </p:nvSpPr>
        <p:spPr>
          <a:xfrm>
            <a:off x="7170887" y="3148550"/>
            <a:ext cx="230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Polynomial Time</a:t>
            </a:r>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Sketch of Exact Solution (pseudo-code)</a:t>
            </a:r>
            <a:endParaRPr/>
          </a:p>
        </p:txBody>
      </p:sp>
      <p:cxnSp>
        <p:nvCxnSpPr>
          <p:cNvPr id="141" name="Google Shape;141;p1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42" name="Google Shape;142;p19"/>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 name="Google Shape;143;p19"/>
          <p:cNvSpPr txBox="1"/>
          <p:nvPr/>
        </p:nvSpPr>
        <p:spPr>
          <a:xfrm>
            <a:off x="190500" y="1154050"/>
            <a:ext cx="11835600" cy="38019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Knapsack (items, weight):</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Knapsackinator (weights_remain, i_index):</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check if weights_remain is empty or i_index is greater than or equal to the length of the items</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return a list containing zero and an empty list</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with_item &lt;- Knapsackinator (weights_remain - items's weight, i_index + 1)</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without_item &lt;- Knapsackinator (weights_remain, i_index + 1)</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add item's value to with_item array</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check if with_item's value is greater than without_item</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return with_item</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else:</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return without_item</a:t>
            </a:r>
            <a:endParaRPr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US" sz="1700">
                <a:latin typeface="Source Code Pro"/>
                <a:ea typeface="Source Code Pro"/>
                <a:cs typeface="Source Code Pro"/>
                <a:sym typeface="Source Code Pro"/>
              </a:rPr>
              <a:t>  return Knapsackinator(weight, 0)</a:t>
            </a:r>
            <a:endParaRPr sz="1700">
              <a:highlight>
                <a:srgbClr val="B7B7B7"/>
              </a:highlight>
              <a:latin typeface="Source Code Pro"/>
              <a:ea typeface="Source Code Pro"/>
              <a:cs typeface="Source Code Pro"/>
              <a:sym typeface="Source Code Pr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Worst Case Example (if possible)</a:t>
            </a:r>
            <a:endParaRPr/>
          </a:p>
        </p:txBody>
      </p:sp>
      <p:cxnSp>
        <p:nvCxnSpPr>
          <p:cNvPr id="149" name="Google Shape;149;p20"/>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50" name="Google Shape;150;p20"/>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 name="Google Shape;151;p20"/>
          <p:cNvSpPr txBox="1"/>
          <p:nvPr/>
        </p:nvSpPr>
        <p:spPr>
          <a:xfrm>
            <a:off x="534550" y="1303800"/>
            <a:ext cx="106521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Worst case is when you have to take every item:  O(2</a:t>
            </a:r>
            <a:r>
              <a:rPr baseline="30000" lang="en-US" sz="2400">
                <a:latin typeface="Calibri"/>
                <a:ea typeface="Calibri"/>
                <a:cs typeface="Calibri"/>
                <a:sym typeface="Calibri"/>
              </a:rPr>
              <a:t>n</a:t>
            </a:r>
            <a:r>
              <a:rPr lang="en-US" sz="2400">
                <a:latin typeface="Calibri"/>
                <a:ea typeface="Calibri"/>
                <a:cs typeface="Calibri"/>
                <a:sym typeface="Calibri"/>
              </a:rPr>
              <a:t>)</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Example:</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Source Code Pro"/>
                <a:ea typeface="Source Code Pro"/>
                <a:cs typeface="Source Code Pro"/>
                <a:sym typeface="Source Code Pro"/>
              </a:rPr>
              <a:t>40</a:t>
            </a:r>
            <a:endParaRPr sz="2400">
              <a:latin typeface="Source Code Pro"/>
              <a:ea typeface="Source Code Pro"/>
              <a:cs typeface="Source Code Pro"/>
              <a:sym typeface="Source Code Pro"/>
            </a:endParaRPr>
          </a:p>
          <a:p>
            <a:pPr indent="0" lvl="0" marL="0" rtl="0" algn="l">
              <a:spcBef>
                <a:spcPts val="0"/>
              </a:spcBef>
              <a:spcAft>
                <a:spcPts val="0"/>
              </a:spcAft>
              <a:buNone/>
            </a:pPr>
            <a:r>
              <a:rPr lang="en-US" sz="2400">
                <a:latin typeface="Source Code Pro"/>
                <a:ea typeface="Source Code Pro"/>
                <a:cs typeface="Source Code Pro"/>
                <a:sym typeface="Source Code Pro"/>
              </a:rPr>
              <a:t>3</a:t>
            </a:r>
            <a:endParaRPr sz="2400">
              <a:latin typeface="Source Code Pro"/>
              <a:ea typeface="Source Code Pro"/>
              <a:cs typeface="Source Code Pro"/>
              <a:sym typeface="Source Code Pro"/>
            </a:endParaRPr>
          </a:p>
          <a:p>
            <a:pPr indent="0" lvl="0" marL="0" rtl="0" algn="l">
              <a:spcBef>
                <a:spcPts val="0"/>
              </a:spcBef>
              <a:spcAft>
                <a:spcPts val="0"/>
              </a:spcAft>
              <a:buNone/>
            </a:pPr>
            <a:r>
              <a:rPr lang="en-US" sz="2400">
                <a:latin typeface="Source Code Pro"/>
                <a:ea typeface="Source Code Pro"/>
                <a:cs typeface="Source Code Pro"/>
                <a:sym typeface="Source Code Pro"/>
              </a:rPr>
              <a:t>GOLD 5 10</a:t>
            </a:r>
            <a:endParaRPr sz="2400">
              <a:latin typeface="Source Code Pro"/>
              <a:ea typeface="Source Code Pro"/>
              <a:cs typeface="Source Code Pro"/>
              <a:sym typeface="Source Code Pro"/>
            </a:endParaRPr>
          </a:p>
          <a:p>
            <a:pPr indent="0" lvl="0" marL="0" rtl="0" algn="l">
              <a:spcBef>
                <a:spcPts val="0"/>
              </a:spcBef>
              <a:spcAft>
                <a:spcPts val="0"/>
              </a:spcAft>
              <a:buNone/>
            </a:pPr>
            <a:r>
              <a:rPr lang="en-US" sz="2400">
                <a:latin typeface="Source Code Pro"/>
                <a:ea typeface="Source Code Pro"/>
                <a:cs typeface="Source Code Pro"/>
                <a:sym typeface="Source Code Pro"/>
              </a:rPr>
              <a:t>SILVER 5 10</a:t>
            </a:r>
            <a:br>
              <a:rPr lang="en-US" sz="2400">
                <a:latin typeface="Source Code Pro"/>
                <a:ea typeface="Source Code Pro"/>
                <a:cs typeface="Source Code Pro"/>
                <a:sym typeface="Source Code Pro"/>
              </a:rPr>
            </a:br>
            <a:r>
              <a:rPr lang="en-US" sz="2400">
                <a:latin typeface="Source Code Pro"/>
                <a:ea typeface="Source Code Pro"/>
                <a:cs typeface="Source Code Pro"/>
                <a:sym typeface="Source Code Pro"/>
              </a:rPr>
              <a:t>BRONZE 5 10</a:t>
            </a:r>
            <a:endParaRPr sz="2400">
              <a:latin typeface="Source Code Pro"/>
              <a:ea typeface="Source Code Pro"/>
              <a:cs typeface="Source Code Pro"/>
              <a:sym typeface="Source Code Pro"/>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Test Cases</a:t>
            </a:r>
            <a:endParaRPr/>
          </a:p>
        </p:txBody>
      </p:sp>
      <p:cxnSp>
        <p:nvCxnSpPr>
          <p:cNvPr id="157" name="Google Shape;157;p21"/>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58" name="Google Shape;158;p21"/>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p21"/>
          <p:cNvSpPr txBox="1"/>
          <p:nvPr/>
        </p:nvSpPr>
        <p:spPr>
          <a:xfrm>
            <a:off x="447450" y="968634"/>
            <a:ext cx="10726500" cy="5387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Generated with a python program</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29 test with inputs ranging from 3 - 31</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Input of 3 items run time:  0.000010s</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Input of 31 items run time: 1193.307045s (~20 minutes)</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pic>
        <p:nvPicPr>
          <p:cNvPr id="160" name="Google Shape;160;p21"/>
          <p:cNvPicPr preferRelativeResize="0"/>
          <p:nvPr/>
        </p:nvPicPr>
        <p:blipFill>
          <a:blip r:embed="rId3">
            <a:alphaModFix/>
          </a:blip>
          <a:stretch>
            <a:fillRect/>
          </a:stretch>
        </p:blipFill>
        <p:spPr>
          <a:xfrm>
            <a:off x="6891075" y="3260900"/>
            <a:ext cx="4001475" cy="300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