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5" r:id="rId6"/>
    <p:sldId id="272" r:id="rId7"/>
  </p:sldIdLst>
  <p:sldSz cx="9144000" cy="5143500" type="screen16x9"/>
  <p:notesSz cx="6858000" cy="9144000"/>
  <p:embeddedFontLst>
    <p:embeddedFont>
      <p:font typeface="Livvic" pitchFamily="2" charset="77"/>
      <p:regular r:id="rId9"/>
      <p:bold r:id="rId10"/>
      <p:italic r:id="rId11"/>
      <p:boldItalic r:id="rId12"/>
    </p:embeddedFont>
    <p:embeddedFont>
      <p:font typeface="Oswald" pitchFamily="2" charset="77"/>
      <p:regular r:id="rId13"/>
      <p:bold r:id="rId14"/>
    </p:embeddedFont>
    <p:embeddedFont>
      <p:font typeface="Raleway" pitchFamily="2" charset="77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Condensed Light" panose="02000000000000000000" pitchFamily="2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ACCA95-5884-4A82-88B2-E1F5785904D4}">
  <a:tblStyle styleId="{5CACCA95-5884-4A82-88B2-E1F5785904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>
        <p:scale>
          <a:sx n="109" d="100"/>
          <a:sy n="109" d="100"/>
        </p:scale>
        <p:origin x="172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ad0aeb9a5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ad0aeb9a5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7" name="Google Shape;17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8" name="Google Shape;18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4" name="Google Shape;24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67" name="Google Shape;67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3" name="Google Shape;73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8" r:id="rId6"/>
    <p:sldLayoutId id="2147483669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275546" y="1850154"/>
            <a:ext cx="4721658" cy="15664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2400" dirty="0"/>
              <a:t>CCAS 4.3 Project Presentation</a:t>
            </a:r>
            <a:b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r>
              <a:rPr lang="en-GB" sz="6000" dirty="0"/>
              <a:t>HOME SERVICES</a:t>
            </a:r>
            <a:endParaRPr lang="en-GB" dirty="0"/>
          </a:p>
        </p:txBody>
      </p:sp>
      <p:sp>
        <p:nvSpPr>
          <p:cNvPr id="479" name="Google Shape;479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CB724-3150-BBB9-B3D1-5FCEB38ED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773" y="3360207"/>
            <a:ext cx="3333255" cy="739500"/>
          </a:xfrm>
        </p:spPr>
        <p:txBody>
          <a:bodyPr/>
          <a:lstStyle/>
          <a:p>
            <a:r>
              <a:rPr lang="en-US" dirty="0"/>
              <a:t>ALY ELSAKA</a:t>
            </a:r>
          </a:p>
          <a:p>
            <a:r>
              <a:rPr lang="en-US" dirty="0"/>
              <a:t>HAMZA HASSAN</a:t>
            </a:r>
          </a:p>
          <a:p>
            <a:r>
              <a:rPr lang="en-US" dirty="0"/>
              <a:t>ABDELRAHMAN MOHAMED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7" name="Google Shape;667;p28"/>
          <p:cNvSpPr txBox="1">
            <a:spLocks noGrp="1"/>
          </p:cNvSpPr>
          <p:nvPr>
            <p:ph type="body" idx="1"/>
          </p:nvPr>
        </p:nvSpPr>
        <p:spPr>
          <a:xfrm>
            <a:off x="720000" y="1317504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en-GB" sz="1400" b="1" dirty="0"/>
              <a:t>Centralized Platform: </a:t>
            </a:r>
            <a:r>
              <a:rPr lang="en-GB" dirty="0"/>
              <a:t>Connects clients with skilled workers for various home services, ensuring ease of access and efficient communication.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en-GB" sz="1400" b="1" dirty="0"/>
              <a:t>User Roles and Features: </a:t>
            </a:r>
            <a:r>
              <a:rPr lang="en-GB" dirty="0"/>
              <a:t>Includes distinct roles for clients (booking services), workers (managing job requests), and admins (overseeing operations).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en-GB" sz="1400" b="1" dirty="0"/>
              <a:t>Problem Solved: </a:t>
            </a:r>
            <a:r>
              <a:rPr lang="en-GB" dirty="0"/>
              <a:t>Addresses the inefficiency and trust issues in traditional service hiring methods with a secure and transparent system.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en-GB" sz="1400" b="1" dirty="0"/>
              <a:t>Value Proposition: </a:t>
            </a:r>
            <a:r>
              <a:rPr lang="en-GB" dirty="0"/>
              <a:t>Delivers convenience, reliability, and accountability through user-friendly features like real-time communication, payment systems, and reviews.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1"/>
          <p:cNvSpPr txBox="1">
            <a:spLocks noGrp="1"/>
          </p:cNvSpPr>
          <p:nvPr>
            <p:ph type="title"/>
          </p:nvPr>
        </p:nvSpPr>
        <p:spPr>
          <a:xfrm>
            <a:off x="3251940" y="1863883"/>
            <a:ext cx="6589872" cy="17981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7200" dirty="0"/>
              <a:t>Demo Testing</a:t>
            </a:r>
            <a:b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endParaRPr dirty="0"/>
          </a:p>
        </p:txBody>
      </p:sp>
      <p:grpSp>
        <p:nvGrpSpPr>
          <p:cNvPr id="704" name="Google Shape;704;p31"/>
          <p:cNvGrpSpPr/>
          <p:nvPr/>
        </p:nvGrpSpPr>
        <p:grpSpPr>
          <a:xfrm>
            <a:off x="1470168" y="1875300"/>
            <a:ext cx="1600177" cy="1414164"/>
            <a:chOff x="-3137650" y="2787000"/>
            <a:chExt cx="291450" cy="257575"/>
          </a:xfrm>
        </p:grpSpPr>
        <p:sp>
          <p:nvSpPr>
            <p:cNvPr id="705" name="Google Shape;705;p3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14" name="Google Shape;714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20" name="Google Shape;720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2"/>
          <p:cNvSpPr/>
          <p:nvPr/>
        </p:nvSpPr>
        <p:spPr>
          <a:xfrm rot="-2699901">
            <a:off x="1691080" y="3703178"/>
            <a:ext cx="245854" cy="171734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0" name="Google Shape;740;p32"/>
          <p:cNvSpPr txBox="1">
            <a:spLocks noGrp="1"/>
          </p:cNvSpPr>
          <p:nvPr>
            <p:ph type="title"/>
          </p:nvPr>
        </p:nvSpPr>
        <p:spPr>
          <a:xfrm>
            <a:off x="773293" y="300696"/>
            <a:ext cx="3745413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REFLECTION</a:t>
            </a:r>
            <a:endParaRPr sz="4800" dirty="0"/>
          </a:p>
        </p:txBody>
      </p:sp>
      <p:sp>
        <p:nvSpPr>
          <p:cNvPr id="741" name="Google Shape;741;p32"/>
          <p:cNvSpPr txBox="1">
            <a:spLocks noGrp="1"/>
          </p:cNvSpPr>
          <p:nvPr>
            <p:ph type="body" idx="1"/>
          </p:nvPr>
        </p:nvSpPr>
        <p:spPr>
          <a:xfrm>
            <a:off x="1902068" y="1307430"/>
            <a:ext cx="6166670" cy="3437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800" b="1" dirty="0"/>
              <a:t>Challenges: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2000" dirty="0"/>
              <a:t>Understanding how the Website should work.</a:t>
            </a:r>
          </a:p>
          <a:p>
            <a:pPr marL="342900" indent="-342900">
              <a:buSzPts val="1100"/>
              <a:buFont typeface="+mj-lt"/>
              <a:buAutoNum type="arabicPeriod"/>
            </a:pPr>
            <a:r>
              <a:rPr lang="en-US" sz="2000" dirty="0"/>
              <a:t>Starting MySQL.</a:t>
            </a:r>
          </a:p>
          <a:p>
            <a:pPr marL="342900" indent="-342900">
              <a:buSzPts val="1100"/>
              <a:buFont typeface="+mj-lt"/>
              <a:buAutoNum type="arabicPeriod"/>
            </a:pPr>
            <a:r>
              <a:rPr lang="en-US" sz="2000" dirty="0"/>
              <a:t>Connecting Backend to the frontend.</a:t>
            </a:r>
          </a:p>
          <a:p>
            <a:pPr marL="0" indent="0">
              <a:buSzPts val="1100"/>
              <a:buNone/>
            </a:pPr>
            <a:endParaRPr lang="en-US" sz="1600" dirty="0"/>
          </a:p>
          <a:p>
            <a:pPr marL="0" indent="0">
              <a:lnSpc>
                <a:spcPct val="150000"/>
              </a:lnSpc>
              <a:buSzPts val="1100"/>
              <a:buNone/>
            </a:pPr>
            <a:r>
              <a:rPr lang="en-GB" sz="2000" b="1" dirty="0"/>
              <a:t>What would you do different ? </a:t>
            </a:r>
          </a:p>
          <a:p>
            <a:pPr marL="0" indent="0">
              <a:lnSpc>
                <a:spcPct val="150000"/>
              </a:lnSpc>
              <a:buSzPts val="1100"/>
              <a:buNone/>
            </a:pPr>
            <a:r>
              <a:rPr lang="en-GB" sz="2000" b="1" dirty="0"/>
              <a:t>What would you do the same next time?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600" dirty="0"/>
          </a:p>
        </p:txBody>
      </p:sp>
      <p:grpSp>
        <p:nvGrpSpPr>
          <p:cNvPr id="747" name="Google Shape;747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48" name="Google Shape;748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54" name="Google Shape;754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1821;p82">
            <a:extLst>
              <a:ext uri="{FF2B5EF4-FFF2-40B4-BE49-F238E27FC236}">
                <a16:creationId xmlns:a16="http://schemas.microsoft.com/office/drawing/2014/main" id="{842FE2A2-CDE8-BD0B-4F6B-21AEC602F8A8}"/>
              </a:ext>
            </a:extLst>
          </p:cNvPr>
          <p:cNvGrpSpPr/>
          <p:nvPr/>
        </p:nvGrpSpPr>
        <p:grpSpPr>
          <a:xfrm>
            <a:off x="1429237" y="1943857"/>
            <a:ext cx="474257" cy="454853"/>
            <a:chOff x="-4573475" y="2045850"/>
            <a:chExt cx="293800" cy="293800"/>
          </a:xfrm>
          <a:solidFill>
            <a:schemeClr val="tx1"/>
          </a:solidFill>
        </p:grpSpPr>
        <p:sp>
          <p:nvSpPr>
            <p:cNvPr id="3" name="Google Shape;11822;p82">
              <a:extLst>
                <a:ext uri="{FF2B5EF4-FFF2-40B4-BE49-F238E27FC236}">
                  <a16:creationId xmlns:a16="http://schemas.microsoft.com/office/drawing/2014/main" id="{4E2CC378-789C-E2C9-9A06-EDB8194CCAE0}"/>
                </a:ext>
              </a:extLst>
            </p:cNvPr>
            <p:cNvSpPr/>
            <p:nvPr/>
          </p:nvSpPr>
          <p:spPr>
            <a:xfrm>
              <a:off x="-4573475" y="2045850"/>
              <a:ext cx="293800" cy="293800"/>
            </a:xfrm>
            <a:custGeom>
              <a:avLst/>
              <a:gdLst/>
              <a:ahLst/>
              <a:cxnLst/>
              <a:rect l="l" t="t" r="r" b="b"/>
              <a:pathLst>
                <a:path w="11752" h="11752" extrusionOk="0">
                  <a:moveTo>
                    <a:pt x="6333" y="756"/>
                  </a:moveTo>
                  <a:lnTo>
                    <a:pt x="6459" y="1292"/>
                  </a:lnTo>
                  <a:cubicBezTo>
                    <a:pt x="6490" y="1418"/>
                    <a:pt x="6585" y="1544"/>
                    <a:pt x="6742" y="1576"/>
                  </a:cubicBezTo>
                  <a:cubicBezTo>
                    <a:pt x="7372" y="1702"/>
                    <a:pt x="7908" y="1922"/>
                    <a:pt x="8444" y="2300"/>
                  </a:cubicBezTo>
                  <a:cubicBezTo>
                    <a:pt x="8491" y="2332"/>
                    <a:pt x="8546" y="2347"/>
                    <a:pt x="8605" y="2347"/>
                  </a:cubicBezTo>
                  <a:cubicBezTo>
                    <a:pt x="8664" y="2347"/>
                    <a:pt x="8727" y="2332"/>
                    <a:pt x="8790" y="2300"/>
                  </a:cubicBezTo>
                  <a:lnTo>
                    <a:pt x="9231" y="2017"/>
                  </a:lnTo>
                  <a:lnTo>
                    <a:pt x="9798" y="2584"/>
                  </a:lnTo>
                  <a:lnTo>
                    <a:pt x="9546" y="3025"/>
                  </a:lnTo>
                  <a:cubicBezTo>
                    <a:pt x="9452" y="3151"/>
                    <a:pt x="9452" y="3308"/>
                    <a:pt x="9546" y="3371"/>
                  </a:cubicBezTo>
                  <a:cubicBezTo>
                    <a:pt x="9893" y="3907"/>
                    <a:pt x="10113" y="4505"/>
                    <a:pt x="10239" y="5073"/>
                  </a:cubicBezTo>
                  <a:cubicBezTo>
                    <a:pt x="10271" y="5199"/>
                    <a:pt x="10365" y="5325"/>
                    <a:pt x="10523" y="5356"/>
                  </a:cubicBezTo>
                  <a:lnTo>
                    <a:pt x="11058" y="5482"/>
                  </a:lnTo>
                  <a:lnTo>
                    <a:pt x="11058" y="6301"/>
                  </a:lnTo>
                  <a:lnTo>
                    <a:pt x="10523" y="6427"/>
                  </a:lnTo>
                  <a:cubicBezTo>
                    <a:pt x="10397" y="6459"/>
                    <a:pt x="10271" y="6553"/>
                    <a:pt x="10239" y="6711"/>
                  </a:cubicBezTo>
                  <a:cubicBezTo>
                    <a:pt x="10113" y="7309"/>
                    <a:pt x="9893" y="7877"/>
                    <a:pt x="9546" y="8381"/>
                  </a:cubicBezTo>
                  <a:cubicBezTo>
                    <a:pt x="9452" y="8507"/>
                    <a:pt x="9452" y="8633"/>
                    <a:pt x="9546" y="8759"/>
                  </a:cubicBezTo>
                  <a:lnTo>
                    <a:pt x="9798" y="9168"/>
                  </a:lnTo>
                  <a:lnTo>
                    <a:pt x="9231" y="9767"/>
                  </a:lnTo>
                  <a:lnTo>
                    <a:pt x="8790" y="9483"/>
                  </a:lnTo>
                  <a:cubicBezTo>
                    <a:pt x="8727" y="9452"/>
                    <a:pt x="8656" y="9436"/>
                    <a:pt x="8593" y="9436"/>
                  </a:cubicBezTo>
                  <a:cubicBezTo>
                    <a:pt x="8530" y="9436"/>
                    <a:pt x="8475" y="9452"/>
                    <a:pt x="8444" y="9483"/>
                  </a:cubicBezTo>
                  <a:cubicBezTo>
                    <a:pt x="7908" y="9861"/>
                    <a:pt x="7341" y="10082"/>
                    <a:pt x="6742" y="10208"/>
                  </a:cubicBezTo>
                  <a:cubicBezTo>
                    <a:pt x="6616" y="10239"/>
                    <a:pt x="6490" y="10334"/>
                    <a:pt x="6459" y="10428"/>
                  </a:cubicBezTo>
                  <a:lnTo>
                    <a:pt x="6333" y="10964"/>
                  </a:lnTo>
                  <a:lnTo>
                    <a:pt x="5514" y="10964"/>
                  </a:lnTo>
                  <a:lnTo>
                    <a:pt x="5388" y="10428"/>
                  </a:lnTo>
                  <a:cubicBezTo>
                    <a:pt x="5356" y="10334"/>
                    <a:pt x="5230" y="10208"/>
                    <a:pt x="5136" y="10208"/>
                  </a:cubicBezTo>
                  <a:cubicBezTo>
                    <a:pt x="4505" y="10082"/>
                    <a:pt x="3938" y="9861"/>
                    <a:pt x="3434" y="9483"/>
                  </a:cubicBezTo>
                  <a:cubicBezTo>
                    <a:pt x="3371" y="9452"/>
                    <a:pt x="3308" y="9436"/>
                    <a:pt x="3249" y="9436"/>
                  </a:cubicBezTo>
                  <a:cubicBezTo>
                    <a:pt x="3190" y="9436"/>
                    <a:pt x="3135" y="9452"/>
                    <a:pt x="3088" y="9483"/>
                  </a:cubicBezTo>
                  <a:lnTo>
                    <a:pt x="2647" y="9767"/>
                  </a:lnTo>
                  <a:lnTo>
                    <a:pt x="2048" y="9168"/>
                  </a:lnTo>
                  <a:lnTo>
                    <a:pt x="2332" y="8759"/>
                  </a:lnTo>
                  <a:cubicBezTo>
                    <a:pt x="2395" y="8633"/>
                    <a:pt x="2395" y="8475"/>
                    <a:pt x="2332" y="8381"/>
                  </a:cubicBezTo>
                  <a:cubicBezTo>
                    <a:pt x="1985" y="7877"/>
                    <a:pt x="1733" y="7278"/>
                    <a:pt x="1607" y="6711"/>
                  </a:cubicBezTo>
                  <a:cubicBezTo>
                    <a:pt x="1575" y="6585"/>
                    <a:pt x="1512" y="6459"/>
                    <a:pt x="1386" y="6427"/>
                  </a:cubicBezTo>
                  <a:lnTo>
                    <a:pt x="882" y="6301"/>
                  </a:lnTo>
                  <a:lnTo>
                    <a:pt x="882" y="5482"/>
                  </a:lnTo>
                  <a:lnTo>
                    <a:pt x="1386" y="5356"/>
                  </a:lnTo>
                  <a:cubicBezTo>
                    <a:pt x="1512" y="5325"/>
                    <a:pt x="1607" y="5199"/>
                    <a:pt x="1607" y="5073"/>
                  </a:cubicBezTo>
                  <a:cubicBezTo>
                    <a:pt x="1733" y="4442"/>
                    <a:pt x="1985" y="3907"/>
                    <a:pt x="2332" y="3371"/>
                  </a:cubicBezTo>
                  <a:cubicBezTo>
                    <a:pt x="2395" y="3277"/>
                    <a:pt x="2395" y="3151"/>
                    <a:pt x="2332" y="3025"/>
                  </a:cubicBezTo>
                  <a:lnTo>
                    <a:pt x="2048" y="2584"/>
                  </a:lnTo>
                  <a:lnTo>
                    <a:pt x="2647" y="2017"/>
                  </a:lnTo>
                  <a:lnTo>
                    <a:pt x="3088" y="2300"/>
                  </a:lnTo>
                  <a:cubicBezTo>
                    <a:pt x="3135" y="2332"/>
                    <a:pt x="3198" y="2347"/>
                    <a:pt x="3261" y="2347"/>
                  </a:cubicBezTo>
                  <a:cubicBezTo>
                    <a:pt x="3324" y="2347"/>
                    <a:pt x="3387" y="2332"/>
                    <a:pt x="3434" y="2300"/>
                  </a:cubicBezTo>
                  <a:cubicBezTo>
                    <a:pt x="3938" y="1922"/>
                    <a:pt x="4537" y="1702"/>
                    <a:pt x="5136" y="1576"/>
                  </a:cubicBezTo>
                  <a:cubicBezTo>
                    <a:pt x="5230" y="1544"/>
                    <a:pt x="5356" y="1450"/>
                    <a:pt x="5388" y="1292"/>
                  </a:cubicBezTo>
                  <a:lnTo>
                    <a:pt x="5514" y="756"/>
                  </a:lnTo>
                  <a:close/>
                  <a:moveTo>
                    <a:pt x="5167" y="0"/>
                  </a:moveTo>
                  <a:cubicBezTo>
                    <a:pt x="5009" y="0"/>
                    <a:pt x="4852" y="126"/>
                    <a:pt x="4852" y="284"/>
                  </a:cubicBezTo>
                  <a:lnTo>
                    <a:pt x="4694" y="882"/>
                  </a:lnTo>
                  <a:cubicBezTo>
                    <a:pt x="4127" y="977"/>
                    <a:pt x="3623" y="1229"/>
                    <a:pt x="3119" y="1513"/>
                  </a:cubicBezTo>
                  <a:lnTo>
                    <a:pt x="2615" y="1197"/>
                  </a:lnTo>
                  <a:cubicBezTo>
                    <a:pt x="2557" y="1154"/>
                    <a:pt x="2485" y="1130"/>
                    <a:pt x="2412" y="1130"/>
                  </a:cubicBezTo>
                  <a:cubicBezTo>
                    <a:pt x="2327" y="1130"/>
                    <a:pt x="2242" y="1161"/>
                    <a:pt x="2174" y="1229"/>
                  </a:cubicBezTo>
                  <a:lnTo>
                    <a:pt x="1197" y="2206"/>
                  </a:lnTo>
                  <a:cubicBezTo>
                    <a:pt x="1071" y="2332"/>
                    <a:pt x="1071" y="2489"/>
                    <a:pt x="1134" y="2647"/>
                  </a:cubicBezTo>
                  <a:lnTo>
                    <a:pt x="1449" y="3151"/>
                  </a:lnTo>
                  <a:cubicBezTo>
                    <a:pt x="1134" y="3623"/>
                    <a:pt x="945" y="4159"/>
                    <a:pt x="819" y="4726"/>
                  </a:cubicBezTo>
                  <a:lnTo>
                    <a:pt x="284" y="4884"/>
                  </a:lnTo>
                  <a:cubicBezTo>
                    <a:pt x="126" y="4915"/>
                    <a:pt x="0" y="5041"/>
                    <a:pt x="0" y="5199"/>
                  </a:cubicBezTo>
                  <a:lnTo>
                    <a:pt x="0" y="6585"/>
                  </a:lnTo>
                  <a:cubicBezTo>
                    <a:pt x="0" y="6742"/>
                    <a:pt x="126" y="6868"/>
                    <a:pt x="284" y="6900"/>
                  </a:cubicBezTo>
                  <a:lnTo>
                    <a:pt x="819" y="7057"/>
                  </a:lnTo>
                  <a:cubicBezTo>
                    <a:pt x="945" y="7593"/>
                    <a:pt x="1197" y="8129"/>
                    <a:pt x="1449" y="8633"/>
                  </a:cubicBezTo>
                  <a:lnTo>
                    <a:pt x="1134" y="9137"/>
                  </a:lnTo>
                  <a:cubicBezTo>
                    <a:pt x="1071" y="9263"/>
                    <a:pt x="1071" y="9452"/>
                    <a:pt x="1197" y="9578"/>
                  </a:cubicBezTo>
                  <a:lnTo>
                    <a:pt x="2174" y="10554"/>
                  </a:lnTo>
                  <a:cubicBezTo>
                    <a:pt x="2242" y="10622"/>
                    <a:pt x="2318" y="10653"/>
                    <a:pt x="2399" y="10653"/>
                  </a:cubicBezTo>
                  <a:cubicBezTo>
                    <a:pt x="2469" y="10653"/>
                    <a:pt x="2542" y="10630"/>
                    <a:pt x="2615" y="10586"/>
                  </a:cubicBezTo>
                  <a:lnTo>
                    <a:pt x="3119" y="10271"/>
                  </a:lnTo>
                  <a:cubicBezTo>
                    <a:pt x="3592" y="10586"/>
                    <a:pt x="4127" y="10806"/>
                    <a:pt x="4694" y="10901"/>
                  </a:cubicBezTo>
                  <a:lnTo>
                    <a:pt x="4852" y="11468"/>
                  </a:lnTo>
                  <a:cubicBezTo>
                    <a:pt x="4883" y="11626"/>
                    <a:pt x="5009" y="11752"/>
                    <a:pt x="5167" y="11752"/>
                  </a:cubicBezTo>
                  <a:lnTo>
                    <a:pt x="6553" y="11752"/>
                  </a:lnTo>
                  <a:cubicBezTo>
                    <a:pt x="6711" y="11752"/>
                    <a:pt x="6805" y="11626"/>
                    <a:pt x="6868" y="11468"/>
                  </a:cubicBezTo>
                  <a:lnTo>
                    <a:pt x="7026" y="10901"/>
                  </a:lnTo>
                  <a:cubicBezTo>
                    <a:pt x="7561" y="10806"/>
                    <a:pt x="8065" y="10554"/>
                    <a:pt x="8601" y="10271"/>
                  </a:cubicBezTo>
                  <a:lnTo>
                    <a:pt x="9105" y="10586"/>
                  </a:lnTo>
                  <a:cubicBezTo>
                    <a:pt x="9164" y="10630"/>
                    <a:pt x="9236" y="10653"/>
                    <a:pt x="9309" y="10653"/>
                  </a:cubicBezTo>
                  <a:cubicBezTo>
                    <a:pt x="9393" y="10653"/>
                    <a:pt x="9479" y="10622"/>
                    <a:pt x="9546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4" y="9137"/>
                  </a:cubicBezTo>
                  <a:lnTo>
                    <a:pt x="10239" y="8633"/>
                  </a:lnTo>
                  <a:cubicBezTo>
                    <a:pt x="10554" y="8160"/>
                    <a:pt x="10743" y="7656"/>
                    <a:pt x="10869" y="7057"/>
                  </a:cubicBezTo>
                  <a:lnTo>
                    <a:pt x="11468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9"/>
                  </a:lnTo>
                  <a:cubicBezTo>
                    <a:pt x="11752" y="5041"/>
                    <a:pt x="11626" y="4915"/>
                    <a:pt x="11468" y="4884"/>
                  </a:cubicBezTo>
                  <a:lnTo>
                    <a:pt x="10869" y="4726"/>
                  </a:lnTo>
                  <a:cubicBezTo>
                    <a:pt x="10743" y="4159"/>
                    <a:pt x="10523" y="3655"/>
                    <a:pt x="10239" y="3151"/>
                  </a:cubicBezTo>
                  <a:lnTo>
                    <a:pt x="10554" y="2647"/>
                  </a:lnTo>
                  <a:cubicBezTo>
                    <a:pt x="10649" y="2521"/>
                    <a:pt x="10649" y="2332"/>
                    <a:pt x="10523" y="2206"/>
                  </a:cubicBezTo>
                  <a:lnTo>
                    <a:pt x="9546" y="1229"/>
                  </a:lnTo>
                  <a:cubicBezTo>
                    <a:pt x="9479" y="1161"/>
                    <a:pt x="9402" y="1130"/>
                    <a:pt x="9321" y="1130"/>
                  </a:cubicBezTo>
                  <a:cubicBezTo>
                    <a:pt x="9251" y="1130"/>
                    <a:pt x="9178" y="1154"/>
                    <a:pt x="9105" y="1197"/>
                  </a:cubicBezTo>
                  <a:lnTo>
                    <a:pt x="8601" y="1513"/>
                  </a:lnTo>
                  <a:cubicBezTo>
                    <a:pt x="8128" y="1197"/>
                    <a:pt x="7593" y="977"/>
                    <a:pt x="7026" y="882"/>
                  </a:cubicBezTo>
                  <a:lnTo>
                    <a:pt x="6868" y="284"/>
                  </a:lnTo>
                  <a:cubicBezTo>
                    <a:pt x="6805" y="126"/>
                    <a:pt x="6711" y="0"/>
                    <a:pt x="6553" y="0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823;p82">
              <a:extLst>
                <a:ext uri="{FF2B5EF4-FFF2-40B4-BE49-F238E27FC236}">
                  <a16:creationId xmlns:a16="http://schemas.microsoft.com/office/drawing/2014/main" id="{6B8FAFE5-C3E7-96FD-1950-992DF63E7F25}"/>
                </a:ext>
              </a:extLst>
            </p:cNvPr>
            <p:cNvSpPr/>
            <p:nvPr/>
          </p:nvSpPr>
          <p:spPr>
            <a:xfrm>
              <a:off x="-4521500" y="2099400"/>
              <a:ext cx="189050" cy="188275"/>
            </a:xfrm>
            <a:custGeom>
              <a:avLst/>
              <a:gdLst/>
              <a:ahLst/>
              <a:cxnLst/>
              <a:rect l="l" t="t" r="r" b="b"/>
              <a:pathLst>
                <a:path w="7562" h="7531" extrusionOk="0">
                  <a:moveTo>
                    <a:pt x="3750" y="662"/>
                  </a:moveTo>
                  <a:cubicBezTo>
                    <a:pt x="5451" y="662"/>
                    <a:pt x="6837" y="2017"/>
                    <a:pt x="6837" y="3718"/>
                  </a:cubicBezTo>
                  <a:cubicBezTo>
                    <a:pt x="6869" y="5104"/>
                    <a:pt x="6049" y="6239"/>
                    <a:pt x="4821" y="6648"/>
                  </a:cubicBezTo>
                  <a:lnTo>
                    <a:pt x="4821" y="5892"/>
                  </a:lnTo>
                  <a:cubicBezTo>
                    <a:pt x="5640" y="5514"/>
                    <a:pt x="6207" y="4663"/>
                    <a:pt x="6207" y="3718"/>
                  </a:cubicBezTo>
                  <a:cubicBezTo>
                    <a:pt x="6207" y="2710"/>
                    <a:pt x="5577" y="1796"/>
                    <a:pt x="4569" y="1481"/>
                  </a:cubicBezTo>
                  <a:cubicBezTo>
                    <a:pt x="4535" y="1472"/>
                    <a:pt x="4501" y="1467"/>
                    <a:pt x="4468" y="1467"/>
                  </a:cubicBezTo>
                  <a:cubicBezTo>
                    <a:pt x="4278" y="1467"/>
                    <a:pt x="4096" y="1609"/>
                    <a:pt x="4096" y="1796"/>
                  </a:cubicBezTo>
                  <a:lnTo>
                    <a:pt x="4096" y="3372"/>
                  </a:lnTo>
                  <a:lnTo>
                    <a:pt x="3435" y="3372"/>
                  </a:lnTo>
                  <a:lnTo>
                    <a:pt x="3435" y="1796"/>
                  </a:lnTo>
                  <a:cubicBezTo>
                    <a:pt x="3435" y="1609"/>
                    <a:pt x="3276" y="1467"/>
                    <a:pt x="3073" y="1467"/>
                  </a:cubicBezTo>
                  <a:cubicBezTo>
                    <a:pt x="3037" y="1467"/>
                    <a:pt x="3000" y="1472"/>
                    <a:pt x="2962" y="1481"/>
                  </a:cubicBezTo>
                  <a:cubicBezTo>
                    <a:pt x="2017" y="1828"/>
                    <a:pt x="1355" y="2742"/>
                    <a:pt x="1355" y="3718"/>
                  </a:cubicBezTo>
                  <a:cubicBezTo>
                    <a:pt x="1355" y="4663"/>
                    <a:pt x="1891" y="5514"/>
                    <a:pt x="2741" y="5892"/>
                  </a:cubicBezTo>
                  <a:lnTo>
                    <a:pt x="2741" y="6648"/>
                  </a:lnTo>
                  <a:cubicBezTo>
                    <a:pt x="1544" y="6207"/>
                    <a:pt x="694" y="5073"/>
                    <a:pt x="694" y="3718"/>
                  </a:cubicBezTo>
                  <a:cubicBezTo>
                    <a:pt x="694" y="2017"/>
                    <a:pt x="2048" y="662"/>
                    <a:pt x="3750" y="662"/>
                  </a:cubicBezTo>
                  <a:close/>
                  <a:moveTo>
                    <a:pt x="4852" y="2363"/>
                  </a:moveTo>
                  <a:cubicBezTo>
                    <a:pt x="5293" y="2679"/>
                    <a:pt x="5514" y="3183"/>
                    <a:pt x="5514" y="3718"/>
                  </a:cubicBezTo>
                  <a:cubicBezTo>
                    <a:pt x="5514" y="4443"/>
                    <a:pt x="5041" y="5104"/>
                    <a:pt x="4380" y="5356"/>
                  </a:cubicBezTo>
                  <a:cubicBezTo>
                    <a:pt x="4254" y="5388"/>
                    <a:pt x="4159" y="5545"/>
                    <a:pt x="4159" y="5671"/>
                  </a:cubicBezTo>
                  <a:lnTo>
                    <a:pt x="4159" y="6806"/>
                  </a:lnTo>
                  <a:lnTo>
                    <a:pt x="3781" y="6806"/>
                  </a:lnTo>
                  <a:cubicBezTo>
                    <a:pt x="3734" y="6821"/>
                    <a:pt x="3679" y="6829"/>
                    <a:pt x="3624" y="6829"/>
                  </a:cubicBezTo>
                  <a:cubicBezTo>
                    <a:pt x="3568" y="6829"/>
                    <a:pt x="3513" y="6821"/>
                    <a:pt x="3466" y="6806"/>
                  </a:cubicBezTo>
                  <a:lnTo>
                    <a:pt x="3466" y="5671"/>
                  </a:lnTo>
                  <a:cubicBezTo>
                    <a:pt x="3466" y="5514"/>
                    <a:pt x="3403" y="5388"/>
                    <a:pt x="3246" y="5356"/>
                  </a:cubicBezTo>
                  <a:cubicBezTo>
                    <a:pt x="2584" y="5104"/>
                    <a:pt x="2111" y="4443"/>
                    <a:pt x="2111" y="3718"/>
                  </a:cubicBezTo>
                  <a:cubicBezTo>
                    <a:pt x="2111" y="3183"/>
                    <a:pt x="2363" y="2679"/>
                    <a:pt x="2773" y="2363"/>
                  </a:cubicBezTo>
                  <a:lnTo>
                    <a:pt x="2773" y="3718"/>
                  </a:lnTo>
                  <a:cubicBezTo>
                    <a:pt x="2773" y="3939"/>
                    <a:pt x="2930" y="4096"/>
                    <a:pt x="3120" y="4096"/>
                  </a:cubicBezTo>
                  <a:lnTo>
                    <a:pt x="4506" y="4096"/>
                  </a:lnTo>
                  <a:cubicBezTo>
                    <a:pt x="4695" y="4096"/>
                    <a:pt x="4852" y="3939"/>
                    <a:pt x="4852" y="3718"/>
                  </a:cubicBezTo>
                  <a:lnTo>
                    <a:pt x="4852" y="2363"/>
                  </a:lnTo>
                  <a:close/>
                  <a:moveTo>
                    <a:pt x="3781" y="1"/>
                  </a:moveTo>
                  <a:cubicBezTo>
                    <a:pt x="1702" y="1"/>
                    <a:pt x="1" y="1670"/>
                    <a:pt x="1" y="3781"/>
                  </a:cubicBezTo>
                  <a:cubicBezTo>
                    <a:pt x="1" y="5861"/>
                    <a:pt x="1702" y="7530"/>
                    <a:pt x="3781" y="7530"/>
                  </a:cubicBezTo>
                  <a:cubicBezTo>
                    <a:pt x="5892" y="7530"/>
                    <a:pt x="7562" y="5861"/>
                    <a:pt x="7562" y="3781"/>
                  </a:cubicBezTo>
                  <a:cubicBezTo>
                    <a:pt x="7562" y="1670"/>
                    <a:pt x="5892" y="1"/>
                    <a:pt x="3781" y="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" name="Google Shape;738;p32">
            <a:extLst>
              <a:ext uri="{FF2B5EF4-FFF2-40B4-BE49-F238E27FC236}">
                <a16:creationId xmlns:a16="http://schemas.microsoft.com/office/drawing/2014/main" id="{84DC08A5-360C-4829-8E1D-898FE3CB0C7F}"/>
              </a:ext>
            </a:extLst>
          </p:cNvPr>
          <p:cNvSpPr/>
          <p:nvPr/>
        </p:nvSpPr>
        <p:spPr>
          <a:xfrm rot="-2699901">
            <a:off x="1691081" y="4164212"/>
            <a:ext cx="245854" cy="171734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4000" dirty="0"/>
              <a:t>Risk plan</a:t>
            </a:r>
            <a:b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47A368-416E-DE2A-963E-3A53D9EE1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036613"/>
              </p:ext>
            </p:extLst>
          </p:nvPr>
        </p:nvGraphicFramePr>
        <p:xfrm>
          <a:off x="990600" y="1319036"/>
          <a:ext cx="7379018" cy="3314944"/>
        </p:xfrm>
        <a:graphic>
          <a:graphicData uri="http://schemas.openxmlformats.org/drawingml/2006/table">
            <a:tbl>
              <a:tblPr firstRow="1" bandRow="1">
                <a:tableStyleId>{5CACCA95-5884-4A82-88B2-E1F5785904D4}</a:tableStyleId>
              </a:tblPr>
              <a:tblGrid>
                <a:gridCol w="2006918">
                  <a:extLst>
                    <a:ext uri="{9D8B030D-6E8A-4147-A177-3AD203B41FA5}">
                      <a16:colId xmlns:a16="http://schemas.microsoft.com/office/drawing/2014/main" val="1792065667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814814796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291797757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3857817786"/>
                    </a:ext>
                  </a:extLst>
                </a:gridCol>
              </a:tblGrid>
              <a:tr h="234182">
                <a:tc>
                  <a:txBody>
                    <a:bodyPr/>
                    <a:lstStyle/>
                    <a:p>
                      <a:r>
                        <a:rPr lang="en-GB" sz="1600" b="0" i="0" u="none" strike="noStrike" cap="none" dirty="0">
                          <a:solidFill>
                            <a:schemeClr val="bg2"/>
                          </a:solidFill>
                          <a:latin typeface="Oswald"/>
                          <a:sym typeface="Oswald"/>
                        </a:rPr>
                        <a:t>Risk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600" b="0" i="0" u="none" strike="noStrike" cap="none" dirty="0">
                          <a:solidFill>
                            <a:schemeClr val="bg2"/>
                          </a:solidFill>
                          <a:latin typeface="Oswald"/>
                          <a:cs typeface="Arial"/>
                          <a:sym typeface="Oswald"/>
                        </a:rPr>
                        <a:t>Likelihood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600" b="0" i="0" u="none" strike="noStrike" cap="none" dirty="0">
                          <a:solidFill>
                            <a:schemeClr val="bg2"/>
                          </a:solidFill>
                          <a:latin typeface="Oswald"/>
                          <a:cs typeface="Arial"/>
                          <a:sym typeface="Oswald"/>
                        </a:rPr>
                        <a:t>Effect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600" b="0" i="0" u="none" strike="noStrike" cap="none" dirty="0">
                          <a:solidFill>
                            <a:schemeClr val="bg2"/>
                          </a:solidFill>
                          <a:latin typeface="Oswald"/>
                          <a:cs typeface="Arial"/>
                          <a:sym typeface="Oswald"/>
                        </a:rPr>
                        <a:t>Mitigation Plan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399934"/>
                  </a:ext>
                </a:extLst>
              </a:tr>
              <a:tr h="56203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Missing field 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Users may enter invalid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Add simple checks for email and password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9884548"/>
                  </a:ext>
                </a:extLst>
              </a:tr>
              <a:tr h="562036"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Broken links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Users can't navigate the site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Test all links to ensure they 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745545"/>
                  </a:ext>
                </a:extLst>
              </a:tr>
              <a:tr h="562036"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Page not loading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Users can't access the website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Check the code for errors in file paths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798481"/>
                  </a:ext>
                </a:extLst>
              </a:tr>
              <a:tr h="562036"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Weak passwords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Accounts may be hacked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Ask users to create longer passwords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1894654"/>
                  </a:ext>
                </a:extLst>
              </a:tr>
              <a:tr h="562036"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Server crashes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Website becomes unavailable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Restart the server if it stops working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91949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43"/>
          <p:cNvSpPr txBox="1">
            <a:spLocks noGrp="1"/>
          </p:cNvSpPr>
          <p:nvPr>
            <p:ph type="title"/>
          </p:nvPr>
        </p:nvSpPr>
        <p:spPr>
          <a:xfrm>
            <a:off x="1856054" y="1309332"/>
            <a:ext cx="5431892" cy="25248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</a:t>
            </a:r>
            <a:r>
              <a:rPr lang="en" dirty="0">
                <a:solidFill>
                  <a:schemeClr val="accent2"/>
                </a:solidFill>
              </a:rPr>
              <a:t>H</a:t>
            </a:r>
            <a:r>
              <a:rPr lang="en" dirty="0">
                <a:solidFill>
                  <a:schemeClr val="accent3"/>
                </a:solidFill>
              </a:rPr>
              <a:t>A</a:t>
            </a:r>
            <a:r>
              <a:rPr lang="en" dirty="0">
                <a:solidFill>
                  <a:schemeClr val="accent4"/>
                </a:solidFill>
              </a:rPr>
              <a:t>N</a:t>
            </a:r>
            <a:r>
              <a:rPr lang="en" dirty="0">
                <a:solidFill>
                  <a:schemeClr val="accent5"/>
                </a:solidFill>
              </a:rPr>
              <a:t>K </a:t>
            </a:r>
            <a:r>
              <a:rPr lang="en" dirty="0">
                <a:solidFill>
                  <a:schemeClr val="accent6"/>
                </a:solidFill>
              </a:rPr>
              <a:t>Y</a:t>
            </a:r>
            <a:r>
              <a:rPr lang="en" dirty="0">
                <a:solidFill>
                  <a:schemeClr val="accent1"/>
                </a:solidFill>
              </a:rPr>
              <a:t>O</a:t>
            </a:r>
            <a:r>
              <a:rPr lang="en" dirty="0">
                <a:solidFill>
                  <a:schemeClr val="accent2"/>
                </a:solidFill>
              </a:rPr>
              <a:t>U</a:t>
            </a:r>
            <a:endParaRPr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Macintosh PowerPoint</Application>
  <PresentationFormat>On-screen Show (16:9)</PresentationFormat>
  <Paragraphs>46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Roboto</vt:lpstr>
      <vt:lpstr>Roboto Condensed Light</vt:lpstr>
      <vt:lpstr>Raleway</vt:lpstr>
      <vt:lpstr>Livvic</vt:lpstr>
      <vt:lpstr>Oswald</vt:lpstr>
      <vt:lpstr>Arial</vt:lpstr>
      <vt:lpstr>Helvetica</vt:lpstr>
      <vt:lpstr>Software Development Bussines Plan by Slidesgo</vt:lpstr>
      <vt:lpstr>CCAS 4.3 Project Presentation HOME SERVICES</vt:lpstr>
      <vt:lpstr>Introduction </vt:lpstr>
      <vt:lpstr>Demo Testing </vt:lpstr>
      <vt:lpstr>REFLECTION</vt:lpstr>
      <vt:lpstr>Risk plan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Aly Mohamed Elsaka</cp:lastModifiedBy>
  <cp:revision>1</cp:revision>
  <dcterms:modified xsi:type="dcterms:W3CDTF">2025-01-08T21:58:59Z</dcterms:modified>
</cp:coreProperties>
</file>