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Anaheim"/>
      <p:regular r:id="rId37"/>
      <p:bold r:id="rId38"/>
    </p:embeddedFont>
    <p:embeddedFont>
      <p:font typeface="Gilda Display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naheim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GildaDisplay-regular.fntdata"/><Relationship Id="rId16" Type="http://schemas.openxmlformats.org/officeDocument/2006/relationships/slide" Target="slides/slide10.xml"/><Relationship Id="rId38" Type="http://schemas.openxmlformats.org/officeDocument/2006/relationships/font" Target="fonts/Anahei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87778e56d_1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087778e56d_1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0803f81a6_4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20803f81a6_4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0803f81a6_4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20803f81a6_4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0803f81a6_4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20803f81a6_4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0803f81a6_4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20803f81a6_4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0803f81a6_4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20803f81a6_4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0803f81a6_4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20803f81a6_4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0803f81a6_4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20803f81a6_4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0803f81a6_4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20803f81a6_4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0803f81a6_4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20803f81a6_4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0803f81a6_4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320803f81a6_4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87778e56d_1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087778e56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0803f81a6_4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20803f81a6_4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0803f81a6_4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20803f81a6_4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174f8b47c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2174f8b47c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174f8b47c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2174f8b47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174f8b47c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2174f8b47c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174f8b47c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2174f8b47c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2174f8b47c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2174f8b47c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174f8b47c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2174f8b47c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174f8b47c_1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2174f8b47c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174f8b47c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32174f8b47c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87778e56d_1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087778e56d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f2f7e494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0f2f7e494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a469ef33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fa469ef33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0803f81a6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20803f81a6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0803f81a6_4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20803f81a6_4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f8de443b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0f8de443b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0803f81a6_4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20803f81a6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0803f81a6_4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20803f81a6_4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ed">
  <p:cSld name="Title Slide - red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ctrTitle"/>
          </p:nvPr>
        </p:nvSpPr>
        <p:spPr>
          <a:xfrm>
            <a:off x="634641" y="395130"/>
            <a:ext cx="6858000" cy="145546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4"/>
          <p:cNvSpPr txBox="1"/>
          <p:nvPr>
            <p:ph idx="1" type="subTitle"/>
          </p:nvPr>
        </p:nvSpPr>
        <p:spPr>
          <a:xfrm>
            <a:off x="661893" y="2225459"/>
            <a:ext cx="6858000" cy="6040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4"/>
          <p:cNvSpPr txBox="1"/>
          <p:nvPr/>
        </p:nvSpPr>
        <p:spPr>
          <a:xfrm>
            <a:off x="634641" y="4880501"/>
            <a:ext cx="6858000" cy="262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D21F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DD2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730526" y="1972748"/>
            <a:ext cx="1500809" cy="58399"/>
          </a:xfrm>
          <a:prstGeom prst="rect">
            <a:avLst/>
          </a:prstGeom>
          <a:solidFill>
            <a:srgbClr val="FDD2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661988" y="3227892"/>
            <a:ext cx="5582841" cy="7130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661988" y="4019621"/>
            <a:ext cx="5582841" cy="1996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DD21F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FDD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8313" y="4226932"/>
            <a:ext cx="2053421" cy="70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 b="1" sz="14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798675" y="2375148"/>
            <a:ext cx="2114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798676" y="1890648"/>
            <a:ext cx="211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3400076" y="2375148"/>
            <a:ext cx="2114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5954218" y="2375148"/>
            <a:ext cx="2114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5" type="title"/>
          </p:nvPr>
        </p:nvSpPr>
        <p:spPr>
          <a:xfrm>
            <a:off x="3400055" y="1890648"/>
            <a:ext cx="211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9pPr>
          </a:lstStyle>
          <a:p/>
        </p:txBody>
      </p:sp>
      <p:sp>
        <p:nvSpPr>
          <p:cNvPr id="66" name="Google Shape;66;p15"/>
          <p:cNvSpPr txBox="1"/>
          <p:nvPr>
            <p:ph idx="6" type="title"/>
          </p:nvPr>
        </p:nvSpPr>
        <p:spPr>
          <a:xfrm>
            <a:off x="5954218" y="1890648"/>
            <a:ext cx="211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9pPr>
          </a:lstStyle>
          <a:p/>
        </p:txBody>
      </p:sp>
      <p:sp>
        <p:nvSpPr>
          <p:cNvPr id="67" name="Google Shape;67;p15"/>
          <p:cNvSpPr txBox="1"/>
          <p:nvPr>
            <p:ph idx="7" type="subTitle"/>
          </p:nvPr>
        </p:nvSpPr>
        <p:spPr>
          <a:xfrm>
            <a:off x="798675" y="3705636"/>
            <a:ext cx="2114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8" type="title"/>
          </p:nvPr>
        </p:nvSpPr>
        <p:spPr>
          <a:xfrm>
            <a:off x="798676" y="3221136"/>
            <a:ext cx="211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9pPr>
          </a:lstStyle>
          <a:p/>
        </p:txBody>
      </p:sp>
      <p:sp>
        <p:nvSpPr>
          <p:cNvPr id="69" name="Google Shape;69;p15"/>
          <p:cNvSpPr txBox="1"/>
          <p:nvPr>
            <p:ph idx="9" type="subTitle"/>
          </p:nvPr>
        </p:nvSpPr>
        <p:spPr>
          <a:xfrm>
            <a:off x="3400076" y="3705636"/>
            <a:ext cx="2114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3" type="subTitle"/>
          </p:nvPr>
        </p:nvSpPr>
        <p:spPr>
          <a:xfrm>
            <a:off x="5954218" y="3705636"/>
            <a:ext cx="2114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da Display"/>
              <a:buNone/>
              <a:defRPr b="1" i="0" sz="2400" u="none" cap="none" strike="noStrik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4" type="title"/>
          </p:nvPr>
        </p:nvSpPr>
        <p:spPr>
          <a:xfrm>
            <a:off x="3400055" y="3221136"/>
            <a:ext cx="211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9pPr>
          </a:lstStyle>
          <a:p/>
        </p:txBody>
      </p:sp>
      <p:sp>
        <p:nvSpPr>
          <p:cNvPr id="72" name="Google Shape;72;p15"/>
          <p:cNvSpPr txBox="1"/>
          <p:nvPr>
            <p:ph idx="15" type="title"/>
          </p:nvPr>
        </p:nvSpPr>
        <p:spPr>
          <a:xfrm>
            <a:off x="5954218" y="3221136"/>
            <a:ext cx="211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  <a:defRPr b="1" sz="3000"/>
            </a:lvl9pPr>
          </a:lstStyle>
          <a:p/>
        </p:txBody>
      </p:sp>
      <p:sp>
        <p:nvSpPr>
          <p:cNvPr id="73" name="Google Shape;73;p15"/>
          <p:cNvSpPr/>
          <p:nvPr/>
        </p:nvSpPr>
        <p:spPr>
          <a:xfrm>
            <a:off x="2209725" y="4604000"/>
            <a:ext cx="2496000" cy="103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01660" y="275665"/>
            <a:ext cx="7707202" cy="738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16251" y="1219605"/>
            <a:ext cx="769261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6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16" y="4631663"/>
            <a:ext cx="1141357" cy="39299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 flipH="1">
            <a:off x="489208" y="1014212"/>
            <a:ext cx="656434" cy="3428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white">
  <p:cSld name="Title Slide - white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634641" y="395130"/>
            <a:ext cx="6858000" cy="145546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Calibri"/>
              <a:buNone/>
              <a:defRPr b="1" i="0" sz="4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661893" y="2225459"/>
            <a:ext cx="6858000" cy="6040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/>
        </p:nvSpPr>
        <p:spPr>
          <a:xfrm>
            <a:off x="634641" y="4880501"/>
            <a:ext cx="6858000" cy="262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D21F"/>
              </a:buClr>
              <a:buSzPts val="900"/>
              <a:buFont typeface="Arial"/>
              <a:buNone/>
            </a:pPr>
            <a:r>
              <a:t/>
            </a:r>
            <a:endParaRPr b="1" sz="900">
              <a:solidFill>
                <a:srgbClr val="FDD2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730526" y="1972748"/>
            <a:ext cx="1500809" cy="583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661988" y="3227892"/>
            <a:ext cx="5582841" cy="7130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661988" y="4019621"/>
            <a:ext cx="5582841" cy="1996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8313" y="4226932"/>
            <a:ext cx="2053421" cy="70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paperclip">
  <p:cSld name="Title Slide - paperclip"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847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5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>
            <p:ph type="ctrTitle"/>
          </p:nvPr>
        </p:nvSpPr>
        <p:spPr>
          <a:xfrm>
            <a:off x="634641" y="395130"/>
            <a:ext cx="6858000" cy="145546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661893" y="2225459"/>
            <a:ext cx="6858000" cy="6040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/>
        </p:nvSpPr>
        <p:spPr>
          <a:xfrm>
            <a:off x="634641" y="4880501"/>
            <a:ext cx="6858000" cy="262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D21F"/>
              </a:buClr>
              <a:buSzPts val="900"/>
              <a:buFont typeface="Arial"/>
              <a:buNone/>
            </a:pPr>
            <a:r>
              <a:t/>
            </a:r>
            <a:endParaRPr b="1" sz="900">
              <a:solidFill>
                <a:srgbClr val="FDD2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730526" y="1972748"/>
            <a:ext cx="1500809" cy="58399"/>
          </a:xfrm>
          <a:prstGeom prst="rect">
            <a:avLst/>
          </a:prstGeom>
          <a:solidFill>
            <a:srgbClr val="FDD2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661988" y="3227892"/>
            <a:ext cx="5582841" cy="7130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3" type="body"/>
          </p:nvPr>
        </p:nvSpPr>
        <p:spPr>
          <a:xfrm>
            <a:off x="661988" y="4019621"/>
            <a:ext cx="5582841" cy="1996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DD21F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FDD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313" y="4226932"/>
            <a:ext cx="2053421" cy="70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dd a photo">
  <p:cSld name="Title Slide - add a photo"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9"/>
          <p:cNvSpPr txBox="1"/>
          <p:nvPr>
            <p:ph type="ctrTitle"/>
          </p:nvPr>
        </p:nvSpPr>
        <p:spPr>
          <a:xfrm>
            <a:off x="634641" y="395130"/>
            <a:ext cx="6858000" cy="145546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661893" y="2225459"/>
            <a:ext cx="6858000" cy="6040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9"/>
          <p:cNvSpPr txBox="1"/>
          <p:nvPr/>
        </p:nvSpPr>
        <p:spPr>
          <a:xfrm>
            <a:off x="634641" y="4880501"/>
            <a:ext cx="6858000" cy="262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D21F"/>
              </a:buClr>
              <a:buSzPts val="900"/>
              <a:buFont typeface="Arial"/>
              <a:buNone/>
            </a:pPr>
            <a:r>
              <a:t/>
            </a:r>
            <a:endParaRPr b="1" sz="900">
              <a:solidFill>
                <a:srgbClr val="FDD2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730526" y="1972748"/>
            <a:ext cx="1500809" cy="58399"/>
          </a:xfrm>
          <a:prstGeom prst="rect">
            <a:avLst/>
          </a:prstGeom>
          <a:solidFill>
            <a:srgbClr val="FDD2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>
            <p:ph idx="3" type="body"/>
          </p:nvPr>
        </p:nvSpPr>
        <p:spPr>
          <a:xfrm>
            <a:off x="661988" y="3227892"/>
            <a:ext cx="5582841" cy="7130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4" type="body"/>
          </p:nvPr>
        </p:nvSpPr>
        <p:spPr>
          <a:xfrm>
            <a:off x="661988" y="4019621"/>
            <a:ext cx="5582841" cy="1996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DD21F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FDD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8313" y="4226932"/>
            <a:ext cx="2053421" cy="70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ed" type="secHead">
  <p:cSld name="SECTION_HEADER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23888" y="1376429"/>
            <a:ext cx="7886700" cy="112780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23888" y="2823912"/>
            <a:ext cx="7886700" cy="5761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0"/>
          <p:cNvSpPr/>
          <p:nvPr/>
        </p:nvSpPr>
        <p:spPr>
          <a:xfrm>
            <a:off x="4179086" y="2609770"/>
            <a:ext cx="776302" cy="48349"/>
          </a:xfrm>
          <a:prstGeom prst="rect">
            <a:avLst/>
          </a:prstGeom>
          <a:solidFill>
            <a:srgbClr val="FDD2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16" y="4631663"/>
            <a:ext cx="1141357" cy="39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white">
  <p:cSld name="Section Header - white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23888" y="1376429"/>
            <a:ext cx="7886700" cy="112780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23888" y="2823912"/>
            <a:ext cx="7886700" cy="5761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/>
          <p:nvPr/>
        </p:nvSpPr>
        <p:spPr>
          <a:xfrm>
            <a:off x="4179086" y="2609770"/>
            <a:ext cx="776302" cy="483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16" y="4631663"/>
            <a:ext cx="1141357" cy="39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- red">
  <p:cSld name="Quote Slide - red"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16" y="4631663"/>
            <a:ext cx="1141357" cy="39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261765" y="1403229"/>
            <a:ext cx="6620470" cy="233704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0" lIns="540000" spcFirstLastPara="1" rIns="540000" wrap="square" tIns="5400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- dark orange">
  <p:cSld name="Quote Slide - dark orange">
    <p:bg>
      <p:bgPr>
        <a:solidFill>
          <a:schemeClr val="accent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16" y="4631663"/>
            <a:ext cx="1141357" cy="39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1261765" y="1403229"/>
            <a:ext cx="6620470" cy="233704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0" lIns="540000" spcFirstLastPara="1" rIns="540000" wrap="square" tIns="5400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- rubine">
  <p:cSld name="Quote Slide - rubine">
    <p:bg>
      <p:bgPr>
        <a:solidFill>
          <a:schemeClr val="accent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16" y="4631663"/>
            <a:ext cx="1141357" cy="39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261765" y="1403229"/>
            <a:ext cx="6620470" cy="233704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0" lIns="540000" spcFirstLastPara="1" rIns="540000" wrap="square" tIns="5400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- gradient 1">
  <p:cSld name="Quote Slide - gradient 1">
    <p:bg>
      <p:bgPr>
        <a:gradFill>
          <a:gsLst>
            <a:gs pos="0">
              <a:schemeClr val="accent3"/>
            </a:gs>
            <a:gs pos="71000">
              <a:srgbClr val="E61412"/>
            </a:gs>
            <a:gs pos="100000">
              <a:srgbClr val="E61412"/>
            </a:gs>
          </a:gsLst>
          <a:lin ang="540000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16" y="4631663"/>
            <a:ext cx="1141357" cy="39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261765" y="1403229"/>
            <a:ext cx="6620470" cy="233704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0" lIns="540000" spcFirstLastPara="1" rIns="540000" wrap="square" tIns="5400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- gradient 2">
  <p:cSld name="Quote Slide - gradient 2">
    <p:bg>
      <p:bgPr>
        <a:gradFill>
          <a:gsLst>
            <a:gs pos="0">
              <a:schemeClr val="accent2"/>
            </a:gs>
            <a:gs pos="70000">
              <a:schemeClr val="accent3"/>
            </a:gs>
            <a:gs pos="100000">
              <a:schemeClr val="accent3"/>
            </a:gs>
          </a:gsLst>
          <a:lin ang="54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16" y="4631663"/>
            <a:ext cx="1141357" cy="39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1261765" y="1403229"/>
            <a:ext cx="6620470" cy="233704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0" lIns="540000" spcFirstLastPara="1" rIns="540000" wrap="square" tIns="5400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- gradient 3">
  <p:cSld name="Quote Slide - gradient 3">
    <p:bg>
      <p:bgPr>
        <a:gradFill>
          <a:gsLst>
            <a:gs pos="0">
              <a:schemeClr val="accent5"/>
            </a:gs>
            <a:gs pos="70000">
              <a:schemeClr val="accent1"/>
            </a:gs>
            <a:gs pos="100000">
              <a:schemeClr val="accent1"/>
            </a:gs>
          </a:gsLst>
          <a:lin ang="5400000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16" y="4631663"/>
            <a:ext cx="1141357" cy="39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1261765" y="1403229"/>
            <a:ext cx="6620470" cy="233704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0" lIns="540000" spcFirstLastPara="1" rIns="540000" wrap="square" tIns="5400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- berry">
  <p:cSld name="Quote Slide - berry">
    <p:bg>
      <p:bgPr>
        <a:solidFill>
          <a:schemeClr val="accent6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16" y="4631663"/>
            <a:ext cx="1141357" cy="39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1261765" y="1403229"/>
            <a:ext cx="6620470" cy="233704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0" lIns="540000" spcFirstLastPara="1" rIns="540000" wrap="square" tIns="5400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- grey">
  <p:cSld name="Quote Slide - grey">
    <p:bg>
      <p:bgPr>
        <a:solidFill>
          <a:schemeClr val="dk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5116" y="4631663"/>
            <a:ext cx="1141357" cy="39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1261765" y="1403229"/>
            <a:ext cx="6620470" cy="233704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0" lIns="540000" spcFirstLastPara="1" rIns="540000" wrap="square" tIns="5400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- Taylor Institute atrium">
  <p:cSld name="Quote Slide - Taylor Institute atrium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3" y="1"/>
            <a:ext cx="91351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5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5116" y="4631663"/>
            <a:ext cx="1141357" cy="39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1261765" y="1403229"/>
            <a:ext cx="6620470" cy="233704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0" lIns="540000" spcFirstLastPara="1" rIns="540000" wrap="square" tIns="5400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Slide">
  <p:cSld name="Photo Slide">
    <p:bg>
      <p:bgPr>
        <a:solidFill>
          <a:srgbClr val="F2F2F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1"/>
          <p:cNvSpPr txBox="1"/>
          <p:nvPr/>
        </p:nvSpPr>
        <p:spPr>
          <a:xfrm>
            <a:off x="174004" y="4786112"/>
            <a:ext cx="78211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ctrTitle"/>
          </p:nvPr>
        </p:nvSpPr>
        <p:spPr>
          <a:xfrm>
            <a:off x="634641" y="734786"/>
            <a:ext cx="6858000" cy="19991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2" name="Google Shape;162;p32"/>
          <p:cNvSpPr txBox="1"/>
          <p:nvPr/>
        </p:nvSpPr>
        <p:spPr>
          <a:xfrm>
            <a:off x="634641" y="4880501"/>
            <a:ext cx="6858000" cy="262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D21F"/>
              </a:buClr>
              <a:buSzPts val="900"/>
              <a:buFont typeface="Arial"/>
              <a:buNone/>
            </a:pPr>
            <a:r>
              <a:t/>
            </a:r>
            <a:endParaRPr b="1" sz="900">
              <a:solidFill>
                <a:srgbClr val="FDD2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2"/>
          <p:cNvSpPr/>
          <p:nvPr/>
        </p:nvSpPr>
        <p:spPr>
          <a:xfrm>
            <a:off x="730526" y="2856121"/>
            <a:ext cx="1500809" cy="58399"/>
          </a:xfrm>
          <a:prstGeom prst="rect">
            <a:avLst/>
          </a:prstGeom>
          <a:solidFill>
            <a:srgbClr val="FDD21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661988" y="4106033"/>
            <a:ext cx="5582841" cy="7130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5" name="Google Shape;16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8313" y="4226932"/>
            <a:ext cx="2053421" cy="70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alyeyad/Federated-Learning-Review-and-Implementation/blob/main/src/low_precision_quantizer.p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ctrTitle"/>
          </p:nvPr>
        </p:nvSpPr>
        <p:spPr>
          <a:xfrm>
            <a:off x="406052" y="395114"/>
            <a:ext cx="8424900" cy="4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300"/>
              <a:t>A Survey on Federated Learning Improvement Techniques</a:t>
            </a:r>
            <a:endParaRPr sz="4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t/>
            </a:r>
            <a:endParaRPr b="0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t/>
            </a:r>
            <a:endParaRPr b="0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t/>
            </a:r>
            <a:endParaRPr b="0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br>
              <a:rPr b="0" lang="en-GB" sz="3500"/>
            </a:br>
            <a:r>
              <a:rPr b="0" lang="en-GB" sz="3500"/>
              <a:t>Presented By: </a:t>
            </a:r>
            <a:endParaRPr b="0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0" lang="en-GB" sz="3500"/>
              <a:t>Aly Ahmad</a:t>
            </a:r>
            <a:endParaRPr b="0" sz="3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0" lang="en-GB" sz="3500"/>
              <a:t>UCID: 30270758</a:t>
            </a:r>
            <a:endParaRPr b="0"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Communication Efficiency: Dynamic Aggregation Frequency</a:t>
            </a:r>
            <a:endParaRPr/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494" y="1667525"/>
            <a:ext cx="4842974" cy="14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 txBox="1"/>
          <p:nvPr/>
        </p:nvSpPr>
        <p:spPr>
          <a:xfrm>
            <a:off x="542525" y="12847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Since Local Model Updates are done as follows: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Aggregation frequency (</a:t>
            </a:r>
            <a:r>
              <a:rPr lang="en-GB" sz="1500"/>
              <a:t>𝜏</a:t>
            </a:r>
            <a:r>
              <a:rPr lang="en-GB"/>
              <a:t>) imp</a:t>
            </a:r>
            <a:r>
              <a:rPr lang="en-GB"/>
              <a:t>acts: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Higher 𝜏</a:t>
            </a:r>
            <a:r>
              <a:rPr b="1" lang="en-GB" sz="1300"/>
              <a:t>:</a:t>
            </a:r>
            <a:r>
              <a:rPr lang="en-GB"/>
              <a:t> Reduced communication but slower model convergence.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Lower </a:t>
            </a:r>
            <a:r>
              <a:rPr b="1" lang="en-GB"/>
              <a:t>𝜏</a:t>
            </a:r>
            <a:r>
              <a:rPr b="1" lang="en-GB" sz="1300"/>
              <a:t>:</a:t>
            </a:r>
            <a:r>
              <a:rPr b="1" lang="en-GB"/>
              <a:t> </a:t>
            </a:r>
            <a:r>
              <a:rPr lang="en-GB"/>
              <a:t>Faster convergence but higher communication costs.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Communication Efficiency: Dynamic Aggregation Frequency</a:t>
            </a:r>
            <a:endParaRPr/>
          </a:p>
        </p:txBody>
      </p:sp>
      <p:sp>
        <p:nvSpPr>
          <p:cNvPr id="251" name="Google Shape;251;p43"/>
          <p:cNvSpPr txBox="1"/>
          <p:nvPr/>
        </p:nvSpPr>
        <p:spPr>
          <a:xfrm>
            <a:off x="542525" y="1284700"/>
            <a:ext cx="67641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proposed control algorithm dynamically adapts </a:t>
            </a:r>
            <a:r>
              <a:rPr lang="en-GB"/>
              <a:t>𝜏 </a:t>
            </a:r>
            <a:r>
              <a:rPr lang="en-GB"/>
              <a:t>to minimize: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By minimizing resource consumption, this algorithm is shown to cause near-optimal convergence while </a:t>
            </a:r>
            <a:r>
              <a:rPr lang="en-GB"/>
              <a:t>preserving</a:t>
            </a:r>
            <a:r>
              <a:rPr lang="en-GB"/>
              <a:t> </a:t>
            </a:r>
            <a:r>
              <a:rPr lang="en-GB"/>
              <a:t>resources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75" y="1624150"/>
            <a:ext cx="5455701" cy="1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Communication Efficiency: Scalable System Design</a:t>
            </a:r>
            <a:endParaRPr/>
          </a:p>
        </p:txBody>
      </p:sp>
      <p:sp>
        <p:nvSpPr>
          <p:cNvPr id="258" name="Google Shape;258;p44"/>
          <p:cNvSpPr txBox="1"/>
          <p:nvPr/>
        </p:nvSpPr>
        <p:spPr>
          <a:xfrm>
            <a:off x="542525" y="1132300"/>
            <a:ext cx="67641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work addresses the following bottlenecks of FL: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Device variability:</a:t>
            </a:r>
            <a:r>
              <a:rPr lang="en-GB"/>
              <a:t> Differences in availability, bandwidth, and resources.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Dropouts:</a:t>
            </a:r>
            <a:r>
              <a:rPr lang="en-GB"/>
              <a:t> Devices may fail to report updates.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Bandwidth costs:</a:t>
            </a:r>
            <a:r>
              <a:rPr lang="en-GB"/>
              <a:t> Transmitting large model updates can overwhelm resources.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Scalability:</a:t>
            </a:r>
            <a:r>
              <a:rPr lang="en-GB"/>
              <a:t> Handling millions of devices with varying network conditions.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4"/>
          <p:cNvSpPr txBox="1"/>
          <p:nvPr/>
        </p:nvSpPr>
        <p:spPr>
          <a:xfrm>
            <a:off x="493225" y="4390800"/>
            <a:ext cx="73536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</a:t>
            </a: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Bonawitz, H. Eichner, W. Grieskamp, D. Huba, A. Ingerman, V. Ivanov, C. Kiddon, J. Koneˇcn´y, S. Mazzocchi, H. B. McMahan, T. V. Overveldt, D. Petrou, D. Ramage, and J. Roselander, </a:t>
            </a:r>
            <a:r>
              <a:rPr b="1"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“Towards federated learning at scale: System design,”</a:t>
            </a: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2019.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Communication Efficiency: Scalable System Design</a:t>
            </a:r>
            <a:endParaRPr/>
          </a:p>
        </p:txBody>
      </p:sp>
      <p:pic>
        <p:nvPicPr>
          <p:cNvPr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25" y="1160675"/>
            <a:ext cx="3325650" cy="36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5"/>
          <p:cNvSpPr txBox="1"/>
          <p:nvPr/>
        </p:nvSpPr>
        <p:spPr>
          <a:xfrm>
            <a:off x="4464750" y="1155525"/>
            <a:ext cx="47067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work uses an efficient server architecture: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Coordinator:</a:t>
            </a:r>
            <a:r>
              <a:rPr lang="en-GB"/>
              <a:t> Manages rounds and creates Master Aggregators.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Master Aggregator:</a:t>
            </a:r>
            <a:r>
              <a:rPr lang="en-GB"/>
              <a:t> Distributes tasks to Aggregators.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A</a:t>
            </a:r>
            <a:r>
              <a:rPr b="1" lang="en-GB"/>
              <a:t>ggregators:</a:t>
            </a:r>
            <a:r>
              <a:rPr lang="en-GB"/>
              <a:t> Handle updates from devices in parallel.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Selectors:</a:t>
            </a:r>
            <a:r>
              <a:rPr lang="en-GB"/>
              <a:t> Manage device connections and filter eligible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Communication Efficiency: Scalable System Design</a:t>
            </a:r>
            <a:endParaRPr/>
          </a:p>
        </p:txBody>
      </p:sp>
      <p:sp>
        <p:nvSpPr>
          <p:cNvPr id="272" name="Google Shape;272;p46"/>
          <p:cNvSpPr txBox="1"/>
          <p:nvPr/>
        </p:nvSpPr>
        <p:spPr>
          <a:xfrm>
            <a:off x="472075" y="1155525"/>
            <a:ext cx="86994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communication efficiency techniques proposed by the paper: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Load Balancing: </a:t>
            </a:r>
            <a:r>
              <a:rPr lang="en-GB"/>
              <a:t>Selectors manage staggered device check-ins to prevent overload.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Oversampling </a:t>
            </a:r>
            <a:r>
              <a:rPr lang="en-GB"/>
              <a:t>of devices to compensate for dropouts.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Pipelining: </a:t>
            </a:r>
            <a:r>
              <a:rPr lang="en-GB"/>
              <a:t>Overlap rounds (e.g., selecting devices for the next round while processing the current one).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Compression: </a:t>
            </a:r>
            <a:r>
              <a:rPr lang="en-GB"/>
              <a:t>Reduce bandwidth by compressing updates.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Ephemeral Actors: </a:t>
            </a:r>
            <a:r>
              <a:rPr lang="en-GB"/>
              <a:t>Aggregators are short-lived to minimize resource use.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Geographical Distribution: </a:t>
            </a:r>
            <a:r>
              <a:rPr lang="en-GB"/>
              <a:t>Deploy Selectors closer to devices to reduce latency.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Communication Efficiency: Quantization and Periodic Avg</a:t>
            </a:r>
            <a:endParaRPr/>
          </a:p>
        </p:txBody>
      </p:sp>
      <p:sp>
        <p:nvSpPr>
          <p:cNvPr id="278" name="Google Shape;278;p47"/>
          <p:cNvSpPr txBox="1"/>
          <p:nvPr/>
        </p:nvSpPr>
        <p:spPr>
          <a:xfrm>
            <a:off x="472075" y="1155525"/>
            <a:ext cx="86994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work combines </a:t>
            </a:r>
            <a:r>
              <a:rPr b="1" lang="en-GB"/>
              <a:t>partial client participation </a:t>
            </a:r>
            <a:r>
              <a:rPr lang="en-GB"/>
              <a:t>and </a:t>
            </a:r>
            <a:r>
              <a:rPr b="1" lang="en-GB"/>
              <a:t>periodic aggregation</a:t>
            </a:r>
            <a:r>
              <a:rPr lang="en-GB"/>
              <a:t> from </a:t>
            </a:r>
            <a:r>
              <a:rPr i="1" lang="en-GB"/>
              <a:t>FedAvg</a:t>
            </a:r>
            <a:r>
              <a:rPr b="1" i="1" lang="en-GB"/>
              <a:t> </a:t>
            </a:r>
            <a:r>
              <a:rPr lang="en-GB"/>
              <a:t>with </a:t>
            </a:r>
            <a:r>
              <a:rPr b="1" i="1" lang="en-GB"/>
              <a:t>Quantization</a:t>
            </a:r>
            <a:r>
              <a:rPr i="1" lang="en-GB"/>
              <a:t> </a:t>
            </a:r>
            <a:r>
              <a:rPr lang="en-GB"/>
              <a:t>where: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Devices send compressed (quantized) model updates.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Reduces data size transmitted by each device.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Achieves efficient use of limited bandwidth.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7"/>
          <p:cNvSpPr txBox="1"/>
          <p:nvPr/>
        </p:nvSpPr>
        <p:spPr>
          <a:xfrm>
            <a:off x="493225" y="4390800"/>
            <a:ext cx="73536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A. Reisizadeh, A. Mokhtari, H. Hassani, A. Jadbabaie, and R. Pedarsani, </a:t>
            </a:r>
            <a:r>
              <a:rPr b="1"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“Fedpaq: A communication-efficient federated learning method with periodic averaging and quantization,”</a:t>
            </a: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2020. [Online]. Available: https://arxiv.org/abs/1909.13014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Communication Efficiency: Quantization and Periodic Avg</a:t>
            </a:r>
            <a:endParaRPr/>
          </a:p>
        </p:txBody>
      </p:sp>
      <p:sp>
        <p:nvSpPr>
          <p:cNvPr id="285" name="Google Shape;285;p48"/>
          <p:cNvSpPr txBox="1"/>
          <p:nvPr/>
        </p:nvSpPr>
        <p:spPr>
          <a:xfrm>
            <a:off x="472075" y="1155525"/>
            <a:ext cx="86994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paper uses an unbiased </a:t>
            </a:r>
            <a:r>
              <a:rPr b="1" lang="en-GB"/>
              <a:t>low precision quantizer </a:t>
            </a:r>
            <a:r>
              <a:rPr lang="en-GB"/>
              <a:t>as follows: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8"/>
          <p:cNvSpPr txBox="1"/>
          <p:nvPr/>
        </p:nvSpPr>
        <p:spPr>
          <a:xfrm>
            <a:off x="493225" y="4390800"/>
            <a:ext cx="7353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7" name="Google Shape;287;p48"/>
          <p:cNvPicPr preferRelativeResize="0"/>
          <p:nvPr/>
        </p:nvPicPr>
        <p:blipFill rotWithShape="1">
          <a:blip r:embed="rId3">
            <a:alphaModFix/>
          </a:blip>
          <a:srcRect b="64429" l="0" r="0" t="0"/>
          <a:stretch/>
        </p:blipFill>
        <p:spPr>
          <a:xfrm>
            <a:off x="1621725" y="1601849"/>
            <a:ext cx="6155749" cy="4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411" y="2165850"/>
            <a:ext cx="7622375" cy="17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Communication Efficiency: Quantization and Periodic Avg</a:t>
            </a:r>
            <a:endParaRPr/>
          </a:p>
        </p:txBody>
      </p:sp>
      <p:sp>
        <p:nvSpPr>
          <p:cNvPr id="294" name="Google Shape;294;p49"/>
          <p:cNvSpPr txBox="1"/>
          <p:nvPr/>
        </p:nvSpPr>
        <p:spPr>
          <a:xfrm>
            <a:off x="472075" y="1155525"/>
            <a:ext cx="86994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This quantizer is implemented in the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provided Github repository</a:t>
            </a:r>
            <a:r>
              <a:rPr lang="en-GB"/>
              <a:t> and a simulation of quantization in FL can be run by running the following command: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/>
              <a:t>python src/fl_quantized_simulation.py --model=cnn --dataset=cifar --gpu=0 --iid=0 --epochs=10</a:t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The following example compares the performance of normal and quantized federated learning when training a </a:t>
            </a:r>
            <a:r>
              <a:rPr b="1" lang="en-GB" sz="1300"/>
              <a:t>CNN</a:t>
            </a:r>
            <a:r>
              <a:rPr lang="en-GB" sz="1300"/>
              <a:t> on the </a:t>
            </a:r>
            <a:r>
              <a:rPr b="1" lang="en-GB" sz="1300"/>
              <a:t>MNIST</a:t>
            </a:r>
            <a:r>
              <a:rPr lang="en-GB" sz="1300"/>
              <a:t> dataset, where data is quantized using </a:t>
            </a:r>
            <a:r>
              <a:rPr b="1" lang="en-GB" sz="1300"/>
              <a:t>64 levels</a:t>
            </a:r>
            <a:r>
              <a:rPr lang="en-GB" sz="1300"/>
              <a:t>. This leads to a bandwidth optimization of </a:t>
            </a:r>
            <a:r>
              <a:rPr b="1" lang="en-GB" sz="1300"/>
              <a:t>78.125%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Communication Efficiency: Quantization and Periodic Avg</a:t>
            </a:r>
            <a:endParaRPr/>
          </a:p>
        </p:txBody>
      </p:sp>
      <p:pic>
        <p:nvPicPr>
          <p:cNvPr id="300" name="Google Shape;3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451" y="1014275"/>
            <a:ext cx="5888925" cy="37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idx="2" type="title"/>
          </p:nvPr>
        </p:nvSpPr>
        <p:spPr>
          <a:xfrm>
            <a:off x="3102481" y="1604899"/>
            <a:ext cx="23151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GB" sz="4100"/>
              <a:t>03</a:t>
            </a:r>
            <a:endParaRPr sz="4100"/>
          </a:p>
        </p:txBody>
      </p:sp>
      <p:sp>
        <p:nvSpPr>
          <p:cNvPr id="306" name="Google Shape;306;p51"/>
          <p:cNvSpPr txBox="1"/>
          <p:nvPr>
            <p:ph idx="1" type="subTitle"/>
          </p:nvPr>
        </p:nvSpPr>
        <p:spPr>
          <a:xfrm>
            <a:off x="3102474" y="2613575"/>
            <a:ext cx="3270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3200"/>
              <a:t>Data Heterogeneity Techniques</a:t>
            </a:r>
            <a:endParaRPr sz="3200"/>
          </a:p>
        </p:txBody>
      </p:sp>
      <p:cxnSp>
        <p:nvCxnSpPr>
          <p:cNvPr id="307" name="Google Shape;307;p51"/>
          <p:cNvCxnSpPr/>
          <p:nvPr/>
        </p:nvCxnSpPr>
        <p:spPr>
          <a:xfrm flipH="1">
            <a:off x="3032220" y="1734316"/>
            <a:ext cx="1200" cy="180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51"/>
          <p:cNvSpPr/>
          <p:nvPr/>
        </p:nvSpPr>
        <p:spPr>
          <a:xfrm>
            <a:off x="6922168" y="0"/>
            <a:ext cx="2292900" cy="15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720000" y="445025"/>
            <a:ext cx="13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</a:pPr>
            <a:r>
              <a:rPr lang="en-GB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4"/>
          <p:cNvSpPr txBox="1"/>
          <p:nvPr>
            <p:ph idx="2" type="title"/>
          </p:nvPr>
        </p:nvSpPr>
        <p:spPr>
          <a:xfrm>
            <a:off x="722475" y="1270525"/>
            <a:ext cx="1134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77" name="Google Shape;177;p34"/>
          <p:cNvSpPr txBox="1"/>
          <p:nvPr>
            <p:ph idx="1" type="subTitle"/>
          </p:nvPr>
        </p:nvSpPr>
        <p:spPr>
          <a:xfrm>
            <a:off x="722475" y="2079925"/>
            <a:ext cx="1892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Background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34"/>
          <p:cNvSpPr/>
          <p:nvPr/>
        </p:nvSpPr>
        <p:spPr>
          <a:xfrm>
            <a:off x="6922168" y="0"/>
            <a:ext cx="2292900" cy="15885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4"/>
          <p:cNvSpPr txBox="1"/>
          <p:nvPr>
            <p:ph idx="2" type="title"/>
          </p:nvPr>
        </p:nvSpPr>
        <p:spPr>
          <a:xfrm>
            <a:off x="5654976" y="1182649"/>
            <a:ext cx="211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80" name="Google Shape;180;p34"/>
          <p:cNvSpPr txBox="1"/>
          <p:nvPr>
            <p:ph idx="1" type="subTitle"/>
          </p:nvPr>
        </p:nvSpPr>
        <p:spPr>
          <a:xfrm>
            <a:off x="5654975" y="1915850"/>
            <a:ext cx="2292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200"/>
              <a:t>Communication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200"/>
              <a:t>Efficiency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200"/>
              <a:t>Techniques</a:t>
            </a:r>
            <a:endParaRPr sz="2200"/>
          </a:p>
        </p:txBody>
      </p:sp>
      <p:cxnSp>
        <p:nvCxnSpPr>
          <p:cNvPr id="181" name="Google Shape;181;p34"/>
          <p:cNvCxnSpPr/>
          <p:nvPr/>
        </p:nvCxnSpPr>
        <p:spPr>
          <a:xfrm>
            <a:off x="5509715" y="1258852"/>
            <a:ext cx="16200" cy="126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34"/>
          <p:cNvCxnSpPr/>
          <p:nvPr/>
        </p:nvCxnSpPr>
        <p:spPr>
          <a:xfrm>
            <a:off x="577215" y="1270540"/>
            <a:ext cx="10200" cy="12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34"/>
          <p:cNvSpPr txBox="1"/>
          <p:nvPr>
            <p:ph idx="2" type="title"/>
          </p:nvPr>
        </p:nvSpPr>
        <p:spPr>
          <a:xfrm>
            <a:off x="701976" y="3087649"/>
            <a:ext cx="211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84" name="Google Shape;184;p34"/>
          <p:cNvSpPr txBox="1"/>
          <p:nvPr>
            <p:ph idx="1" type="subTitle"/>
          </p:nvPr>
        </p:nvSpPr>
        <p:spPr>
          <a:xfrm>
            <a:off x="701975" y="3820839"/>
            <a:ext cx="2114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200"/>
              <a:t>Data Heterogeneity Techniques</a:t>
            </a:r>
            <a:endParaRPr sz="2200"/>
          </a:p>
        </p:txBody>
      </p:sp>
      <p:cxnSp>
        <p:nvCxnSpPr>
          <p:cNvPr id="185" name="Google Shape;185;p34"/>
          <p:cNvCxnSpPr/>
          <p:nvPr/>
        </p:nvCxnSpPr>
        <p:spPr>
          <a:xfrm>
            <a:off x="556715" y="3163852"/>
            <a:ext cx="16200" cy="126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34"/>
          <p:cNvSpPr txBox="1"/>
          <p:nvPr>
            <p:ph idx="2" type="title"/>
          </p:nvPr>
        </p:nvSpPr>
        <p:spPr>
          <a:xfrm>
            <a:off x="5675475" y="3023125"/>
            <a:ext cx="1134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187" name="Google Shape;187;p34"/>
          <p:cNvSpPr txBox="1"/>
          <p:nvPr>
            <p:ph idx="1" type="subTitle"/>
          </p:nvPr>
        </p:nvSpPr>
        <p:spPr>
          <a:xfrm>
            <a:off x="5675475" y="3984925"/>
            <a:ext cx="1892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Client Privacy Techniques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88" name="Google Shape;188;p34"/>
          <p:cNvCxnSpPr/>
          <p:nvPr/>
        </p:nvCxnSpPr>
        <p:spPr>
          <a:xfrm>
            <a:off x="5530215" y="3175540"/>
            <a:ext cx="10200" cy="12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Data Heterogeneity: Weight Divergence</a:t>
            </a:r>
            <a:endParaRPr/>
          </a:p>
        </p:txBody>
      </p:sp>
      <p:sp>
        <p:nvSpPr>
          <p:cNvPr id="314" name="Google Shape;314;p52"/>
          <p:cNvSpPr txBox="1"/>
          <p:nvPr/>
        </p:nvSpPr>
        <p:spPr>
          <a:xfrm>
            <a:off x="493225" y="4390800"/>
            <a:ext cx="735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Y. Zhao, M. Li, L. Lai, N. Suda, D. Civin, and V. Chandra, </a:t>
            </a:r>
            <a:r>
              <a:rPr b="1"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“Federated learning with non-iid data,”</a:t>
            </a: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2018. [Online]. Available: https://arxiv.org/abs/1806.00582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52"/>
          <p:cNvSpPr txBox="1"/>
          <p:nvPr/>
        </p:nvSpPr>
        <p:spPr>
          <a:xfrm>
            <a:off x="530800" y="1108550"/>
            <a:ext cx="78678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paper investigates the challenges and solutions for federated learning when local client data distributions are non-IID. Specifically, it introduces a helpful metric called </a:t>
            </a:r>
            <a:r>
              <a:rPr b="1" lang="en-GB"/>
              <a:t>Weight Divergence: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This metric measures the deviation between the weights resulting from federated learning (non-IID distributed data) and centralized learning (IID data).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75" y="1600550"/>
            <a:ext cx="6545225" cy="17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Data Heterogeneity: One-shot Clustering (k-fed)</a:t>
            </a:r>
            <a:endParaRPr/>
          </a:p>
        </p:txBody>
      </p:sp>
      <p:sp>
        <p:nvSpPr>
          <p:cNvPr id="322" name="Google Shape;322;p53"/>
          <p:cNvSpPr txBox="1"/>
          <p:nvPr/>
        </p:nvSpPr>
        <p:spPr>
          <a:xfrm>
            <a:off x="493225" y="4390800"/>
            <a:ext cx="735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D. K. Dennis, T. Li, and V. Smith, “</a:t>
            </a:r>
            <a:r>
              <a:rPr b="1"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Heterogeneity for the win: One-shot federated clustering,</a:t>
            </a: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2021.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53"/>
          <p:cNvSpPr txBox="1"/>
          <p:nvPr/>
        </p:nvSpPr>
        <p:spPr>
          <a:xfrm>
            <a:off x="530800" y="1108550"/>
            <a:ext cx="78678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paper performs clustering in </a:t>
            </a:r>
            <a:r>
              <a:rPr b="1" lang="en-GB"/>
              <a:t>only one round of communication</a:t>
            </a:r>
            <a:r>
              <a:rPr lang="en-GB"/>
              <a:t> while preserving privacy by: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Local Clustering: </a:t>
            </a:r>
            <a:r>
              <a:rPr lang="en-GB"/>
              <a:t>Each Client clusters its own data locally first.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Local Centroid Gathering: </a:t>
            </a:r>
            <a:r>
              <a:rPr lang="en-GB"/>
              <a:t>Each Client only sends the centroids of its clusters.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Global Centroid Clustering: </a:t>
            </a:r>
            <a:r>
              <a:rPr lang="en-GB"/>
              <a:t>The Server uses K-Means to cluster the centroids of all clients.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Data Heterogeneity: Personalized FL</a:t>
            </a:r>
            <a:endParaRPr/>
          </a:p>
        </p:txBody>
      </p:sp>
      <p:sp>
        <p:nvSpPr>
          <p:cNvPr id="329" name="Google Shape;329;p54"/>
          <p:cNvSpPr txBox="1"/>
          <p:nvPr/>
        </p:nvSpPr>
        <p:spPr>
          <a:xfrm>
            <a:off x="493225" y="4390800"/>
            <a:ext cx="7353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</a:t>
            </a: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Zhang, K. Sapra, S. Fidler, S. Yeung, and J. M. Alvarez, “</a:t>
            </a:r>
            <a:r>
              <a:rPr b="1"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federated learning with first order model optimization</a:t>
            </a: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2021.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54"/>
          <p:cNvSpPr txBox="1"/>
          <p:nvPr/>
        </p:nvSpPr>
        <p:spPr>
          <a:xfrm>
            <a:off x="530800" y="1108550"/>
            <a:ext cx="78678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Personalized FL </a:t>
            </a:r>
            <a:r>
              <a:rPr lang="en-GB"/>
              <a:t>is used as a technique to solve problems caused by data heterogeneity. It is divided into two main categories: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Global Model Personalization: </a:t>
            </a:r>
            <a:r>
              <a:rPr lang="en-GB"/>
              <a:t>Trying to personalize a single global model, such as: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Regularization-Based Methods: </a:t>
            </a:r>
            <a:r>
              <a:rPr lang="en-GB"/>
              <a:t>Add a proximal term to local objectives (e.g., FedProx).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Meta-Learning Approaches: </a:t>
            </a:r>
            <a:r>
              <a:rPr lang="en-GB"/>
              <a:t>Use meta-learning techniques (e.g., Per-FedAvg) for rapid adaptation.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Learning Personalized Models: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Parameter Decoupling: </a:t>
            </a:r>
            <a:r>
              <a:rPr lang="en-GB"/>
              <a:t>Share base layers globally, train upper layers locally.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Weighted Model Aggregation (e.g., FedFomo): </a:t>
            </a:r>
            <a:r>
              <a:rPr lang="en-GB"/>
              <a:t>Combine personalized weighted models from other clients.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idx="2" type="title"/>
          </p:nvPr>
        </p:nvSpPr>
        <p:spPr>
          <a:xfrm>
            <a:off x="3102481" y="1604899"/>
            <a:ext cx="23151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GB" sz="4100"/>
              <a:t>04</a:t>
            </a:r>
            <a:endParaRPr sz="4100"/>
          </a:p>
        </p:txBody>
      </p:sp>
      <p:sp>
        <p:nvSpPr>
          <p:cNvPr id="336" name="Google Shape;336;p55"/>
          <p:cNvSpPr txBox="1"/>
          <p:nvPr>
            <p:ph idx="1" type="subTitle"/>
          </p:nvPr>
        </p:nvSpPr>
        <p:spPr>
          <a:xfrm>
            <a:off x="3102474" y="2613575"/>
            <a:ext cx="3270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3200"/>
              <a:t>Client</a:t>
            </a:r>
            <a:br>
              <a:rPr lang="en-GB" sz="3200"/>
            </a:br>
            <a:r>
              <a:rPr lang="en-GB" sz="3200"/>
              <a:t>Privacy Techniques</a:t>
            </a:r>
            <a:endParaRPr sz="3200"/>
          </a:p>
        </p:txBody>
      </p:sp>
      <p:cxnSp>
        <p:nvCxnSpPr>
          <p:cNvPr id="337" name="Google Shape;337;p55"/>
          <p:cNvCxnSpPr/>
          <p:nvPr/>
        </p:nvCxnSpPr>
        <p:spPr>
          <a:xfrm flipH="1">
            <a:off x="3032220" y="1734316"/>
            <a:ext cx="1200" cy="180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55"/>
          <p:cNvSpPr/>
          <p:nvPr/>
        </p:nvSpPr>
        <p:spPr>
          <a:xfrm>
            <a:off x="6922168" y="0"/>
            <a:ext cx="2292900" cy="15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Privacy in FL</a:t>
            </a:r>
            <a:endParaRPr/>
          </a:p>
        </p:txBody>
      </p:sp>
      <p:sp>
        <p:nvSpPr>
          <p:cNvPr id="344" name="Google Shape;344;p56"/>
          <p:cNvSpPr txBox="1"/>
          <p:nvPr/>
        </p:nvSpPr>
        <p:spPr>
          <a:xfrm>
            <a:off x="530800" y="1108550"/>
            <a:ext cx="78678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Risks of Privacy in FL: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Sensitive data remains on client devices, but risks exist through model updates.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Potential privacy breaches: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Model update inference.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Unauthorized data reconstruction.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Differential Privacy in FL: </a:t>
            </a:r>
            <a:r>
              <a:rPr lang="en-GB"/>
              <a:t>Ensures individual contributions do not significantly impact aggregated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Basic Method: </a:t>
            </a:r>
            <a:r>
              <a:rPr lang="en-GB"/>
              <a:t>Adds noise to updates to mask individual data points.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Challenges: </a:t>
            </a:r>
            <a:r>
              <a:rPr lang="en-GB"/>
              <a:t>Balancing privacy with model performance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Privacy in FL: Secure Aggregation</a:t>
            </a:r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530800" y="1108550"/>
            <a:ext cx="78678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Secure Aggregation: </a:t>
            </a:r>
            <a:r>
              <a:rPr lang="en-GB"/>
              <a:t>A method to compute the sum of user-held data securely to ensure the server learns only the aggregate sum, not individual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Main Steps: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Initialization and Key Exchange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Mask Generation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Data Masking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Aggregation by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7"/>
          <p:cNvSpPr txBox="1"/>
          <p:nvPr/>
        </p:nvSpPr>
        <p:spPr>
          <a:xfrm>
            <a:off x="530800" y="4279625"/>
            <a:ext cx="73536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</a:t>
            </a: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Bonawitz, V. Ivanov, B. Kreuter, A. Marcedone, H. B. McMahan, S. Patel, D. Ramage, A. Segal, and K. Seth, “</a:t>
            </a:r>
            <a:r>
              <a:rPr b="1"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secure aggregation for privacy-preserving machine learning</a:t>
            </a: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in Proceedings of the 2017 ACM SIGSAC Conference on Computer and Communications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Security.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Privacy in FL: Secure Aggregation</a:t>
            </a:r>
            <a:endParaRPr/>
          </a:p>
        </p:txBody>
      </p:sp>
      <p:sp>
        <p:nvSpPr>
          <p:cNvPr id="357" name="Google Shape;357;p58"/>
          <p:cNvSpPr txBox="1"/>
          <p:nvPr/>
        </p:nvSpPr>
        <p:spPr>
          <a:xfrm>
            <a:off x="530800" y="1108550"/>
            <a:ext cx="78678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Initialization and Key Exchange: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Users generate cryptographic keys using ECDH (Elliptic-curve Diffie–Hellman).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Public keys are shared with the server.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Server distributes keys to all users.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Users verify the authenticity of received keys.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Mask Generation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Each pair of users generate a mask to hide individual data contributions.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Each user in the pair holds the same magnitude of the mask but with the opposite sign.</a:t>
            </a:r>
            <a:endParaRPr/>
          </a:p>
        </p:txBody>
      </p:sp>
      <p:sp>
        <p:nvSpPr>
          <p:cNvPr id="358" name="Google Shape;358;p58"/>
          <p:cNvSpPr txBox="1"/>
          <p:nvPr/>
        </p:nvSpPr>
        <p:spPr>
          <a:xfrm>
            <a:off x="530800" y="4279625"/>
            <a:ext cx="73536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K. Bonawitz, V. Ivanov, B. Kreuter, A. Marcedone, H. B. McMahan, S. Patel, D. Ramage, A. Segal, and K. Seth, “</a:t>
            </a:r>
            <a:r>
              <a:rPr b="1"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secure aggregation for privacy-preserving machine learning</a:t>
            </a: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in Proceedings of the 2017 ACM SIGSAC Conference on Computer and Communications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Security.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Privacy in FL: Secure Aggregation</a:t>
            </a:r>
            <a:endParaRPr/>
          </a:p>
        </p:txBody>
      </p:sp>
      <p:sp>
        <p:nvSpPr>
          <p:cNvPr id="364" name="Google Shape;364;p59"/>
          <p:cNvSpPr txBox="1"/>
          <p:nvPr/>
        </p:nvSpPr>
        <p:spPr>
          <a:xfrm>
            <a:off x="530800" y="1108550"/>
            <a:ext cx="78678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3</a:t>
            </a:r>
            <a:r>
              <a:rPr b="1" lang="en-GB"/>
              <a:t>. Data Masking: </a:t>
            </a:r>
            <a:r>
              <a:rPr lang="en-GB"/>
              <a:t>Each User adds their own public key and their pairwise keys to their weights before sending to the server.</a:t>
            </a:r>
            <a:endParaRPr/>
          </a:p>
        </p:txBody>
      </p:sp>
      <p:pic>
        <p:nvPicPr>
          <p:cNvPr id="365" name="Google Shape;365;p59"/>
          <p:cNvPicPr preferRelativeResize="0"/>
          <p:nvPr/>
        </p:nvPicPr>
        <p:blipFill rotWithShape="1">
          <a:blip r:embed="rId3">
            <a:alphaModFix/>
          </a:blip>
          <a:srcRect b="66981" l="0" r="0" t="0"/>
          <a:stretch/>
        </p:blipFill>
        <p:spPr>
          <a:xfrm>
            <a:off x="401650" y="1675598"/>
            <a:ext cx="6276350" cy="10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Privacy in FL: Secure Aggregation</a:t>
            </a:r>
            <a:endParaRPr/>
          </a:p>
        </p:txBody>
      </p:sp>
      <p:sp>
        <p:nvSpPr>
          <p:cNvPr id="371" name="Google Shape;371;p60"/>
          <p:cNvSpPr txBox="1"/>
          <p:nvPr/>
        </p:nvSpPr>
        <p:spPr>
          <a:xfrm>
            <a:off x="530800" y="1108550"/>
            <a:ext cx="78678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4. Aggregation by Server: </a:t>
            </a:r>
            <a:r>
              <a:rPr lang="en-GB"/>
              <a:t>The server adds all masked values from all users. Then subtracts the public keys from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pairwise keys cancel each other out, since each user in the pair of users adds the pairwise key with a different sign.</a:t>
            </a:r>
            <a:endParaRPr/>
          </a:p>
        </p:txBody>
      </p:sp>
      <p:pic>
        <p:nvPicPr>
          <p:cNvPr id="372" name="Google Shape;3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475" y="1495300"/>
            <a:ext cx="495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700" y="2477738"/>
            <a:ext cx="49625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Privacy in FL: Secure Aggregation</a:t>
            </a:r>
            <a:endParaRPr/>
          </a:p>
        </p:txBody>
      </p:sp>
      <p:sp>
        <p:nvSpPr>
          <p:cNvPr id="379" name="Google Shape;379;p61"/>
          <p:cNvSpPr txBox="1"/>
          <p:nvPr/>
        </p:nvSpPr>
        <p:spPr>
          <a:xfrm>
            <a:off x="530800" y="1108550"/>
            <a:ext cx="78678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Benefits of this approach: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Private masks and pairwise masks ensure individual values remain hidden, even if the server intercepts masked values, it cannot deduce private data.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Minimal overhead in computation and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idx="2" type="title"/>
          </p:nvPr>
        </p:nvSpPr>
        <p:spPr>
          <a:xfrm>
            <a:off x="3331081" y="1757299"/>
            <a:ext cx="23151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GB" sz="4100"/>
              <a:t>01</a:t>
            </a:r>
            <a:endParaRPr sz="4100"/>
          </a:p>
        </p:txBody>
      </p:sp>
      <p:sp>
        <p:nvSpPr>
          <p:cNvPr id="194" name="Google Shape;194;p35"/>
          <p:cNvSpPr txBox="1"/>
          <p:nvPr>
            <p:ph idx="1" type="subTitle"/>
          </p:nvPr>
        </p:nvSpPr>
        <p:spPr>
          <a:xfrm>
            <a:off x="3331087" y="3070775"/>
            <a:ext cx="30318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/>
              <a:t>Background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3200"/>
          </a:p>
        </p:txBody>
      </p:sp>
      <p:cxnSp>
        <p:nvCxnSpPr>
          <p:cNvPr id="195" name="Google Shape;195;p35"/>
          <p:cNvCxnSpPr/>
          <p:nvPr/>
        </p:nvCxnSpPr>
        <p:spPr>
          <a:xfrm flipH="1">
            <a:off x="3256920" y="1658116"/>
            <a:ext cx="5100" cy="157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35"/>
          <p:cNvSpPr/>
          <p:nvPr/>
        </p:nvSpPr>
        <p:spPr>
          <a:xfrm>
            <a:off x="6922168" y="0"/>
            <a:ext cx="2292900" cy="15885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/>
          <p:nvPr>
            <p:ph type="ctrTitle"/>
          </p:nvPr>
        </p:nvSpPr>
        <p:spPr>
          <a:xfrm>
            <a:off x="2542075" y="2082750"/>
            <a:ext cx="3966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GB"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sz="7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401660" y="275665"/>
            <a:ext cx="7707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Background: Original FL Paradigm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38" y="820390"/>
            <a:ext cx="7591932" cy="382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401660" y="275665"/>
            <a:ext cx="7707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Background: Original FL Paradigm</a:t>
            </a:r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46" y="1233063"/>
            <a:ext cx="5314876" cy="26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6061825" y="1231975"/>
            <a:ext cx="31095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Model Initialization: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server initializes the global model and broadcasts it to all clients.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Client Selection: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 subset of clients is selected for training in each round.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Broadcast: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Selected clients receive the current global model from the server.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401660" y="275665"/>
            <a:ext cx="7707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Background: Original FL Paradigm</a:t>
            </a:r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46" y="1233063"/>
            <a:ext cx="5314876" cy="26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/>
        </p:nvSpPr>
        <p:spPr>
          <a:xfrm>
            <a:off x="6061825" y="1308175"/>
            <a:ext cx="31095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4. </a:t>
            </a:r>
            <a:r>
              <a:rPr b="1" lang="en-GB">
                <a:solidFill>
                  <a:schemeClr val="dk1"/>
                </a:solidFill>
              </a:rPr>
              <a:t>Client Computation: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Clients train the model locally using their private data.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5. A</a:t>
            </a:r>
            <a:r>
              <a:rPr b="1" lang="en-GB"/>
              <a:t>ggregation: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server aggregates client updates to produce an updated global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6. Iteration: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Steps 2-5 are repeated for multiple rounds until convergence.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401660" y="275665"/>
            <a:ext cx="7707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Background: Original FL Challenges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416251" y="1219605"/>
            <a:ext cx="7692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 following challenges exist in the original algorithm of federated learning: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500"/>
              <a:t>Communication Constraints: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Frequent data transfer between clients and the server introduces high overhead.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Real-world devices often operate with limited bandwidth and computational resources.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500"/>
              <a:t>Data Heterogeneity: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Client data is Non-Independent and Identically Distributed (Non-IID).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Imbalanced datasets lead to slower convergence and reduced global model accuracy.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500"/>
              <a:t>Privacy Risks: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Transmission of model updates can potentially reveal sensitive information.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Adversaries may exploit updates for reverse-engineering private data.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idx="2" type="title"/>
          </p:nvPr>
        </p:nvSpPr>
        <p:spPr>
          <a:xfrm>
            <a:off x="3102481" y="1604899"/>
            <a:ext cx="23151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GB" sz="4100"/>
              <a:t>02</a:t>
            </a:r>
            <a:endParaRPr sz="4100"/>
          </a:p>
        </p:txBody>
      </p:sp>
      <p:sp>
        <p:nvSpPr>
          <p:cNvPr id="228" name="Google Shape;228;p40"/>
          <p:cNvSpPr txBox="1"/>
          <p:nvPr>
            <p:ph idx="1" type="subTitle"/>
          </p:nvPr>
        </p:nvSpPr>
        <p:spPr>
          <a:xfrm>
            <a:off x="3102474" y="2613575"/>
            <a:ext cx="3270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3200"/>
              <a:t>Communication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3200"/>
              <a:t>Efficiency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3200"/>
              <a:t>Techniques</a:t>
            </a:r>
            <a:endParaRPr sz="3200"/>
          </a:p>
        </p:txBody>
      </p:sp>
      <p:cxnSp>
        <p:nvCxnSpPr>
          <p:cNvPr id="229" name="Google Shape;229;p40"/>
          <p:cNvCxnSpPr/>
          <p:nvPr/>
        </p:nvCxnSpPr>
        <p:spPr>
          <a:xfrm flipH="1">
            <a:off x="3028320" y="1734316"/>
            <a:ext cx="5100" cy="157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40"/>
          <p:cNvSpPr/>
          <p:nvPr/>
        </p:nvSpPr>
        <p:spPr>
          <a:xfrm>
            <a:off x="6922168" y="0"/>
            <a:ext cx="2292900" cy="15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401650" y="275675"/>
            <a:ext cx="8595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-GB"/>
              <a:t>Communication Efficiency: Dynamic Aggregation Frequency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416250" y="4496200"/>
            <a:ext cx="74070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Times New Roman"/>
                <a:ea typeface="Times New Roman"/>
                <a:cs typeface="Times New Roman"/>
                <a:sym typeface="Times New Roman"/>
              </a:rPr>
              <a:t>Reference: S. Wang, T. Tuor, T. Salonidis, K. K. Leung, C. Makaya, T. He, and K. Chan, </a:t>
            </a:r>
            <a:r>
              <a:rPr b="1" i="1" lang="en-GB" sz="1300">
                <a:latin typeface="Times New Roman"/>
                <a:ea typeface="Times New Roman"/>
                <a:cs typeface="Times New Roman"/>
                <a:sym typeface="Times New Roman"/>
              </a:rPr>
              <a:t>“Adaptive federated learning in resource constrained edge computing systems,”</a:t>
            </a:r>
            <a:r>
              <a:rPr i="1" lang="en-GB" sz="1300">
                <a:latin typeface="Times New Roman"/>
                <a:ea typeface="Times New Roman"/>
                <a:cs typeface="Times New Roman"/>
                <a:sym typeface="Times New Roman"/>
              </a:rPr>
              <a:t> IEEE Journal on Selected Areas in Communications, vol. 37, no. 6, pp. 1205–1221, 2019.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50" y="1166675"/>
            <a:ext cx="5157850" cy="29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5756500" y="1096800"/>
            <a:ext cx="3123600" cy="3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Wang et. al </a:t>
            </a:r>
            <a:r>
              <a:rPr lang="en-GB"/>
              <a:t>propose a resource-efficient FL algorithm for constrained budgets.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They propose an algorithm to </a:t>
            </a:r>
            <a:r>
              <a:rPr b="1" lang="en-GB"/>
              <a:t>adjust the frequency of local updates and global aggregations </a:t>
            </a:r>
            <a:r>
              <a:rPr lang="en-GB"/>
              <a:t>in a federated learning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