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60" r:id="rId3"/>
    <p:sldId id="265" r:id="rId4"/>
    <p:sldId id="298" r:id="rId5"/>
    <p:sldId id="264" r:id="rId6"/>
    <p:sldId id="296" r:id="rId7"/>
    <p:sldId id="317" r:id="rId8"/>
    <p:sldId id="299" r:id="rId9"/>
    <p:sldId id="301" r:id="rId10"/>
    <p:sldId id="302" r:id="rId11"/>
    <p:sldId id="273" r:id="rId12"/>
    <p:sldId id="303" r:id="rId13"/>
    <p:sldId id="311" r:id="rId14"/>
    <p:sldId id="318" r:id="rId15"/>
    <p:sldId id="320" r:id="rId16"/>
    <p:sldId id="319" r:id="rId17"/>
    <p:sldId id="276" r:id="rId18"/>
    <p:sldId id="281" r:id="rId19"/>
    <p:sldId id="305" r:id="rId20"/>
    <p:sldId id="284" r:id="rId21"/>
    <p:sldId id="307" r:id="rId22"/>
    <p:sldId id="309" r:id="rId23"/>
    <p:sldId id="313" r:id="rId24"/>
    <p:sldId id="315" r:id="rId25"/>
    <p:sldId id="31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6799" autoAdjust="0"/>
  </p:normalViewPr>
  <p:slideViewPr>
    <p:cSldViewPr snapToGrid="0" showGuides="1">
      <p:cViewPr varScale="1">
        <p:scale>
          <a:sx n="43" d="100"/>
          <a:sy n="43" d="100"/>
        </p:scale>
        <p:origin x="150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2CC587-4E10-48A9-B627-1B651E358C9A}" type="datetimeFigureOut">
              <a:rPr lang="en-US" smtClean="0"/>
              <a:t>12/3/2018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BDD679-EAFF-4EA2-B333-030301517C1F}" type="slidenum">
              <a:rPr lang="en-US" smtClean="0"/>
              <a:t>‹#›</a:t>
            </a:fld>
            <a:endParaRPr lang="en-US"/>
          </a:p>
        </p:txBody>
      </p:sp>
    </p:spTree>
    <p:extLst>
      <p:ext uri="{BB962C8B-B14F-4D97-AF65-F5344CB8AC3E}">
        <p14:creationId xmlns:p14="http://schemas.microsoft.com/office/powerpoint/2010/main" val="3736792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my name is Helen Yezerets and my project was focused on the Opioid Epidemic in Indiana</a:t>
            </a:r>
          </a:p>
        </p:txBody>
      </p:sp>
      <p:sp>
        <p:nvSpPr>
          <p:cNvPr id="4" name="Slide Number Placeholder 3"/>
          <p:cNvSpPr>
            <a:spLocks noGrp="1"/>
          </p:cNvSpPr>
          <p:nvPr>
            <p:ph type="sldNum" sz="quarter" idx="10"/>
          </p:nvPr>
        </p:nvSpPr>
        <p:spPr/>
        <p:txBody>
          <a:bodyPr/>
          <a:lstStyle/>
          <a:p>
            <a:fld id="{33BDD679-EAFF-4EA2-B333-030301517C1F}" type="slidenum">
              <a:rPr lang="en-US" smtClean="0"/>
              <a:t>1</a:t>
            </a:fld>
            <a:endParaRPr lang="en-US"/>
          </a:p>
        </p:txBody>
      </p:sp>
    </p:spTree>
    <p:extLst>
      <p:ext uri="{BB962C8B-B14F-4D97-AF65-F5344CB8AC3E}">
        <p14:creationId xmlns:p14="http://schemas.microsoft.com/office/powerpoint/2010/main" val="34578334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correlation to tobacco was also very weak, but all four dimensions came up with a positive slope. </a:t>
            </a:r>
            <a:endParaRPr lang="en-US" sz="1200" dirty="0"/>
          </a:p>
          <a:p>
            <a:endParaRPr lang="en-US" dirty="0"/>
          </a:p>
        </p:txBody>
      </p:sp>
      <p:sp>
        <p:nvSpPr>
          <p:cNvPr id="4" name="Slide Number Placeholder 3"/>
          <p:cNvSpPr>
            <a:spLocks noGrp="1"/>
          </p:cNvSpPr>
          <p:nvPr>
            <p:ph type="sldNum" sz="quarter" idx="10"/>
          </p:nvPr>
        </p:nvSpPr>
        <p:spPr/>
        <p:txBody>
          <a:bodyPr/>
          <a:lstStyle/>
          <a:p>
            <a:fld id="{33BDD679-EAFF-4EA2-B333-030301517C1F}" type="slidenum">
              <a:rPr lang="en-US" smtClean="0"/>
              <a:t>10</a:t>
            </a:fld>
            <a:endParaRPr lang="en-US"/>
          </a:p>
        </p:txBody>
      </p:sp>
    </p:spTree>
    <p:extLst>
      <p:ext uri="{BB962C8B-B14F-4D97-AF65-F5344CB8AC3E}">
        <p14:creationId xmlns:p14="http://schemas.microsoft.com/office/powerpoint/2010/main" val="27997693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 had to reject the initial hypothesis – opioid crisis appears to be not related to the poverty levels or smoking. However, the exploration of smoking gave me idea to look at some different angle, from the substance perspective. </a:t>
            </a:r>
          </a:p>
        </p:txBody>
      </p:sp>
      <p:sp>
        <p:nvSpPr>
          <p:cNvPr id="4" name="Slide Number Placeholder 3"/>
          <p:cNvSpPr>
            <a:spLocks noGrp="1"/>
          </p:cNvSpPr>
          <p:nvPr>
            <p:ph type="sldNum" sz="quarter" idx="10"/>
          </p:nvPr>
        </p:nvSpPr>
        <p:spPr/>
        <p:txBody>
          <a:bodyPr/>
          <a:lstStyle/>
          <a:p>
            <a:fld id="{33BDD679-EAFF-4EA2-B333-030301517C1F}" type="slidenum">
              <a:rPr lang="en-US" smtClean="0"/>
              <a:t>11</a:t>
            </a:fld>
            <a:endParaRPr lang="en-US"/>
          </a:p>
        </p:txBody>
      </p:sp>
    </p:spTree>
    <p:extLst>
      <p:ext uri="{BB962C8B-B14F-4D97-AF65-F5344CB8AC3E}">
        <p14:creationId xmlns:p14="http://schemas.microsoft.com/office/powerpoint/2010/main" val="18490158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revised hypothesis is based on exploring the relations among different types of substances. I based it on a large public dataset, for various substance-related hospital admissions.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10"/>
          </p:nvPr>
        </p:nvSpPr>
        <p:spPr/>
        <p:txBody>
          <a:bodyPr/>
          <a:lstStyle/>
          <a:p>
            <a:fld id="{33BDD679-EAFF-4EA2-B333-030301517C1F}" type="slidenum">
              <a:rPr lang="en-US" smtClean="0"/>
              <a:t>12</a:t>
            </a:fld>
            <a:endParaRPr lang="en-US"/>
          </a:p>
        </p:txBody>
      </p:sp>
    </p:spTree>
    <p:extLst>
      <p:ext uri="{BB962C8B-B14F-4D97-AF65-F5344CB8AC3E}">
        <p14:creationId xmlns:p14="http://schemas.microsoft.com/office/powerpoint/2010/main" val="17964829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Firstly, I just oriented myself in this dataset using data exploration in Python, as reflected in my </a:t>
            </a:r>
            <a:r>
              <a:rPr lang="en-US" dirty="0" err="1"/>
              <a:t>Jupyter</a:t>
            </a:r>
            <a:r>
              <a:rPr lang="en-US" dirty="0"/>
              <a:t> notebook. </a:t>
            </a:r>
            <a:br>
              <a:rPr lang="en-US" dirty="0"/>
            </a:br>
            <a:r>
              <a:rPr lang="en-US" dirty="0"/>
              <a:t>Then I tried to understand the relations among the critical variables, including those that are correlated artificially because of how the dataset is defined. Once I isolated those, I can focus on the ones that appear to be truly pointing at some useful correlations</a:t>
            </a:r>
          </a:p>
          <a:p>
            <a:r>
              <a:rPr lang="en-US" dirty="0"/>
              <a:t>Finally, I have employed a variety of small multiples visualizations, to explore temporal analysis by demographic and geographic factors</a:t>
            </a:r>
          </a:p>
        </p:txBody>
      </p:sp>
      <p:sp>
        <p:nvSpPr>
          <p:cNvPr id="4" name="Slide Number Placeholder 3"/>
          <p:cNvSpPr>
            <a:spLocks noGrp="1"/>
          </p:cNvSpPr>
          <p:nvPr>
            <p:ph type="sldNum" sz="quarter" idx="10"/>
          </p:nvPr>
        </p:nvSpPr>
        <p:spPr/>
        <p:txBody>
          <a:bodyPr/>
          <a:lstStyle/>
          <a:p>
            <a:fld id="{33BDD679-EAFF-4EA2-B333-030301517C1F}" type="slidenum">
              <a:rPr lang="en-US" smtClean="0"/>
              <a:t>13</a:t>
            </a:fld>
            <a:endParaRPr lang="en-US"/>
          </a:p>
        </p:txBody>
      </p:sp>
    </p:spTree>
    <p:extLst>
      <p:ext uri="{BB962C8B-B14F-4D97-AF65-F5344CB8AC3E}">
        <p14:creationId xmlns:p14="http://schemas.microsoft.com/office/powerpoint/2010/main" val="39078056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Head analysis using Python showed that this is a rich dataset, covering over 300,000 records covering the most recent decade. </a:t>
            </a:r>
          </a:p>
        </p:txBody>
      </p:sp>
      <p:sp>
        <p:nvSpPr>
          <p:cNvPr id="4" name="Slide Number Placeholder 3"/>
          <p:cNvSpPr>
            <a:spLocks noGrp="1"/>
          </p:cNvSpPr>
          <p:nvPr>
            <p:ph type="sldNum" sz="quarter" idx="10"/>
          </p:nvPr>
        </p:nvSpPr>
        <p:spPr/>
        <p:txBody>
          <a:bodyPr/>
          <a:lstStyle/>
          <a:p>
            <a:fld id="{33BDD679-EAFF-4EA2-B333-030301517C1F}" type="slidenum">
              <a:rPr lang="en-US" smtClean="0"/>
              <a:t>14</a:t>
            </a:fld>
            <a:endParaRPr lang="en-US"/>
          </a:p>
        </p:txBody>
      </p:sp>
    </p:spTree>
    <p:extLst>
      <p:ext uri="{BB962C8B-B14F-4D97-AF65-F5344CB8AC3E}">
        <p14:creationId xmlns:p14="http://schemas.microsoft.com/office/powerpoint/2010/main" val="39550867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next step was to employ a correlation heatmap, to better understand how all the major types of abused substances are related</a:t>
            </a:r>
          </a:p>
        </p:txBody>
      </p:sp>
      <p:sp>
        <p:nvSpPr>
          <p:cNvPr id="4" name="Slide Number Placeholder 3"/>
          <p:cNvSpPr>
            <a:spLocks noGrp="1"/>
          </p:cNvSpPr>
          <p:nvPr>
            <p:ph type="sldNum" sz="quarter" idx="10"/>
          </p:nvPr>
        </p:nvSpPr>
        <p:spPr/>
        <p:txBody>
          <a:bodyPr/>
          <a:lstStyle/>
          <a:p>
            <a:fld id="{33BDD679-EAFF-4EA2-B333-030301517C1F}" type="slidenum">
              <a:rPr lang="en-US" smtClean="0"/>
              <a:t>15</a:t>
            </a:fld>
            <a:endParaRPr lang="en-US"/>
          </a:p>
        </p:txBody>
      </p:sp>
    </p:spTree>
    <p:extLst>
      <p:ext uri="{BB962C8B-B14F-4D97-AF65-F5344CB8AC3E}">
        <p14:creationId xmlns:p14="http://schemas.microsoft.com/office/powerpoint/2010/main" val="60431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Unfortunately, upon closer examination, it turned out that the strongest correlations were artificial, because of how the data were collected. For example, heroin is part of opioids, so naturally the two were correlated. </a:t>
            </a:r>
          </a:p>
        </p:txBody>
      </p:sp>
      <p:sp>
        <p:nvSpPr>
          <p:cNvPr id="4" name="Slide Number Placeholder 3"/>
          <p:cNvSpPr>
            <a:spLocks noGrp="1"/>
          </p:cNvSpPr>
          <p:nvPr>
            <p:ph type="sldNum" sz="quarter" idx="10"/>
          </p:nvPr>
        </p:nvSpPr>
        <p:spPr/>
        <p:txBody>
          <a:bodyPr/>
          <a:lstStyle/>
          <a:p>
            <a:fld id="{33BDD679-EAFF-4EA2-B333-030301517C1F}" type="slidenum">
              <a:rPr lang="en-US" smtClean="0"/>
              <a:t>16</a:t>
            </a:fld>
            <a:endParaRPr lang="en-US"/>
          </a:p>
        </p:txBody>
      </p:sp>
    </p:spTree>
    <p:extLst>
      <p:ext uri="{BB962C8B-B14F-4D97-AF65-F5344CB8AC3E}">
        <p14:creationId xmlns:p14="http://schemas.microsoft.com/office/powerpoint/2010/main" val="17728270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I isolated those artificial ones, the strongest correlation proved to be between alcohol and opioids. To explore that and other relationships further, I drilled down from the aggregate data, and looked into their temporal trajectories. </a:t>
            </a:r>
          </a:p>
        </p:txBody>
      </p:sp>
      <p:sp>
        <p:nvSpPr>
          <p:cNvPr id="4" name="Slide Number Placeholder 3"/>
          <p:cNvSpPr>
            <a:spLocks noGrp="1"/>
          </p:cNvSpPr>
          <p:nvPr>
            <p:ph type="sldNum" sz="quarter" idx="10"/>
          </p:nvPr>
        </p:nvSpPr>
        <p:spPr/>
        <p:txBody>
          <a:bodyPr/>
          <a:lstStyle/>
          <a:p>
            <a:fld id="{33BDD679-EAFF-4EA2-B333-030301517C1F}" type="slidenum">
              <a:rPr lang="en-US" smtClean="0"/>
              <a:t>17</a:t>
            </a:fld>
            <a:endParaRPr lang="en-US"/>
          </a:p>
        </p:txBody>
      </p:sp>
    </p:spTree>
    <p:extLst>
      <p:ext uri="{BB962C8B-B14F-4D97-AF65-F5344CB8AC3E}">
        <p14:creationId xmlns:p14="http://schemas.microsoft.com/office/powerpoint/2010/main" val="28966872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found that Opioids and Meth were among the fastest growing abused substances. One can see some significant differences among the different groups, for example for these two categories women tend to be more susceptible than men; and the youngest and the oldest age group appears to be least affected, so Opioids and Meth appear to be especially the middle age population plight. </a:t>
            </a:r>
          </a:p>
          <a:p>
            <a:r>
              <a:rPr lang="en-US" dirty="0"/>
              <a:t>Importantly, the general trend of strong growth was present in all of these groups over the last decade. </a:t>
            </a:r>
          </a:p>
        </p:txBody>
      </p:sp>
      <p:sp>
        <p:nvSpPr>
          <p:cNvPr id="4" name="Slide Number Placeholder 3"/>
          <p:cNvSpPr>
            <a:spLocks noGrp="1"/>
          </p:cNvSpPr>
          <p:nvPr>
            <p:ph type="sldNum" sz="quarter" idx="10"/>
          </p:nvPr>
        </p:nvSpPr>
        <p:spPr/>
        <p:txBody>
          <a:bodyPr/>
          <a:lstStyle/>
          <a:p>
            <a:fld id="{33BDD679-EAFF-4EA2-B333-030301517C1F}" type="slidenum">
              <a:rPr lang="en-US" smtClean="0"/>
              <a:t>18</a:t>
            </a:fld>
            <a:endParaRPr lang="en-US"/>
          </a:p>
        </p:txBody>
      </p:sp>
    </p:spTree>
    <p:extLst>
      <p:ext uri="{BB962C8B-B14F-4D97-AF65-F5344CB8AC3E}">
        <p14:creationId xmlns:p14="http://schemas.microsoft.com/office/powerpoint/2010/main" val="8609339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contrast, the use of Marijuana held at a relatively stable rate, while the proportion of alcohol declined among substance abuse related hospitalizations. It may be interesting to point out here, that for these two examples, men were more affected than women, contrary to the Opioids and Meth charts on the previous slide. Also, in contrast to the previous slide, the youngest were the champions in Marijuana admissions, while the oldest – in the Alcohol-related ones. </a:t>
            </a:r>
          </a:p>
          <a:p>
            <a:r>
              <a:rPr lang="en-US" dirty="0"/>
              <a:t>Once again, despite these  important differences among various groups, the temporal trends were fairly consistent for all of them. </a:t>
            </a:r>
          </a:p>
        </p:txBody>
      </p:sp>
      <p:sp>
        <p:nvSpPr>
          <p:cNvPr id="4" name="Slide Number Placeholder 3"/>
          <p:cNvSpPr>
            <a:spLocks noGrp="1"/>
          </p:cNvSpPr>
          <p:nvPr>
            <p:ph type="sldNum" sz="quarter" idx="10"/>
          </p:nvPr>
        </p:nvSpPr>
        <p:spPr/>
        <p:txBody>
          <a:bodyPr/>
          <a:lstStyle/>
          <a:p>
            <a:fld id="{33BDD679-EAFF-4EA2-B333-030301517C1F}" type="slidenum">
              <a:rPr lang="en-US" smtClean="0"/>
              <a:t>19</a:t>
            </a:fld>
            <a:endParaRPr lang="en-US"/>
          </a:p>
        </p:txBody>
      </p:sp>
    </p:spTree>
    <p:extLst>
      <p:ext uri="{BB962C8B-B14F-4D97-AF65-F5344CB8AC3E}">
        <p14:creationId xmlns:p14="http://schemas.microsoft.com/office/powerpoint/2010/main" val="1928895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one caveat in the outline of this project - I have explored and eventually abandoned the initial hypothesis, which however helped me with arriving at a refined and much more fruitful hypothesis. </a:t>
            </a:r>
          </a:p>
        </p:txBody>
      </p:sp>
      <p:sp>
        <p:nvSpPr>
          <p:cNvPr id="4" name="Slide Number Placeholder 3"/>
          <p:cNvSpPr>
            <a:spLocks noGrp="1"/>
          </p:cNvSpPr>
          <p:nvPr>
            <p:ph type="sldNum" sz="quarter" idx="10"/>
          </p:nvPr>
        </p:nvSpPr>
        <p:spPr/>
        <p:txBody>
          <a:bodyPr/>
          <a:lstStyle/>
          <a:p>
            <a:fld id="{33BDD679-EAFF-4EA2-B333-030301517C1F}" type="slidenum">
              <a:rPr lang="en-US" smtClean="0"/>
              <a:t>2</a:t>
            </a:fld>
            <a:endParaRPr lang="en-US"/>
          </a:p>
        </p:txBody>
      </p:sp>
    </p:spTree>
    <p:extLst>
      <p:ext uri="{BB962C8B-B14F-4D97-AF65-F5344CB8AC3E}">
        <p14:creationId xmlns:p14="http://schemas.microsoft.com/office/powerpoint/2010/main" val="8963428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to summarize the demographic part of our data analysis, there appear to be some very telling differences in substance abuse patterns among different groups, which are worth revisiting and digging in deeper in the future. However, the general trends were consistent among all of these demographics, which enabled us to now look for geographic location trends without complicating them by demographic details. </a:t>
            </a:r>
          </a:p>
        </p:txBody>
      </p:sp>
      <p:sp>
        <p:nvSpPr>
          <p:cNvPr id="4" name="Slide Number Placeholder 3"/>
          <p:cNvSpPr>
            <a:spLocks noGrp="1"/>
          </p:cNvSpPr>
          <p:nvPr>
            <p:ph type="sldNum" sz="quarter" idx="10"/>
          </p:nvPr>
        </p:nvSpPr>
        <p:spPr/>
        <p:txBody>
          <a:bodyPr/>
          <a:lstStyle/>
          <a:p>
            <a:fld id="{33BDD679-EAFF-4EA2-B333-030301517C1F}" type="slidenum">
              <a:rPr lang="en-US" smtClean="0"/>
              <a:t>20</a:t>
            </a:fld>
            <a:endParaRPr lang="en-US"/>
          </a:p>
        </p:txBody>
      </p:sp>
    </p:spTree>
    <p:extLst>
      <p:ext uri="{BB962C8B-B14F-4D97-AF65-F5344CB8AC3E}">
        <p14:creationId xmlns:p14="http://schemas.microsoft.com/office/powerpoint/2010/main" val="32822904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 looked at the data organized by the drugs, counties, and years, it became clear that geographic variation of both the absolute values and of the trends was complex. In other words, some counties are in a much worth shape than others. There were also some regional patterns, for example 10 years ago meth epidemic was primarily a rural problem, concentrated in the southwestern part of Indiana, but now it is unfortunately spread more evenly. </a:t>
            </a:r>
          </a:p>
          <a:p>
            <a:r>
              <a:rPr lang="en-US" dirty="0"/>
              <a:t>For opioids, if we look at the earlier part of the decade, the epidemic was fairly evenly distributed across the state. This indirectly supports our initial finding that the opioid epidemic is not majorly related to socio-economic status, because both poor and rich counties were affected. Towards the end of the decade, the Opioid epidemic appears to be particularly focused near Chicago, Louisville, and Ohio border. This suggests a promising direction for future exploration. </a:t>
            </a:r>
          </a:p>
        </p:txBody>
      </p:sp>
      <p:sp>
        <p:nvSpPr>
          <p:cNvPr id="4" name="Slide Number Placeholder 3"/>
          <p:cNvSpPr>
            <a:spLocks noGrp="1"/>
          </p:cNvSpPr>
          <p:nvPr>
            <p:ph type="sldNum" sz="quarter" idx="10"/>
          </p:nvPr>
        </p:nvSpPr>
        <p:spPr/>
        <p:txBody>
          <a:bodyPr/>
          <a:lstStyle/>
          <a:p>
            <a:fld id="{33BDD679-EAFF-4EA2-B333-030301517C1F}" type="slidenum">
              <a:rPr lang="en-US" smtClean="0"/>
              <a:t>21</a:t>
            </a:fld>
            <a:endParaRPr lang="en-US"/>
          </a:p>
        </p:txBody>
      </p:sp>
    </p:spTree>
    <p:extLst>
      <p:ext uri="{BB962C8B-B14F-4D97-AF65-F5344CB8AC3E}">
        <p14:creationId xmlns:p14="http://schemas.microsoft.com/office/powerpoint/2010/main" val="17399554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distribution for Marijuana and Alcohol appear quite different, geographically and temporally. </a:t>
            </a:r>
          </a:p>
          <a:p>
            <a:r>
              <a:rPr lang="en-US" dirty="0"/>
              <a:t>For Marijuana, I have previously noted that the trajectory was fairly flat across all the demographic groups. Here, one can see that it is also quite evenly distributed geographically. In other words, Marijuana appears to be just an established part of life for certain groups of population, mostly the youngest, everywhere. </a:t>
            </a:r>
          </a:p>
          <a:p>
            <a:r>
              <a:rPr lang="en-US" dirty="0"/>
              <a:t>In contrast, the relative role of alcohol is vanning, as other drugs, especially opioid-related ones, take the lead. </a:t>
            </a:r>
          </a:p>
        </p:txBody>
      </p:sp>
      <p:sp>
        <p:nvSpPr>
          <p:cNvPr id="4" name="Slide Number Placeholder 3"/>
          <p:cNvSpPr>
            <a:spLocks noGrp="1"/>
          </p:cNvSpPr>
          <p:nvPr>
            <p:ph type="sldNum" sz="quarter" idx="10"/>
          </p:nvPr>
        </p:nvSpPr>
        <p:spPr/>
        <p:txBody>
          <a:bodyPr/>
          <a:lstStyle/>
          <a:p>
            <a:fld id="{33BDD679-EAFF-4EA2-B333-030301517C1F}" type="slidenum">
              <a:rPr lang="en-US" smtClean="0"/>
              <a:t>22</a:t>
            </a:fld>
            <a:endParaRPr lang="en-US"/>
          </a:p>
        </p:txBody>
      </p:sp>
    </p:spTree>
    <p:extLst>
      <p:ext uri="{BB962C8B-B14F-4D97-AF65-F5344CB8AC3E}">
        <p14:creationId xmlns:p14="http://schemas.microsoft.com/office/powerpoint/2010/main" val="1849905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summarize the geographic-related findings, based on the above heatmaps and on the county-based trends on this slide, it appears that there are very substantial differences in the status and trends for different counties, except for perhaps Marijuana. So, if one was able to further drill down into what makes “good” and “bad” counties, one may be able to better understand health-related, society-related, and law-enforcement related avenues for improving the situation. </a:t>
            </a:r>
          </a:p>
        </p:txBody>
      </p:sp>
      <p:sp>
        <p:nvSpPr>
          <p:cNvPr id="4" name="Slide Number Placeholder 3"/>
          <p:cNvSpPr>
            <a:spLocks noGrp="1"/>
          </p:cNvSpPr>
          <p:nvPr>
            <p:ph type="sldNum" sz="quarter" idx="10"/>
          </p:nvPr>
        </p:nvSpPr>
        <p:spPr/>
        <p:txBody>
          <a:bodyPr/>
          <a:lstStyle/>
          <a:p>
            <a:fld id="{33BDD679-EAFF-4EA2-B333-030301517C1F}" type="slidenum">
              <a:rPr lang="en-US" smtClean="0"/>
              <a:t>23</a:t>
            </a:fld>
            <a:endParaRPr lang="en-US"/>
          </a:p>
        </p:txBody>
      </p:sp>
    </p:spTree>
    <p:extLst>
      <p:ext uri="{BB962C8B-B14F-4D97-AF65-F5344CB8AC3E}">
        <p14:creationId xmlns:p14="http://schemas.microsoft.com/office/powerpoint/2010/main" val="2909400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Overall, I have shown that Opioids use afflicts people across the range of incomes,  and its growth is reflected for all of the groups and location studied. White, non-Hispanic, middle-aged women are particularly at risk, especially in certain border areas of Indiana. </a:t>
            </a:r>
          </a:p>
          <a:p>
            <a:r>
              <a:rPr lang="en-US" dirty="0"/>
              <a:t>Alcohol, historically the most abused substance, appears to be increasingly displaced by the opioids, which means the society needs to re-orient to support this type of problems. </a:t>
            </a:r>
          </a:p>
          <a:p>
            <a:r>
              <a:rPr lang="en-US" dirty="0"/>
              <a:t>In contrast, Marijuana use appears to be unrelated to this epidemic. </a:t>
            </a:r>
          </a:p>
        </p:txBody>
      </p:sp>
      <p:sp>
        <p:nvSpPr>
          <p:cNvPr id="4" name="Slide Number Placeholder 3"/>
          <p:cNvSpPr>
            <a:spLocks noGrp="1"/>
          </p:cNvSpPr>
          <p:nvPr>
            <p:ph type="sldNum" sz="quarter" idx="10"/>
          </p:nvPr>
        </p:nvSpPr>
        <p:spPr/>
        <p:txBody>
          <a:bodyPr/>
          <a:lstStyle/>
          <a:p>
            <a:fld id="{33BDD679-EAFF-4EA2-B333-030301517C1F}" type="slidenum">
              <a:rPr lang="en-US" smtClean="0"/>
              <a:t>24</a:t>
            </a:fld>
            <a:endParaRPr lang="en-US"/>
          </a:p>
        </p:txBody>
      </p:sp>
    </p:spTree>
    <p:extLst>
      <p:ext uri="{BB962C8B-B14F-4D97-AF65-F5344CB8AC3E}">
        <p14:creationId xmlns:p14="http://schemas.microsoft.com/office/powerpoint/2010/main" val="26158585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Uncovering the historic trends allows me to pose new questions regarding the causes of the opioids epidemic. Thus, </a:t>
            </a:r>
            <a:r>
              <a:rPr lang="en-US" sz="1200" dirty="0"/>
              <a:t>my future work suggestions are based on the above findings, especially those related to strong variations or anomalies. For example, if we could drill down into the factors that make some geographic location more susceptible to opioids, relative to other abused substances, may yield some additional actionable insights.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Some of this additional information could be extracted from the deeper analysis of the discussed datasets, but it would be particularly useful to expand the data scope, such as to better characterize both the dimensions of the epidemic, and its potential causes.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Thank you for your attention. </a:t>
            </a:r>
            <a:endParaRPr lang="en-US" dirty="0"/>
          </a:p>
        </p:txBody>
      </p:sp>
      <p:sp>
        <p:nvSpPr>
          <p:cNvPr id="4" name="Slide Number Placeholder 3"/>
          <p:cNvSpPr>
            <a:spLocks noGrp="1"/>
          </p:cNvSpPr>
          <p:nvPr>
            <p:ph type="sldNum" sz="quarter" idx="10"/>
          </p:nvPr>
        </p:nvSpPr>
        <p:spPr/>
        <p:txBody>
          <a:bodyPr/>
          <a:lstStyle/>
          <a:p>
            <a:fld id="{33BDD679-EAFF-4EA2-B333-030301517C1F}" type="slidenum">
              <a:rPr lang="en-US" smtClean="0"/>
              <a:t>25</a:t>
            </a:fld>
            <a:endParaRPr lang="en-US"/>
          </a:p>
        </p:txBody>
      </p:sp>
    </p:spTree>
    <p:extLst>
      <p:ext uri="{BB962C8B-B14F-4D97-AF65-F5344CB8AC3E}">
        <p14:creationId xmlns:p14="http://schemas.microsoft.com/office/powerpoint/2010/main" val="2897712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scope of the opioid epidemic is nothing short of colossal, so I just would like to put things in perspective by saying that one-year overdosing death count in the U.S. exceeds the total death toll from Vietnam War. </a:t>
            </a:r>
          </a:p>
        </p:txBody>
      </p:sp>
      <p:sp>
        <p:nvSpPr>
          <p:cNvPr id="4" name="Slide Number Placeholder 3"/>
          <p:cNvSpPr>
            <a:spLocks noGrp="1"/>
          </p:cNvSpPr>
          <p:nvPr>
            <p:ph type="sldNum" sz="quarter" idx="10"/>
          </p:nvPr>
        </p:nvSpPr>
        <p:spPr/>
        <p:txBody>
          <a:bodyPr/>
          <a:lstStyle/>
          <a:p>
            <a:fld id="{33BDD679-EAFF-4EA2-B333-030301517C1F}" type="slidenum">
              <a:rPr lang="en-US" smtClean="0"/>
              <a:t>3</a:t>
            </a:fld>
            <a:endParaRPr lang="en-US"/>
          </a:p>
        </p:txBody>
      </p:sp>
    </p:spTree>
    <p:extLst>
      <p:ext uri="{BB962C8B-B14F-4D97-AF65-F5344CB8AC3E}">
        <p14:creationId xmlns:p14="http://schemas.microsoft.com/office/powerpoint/2010/main" val="2147784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So, the primary purpose of this project was to better understand the causes of the epidemic in a hope to more effectively mitigate them. I have arranged my examples as a progression of the increasing data complexity and visualization – from Excel to Tableau and Python</a:t>
            </a:r>
          </a:p>
          <a:p>
            <a:endParaRPr lang="en-US" dirty="0"/>
          </a:p>
        </p:txBody>
      </p:sp>
      <p:sp>
        <p:nvSpPr>
          <p:cNvPr id="4" name="Slide Number Placeholder 3"/>
          <p:cNvSpPr>
            <a:spLocks noGrp="1"/>
          </p:cNvSpPr>
          <p:nvPr>
            <p:ph type="sldNum" sz="quarter" idx="10"/>
          </p:nvPr>
        </p:nvSpPr>
        <p:spPr/>
        <p:txBody>
          <a:bodyPr/>
          <a:lstStyle/>
          <a:p>
            <a:fld id="{33BDD679-EAFF-4EA2-B333-030301517C1F}" type="slidenum">
              <a:rPr lang="en-US" smtClean="0"/>
              <a:t>4</a:t>
            </a:fld>
            <a:endParaRPr lang="en-US"/>
          </a:p>
        </p:txBody>
      </p:sp>
    </p:spTree>
    <p:extLst>
      <p:ext uri="{BB962C8B-B14F-4D97-AF65-F5344CB8AC3E}">
        <p14:creationId xmlns:p14="http://schemas.microsoft.com/office/powerpoint/2010/main" val="39384827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its impact on the society, the issue of opioid abuse has been actually quite well researched. Indiana is among the states strongly affected by this epidemic, and some of the trends are particularly worrisome. For example, overdose deaths jumped 2.5 times from 2013 to 2016. Also, deaths related to </a:t>
            </a:r>
            <a:r>
              <a:rPr lang="en-US" i="1" u="sng" dirty="0"/>
              <a:t>synthetic </a:t>
            </a:r>
            <a:r>
              <a:rPr lang="en-US" dirty="0"/>
              <a:t>opioids increased in the same period more than 7 times</a:t>
            </a:r>
          </a:p>
          <a:p>
            <a:endParaRPr lang="en-US" dirty="0"/>
          </a:p>
        </p:txBody>
      </p:sp>
      <p:sp>
        <p:nvSpPr>
          <p:cNvPr id="4" name="Slide Number Placeholder 3"/>
          <p:cNvSpPr>
            <a:spLocks noGrp="1"/>
          </p:cNvSpPr>
          <p:nvPr>
            <p:ph type="sldNum" sz="quarter" idx="10"/>
          </p:nvPr>
        </p:nvSpPr>
        <p:spPr/>
        <p:txBody>
          <a:bodyPr/>
          <a:lstStyle/>
          <a:p>
            <a:fld id="{33BDD679-EAFF-4EA2-B333-030301517C1F}" type="slidenum">
              <a:rPr lang="en-US" smtClean="0"/>
              <a:t>5</a:t>
            </a:fld>
            <a:endParaRPr lang="en-US"/>
          </a:p>
        </p:txBody>
      </p:sp>
    </p:spTree>
    <p:extLst>
      <p:ext uri="{BB962C8B-B14F-4D97-AF65-F5344CB8AC3E}">
        <p14:creationId xmlns:p14="http://schemas.microsoft.com/office/powerpoint/2010/main" val="2441401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my initial exploration focused on whether there is a clear relation between various dimensions of the epidemic and some common socio-economic indicators – direct ones such as income, and indirect- such as tobacco use which is increasingly marginalized in the society</a:t>
            </a:r>
          </a:p>
        </p:txBody>
      </p:sp>
      <p:sp>
        <p:nvSpPr>
          <p:cNvPr id="4" name="Slide Number Placeholder 3"/>
          <p:cNvSpPr>
            <a:spLocks noGrp="1"/>
          </p:cNvSpPr>
          <p:nvPr>
            <p:ph type="sldNum" sz="quarter" idx="10"/>
          </p:nvPr>
        </p:nvSpPr>
        <p:spPr/>
        <p:txBody>
          <a:bodyPr/>
          <a:lstStyle/>
          <a:p>
            <a:fld id="{33BDD679-EAFF-4EA2-B333-030301517C1F}" type="slidenum">
              <a:rPr lang="en-US" smtClean="0"/>
              <a:t>6</a:t>
            </a:fld>
            <a:endParaRPr lang="en-US"/>
          </a:p>
        </p:txBody>
      </p:sp>
    </p:spTree>
    <p:extLst>
      <p:ext uri="{BB962C8B-B14F-4D97-AF65-F5344CB8AC3E}">
        <p14:creationId xmlns:p14="http://schemas.microsoft.com/office/powerpoint/2010/main" val="15519706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I needed to better understand our potential predictors. As you can see, I can use just one of these, for example Median Per Capita Income, as the rest of them are well correlated and therefore not orthogonal </a:t>
            </a:r>
          </a:p>
        </p:txBody>
      </p:sp>
      <p:sp>
        <p:nvSpPr>
          <p:cNvPr id="4" name="Slide Number Placeholder 3"/>
          <p:cNvSpPr>
            <a:spLocks noGrp="1"/>
          </p:cNvSpPr>
          <p:nvPr>
            <p:ph type="sldNum" sz="quarter" idx="10"/>
          </p:nvPr>
        </p:nvSpPr>
        <p:spPr/>
        <p:txBody>
          <a:bodyPr/>
          <a:lstStyle/>
          <a:p>
            <a:fld id="{33BDD679-EAFF-4EA2-B333-030301517C1F}" type="slidenum">
              <a:rPr lang="en-US" smtClean="0"/>
              <a:t>7</a:t>
            </a:fld>
            <a:endParaRPr lang="en-US"/>
          </a:p>
        </p:txBody>
      </p:sp>
    </p:spTree>
    <p:extLst>
      <p:ext uri="{BB962C8B-B14F-4D97-AF65-F5344CB8AC3E}">
        <p14:creationId xmlns:p14="http://schemas.microsoft.com/office/powerpoint/2010/main" val="24324729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examine the relationship </a:t>
            </a:r>
            <a:r>
              <a:rPr lang="en-US" b="1" u="sng" dirty="0"/>
              <a:t>between</a:t>
            </a:r>
            <a:r>
              <a:rPr lang="en-US" dirty="0"/>
              <a:t> our socio-economic predictors, such as per capita income and tobacco. As expected in today’s society, tobacco use is more common in the less affluent communities. However, that correlation is quite weak, so it makes sense to examine the relationship of the Epidemic to both of these predictors – income and tobacco. </a:t>
            </a:r>
          </a:p>
        </p:txBody>
      </p:sp>
      <p:sp>
        <p:nvSpPr>
          <p:cNvPr id="4" name="Slide Number Placeholder 3"/>
          <p:cNvSpPr>
            <a:spLocks noGrp="1"/>
          </p:cNvSpPr>
          <p:nvPr>
            <p:ph type="sldNum" sz="quarter" idx="10"/>
          </p:nvPr>
        </p:nvSpPr>
        <p:spPr/>
        <p:txBody>
          <a:bodyPr/>
          <a:lstStyle/>
          <a:p>
            <a:fld id="{33BDD679-EAFF-4EA2-B333-030301517C1F}" type="slidenum">
              <a:rPr lang="en-US" smtClean="0"/>
              <a:t>8</a:t>
            </a:fld>
            <a:endParaRPr lang="en-US"/>
          </a:p>
        </p:txBody>
      </p:sp>
    </p:spTree>
    <p:extLst>
      <p:ext uri="{BB962C8B-B14F-4D97-AF65-F5344CB8AC3E}">
        <p14:creationId xmlns:p14="http://schemas.microsoft.com/office/powerpoint/2010/main" val="507513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illustrate my next step, I picked two specific dimensions of the epidemic – those most impactful at the human level, such as deaths, and those most monetarily expensive to the society, such as hospital admissions.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Very surprisingly, none of the dimensions of the epidemic (and I am only showing two here to avoid redundancy) correlated with income. </a:t>
            </a:r>
          </a:p>
          <a:p>
            <a:endParaRPr lang="en-US" dirty="0"/>
          </a:p>
        </p:txBody>
      </p:sp>
      <p:sp>
        <p:nvSpPr>
          <p:cNvPr id="4" name="Slide Number Placeholder 3"/>
          <p:cNvSpPr>
            <a:spLocks noGrp="1"/>
          </p:cNvSpPr>
          <p:nvPr>
            <p:ph type="sldNum" sz="quarter" idx="10"/>
          </p:nvPr>
        </p:nvSpPr>
        <p:spPr/>
        <p:txBody>
          <a:bodyPr/>
          <a:lstStyle/>
          <a:p>
            <a:fld id="{33BDD679-EAFF-4EA2-B333-030301517C1F}" type="slidenum">
              <a:rPr lang="en-US" smtClean="0"/>
              <a:t>9</a:t>
            </a:fld>
            <a:endParaRPr lang="en-US"/>
          </a:p>
        </p:txBody>
      </p:sp>
    </p:spTree>
    <p:extLst>
      <p:ext uri="{BB962C8B-B14F-4D97-AF65-F5344CB8AC3E}">
        <p14:creationId xmlns:p14="http://schemas.microsoft.com/office/powerpoint/2010/main" val="3915704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BF1728B-479E-4E5A-9F98-6D65B48903AD}"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7CF13F-592F-484C-805E-1A491D6987A7}" type="slidenum">
              <a:rPr lang="en-US" smtClean="0"/>
              <a:t>‹#›</a:t>
            </a:fld>
            <a:endParaRPr lang="en-US"/>
          </a:p>
        </p:txBody>
      </p:sp>
    </p:spTree>
    <p:extLst>
      <p:ext uri="{BB962C8B-B14F-4D97-AF65-F5344CB8AC3E}">
        <p14:creationId xmlns:p14="http://schemas.microsoft.com/office/powerpoint/2010/main" val="2800248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F1728B-479E-4E5A-9F98-6D65B48903AD}"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7CF13F-592F-484C-805E-1A491D6987A7}" type="slidenum">
              <a:rPr lang="en-US" smtClean="0"/>
              <a:t>‹#›</a:t>
            </a:fld>
            <a:endParaRPr lang="en-US"/>
          </a:p>
        </p:txBody>
      </p:sp>
    </p:spTree>
    <p:extLst>
      <p:ext uri="{BB962C8B-B14F-4D97-AF65-F5344CB8AC3E}">
        <p14:creationId xmlns:p14="http://schemas.microsoft.com/office/powerpoint/2010/main" val="748510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F1728B-479E-4E5A-9F98-6D65B48903AD}"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7CF13F-592F-484C-805E-1A491D6987A7}" type="slidenum">
              <a:rPr lang="en-US" smtClean="0"/>
              <a:t>‹#›</a:t>
            </a:fld>
            <a:endParaRPr lang="en-US"/>
          </a:p>
        </p:txBody>
      </p:sp>
    </p:spTree>
    <p:extLst>
      <p:ext uri="{BB962C8B-B14F-4D97-AF65-F5344CB8AC3E}">
        <p14:creationId xmlns:p14="http://schemas.microsoft.com/office/powerpoint/2010/main" val="27980779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page">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0539" y="3688697"/>
            <a:ext cx="10590128" cy="1485992"/>
          </a:xfrm>
        </p:spPr>
        <p:txBody>
          <a:bodyPr anchor="ctr">
            <a:normAutofit/>
          </a:bodyPr>
          <a:lstStyle>
            <a:lvl1pPr>
              <a:lnSpc>
                <a:spcPct val="90000"/>
              </a:lnSpc>
              <a:defRPr sz="4400" b="1" i="0" spc="0" baseline="0">
                <a:solidFill>
                  <a:schemeClr val="bg1"/>
                </a:solidFill>
                <a:latin typeface="Arial"/>
                <a:cs typeface="Arial"/>
              </a:defRPr>
            </a:lvl1pPr>
          </a:lstStyle>
          <a:p>
            <a:r>
              <a:rPr lang="en-US" dirty="0"/>
              <a:t>Unnecessarily extra long title of presentation</a:t>
            </a:r>
          </a:p>
        </p:txBody>
      </p:sp>
      <p:sp>
        <p:nvSpPr>
          <p:cNvPr id="11" name="Text Placeholder 19"/>
          <p:cNvSpPr>
            <a:spLocks noGrp="1"/>
          </p:cNvSpPr>
          <p:nvPr>
            <p:ph type="body" sz="quarter" idx="10" hasCustomPrompt="1"/>
          </p:nvPr>
        </p:nvSpPr>
        <p:spPr>
          <a:xfrm>
            <a:off x="707592" y="6279763"/>
            <a:ext cx="10312296" cy="370205"/>
          </a:xfrm>
        </p:spPr>
        <p:txBody>
          <a:bodyPr anchor="ctr">
            <a:noAutofit/>
          </a:bodyPr>
          <a:lstStyle>
            <a:lvl1pPr marL="0" indent="0">
              <a:buNone/>
              <a:defRPr sz="1100" b="1" spc="80" baseline="0">
                <a:solidFill>
                  <a:srgbClr val="A6A6A6"/>
                </a:solidFill>
                <a:latin typeface="Arial"/>
                <a:cs typeface="Arial"/>
              </a:defRPr>
            </a:lvl1pPr>
          </a:lstStyle>
          <a:p>
            <a:pPr lvl="0"/>
            <a:r>
              <a:rPr lang="en-US" dirty="0"/>
              <a:t>INDIANA UNIVERSITY</a:t>
            </a:r>
          </a:p>
        </p:txBody>
      </p:sp>
      <p:sp>
        <p:nvSpPr>
          <p:cNvPr id="9" name="Text Placeholder 19"/>
          <p:cNvSpPr>
            <a:spLocks noGrp="1"/>
          </p:cNvSpPr>
          <p:nvPr>
            <p:ph type="body" sz="quarter" idx="11" hasCustomPrompt="1"/>
          </p:nvPr>
        </p:nvSpPr>
        <p:spPr>
          <a:xfrm>
            <a:off x="707592" y="3301284"/>
            <a:ext cx="10553075" cy="336549"/>
          </a:xfrm>
        </p:spPr>
        <p:txBody>
          <a:bodyPr anchor="ctr">
            <a:noAutofit/>
          </a:bodyPr>
          <a:lstStyle>
            <a:lvl1pPr marL="0" indent="0">
              <a:buNone/>
              <a:defRPr sz="1800" b="0" spc="0" baseline="0">
                <a:solidFill>
                  <a:srgbClr val="A6A6A6"/>
                </a:solidFill>
                <a:latin typeface="Arial"/>
                <a:cs typeface="Arial"/>
              </a:defRPr>
            </a:lvl1pPr>
          </a:lstStyle>
          <a:p>
            <a:pPr lvl="0"/>
            <a:r>
              <a:rPr lang="en-US" dirty="0"/>
              <a:t>SUBHEAD OR NAME OF SCHOOL, DEPARTMENT, OR UNIT</a:t>
            </a:r>
          </a:p>
        </p:txBody>
      </p:sp>
      <p:grpSp>
        <p:nvGrpSpPr>
          <p:cNvPr id="13" name="Group 12"/>
          <p:cNvGrpSpPr/>
          <p:nvPr/>
        </p:nvGrpSpPr>
        <p:grpSpPr>
          <a:xfrm>
            <a:off x="828019" y="-72571"/>
            <a:ext cx="1267479" cy="2766507"/>
            <a:chOff x="633305" y="-72571"/>
            <a:chExt cx="950609" cy="2766507"/>
          </a:xfrm>
        </p:grpSpPr>
        <p:sp>
          <p:nvSpPr>
            <p:cNvPr id="6" name="Rectangle 5"/>
            <p:cNvSpPr/>
            <p:nvPr/>
          </p:nvSpPr>
          <p:spPr>
            <a:xfrm>
              <a:off x="633305" y="-72571"/>
              <a:ext cx="950609" cy="276650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10" name="Picture 9" descr="trident.ep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8009" y="1730375"/>
              <a:ext cx="634481" cy="800730"/>
            </a:xfrm>
            <a:prstGeom prst="rect">
              <a:avLst/>
            </a:prstGeom>
          </p:spPr>
        </p:pic>
      </p:grpSp>
    </p:spTree>
    <p:extLst>
      <p:ext uri="{BB962C8B-B14F-4D97-AF65-F5344CB8AC3E}">
        <p14:creationId xmlns:p14="http://schemas.microsoft.com/office/powerpoint/2010/main" val="1492731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F1728B-479E-4E5A-9F98-6D65B48903AD}"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7CF13F-592F-484C-805E-1A491D6987A7}" type="slidenum">
              <a:rPr lang="en-US" smtClean="0"/>
              <a:t>‹#›</a:t>
            </a:fld>
            <a:endParaRPr lang="en-US"/>
          </a:p>
        </p:txBody>
      </p:sp>
    </p:spTree>
    <p:extLst>
      <p:ext uri="{BB962C8B-B14F-4D97-AF65-F5344CB8AC3E}">
        <p14:creationId xmlns:p14="http://schemas.microsoft.com/office/powerpoint/2010/main" val="255664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BF1728B-479E-4E5A-9F98-6D65B48903AD}"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7CF13F-592F-484C-805E-1A491D6987A7}" type="slidenum">
              <a:rPr lang="en-US" smtClean="0"/>
              <a:t>‹#›</a:t>
            </a:fld>
            <a:endParaRPr lang="en-US"/>
          </a:p>
        </p:txBody>
      </p:sp>
    </p:spTree>
    <p:extLst>
      <p:ext uri="{BB962C8B-B14F-4D97-AF65-F5344CB8AC3E}">
        <p14:creationId xmlns:p14="http://schemas.microsoft.com/office/powerpoint/2010/main" val="1421304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BF1728B-479E-4E5A-9F98-6D65B48903AD}" type="datetimeFigureOut">
              <a:rPr lang="en-US" smtClean="0"/>
              <a:t>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7CF13F-592F-484C-805E-1A491D6987A7}" type="slidenum">
              <a:rPr lang="en-US" smtClean="0"/>
              <a:t>‹#›</a:t>
            </a:fld>
            <a:endParaRPr lang="en-US"/>
          </a:p>
        </p:txBody>
      </p:sp>
    </p:spTree>
    <p:extLst>
      <p:ext uri="{BB962C8B-B14F-4D97-AF65-F5344CB8AC3E}">
        <p14:creationId xmlns:p14="http://schemas.microsoft.com/office/powerpoint/2010/main" val="2051220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BF1728B-479E-4E5A-9F98-6D65B48903AD}" type="datetimeFigureOut">
              <a:rPr lang="en-US" smtClean="0"/>
              <a:t>12/3/2018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7CF13F-592F-484C-805E-1A491D6987A7}" type="slidenum">
              <a:rPr lang="en-US" smtClean="0"/>
              <a:t>‹#›</a:t>
            </a:fld>
            <a:endParaRPr lang="en-US"/>
          </a:p>
        </p:txBody>
      </p:sp>
    </p:spTree>
    <p:extLst>
      <p:ext uri="{BB962C8B-B14F-4D97-AF65-F5344CB8AC3E}">
        <p14:creationId xmlns:p14="http://schemas.microsoft.com/office/powerpoint/2010/main" val="1783042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BF1728B-479E-4E5A-9F98-6D65B48903AD}" type="datetimeFigureOut">
              <a:rPr lang="en-US" smtClean="0"/>
              <a:t>12/3/2018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7CF13F-592F-484C-805E-1A491D6987A7}" type="slidenum">
              <a:rPr lang="en-US" smtClean="0"/>
              <a:t>‹#›</a:t>
            </a:fld>
            <a:endParaRPr lang="en-US"/>
          </a:p>
        </p:txBody>
      </p:sp>
    </p:spTree>
    <p:extLst>
      <p:ext uri="{BB962C8B-B14F-4D97-AF65-F5344CB8AC3E}">
        <p14:creationId xmlns:p14="http://schemas.microsoft.com/office/powerpoint/2010/main" val="1218817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F1728B-479E-4E5A-9F98-6D65B48903AD}" type="datetimeFigureOut">
              <a:rPr lang="en-US" smtClean="0"/>
              <a:t>12/3/2018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7CF13F-592F-484C-805E-1A491D6987A7}" type="slidenum">
              <a:rPr lang="en-US" smtClean="0"/>
              <a:t>‹#›</a:t>
            </a:fld>
            <a:endParaRPr lang="en-US"/>
          </a:p>
        </p:txBody>
      </p:sp>
    </p:spTree>
    <p:extLst>
      <p:ext uri="{BB962C8B-B14F-4D97-AF65-F5344CB8AC3E}">
        <p14:creationId xmlns:p14="http://schemas.microsoft.com/office/powerpoint/2010/main" val="1701121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BF1728B-479E-4E5A-9F98-6D65B48903AD}" type="datetimeFigureOut">
              <a:rPr lang="en-US" smtClean="0"/>
              <a:t>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7CF13F-592F-484C-805E-1A491D6987A7}" type="slidenum">
              <a:rPr lang="en-US" smtClean="0"/>
              <a:t>‹#›</a:t>
            </a:fld>
            <a:endParaRPr lang="en-US"/>
          </a:p>
        </p:txBody>
      </p:sp>
    </p:spTree>
    <p:extLst>
      <p:ext uri="{BB962C8B-B14F-4D97-AF65-F5344CB8AC3E}">
        <p14:creationId xmlns:p14="http://schemas.microsoft.com/office/powerpoint/2010/main" val="2451393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BF1728B-479E-4E5A-9F98-6D65B48903AD}" type="datetimeFigureOut">
              <a:rPr lang="en-US" smtClean="0"/>
              <a:t>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7CF13F-592F-484C-805E-1A491D6987A7}" type="slidenum">
              <a:rPr lang="en-US" smtClean="0"/>
              <a:t>‹#›</a:t>
            </a:fld>
            <a:endParaRPr lang="en-US"/>
          </a:p>
        </p:txBody>
      </p:sp>
    </p:spTree>
    <p:extLst>
      <p:ext uri="{BB962C8B-B14F-4D97-AF65-F5344CB8AC3E}">
        <p14:creationId xmlns:p14="http://schemas.microsoft.com/office/powerpoint/2010/main" val="2572650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F1728B-479E-4E5A-9F98-6D65B48903AD}" type="datetimeFigureOut">
              <a:rPr lang="en-US" smtClean="0"/>
              <a:t>12/3/2018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7CF13F-592F-484C-805E-1A491D6987A7}" type="slidenum">
              <a:rPr lang="en-US" smtClean="0"/>
              <a:t>‹#›</a:t>
            </a:fld>
            <a:endParaRPr lang="en-US"/>
          </a:p>
        </p:txBody>
      </p:sp>
    </p:spTree>
    <p:extLst>
      <p:ext uri="{BB962C8B-B14F-4D97-AF65-F5344CB8AC3E}">
        <p14:creationId xmlns:p14="http://schemas.microsoft.com/office/powerpoint/2010/main" val="2815573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1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cdc.gov/drugoverdose/images/data/OpioidDeathsByTypeUS.PN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onder.cdc.gov/"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14rmgtrwzf5a.cloudfront.net/sites/default/files/rateindiana.jp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hyperlink" Target="https://d14rmgtrwzf5a.cloudfront.net/sites/default/files/numberindiana.jpg" TargetMode="Externa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B309A6-A56E-4634-9F36-2BA62307E71D}"/>
              </a:ext>
            </a:extLst>
          </p:cNvPr>
          <p:cNvSpPr>
            <a:spLocks noGrp="1"/>
          </p:cNvSpPr>
          <p:nvPr>
            <p:ph type="title"/>
          </p:nvPr>
        </p:nvSpPr>
        <p:spPr/>
        <p:txBody>
          <a:bodyPr/>
          <a:lstStyle/>
          <a:p>
            <a:r>
              <a:rPr lang="en-US" dirty="0"/>
              <a:t>Insights into Opioid Epidemic in Indiana</a:t>
            </a:r>
          </a:p>
        </p:txBody>
      </p:sp>
      <p:sp>
        <p:nvSpPr>
          <p:cNvPr id="5" name="Text Placeholder 4">
            <a:extLst>
              <a:ext uri="{FF2B5EF4-FFF2-40B4-BE49-F238E27FC236}">
                <a16:creationId xmlns:a16="http://schemas.microsoft.com/office/drawing/2014/main" id="{D0758267-DED1-4527-AD31-CA94FC99C8DF}"/>
              </a:ext>
            </a:extLst>
          </p:cNvPr>
          <p:cNvSpPr>
            <a:spLocks noGrp="1"/>
          </p:cNvSpPr>
          <p:nvPr>
            <p:ph type="body" sz="quarter" idx="10"/>
          </p:nvPr>
        </p:nvSpPr>
        <p:spPr/>
        <p:txBody>
          <a:bodyPr/>
          <a:lstStyle/>
          <a:p>
            <a:r>
              <a:rPr lang="en-US" sz="1800" dirty="0"/>
              <a:t>Helen Yezerets</a:t>
            </a:r>
          </a:p>
        </p:txBody>
      </p:sp>
      <p:sp>
        <p:nvSpPr>
          <p:cNvPr id="6" name="Text Placeholder 5">
            <a:extLst>
              <a:ext uri="{FF2B5EF4-FFF2-40B4-BE49-F238E27FC236}">
                <a16:creationId xmlns:a16="http://schemas.microsoft.com/office/drawing/2014/main" id="{A0CCDDF1-84E3-47E5-876D-4EACBD067830}"/>
              </a:ext>
            </a:extLst>
          </p:cNvPr>
          <p:cNvSpPr>
            <a:spLocks noGrp="1"/>
          </p:cNvSpPr>
          <p:nvPr>
            <p:ph type="body" sz="quarter" idx="11"/>
          </p:nvPr>
        </p:nvSpPr>
        <p:spPr/>
        <p:txBody>
          <a:bodyPr/>
          <a:lstStyle/>
          <a:p>
            <a:r>
              <a:rPr lang="en-US" dirty="0"/>
              <a:t>Data Visualization – Fall 2018</a:t>
            </a:r>
          </a:p>
        </p:txBody>
      </p:sp>
    </p:spTree>
    <p:extLst>
      <p:ext uri="{BB962C8B-B14F-4D97-AF65-F5344CB8AC3E}">
        <p14:creationId xmlns:p14="http://schemas.microsoft.com/office/powerpoint/2010/main" val="16919800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B483B-A69A-4A3C-8437-096209C6C349}"/>
              </a:ext>
            </a:extLst>
          </p:cNvPr>
          <p:cNvSpPr>
            <a:spLocks noGrp="1"/>
          </p:cNvSpPr>
          <p:nvPr>
            <p:ph type="title"/>
          </p:nvPr>
        </p:nvSpPr>
        <p:spPr>
          <a:xfrm>
            <a:off x="838199" y="-23181"/>
            <a:ext cx="10923739" cy="1325563"/>
          </a:xfrm>
        </p:spPr>
        <p:txBody>
          <a:bodyPr>
            <a:normAutofit/>
          </a:bodyPr>
          <a:lstStyle/>
          <a:p>
            <a:r>
              <a:rPr lang="en-US" b="1" dirty="0"/>
              <a:t>Epidemic Dimensions Vs. </a:t>
            </a:r>
            <a:r>
              <a:rPr lang="en-US" b="1" dirty="0">
                <a:solidFill>
                  <a:schemeClr val="accent2">
                    <a:lumMod val="75000"/>
                  </a:schemeClr>
                </a:solidFill>
              </a:rPr>
              <a:t>Tobacco Use</a:t>
            </a:r>
            <a:r>
              <a:rPr lang="en-US" sz="3600" b="1" dirty="0">
                <a:solidFill>
                  <a:schemeClr val="accent2">
                    <a:lumMod val="75000"/>
                  </a:schemeClr>
                </a:solidFill>
              </a:rPr>
              <a:t/>
            </a:r>
            <a:br>
              <a:rPr lang="en-US" sz="3600" b="1" dirty="0">
                <a:solidFill>
                  <a:schemeClr val="accent2">
                    <a:lumMod val="75000"/>
                  </a:schemeClr>
                </a:solidFill>
              </a:rPr>
            </a:br>
            <a:r>
              <a:rPr lang="en-US" sz="2400" b="1" i="1" dirty="0"/>
              <a:t>(only two dimensions shown to avoid redundancy)</a:t>
            </a:r>
            <a:endParaRPr lang="en-US" sz="2000" b="1" i="1" dirty="0">
              <a:solidFill>
                <a:schemeClr val="accent2">
                  <a:lumMod val="75000"/>
                </a:schemeClr>
              </a:solidFill>
            </a:endParaRPr>
          </a:p>
        </p:txBody>
      </p:sp>
      <p:sp>
        <p:nvSpPr>
          <p:cNvPr id="13" name="Rectangle: Rounded Corners 12">
            <a:extLst>
              <a:ext uri="{FF2B5EF4-FFF2-40B4-BE49-F238E27FC236}">
                <a16:creationId xmlns:a16="http://schemas.microsoft.com/office/drawing/2014/main" id="{68A83F71-6206-4B61-AA83-E33CDD0BEB85}"/>
              </a:ext>
            </a:extLst>
          </p:cNvPr>
          <p:cNvSpPr/>
          <p:nvPr/>
        </p:nvSpPr>
        <p:spPr>
          <a:xfrm>
            <a:off x="475989" y="1315234"/>
            <a:ext cx="5248405" cy="239247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u="sng" dirty="0">
                <a:solidFill>
                  <a:schemeClr val="tx1"/>
                </a:solidFill>
              </a:rPr>
              <a:t>Dimensions of the epidemic</a:t>
            </a:r>
          </a:p>
          <a:p>
            <a:pPr marL="342900" indent="-342900">
              <a:buFont typeface="Arial" panose="020B0604020202020204" pitchFamily="34" charset="0"/>
              <a:buChar char="•"/>
            </a:pPr>
            <a:r>
              <a:rPr lang="en-US" sz="2400" b="1" dirty="0">
                <a:solidFill>
                  <a:schemeClr val="accent2">
                    <a:lumMod val="75000"/>
                  </a:schemeClr>
                </a:solidFill>
              </a:rPr>
              <a:t>Deaths from overdose</a:t>
            </a:r>
            <a:endParaRPr lang="en-US" sz="2400" b="1" baseline="30000" dirty="0">
              <a:solidFill>
                <a:schemeClr val="accent2">
                  <a:lumMod val="75000"/>
                </a:schemeClr>
              </a:solidFill>
            </a:endParaRPr>
          </a:p>
          <a:p>
            <a:pPr marL="342900" indent="-342900">
              <a:buFont typeface="Arial" panose="020B0604020202020204" pitchFamily="34" charset="0"/>
              <a:buChar char="•"/>
            </a:pPr>
            <a:r>
              <a:rPr lang="en-US" sz="2400" b="1" dirty="0">
                <a:solidFill>
                  <a:schemeClr val="accent2">
                    <a:lumMod val="75000"/>
                  </a:schemeClr>
                </a:solidFill>
              </a:rPr>
              <a:t>Non-lethal hospital admissions</a:t>
            </a:r>
            <a:endParaRPr lang="en-US" sz="2400" b="1" baseline="30000" dirty="0">
              <a:solidFill>
                <a:schemeClr val="accent2">
                  <a:lumMod val="75000"/>
                </a:schemeClr>
              </a:solidFill>
            </a:endParaRPr>
          </a:p>
          <a:p>
            <a:pPr marL="342900" indent="-342900">
              <a:buFont typeface="Arial" panose="020B0604020202020204" pitchFamily="34" charset="0"/>
              <a:buChar char="•"/>
            </a:pPr>
            <a:r>
              <a:rPr lang="en-US" sz="2400" dirty="0">
                <a:solidFill>
                  <a:schemeClr val="tx1"/>
                </a:solidFill>
              </a:rPr>
              <a:t>Emergency room visits</a:t>
            </a:r>
            <a:endParaRPr lang="en-US" sz="2400" baseline="30000" dirty="0">
              <a:solidFill>
                <a:schemeClr val="tx1"/>
              </a:solidFill>
            </a:endParaRPr>
          </a:p>
          <a:p>
            <a:pPr marL="342900" indent="-342900">
              <a:buFont typeface="Arial" panose="020B0604020202020204" pitchFamily="34" charset="0"/>
              <a:buChar char="•"/>
            </a:pPr>
            <a:r>
              <a:rPr lang="en-US" sz="2400" dirty="0">
                <a:solidFill>
                  <a:schemeClr val="tx1"/>
                </a:solidFill>
              </a:rPr>
              <a:t>Number of opioid prescriptions disbursed</a:t>
            </a:r>
          </a:p>
        </p:txBody>
      </p:sp>
      <p:sp>
        <p:nvSpPr>
          <p:cNvPr id="14" name="Rectangle: Rounded Corners 13">
            <a:extLst>
              <a:ext uri="{FF2B5EF4-FFF2-40B4-BE49-F238E27FC236}">
                <a16:creationId xmlns:a16="http://schemas.microsoft.com/office/drawing/2014/main" id="{483E7F66-0F5A-4A27-8294-58803D78C201}"/>
              </a:ext>
            </a:extLst>
          </p:cNvPr>
          <p:cNvSpPr/>
          <p:nvPr/>
        </p:nvSpPr>
        <p:spPr>
          <a:xfrm>
            <a:off x="6801633" y="1315234"/>
            <a:ext cx="4960306" cy="239247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u="sng" dirty="0">
                <a:solidFill>
                  <a:schemeClr val="tx1"/>
                </a:solidFill>
              </a:rPr>
              <a:t>Socio-economic indicators</a:t>
            </a:r>
          </a:p>
          <a:p>
            <a:pPr marL="342900" indent="-342900">
              <a:buFont typeface="Arial" panose="020B0604020202020204" pitchFamily="34" charset="0"/>
              <a:buChar char="•"/>
            </a:pPr>
            <a:r>
              <a:rPr lang="en-US" sz="2400" dirty="0">
                <a:solidFill>
                  <a:schemeClr val="tx1"/>
                </a:solidFill>
              </a:rPr>
              <a:t>Median Income</a:t>
            </a:r>
          </a:p>
          <a:p>
            <a:pPr marL="800100" lvl="1" indent="-342900">
              <a:buFont typeface="Arial" panose="020B0604020202020204" pitchFamily="34" charset="0"/>
              <a:buChar char="•"/>
            </a:pPr>
            <a:r>
              <a:rPr lang="en-US" sz="2400" dirty="0">
                <a:solidFill>
                  <a:schemeClr val="tx1"/>
                </a:solidFill>
              </a:rPr>
              <a:t>Per capita income </a:t>
            </a:r>
          </a:p>
          <a:p>
            <a:pPr marL="800100" lvl="1" indent="-342900">
              <a:buFont typeface="Arial" panose="020B0604020202020204" pitchFamily="34" charset="0"/>
              <a:buChar char="•"/>
            </a:pPr>
            <a:r>
              <a:rPr lang="en-US" sz="2400" dirty="0">
                <a:solidFill>
                  <a:schemeClr val="tx1"/>
                </a:solidFill>
              </a:rPr>
              <a:t>Per household</a:t>
            </a:r>
          </a:p>
          <a:p>
            <a:pPr marL="800100" lvl="1" indent="-342900">
              <a:buFont typeface="Arial" panose="020B0604020202020204" pitchFamily="34" charset="0"/>
              <a:buChar char="•"/>
            </a:pPr>
            <a:r>
              <a:rPr lang="en-US" sz="2400" dirty="0">
                <a:solidFill>
                  <a:schemeClr val="tx1"/>
                </a:solidFill>
              </a:rPr>
              <a:t>Per family</a:t>
            </a:r>
          </a:p>
          <a:p>
            <a:pPr marL="342900" indent="-342900">
              <a:buFont typeface="Arial" panose="020B0604020202020204" pitchFamily="34" charset="0"/>
              <a:buChar char="•"/>
            </a:pPr>
            <a:r>
              <a:rPr lang="en-US" sz="2400" b="1" dirty="0">
                <a:solidFill>
                  <a:schemeClr val="accent2">
                    <a:lumMod val="75000"/>
                  </a:schemeClr>
                </a:solidFill>
              </a:rPr>
              <a:t>Tobacco use</a:t>
            </a:r>
          </a:p>
        </p:txBody>
      </p:sp>
      <p:cxnSp>
        <p:nvCxnSpPr>
          <p:cNvPr id="7" name="Straight Arrow Connector 6">
            <a:extLst>
              <a:ext uri="{FF2B5EF4-FFF2-40B4-BE49-F238E27FC236}">
                <a16:creationId xmlns:a16="http://schemas.microsoft.com/office/drawing/2014/main" id="{142BF506-3702-41AE-8CA2-CE2EA3D5F38D}"/>
              </a:ext>
            </a:extLst>
          </p:cNvPr>
          <p:cNvCxnSpPr>
            <a:cxnSpLocks/>
          </p:cNvCxnSpPr>
          <p:nvPr/>
        </p:nvCxnSpPr>
        <p:spPr>
          <a:xfrm>
            <a:off x="4947781" y="2063571"/>
            <a:ext cx="2066794" cy="1418664"/>
          </a:xfrm>
          <a:prstGeom prst="straightConnector1">
            <a:avLst/>
          </a:prstGeom>
          <a:ln w="47625">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B017549-96A1-4FEE-A6B2-70D8A5939392}"/>
              </a:ext>
            </a:extLst>
          </p:cNvPr>
          <p:cNvCxnSpPr>
            <a:cxnSpLocks/>
          </p:cNvCxnSpPr>
          <p:nvPr/>
        </p:nvCxnSpPr>
        <p:spPr>
          <a:xfrm>
            <a:off x="4947781" y="2410792"/>
            <a:ext cx="2066794" cy="1071443"/>
          </a:xfrm>
          <a:prstGeom prst="straightConnector1">
            <a:avLst/>
          </a:prstGeom>
          <a:ln w="444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098E1670-99C6-4A3E-AE1F-7A6987152B4E}"/>
              </a:ext>
            </a:extLst>
          </p:cNvPr>
          <p:cNvPicPr>
            <a:picLocks noChangeAspect="1"/>
          </p:cNvPicPr>
          <p:nvPr/>
        </p:nvPicPr>
        <p:blipFill>
          <a:blip r:embed="rId3"/>
          <a:stretch>
            <a:fillRect/>
          </a:stretch>
        </p:blipFill>
        <p:spPr>
          <a:xfrm>
            <a:off x="838199" y="3829457"/>
            <a:ext cx="4870896" cy="2820646"/>
          </a:xfrm>
          <a:prstGeom prst="rect">
            <a:avLst/>
          </a:prstGeom>
        </p:spPr>
      </p:pic>
      <p:pic>
        <p:nvPicPr>
          <p:cNvPr id="4" name="Picture 3">
            <a:extLst>
              <a:ext uri="{FF2B5EF4-FFF2-40B4-BE49-F238E27FC236}">
                <a16:creationId xmlns:a16="http://schemas.microsoft.com/office/drawing/2014/main" id="{FB896DA6-88B7-4442-96EA-BEB82314A853}"/>
              </a:ext>
            </a:extLst>
          </p:cNvPr>
          <p:cNvPicPr>
            <a:picLocks noChangeAspect="1"/>
          </p:cNvPicPr>
          <p:nvPr/>
        </p:nvPicPr>
        <p:blipFill>
          <a:blip r:embed="rId4"/>
          <a:stretch>
            <a:fillRect/>
          </a:stretch>
        </p:blipFill>
        <p:spPr>
          <a:xfrm>
            <a:off x="6876789" y="3829457"/>
            <a:ext cx="4886195" cy="2820646"/>
          </a:xfrm>
          <a:prstGeom prst="rect">
            <a:avLst/>
          </a:prstGeom>
        </p:spPr>
      </p:pic>
      <p:grpSp>
        <p:nvGrpSpPr>
          <p:cNvPr id="16" name="Group 15">
            <a:extLst>
              <a:ext uri="{FF2B5EF4-FFF2-40B4-BE49-F238E27FC236}">
                <a16:creationId xmlns:a16="http://schemas.microsoft.com/office/drawing/2014/main" id="{359188AB-7EFD-427E-B20A-78D5255DD1E3}"/>
              </a:ext>
            </a:extLst>
          </p:cNvPr>
          <p:cNvGrpSpPr/>
          <p:nvPr/>
        </p:nvGrpSpPr>
        <p:grpSpPr>
          <a:xfrm>
            <a:off x="-522514" y="1802446"/>
            <a:ext cx="917861" cy="1136942"/>
            <a:chOff x="-522514" y="258655"/>
            <a:chExt cx="917861" cy="1184441"/>
          </a:xfrm>
        </p:grpSpPr>
        <p:sp>
          <p:nvSpPr>
            <p:cNvPr id="17" name="Rectangle: Rounded Corners 16">
              <a:extLst>
                <a:ext uri="{FF2B5EF4-FFF2-40B4-BE49-F238E27FC236}">
                  <a16:creationId xmlns:a16="http://schemas.microsoft.com/office/drawing/2014/main" id="{E521AA8F-3FDA-4A3F-899D-7B1FD117B584}"/>
                </a:ext>
              </a:extLst>
            </p:cNvPr>
            <p:cNvSpPr/>
            <p:nvPr/>
          </p:nvSpPr>
          <p:spPr>
            <a:xfrm>
              <a:off x="-198419" y="306156"/>
              <a:ext cx="593766" cy="102127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4000" dirty="0"/>
                <a:t>3</a:t>
              </a:r>
            </a:p>
          </p:txBody>
        </p:sp>
        <p:sp>
          <p:nvSpPr>
            <p:cNvPr id="21" name="Rectangle 20">
              <a:extLst>
                <a:ext uri="{FF2B5EF4-FFF2-40B4-BE49-F238E27FC236}">
                  <a16:creationId xmlns:a16="http://schemas.microsoft.com/office/drawing/2014/main" id="{D4B85615-1DDA-4569-BE69-57BE706BD189}"/>
                </a:ext>
              </a:extLst>
            </p:cNvPr>
            <p:cNvSpPr/>
            <p:nvPr/>
          </p:nvSpPr>
          <p:spPr>
            <a:xfrm>
              <a:off x="-522514" y="258655"/>
              <a:ext cx="522514" cy="11844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22" name="Table 21">
            <a:extLst>
              <a:ext uri="{FF2B5EF4-FFF2-40B4-BE49-F238E27FC236}">
                <a16:creationId xmlns:a16="http://schemas.microsoft.com/office/drawing/2014/main" id="{6D4FE8AF-DE71-4A18-B8D7-F740DFF34870}"/>
              </a:ext>
            </a:extLst>
          </p:cNvPr>
          <p:cNvGraphicFramePr>
            <a:graphicFrameLocks noGrp="1"/>
          </p:cNvGraphicFramePr>
          <p:nvPr>
            <p:extLst>
              <p:ext uri="{D42A27DB-BD31-4B8C-83A1-F6EECF244321}">
                <p14:modId xmlns:p14="http://schemas.microsoft.com/office/powerpoint/2010/main" val="3461056616"/>
              </p:ext>
            </p:extLst>
          </p:nvPr>
        </p:nvGraphicFramePr>
        <p:xfrm>
          <a:off x="-1085933" y="484458"/>
          <a:ext cx="895928" cy="5985168"/>
        </p:xfrm>
        <a:graphic>
          <a:graphicData uri="http://schemas.openxmlformats.org/drawingml/2006/table">
            <a:tbl>
              <a:tblPr firstRow="1" bandRow="1">
                <a:tableStyleId>{5C22544A-7EE6-4342-B048-85BDC9FD1C3A}</a:tableStyleId>
              </a:tblPr>
              <a:tblGrid>
                <a:gridCol w="895928">
                  <a:extLst>
                    <a:ext uri="{9D8B030D-6E8A-4147-A177-3AD203B41FA5}">
                      <a16:colId xmlns:a16="http://schemas.microsoft.com/office/drawing/2014/main" val="1052675496"/>
                    </a:ext>
                  </a:extLst>
                </a:gridCol>
              </a:tblGrid>
              <a:tr h="748146">
                <a:tc>
                  <a:txBody>
                    <a:bodyPr/>
                    <a:lstStyle/>
                    <a:p>
                      <a:endParaRPr lang="en-US" dirty="0"/>
                    </a:p>
                  </a:txBody>
                  <a:tcPr>
                    <a:noFill/>
                  </a:tcPr>
                </a:tc>
                <a:extLst>
                  <a:ext uri="{0D108BD9-81ED-4DB2-BD59-A6C34878D82A}">
                    <a16:rowId xmlns:a16="http://schemas.microsoft.com/office/drawing/2014/main" val="2653582802"/>
                  </a:ext>
                </a:extLst>
              </a:tr>
              <a:tr h="748146">
                <a:tc>
                  <a:txBody>
                    <a:bodyPr/>
                    <a:lstStyle/>
                    <a:p>
                      <a:endParaRPr lang="en-US"/>
                    </a:p>
                  </a:txBody>
                  <a:tcPr>
                    <a:noFill/>
                  </a:tcPr>
                </a:tc>
                <a:extLst>
                  <a:ext uri="{0D108BD9-81ED-4DB2-BD59-A6C34878D82A}">
                    <a16:rowId xmlns:a16="http://schemas.microsoft.com/office/drawing/2014/main" val="2142628752"/>
                  </a:ext>
                </a:extLst>
              </a:tr>
              <a:tr h="748146">
                <a:tc>
                  <a:txBody>
                    <a:bodyPr/>
                    <a:lstStyle/>
                    <a:p>
                      <a:endParaRPr lang="en-US" dirty="0"/>
                    </a:p>
                  </a:txBody>
                  <a:tcPr>
                    <a:noFill/>
                  </a:tcPr>
                </a:tc>
                <a:extLst>
                  <a:ext uri="{0D108BD9-81ED-4DB2-BD59-A6C34878D82A}">
                    <a16:rowId xmlns:a16="http://schemas.microsoft.com/office/drawing/2014/main" val="1800800147"/>
                  </a:ext>
                </a:extLst>
              </a:tr>
              <a:tr h="748146">
                <a:tc>
                  <a:txBody>
                    <a:bodyPr/>
                    <a:lstStyle/>
                    <a:p>
                      <a:endParaRPr lang="en-US"/>
                    </a:p>
                  </a:txBody>
                  <a:tcPr>
                    <a:noFill/>
                  </a:tcPr>
                </a:tc>
                <a:extLst>
                  <a:ext uri="{0D108BD9-81ED-4DB2-BD59-A6C34878D82A}">
                    <a16:rowId xmlns:a16="http://schemas.microsoft.com/office/drawing/2014/main" val="1557996889"/>
                  </a:ext>
                </a:extLst>
              </a:tr>
              <a:tr h="748146">
                <a:tc>
                  <a:txBody>
                    <a:bodyPr/>
                    <a:lstStyle/>
                    <a:p>
                      <a:endParaRPr lang="en-US"/>
                    </a:p>
                  </a:txBody>
                  <a:tcPr>
                    <a:noFill/>
                  </a:tcPr>
                </a:tc>
                <a:extLst>
                  <a:ext uri="{0D108BD9-81ED-4DB2-BD59-A6C34878D82A}">
                    <a16:rowId xmlns:a16="http://schemas.microsoft.com/office/drawing/2014/main" val="2195406634"/>
                  </a:ext>
                </a:extLst>
              </a:tr>
              <a:tr h="748146">
                <a:tc>
                  <a:txBody>
                    <a:bodyPr/>
                    <a:lstStyle/>
                    <a:p>
                      <a:endParaRPr lang="en-US"/>
                    </a:p>
                  </a:txBody>
                  <a:tcPr>
                    <a:noFill/>
                  </a:tcPr>
                </a:tc>
                <a:extLst>
                  <a:ext uri="{0D108BD9-81ED-4DB2-BD59-A6C34878D82A}">
                    <a16:rowId xmlns:a16="http://schemas.microsoft.com/office/drawing/2014/main" val="3946902250"/>
                  </a:ext>
                </a:extLst>
              </a:tr>
              <a:tr h="748146">
                <a:tc>
                  <a:txBody>
                    <a:bodyPr/>
                    <a:lstStyle/>
                    <a:p>
                      <a:endParaRPr lang="en-US" dirty="0"/>
                    </a:p>
                  </a:txBody>
                  <a:tcPr>
                    <a:noFill/>
                  </a:tcPr>
                </a:tc>
                <a:extLst>
                  <a:ext uri="{0D108BD9-81ED-4DB2-BD59-A6C34878D82A}">
                    <a16:rowId xmlns:a16="http://schemas.microsoft.com/office/drawing/2014/main" val="3448138696"/>
                  </a:ext>
                </a:extLst>
              </a:tr>
              <a:tr h="748146">
                <a:tc>
                  <a:txBody>
                    <a:bodyPr/>
                    <a:lstStyle/>
                    <a:p>
                      <a:endParaRPr lang="en-US" dirty="0"/>
                    </a:p>
                  </a:txBody>
                  <a:tcPr>
                    <a:noFill/>
                  </a:tcPr>
                </a:tc>
                <a:extLst>
                  <a:ext uri="{0D108BD9-81ED-4DB2-BD59-A6C34878D82A}">
                    <a16:rowId xmlns:a16="http://schemas.microsoft.com/office/drawing/2014/main" val="2270679604"/>
                  </a:ext>
                </a:extLst>
              </a:tr>
            </a:tbl>
          </a:graphicData>
        </a:graphic>
      </p:graphicFrame>
    </p:spTree>
    <p:extLst>
      <p:ext uri="{BB962C8B-B14F-4D97-AF65-F5344CB8AC3E}">
        <p14:creationId xmlns:p14="http://schemas.microsoft.com/office/powerpoint/2010/main" val="36476733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7AC0AC-9E39-4688-A6E0-55E21857F9A7}"/>
              </a:ext>
            </a:extLst>
          </p:cNvPr>
          <p:cNvSpPr>
            <a:spLocks noGrp="1"/>
          </p:cNvSpPr>
          <p:nvPr>
            <p:ph idx="1"/>
          </p:nvPr>
        </p:nvSpPr>
        <p:spPr>
          <a:xfrm>
            <a:off x="838200" y="263048"/>
            <a:ext cx="10515600" cy="6125225"/>
          </a:xfrm>
        </p:spPr>
        <p:txBody>
          <a:bodyPr>
            <a:normAutofit/>
          </a:bodyPr>
          <a:lstStyle/>
          <a:p>
            <a:pPr marL="0" indent="0">
              <a:buNone/>
            </a:pPr>
            <a:r>
              <a:rPr lang="en-US" sz="4800" b="1" dirty="0">
                <a:latin typeface="+mj-lt"/>
              </a:rPr>
              <a:t>Insights for the initial hypothesis</a:t>
            </a:r>
            <a:endParaRPr lang="en-US" sz="3600" b="1" dirty="0">
              <a:latin typeface="+mj-lt"/>
            </a:endParaRPr>
          </a:p>
          <a:p>
            <a:endParaRPr lang="en-US" sz="3200" dirty="0"/>
          </a:p>
          <a:p>
            <a:r>
              <a:rPr lang="en-US" sz="3200" dirty="0"/>
              <a:t>Opioid epidemic can’t be explained based on such key socio-economic predictors as income or tobacco</a:t>
            </a:r>
          </a:p>
          <a:p>
            <a:r>
              <a:rPr lang="en-US" sz="3200" dirty="0"/>
              <a:t>Consistently positive, if very weak correlation against tobacco, gave me an idea for a new avenue for investigation, based on correlating among various types of substance abuse</a:t>
            </a:r>
          </a:p>
        </p:txBody>
      </p:sp>
      <p:grpSp>
        <p:nvGrpSpPr>
          <p:cNvPr id="4" name="Group 3">
            <a:extLst>
              <a:ext uri="{FF2B5EF4-FFF2-40B4-BE49-F238E27FC236}">
                <a16:creationId xmlns:a16="http://schemas.microsoft.com/office/drawing/2014/main" id="{ED9CA53F-FFB0-472E-A469-6E1F3CA973F9}"/>
              </a:ext>
            </a:extLst>
          </p:cNvPr>
          <p:cNvGrpSpPr/>
          <p:nvPr/>
        </p:nvGrpSpPr>
        <p:grpSpPr>
          <a:xfrm>
            <a:off x="-522514" y="1802446"/>
            <a:ext cx="917861" cy="1136942"/>
            <a:chOff x="-522514" y="258655"/>
            <a:chExt cx="917861" cy="1184441"/>
          </a:xfrm>
        </p:grpSpPr>
        <p:sp>
          <p:nvSpPr>
            <p:cNvPr id="5" name="Rectangle: Rounded Corners 4">
              <a:extLst>
                <a:ext uri="{FF2B5EF4-FFF2-40B4-BE49-F238E27FC236}">
                  <a16:creationId xmlns:a16="http://schemas.microsoft.com/office/drawing/2014/main" id="{D28DB89C-DA43-434C-A1B1-718FA6AD4AE1}"/>
                </a:ext>
              </a:extLst>
            </p:cNvPr>
            <p:cNvSpPr/>
            <p:nvPr/>
          </p:nvSpPr>
          <p:spPr>
            <a:xfrm>
              <a:off x="-198419" y="306156"/>
              <a:ext cx="593766" cy="102127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4000" dirty="0"/>
                <a:t>3</a:t>
              </a:r>
            </a:p>
          </p:txBody>
        </p:sp>
        <p:sp>
          <p:nvSpPr>
            <p:cNvPr id="6" name="Rectangle 5">
              <a:extLst>
                <a:ext uri="{FF2B5EF4-FFF2-40B4-BE49-F238E27FC236}">
                  <a16:creationId xmlns:a16="http://schemas.microsoft.com/office/drawing/2014/main" id="{FC7F2DBE-467E-4984-8090-E6F902016025}"/>
                </a:ext>
              </a:extLst>
            </p:cNvPr>
            <p:cNvSpPr/>
            <p:nvPr/>
          </p:nvSpPr>
          <p:spPr>
            <a:xfrm>
              <a:off x="-522514" y="258655"/>
              <a:ext cx="522514" cy="11844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7" name="Table 6">
            <a:extLst>
              <a:ext uri="{FF2B5EF4-FFF2-40B4-BE49-F238E27FC236}">
                <a16:creationId xmlns:a16="http://schemas.microsoft.com/office/drawing/2014/main" id="{F81C411D-8DF3-4C67-B67C-515EE602094A}"/>
              </a:ext>
            </a:extLst>
          </p:cNvPr>
          <p:cNvGraphicFramePr>
            <a:graphicFrameLocks noGrp="1"/>
          </p:cNvGraphicFramePr>
          <p:nvPr>
            <p:extLst>
              <p:ext uri="{D42A27DB-BD31-4B8C-83A1-F6EECF244321}">
                <p14:modId xmlns:p14="http://schemas.microsoft.com/office/powerpoint/2010/main" val="3461056616"/>
              </p:ext>
            </p:extLst>
          </p:nvPr>
        </p:nvGraphicFramePr>
        <p:xfrm>
          <a:off x="-1085933" y="484458"/>
          <a:ext cx="895928" cy="5985168"/>
        </p:xfrm>
        <a:graphic>
          <a:graphicData uri="http://schemas.openxmlformats.org/drawingml/2006/table">
            <a:tbl>
              <a:tblPr firstRow="1" bandRow="1">
                <a:tableStyleId>{5C22544A-7EE6-4342-B048-85BDC9FD1C3A}</a:tableStyleId>
              </a:tblPr>
              <a:tblGrid>
                <a:gridCol w="895928">
                  <a:extLst>
                    <a:ext uri="{9D8B030D-6E8A-4147-A177-3AD203B41FA5}">
                      <a16:colId xmlns:a16="http://schemas.microsoft.com/office/drawing/2014/main" val="1052675496"/>
                    </a:ext>
                  </a:extLst>
                </a:gridCol>
              </a:tblGrid>
              <a:tr h="748146">
                <a:tc>
                  <a:txBody>
                    <a:bodyPr/>
                    <a:lstStyle/>
                    <a:p>
                      <a:endParaRPr lang="en-US" dirty="0"/>
                    </a:p>
                  </a:txBody>
                  <a:tcPr>
                    <a:noFill/>
                  </a:tcPr>
                </a:tc>
                <a:extLst>
                  <a:ext uri="{0D108BD9-81ED-4DB2-BD59-A6C34878D82A}">
                    <a16:rowId xmlns:a16="http://schemas.microsoft.com/office/drawing/2014/main" val="2653582802"/>
                  </a:ext>
                </a:extLst>
              </a:tr>
              <a:tr h="748146">
                <a:tc>
                  <a:txBody>
                    <a:bodyPr/>
                    <a:lstStyle/>
                    <a:p>
                      <a:endParaRPr lang="en-US"/>
                    </a:p>
                  </a:txBody>
                  <a:tcPr>
                    <a:noFill/>
                  </a:tcPr>
                </a:tc>
                <a:extLst>
                  <a:ext uri="{0D108BD9-81ED-4DB2-BD59-A6C34878D82A}">
                    <a16:rowId xmlns:a16="http://schemas.microsoft.com/office/drawing/2014/main" val="2142628752"/>
                  </a:ext>
                </a:extLst>
              </a:tr>
              <a:tr h="748146">
                <a:tc>
                  <a:txBody>
                    <a:bodyPr/>
                    <a:lstStyle/>
                    <a:p>
                      <a:endParaRPr lang="en-US" dirty="0"/>
                    </a:p>
                  </a:txBody>
                  <a:tcPr>
                    <a:noFill/>
                  </a:tcPr>
                </a:tc>
                <a:extLst>
                  <a:ext uri="{0D108BD9-81ED-4DB2-BD59-A6C34878D82A}">
                    <a16:rowId xmlns:a16="http://schemas.microsoft.com/office/drawing/2014/main" val="1800800147"/>
                  </a:ext>
                </a:extLst>
              </a:tr>
              <a:tr h="748146">
                <a:tc>
                  <a:txBody>
                    <a:bodyPr/>
                    <a:lstStyle/>
                    <a:p>
                      <a:endParaRPr lang="en-US"/>
                    </a:p>
                  </a:txBody>
                  <a:tcPr>
                    <a:noFill/>
                  </a:tcPr>
                </a:tc>
                <a:extLst>
                  <a:ext uri="{0D108BD9-81ED-4DB2-BD59-A6C34878D82A}">
                    <a16:rowId xmlns:a16="http://schemas.microsoft.com/office/drawing/2014/main" val="1557996889"/>
                  </a:ext>
                </a:extLst>
              </a:tr>
              <a:tr h="748146">
                <a:tc>
                  <a:txBody>
                    <a:bodyPr/>
                    <a:lstStyle/>
                    <a:p>
                      <a:endParaRPr lang="en-US"/>
                    </a:p>
                  </a:txBody>
                  <a:tcPr>
                    <a:noFill/>
                  </a:tcPr>
                </a:tc>
                <a:extLst>
                  <a:ext uri="{0D108BD9-81ED-4DB2-BD59-A6C34878D82A}">
                    <a16:rowId xmlns:a16="http://schemas.microsoft.com/office/drawing/2014/main" val="2195406634"/>
                  </a:ext>
                </a:extLst>
              </a:tr>
              <a:tr h="748146">
                <a:tc>
                  <a:txBody>
                    <a:bodyPr/>
                    <a:lstStyle/>
                    <a:p>
                      <a:endParaRPr lang="en-US"/>
                    </a:p>
                  </a:txBody>
                  <a:tcPr>
                    <a:noFill/>
                  </a:tcPr>
                </a:tc>
                <a:extLst>
                  <a:ext uri="{0D108BD9-81ED-4DB2-BD59-A6C34878D82A}">
                    <a16:rowId xmlns:a16="http://schemas.microsoft.com/office/drawing/2014/main" val="3946902250"/>
                  </a:ext>
                </a:extLst>
              </a:tr>
              <a:tr h="748146">
                <a:tc>
                  <a:txBody>
                    <a:bodyPr/>
                    <a:lstStyle/>
                    <a:p>
                      <a:endParaRPr lang="en-US" dirty="0"/>
                    </a:p>
                  </a:txBody>
                  <a:tcPr>
                    <a:noFill/>
                  </a:tcPr>
                </a:tc>
                <a:extLst>
                  <a:ext uri="{0D108BD9-81ED-4DB2-BD59-A6C34878D82A}">
                    <a16:rowId xmlns:a16="http://schemas.microsoft.com/office/drawing/2014/main" val="3448138696"/>
                  </a:ext>
                </a:extLst>
              </a:tr>
              <a:tr h="748146">
                <a:tc>
                  <a:txBody>
                    <a:bodyPr/>
                    <a:lstStyle/>
                    <a:p>
                      <a:endParaRPr lang="en-US" dirty="0"/>
                    </a:p>
                  </a:txBody>
                  <a:tcPr>
                    <a:noFill/>
                  </a:tcPr>
                </a:tc>
                <a:extLst>
                  <a:ext uri="{0D108BD9-81ED-4DB2-BD59-A6C34878D82A}">
                    <a16:rowId xmlns:a16="http://schemas.microsoft.com/office/drawing/2014/main" val="2270679604"/>
                  </a:ext>
                </a:extLst>
              </a:tr>
            </a:tbl>
          </a:graphicData>
        </a:graphic>
      </p:graphicFrame>
    </p:spTree>
    <p:extLst>
      <p:ext uri="{BB962C8B-B14F-4D97-AF65-F5344CB8AC3E}">
        <p14:creationId xmlns:p14="http://schemas.microsoft.com/office/powerpoint/2010/main" val="22405495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7AC0AC-9E39-4688-A6E0-55E21857F9A7}"/>
              </a:ext>
            </a:extLst>
          </p:cNvPr>
          <p:cNvSpPr>
            <a:spLocks noGrp="1"/>
          </p:cNvSpPr>
          <p:nvPr>
            <p:ph idx="1"/>
          </p:nvPr>
        </p:nvSpPr>
        <p:spPr>
          <a:xfrm>
            <a:off x="838200" y="263048"/>
            <a:ext cx="10911214" cy="6125225"/>
          </a:xfrm>
        </p:spPr>
        <p:txBody>
          <a:bodyPr>
            <a:noAutofit/>
          </a:bodyPr>
          <a:lstStyle/>
          <a:p>
            <a:pPr marL="0" lvl="0" indent="0">
              <a:buNone/>
            </a:pPr>
            <a:r>
              <a:rPr lang="en-US" sz="4400" b="1" dirty="0">
                <a:solidFill>
                  <a:prstClr val="black"/>
                </a:solidFill>
                <a:latin typeface="Calibri Light" panose="020F0302020204030204"/>
              </a:rPr>
              <a:t>Revised Hypothesis</a:t>
            </a:r>
            <a:endParaRPr lang="en-US" sz="3600" b="1" dirty="0">
              <a:solidFill>
                <a:prstClr val="black"/>
              </a:solidFill>
              <a:latin typeface="Calibri Light" panose="020F0302020204030204"/>
            </a:endParaRPr>
          </a:p>
          <a:p>
            <a:r>
              <a:rPr lang="en-US" sz="2400" dirty="0"/>
              <a:t>Better understanding of the opioid epidemic in Indiana may be gleaned from other aspects of substance abuse, such as relations among various types of substances</a:t>
            </a:r>
            <a:endParaRPr lang="en-US" b="1" dirty="0">
              <a:solidFill>
                <a:prstClr val="black"/>
              </a:solidFill>
              <a:latin typeface="Calibri Light" panose="020F0302020204030204"/>
            </a:endParaRPr>
          </a:p>
          <a:p>
            <a:pPr marL="0" lvl="0" indent="0">
              <a:buNone/>
            </a:pPr>
            <a:endParaRPr lang="en-US" sz="2000" b="1" dirty="0">
              <a:solidFill>
                <a:prstClr val="black"/>
              </a:solidFill>
              <a:latin typeface="Calibri Light" panose="020F0302020204030204"/>
            </a:endParaRPr>
          </a:p>
          <a:p>
            <a:pPr marL="0" lvl="0" indent="0">
              <a:buNone/>
            </a:pPr>
            <a:r>
              <a:rPr lang="en-US" sz="4400" b="1" dirty="0">
                <a:solidFill>
                  <a:prstClr val="black"/>
                </a:solidFill>
                <a:latin typeface="Calibri Light" panose="020F0302020204030204"/>
              </a:rPr>
              <a:t>Dataset Description</a:t>
            </a:r>
          </a:p>
          <a:p>
            <a:r>
              <a:rPr lang="en-US" sz="2400" dirty="0"/>
              <a:t>The Treatment Episode Data System (TEDS)</a:t>
            </a:r>
            <a:r>
              <a:rPr lang="en-US" sz="2400" baseline="30000" dirty="0"/>
              <a:t>[1]</a:t>
            </a:r>
            <a:r>
              <a:rPr lang="en-US" sz="2400" dirty="0"/>
              <a:t> datasets by county and by state</a:t>
            </a:r>
          </a:p>
          <a:p>
            <a:pPr lvl="1"/>
            <a:r>
              <a:rPr lang="en-US" dirty="0"/>
              <a:t>Hospital admissions related to State-paid substance abuse treatment, including</a:t>
            </a:r>
          </a:p>
          <a:p>
            <a:pPr lvl="2"/>
            <a:r>
              <a:rPr lang="en-US" sz="2400" dirty="0"/>
              <a:t>Demographic data (age, gender, race, ethnicity)</a:t>
            </a:r>
          </a:p>
          <a:p>
            <a:pPr lvl="2"/>
            <a:r>
              <a:rPr lang="en-US" sz="2400" dirty="0"/>
              <a:t>Location data (county)</a:t>
            </a:r>
          </a:p>
          <a:p>
            <a:pPr lvl="2"/>
            <a:r>
              <a:rPr lang="en-US" sz="2400" dirty="0"/>
              <a:t>Substances: cocaine, heroin, marijuana, methamphetamine, opioids, alcohol </a:t>
            </a:r>
          </a:p>
          <a:p>
            <a:pPr marL="457200" lvl="1" indent="0">
              <a:buNone/>
            </a:pPr>
            <a:endParaRPr lang="en-US" sz="2800" dirty="0"/>
          </a:p>
          <a:p>
            <a:pPr marL="0" indent="0">
              <a:buNone/>
            </a:pPr>
            <a:endParaRPr lang="en-US" sz="3200" dirty="0"/>
          </a:p>
          <a:p>
            <a:endParaRPr lang="en-US" sz="3200" dirty="0"/>
          </a:p>
        </p:txBody>
      </p:sp>
      <p:sp>
        <p:nvSpPr>
          <p:cNvPr id="2" name="TextBox 1">
            <a:extLst>
              <a:ext uri="{FF2B5EF4-FFF2-40B4-BE49-F238E27FC236}">
                <a16:creationId xmlns:a16="http://schemas.microsoft.com/office/drawing/2014/main" id="{4DF3421B-BCA1-4DEF-B104-85424CC81905}"/>
              </a:ext>
            </a:extLst>
          </p:cNvPr>
          <p:cNvSpPr txBox="1"/>
          <p:nvPr/>
        </p:nvSpPr>
        <p:spPr>
          <a:xfrm>
            <a:off x="638827" y="5699343"/>
            <a:ext cx="11398684" cy="2031325"/>
          </a:xfrm>
          <a:prstGeom prst="rect">
            <a:avLst/>
          </a:prstGeom>
          <a:noFill/>
        </p:spPr>
        <p:txBody>
          <a:bodyPr wrap="square" rtlCol="0">
            <a:spAutoFit/>
          </a:bodyPr>
          <a:lstStyle/>
          <a:p>
            <a:pPr marL="400050" indent="-400050"/>
            <a:r>
              <a:rPr lang="en-US" dirty="0"/>
              <a:t>[1] 	TEDS data were collected from SAMHSA’s Drug &amp; Alcohol Services Information System (SAMHSA, 2018). http://wwwdasis.samhsa.gov/dasis2/teds.htm. Accessed November 27, 2018.</a:t>
            </a:r>
          </a:p>
          <a:p>
            <a:pPr marL="400050" indent="-400050"/>
            <a:r>
              <a:rPr lang="en-US" dirty="0"/>
              <a:t>	This analysis builds upon my previous work for State Epidemiological Outcomes Workgroup (SEOW) from Richard M. Fairbanks School of Public Health, using Tableau</a:t>
            </a:r>
          </a:p>
          <a:p>
            <a:pPr marL="400050" indent="-400050"/>
            <a:endParaRPr lang="en-US" dirty="0"/>
          </a:p>
          <a:p>
            <a:endParaRPr lang="en-US" dirty="0"/>
          </a:p>
          <a:p>
            <a:endParaRPr lang="en-US" dirty="0"/>
          </a:p>
        </p:txBody>
      </p:sp>
      <p:grpSp>
        <p:nvGrpSpPr>
          <p:cNvPr id="4" name="Group 3">
            <a:extLst>
              <a:ext uri="{FF2B5EF4-FFF2-40B4-BE49-F238E27FC236}">
                <a16:creationId xmlns:a16="http://schemas.microsoft.com/office/drawing/2014/main" id="{6DAC9389-C054-4264-BF97-1371DEB49396}"/>
              </a:ext>
            </a:extLst>
          </p:cNvPr>
          <p:cNvGrpSpPr/>
          <p:nvPr/>
        </p:nvGrpSpPr>
        <p:grpSpPr>
          <a:xfrm>
            <a:off x="-522514" y="2539046"/>
            <a:ext cx="917861" cy="1136942"/>
            <a:chOff x="-522514" y="258655"/>
            <a:chExt cx="917861" cy="1184441"/>
          </a:xfrm>
        </p:grpSpPr>
        <p:sp>
          <p:nvSpPr>
            <p:cNvPr id="5" name="Rectangle: Rounded Corners 4">
              <a:extLst>
                <a:ext uri="{FF2B5EF4-FFF2-40B4-BE49-F238E27FC236}">
                  <a16:creationId xmlns:a16="http://schemas.microsoft.com/office/drawing/2014/main" id="{CB20ABD5-63CE-4161-B8C5-D5F1B4F51C35}"/>
                </a:ext>
              </a:extLst>
            </p:cNvPr>
            <p:cNvSpPr/>
            <p:nvPr/>
          </p:nvSpPr>
          <p:spPr>
            <a:xfrm>
              <a:off x="-198419" y="306156"/>
              <a:ext cx="593766" cy="102127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4000" dirty="0"/>
                <a:t>4</a:t>
              </a:r>
            </a:p>
          </p:txBody>
        </p:sp>
        <p:sp>
          <p:nvSpPr>
            <p:cNvPr id="6" name="Rectangle 5">
              <a:extLst>
                <a:ext uri="{FF2B5EF4-FFF2-40B4-BE49-F238E27FC236}">
                  <a16:creationId xmlns:a16="http://schemas.microsoft.com/office/drawing/2014/main" id="{9B5F3769-62C6-4080-A361-03DF0C08F994}"/>
                </a:ext>
              </a:extLst>
            </p:cNvPr>
            <p:cNvSpPr/>
            <p:nvPr/>
          </p:nvSpPr>
          <p:spPr>
            <a:xfrm>
              <a:off x="-522514" y="258655"/>
              <a:ext cx="522514" cy="11844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7" name="Table 6">
            <a:extLst>
              <a:ext uri="{FF2B5EF4-FFF2-40B4-BE49-F238E27FC236}">
                <a16:creationId xmlns:a16="http://schemas.microsoft.com/office/drawing/2014/main" id="{66B00809-7ADC-4CEF-95F6-E1454F08D498}"/>
              </a:ext>
            </a:extLst>
          </p:cNvPr>
          <p:cNvGraphicFramePr>
            <a:graphicFrameLocks noGrp="1"/>
          </p:cNvGraphicFramePr>
          <p:nvPr>
            <p:extLst>
              <p:ext uri="{D42A27DB-BD31-4B8C-83A1-F6EECF244321}">
                <p14:modId xmlns:p14="http://schemas.microsoft.com/office/powerpoint/2010/main" val="3461056616"/>
              </p:ext>
            </p:extLst>
          </p:nvPr>
        </p:nvGraphicFramePr>
        <p:xfrm>
          <a:off x="-1085933" y="484458"/>
          <a:ext cx="895928" cy="5985168"/>
        </p:xfrm>
        <a:graphic>
          <a:graphicData uri="http://schemas.openxmlformats.org/drawingml/2006/table">
            <a:tbl>
              <a:tblPr firstRow="1" bandRow="1">
                <a:tableStyleId>{5C22544A-7EE6-4342-B048-85BDC9FD1C3A}</a:tableStyleId>
              </a:tblPr>
              <a:tblGrid>
                <a:gridCol w="895928">
                  <a:extLst>
                    <a:ext uri="{9D8B030D-6E8A-4147-A177-3AD203B41FA5}">
                      <a16:colId xmlns:a16="http://schemas.microsoft.com/office/drawing/2014/main" val="1052675496"/>
                    </a:ext>
                  </a:extLst>
                </a:gridCol>
              </a:tblGrid>
              <a:tr h="748146">
                <a:tc>
                  <a:txBody>
                    <a:bodyPr/>
                    <a:lstStyle/>
                    <a:p>
                      <a:endParaRPr lang="en-US" dirty="0"/>
                    </a:p>
                  </a:txBody>
                  <a:tcPr>
                    <a:noFill/>
                  </a:tcPr>
                </a:tc>
                <a:extLst>
                  <a:ext uri="{0D108BD9-81ED-4DB2-BD59-A6C34878D82A}">
                    <a16:rowId xmlns:a16="http://schemas.microsoft.com/office/drawing/2014/main" val="2653582802"/>
                  </a:ext>
                </a:extLst>
              </a:tr>
              <a:tr h="748146">
                <a:tc>
                  <a:txBody>
                    <a:bodyPr/>
                    <a:lstStyle/>
                    <a:p>
                      <a:endParaRPr lang="en-US"/>
                    </a:p>
                  </a:txBody>
                  <a:tcPr>
                    <a:noFill/>
                  </a:tcPr>
                </a:tc>
                <a:extLst>
                  <a:ext uri="{0D108BD9-81ED-4DB2-BD59-A6C34878D82A}">
                    <a16:rowId xmlns:a16="http://schemas.microsoft.com/office/drawing/2014/main" val="2142628752"/>
                  </a:ext>
                </a:extLst>
              </a:tr>
              <a:tr h="748146">
                <a:tc>
                  <a:txBody>
                    <a:bodyPr/>
                    <a:lstStyle/>
                    <a:p>
                      <a:endParaRPr lang="en-US" dirty="0"/>
                    </a:p>
                  </a:txBody>
                  <a:tcPr>
                    <a:noFill/>
                  </a:tcPr>
                </a:tc>
                <a:extLst>
                  <a:ext uri="{0D108BD9-81ED-4DB2-BD59-A6C34878D82A}">
                    <a16:rowId xmlns:a16="http://schemas.microsoft.com/office/drawing/2014/main" val="1800800147"/>
                  </a:ext>
                </a:extLst>
              </a:tr>
              <a:tr h="748146">
                <a:tc>
                  <a:txBody>
                    <a:bodyPr/>
                    <a:lstStyle/>
                    <a:p>
                      <a:endParaRPr lang="en-US"/>
                    </a:p>
                  </a:txBody>
                  <a:tcPr>
                    <a:noFill/>
                  </a:tcPr>
                </a:tc>
                <a:extLst>
                  <a:ext uri="{0D108BD9-81ED-4DB2-BD59-A6C34878D82A}">
                    <a16:rowId xmlns:a16="http://schemas.microsoft.com/office/drawing/2014/main" val="1557996889"/>
                  </a:ext>
                </a:extLst>
              </a:tr>
              <a:tr h="748146">
                <a:tc>
                  <a:txBody>
                    <a:bodyPr/>
                    <a:lstStyle/>
                    <a:p>
                      <a:endParaRPr lang="en-US"/>
                    </a:p>
                  </a:txBody>
                  <a:tcPr>
                    <a:noFill/>
                  </a:tcPr>
                </a:tc>
                <a:extLst>
                  <a:ext uri="{0D108BD9-81ED-4DB2-BD59-A6C34878D82A}">
                    <a16:rowId xmlns:a16="http://schemas.microsoft.com/office/drawing/2014/main" val="2195406634"/>
                  </a:ext>
                </a:extLst>
              </a:tr>
              <a:tr h="748146">
                <a:tc>
                  <a:txBody>
                    <a:bodyPr/>
                    <a:lstStyle/>
                    <a:p>
                      <a:endParaRPr lang="en-US"/>
                    </a:p>
                  </a:txBody>
                  <a:tcPr>
                    <a:noFill/>
                  </a:tcPr>
                </a:tc>
                <a:extLst>
                  <a:ext uri="{0D108BD9-81ED-4DB2-BD59-A6C34878D82A}">
                    <a16:rowId xmlns:a16="http://schemas.microsoft.com/office/drawing/2014/main" val="3946902250"/>
                  </a:ext>
                </a:extLst>
              </a:tr>
              <a:tr h="748146">
                <a:tc>
                  <a:txBody>
                    <a:bodyPr/>
                    <a:lstStyle/>
                    <a:p>
                      <a:endParaRPr lang="en-US" dirty="0"/>
                    </a:p>
                  </a:txBody>
                  <a:tcPr>
                    <a:noFill/>
                  </a:tcPr>
                </a:tc>
                <a:extLst>
                  <a:ext uri="{0D108BD9-81ED-4DB2-BD59-A6C34878D82A}">
                    <a16:rowId xmlns:a16="http://schemas.microsoft.com/office/drawing/2014/main" val="3448138696"/>
                  </a:ext>
                </a:extLst>
              </a:tr>
              <a:tr h="748146">
                <a:tc>
                  <a:txBody>
                    <a:bodyPr/>
                    <a:lstStyle/>
                    <a:p>
                      <a:endParaRPr lang="en-US" dirty="0"/>
                    </a:p>
                  </a:txBody>
                  <a:tcPr>
                    <a:noFill/>
                  </a:tcPr>
                </a:tc>
                <a:extLst>
                  <a:ext uri="{0D108BD9-81ED-4DB2-BD59-A6C34878D82A}">
                    <a16:rowId xmlns:a16="http://schemas.microsoft.com/office/drawing/2014/main" val="2270679604"/>
                  </a:ext>
                </a:extLst>
              </a:tr>
            </a:tbl>
          </a:graphicData>
        </a:graphic>
      </p:graphicFrame>
    </p:spTree>
    <p:extLst>
      <p:ext uri="{BB962C8B-B14F-4D97-AF65-F5344CB8AC3E}">
        <p14:creationId xmlns:p14="http://schemas.microsoft.com/office/powerpoint/2010/main" val="37678512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564B4-0DEF-4B1F-93D7-D49A1218BAE4}"/>
              </a:ext>
            </a:extLst>
          </p:cNvPr>
          <p:cNvSpPr>
            <a:spLocks noGrp="1"/>
          </p:cNvSpPr>
          <p:nvPr>
            <p:ph type="title"/>
          </p:nvPr>
        </p:nvSpPr>
        <p:spPr>
          <a:xfrm>
            <a:off x="838200" y="0"/>
            <a:ext cx="10515600" cy="1325563"/>
          </a:xfrm>
        </p:spPr>
        <p:txBody>
          <a:bodyPr/>
          <a:lstStyle/>
          <a:p>
            <a:r>
              <a:rPr lang="en-US" b="1" dirty="0"/>
              <a:t>Methodology - Data analysis approach</a:t>
            </a:r>
          </a:p>
        </p:txBody>
      </p:sp>
      <p:sp>
        <p:nvSpPr>
          <p:cNvPr id="3" name="Content Placeholder 2">
            <a:extLst>
              <a:ext uri="{FF2B5EF4-FFF2-40B4-BE49-F238E27FC236}">
                <a16:creationId xmlns:a16="http://schemas.microsoft.com/office/drawing/2014/main" id="{AE812107-0BB2-418E-9668-18A100DDB544}"/>
              </a:ext>
            </a:extLst>
          </p:cNvPr>
          <p:cNvSpPr>
            <a:spLocks noGrp="1"/>
          </p:cNvSpPr>
          <p:nvPr>
            <p:ph idx="1"/>
          </p:nvPr>
        </p:nvSpPr>
        <p:spPr>
          <a:xfrm>
            <a:off x="838200" y="1697289"/>
            <a:ext cx="10515600" cy="4351338"/>
          </a:xfrm>
        </p:spPr>
        <p:txBody>
          <a:bodyPr>
            <a:normAutofit/>
          </a:bodyPr>
          <a:lstStyle/>
          <a:p>
            <a:r>
              <a:rPr lang="en-US" sz="3200" dirty="0"/>
              <a:t>Data Exploration in Python </a:t>
            </a:r>
          </a:p>
          <a:p>
            <a:pPr lvl="1"/>
            <a:r>
              <a:rPr lang="en-US" sz="2800" dirty="0" err="1"/>
              <a:t>Jupyter</a:t>
            </a:r>
            <a:r>
              <a:rPr lang="en-US" sz="2800" dirty="0"/>
              <a:t> Notebook will be attached to the final paper</a:t>
            </a:r>
          </a:p>
          <a:p>
            <a:r>
              <a:rPr lang="en-US" sz="3200" dirty="0"/>
              <a:t>Data correlation heatmaps</a:t>
            </a:r>
          </a:p>
          <a:p>
            <a:pPr lvl="1"/>
            <a:r>
              <a:rPr lang="en-US" sz="2800" dirty="0"/>
              <a:t>Identify and isolate artificial correlations due to non-orthogonal variables</a:t>
            </a:r>
          </a:p>
          <a:p>
            <a:pPr lvl="1"/>
            <a:r>
              <a:rPr lang="en-US" sz="2800" dirty="0"/>
              <a:t>Strongest non-artificial correlations</a:t>
            </a:r>
          </a:p>
          <a:p>
            <a:r>
              <a:rPr lang="en-US" sz="3200" dirty="0"/>
              <a:t>Temporal trajectories analysis using small multiples</a:t>
            </a:r>
          </a:p>
          <a:p>
            <a:pPr lvl="1"/>
            <a:r>
              <a:rPr lang="en-US" sz="2800" dirty="0"/>
              <a:t>Demographics</a:t>
            </a:r>
          </a:p>
          <a:p>
            <a:pPr lvl="1"/>
            <a:r>
              <a:rPr lang="en-US" sz="2800" dirty="0"/>
              <a:t>Geographic factors</a:t>
            </a:r>
          </a:p>
          <a:p>
            <a:pPr lvl="1"/>
            <a:endParaRPr lang="en-US" sz="2800" dirty="0"/>
          </a:p>
        </p:txBody>
      </p:sp>
      <p:grpSp>
        <p:nvGrpSpPr>
          <p:cNvPr id="4" name="Group 3">
            <a:extLst>
              <a:ext uri="{FF2B5EF4-FFF2-40B4-BE49-F238E27FC236}">
                <a16:creationId xmlns:a16="http://schemas.microsoft.com/office/drawing/2014/main" id="{E6BB6AAD-3BBE-4250-B48C-EF70D0A4F9C0}"/>
              </a:ext>
            </a:extLst>
          </p:cNvPr>
          <p:cNvGrpSpPr/>
          <p:nvPr/>
        </p:nvGrpSpPr>
        <p:grpSpPr>
          <a:xfrm>
            <a:off x="-522514" y="3288346"/>
            <a:ext cx="917861" cy="1136942"/>
            <a:chOff x="-522514" y="258655"/>
            <a:chExt cx="917861" cy="1184441"/>
          </a:xfrm>
        </p:grpSpPr>
        <p:sp>
          <p:nvSpPr>
            <p:cNvPr id="5" name="Rectangle: Rounded Corners 4">
              <a:extLst>
                <a:ext uri="{FF2B5EF4-FFF2-40B4-BE49-F238E27FC236}">
                  <a16:creationId xmlns:a16="http://schemas.microsoft.com/office/drawing/2014/main" id="{CD95CD55-1F78-4588-8433-8AF4B918A13D}"/>
                </a:ext>
              </a:extLst>
            </p:cNvPr>
            <p:cNvSpPr/>
            <p:nvPr/>
          </p:nvSpPr>
          <p:spPr>
            <a:xfrm>
              <a:off x="-198419" y="306156"/>
              <a:ext cx="593766" cy="102127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4000" dirty="0"/>
                <a:t>5</a:t>
              </a:r>
            </a:p>
          </p:txBody>
        </p:sp>
        <p:sp>
          <p:nvSpPr>
            <p:cNvPr id="6" name="Rectangle 5">
              <a:extLst>
                <a:ext uri="{FF2B5EF4-FFF2-40B4-BE49-F238E27FC236}">
                  <a16:creationId xmlns:a16="http://schemas.microsoft.com/office/drawing/2014/main" id="{F1A61DD3-553C-4F1F-8AF9-C0E248539C96}"/>
                </a:ext>
              </a:extLst>
            </p:cNvPr>
            <p:cNvSpPr/>
            <p:nvPr/>
          </p:nvSpPr>
          <p:spPr>
            <a:xfrm>
              <a:off x="-522514" y="258655"/>
              <a:ext cx="522514" cy="11844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7" name="Table 6">
            <a:extLst>
              <a:ext uri="{FF2B5EF4-FFF2-40B4-BE49-F238E27FC236}">
                <a16:creationId xmlns:a16="http://schemas.microsoft.com/office/drawing/2014/main" id="{17F046FC-7653-4543-9ADB-B8AC84D7F705}"/>
              </a:ext>
            </a:extLst>
          </p:cNvPr>
          <p:cNvGraphicFramePr>
            <a:graphicFrameLocks noGrp="1"/>
          </p:cNvGraphicFramePr>
          <p:nvPr>
            <p:extLst>
              <p:ext uri="{D42A27DB-BD31-4B8C-83A1-F6EECF244321}">
                <p14:modId xmlns:p14="http://schemas.microsoft.com/office/powerpoint/2010/main" val="3461056616"/>
              </p:ext>
            </p:extLst>
          </p:nvPr>
        </p:nvGraphicFramePr>
        <p:xfrm>
          <a:off x="-1085933" y="484458"/>
          <a:ext cx="895928" cy="5985168"/>
        </p:xfrm>
        <a:graphic>
          <a:graphicData uri="http://schemas.openxmlformats.org/drawingml/2006/table">
            <a:tbl>
              <a:tblPr firstRow="1" bandRow="1">
                <a:tableStyleId>{5C22544A-7EE6-4342-B048-85BDC9FD1C3A}</a:tableStyleId>
              </a:tblPr>
              <a:tblGrid>
                <a:gridCol w="895928">
                  <a:extLst>
                    <a:ext uri="{9D8B030D-6E8A-4147-A177-3AD203B41FA5}">
                      <a16:colId xmlns:a16="http://schemas.microsoft.com/office/drawing/2014/main" val="1052675496"/>
                    </a:ext>
                  </a:extLst>
                </a:gridCol>
              </a:tblGrid>
              <a:tr h="748146">
                <a:tc>
                  <a:txBody>
                    <a:bodyPr/>
                    <a:lstStyle/>
                    <a:p>
                      <a:endParaRPr lang="en-US" dirty="0"/>
                    </a:p>
                  </a:txBody>
                  <a:tcPr>
                    <a:noFill/>
                  </a:tcPr>
                </a:tc>
                <a:extLst>
                  <a:ext uri="{0D108BD9-81ED-4DB2-BD59-A6C34878D82A}">
                    <a16:rowId xmlns:a16="http://schemas.microsoft.com/office/drawing/2014/main" val="2653582802"/>
                  </a:ext>
                </a:extLst>
              </a:tr>
              <a:tr h="748146">
                <a:tc>
                  <a:txBody>
                    <a:bodyPr/>
                    <a:lstStyle/>
                    <a:p>
                      <a:endParaRPr lang="en-US"/>
                    </a:p>
                  </a:txBody>
                  <a:tcPr>
                    <a:noFill/>
                  </a:tcPr>
                </a:tc>
                <a:extLst>
                  <a:ext uri="{0D108BD9-81ED-4DB2-BD59-A6C34878D82A}">
                    <a16:rowId xmlns:a16="http://schemas.microsoft.com/office/drawing/2014/main" val="2142628752"/>
                  </a:ext>
                </a:extLst>
              </a:tr>
              <a:tr h="748146">
                <a:tc>
                  <a:txBody>
                    <a:bodyPr/>
                    <a:lstStyle/>
                    <a:p>
                      <a:endParaRPr lang="en-US" dirty="0"/>
                    </a:p>
                  </a:txBody>
                  <a:tcPr>
                    <a:noFill/>
                  </a:tcPr>
                </a:tc>
                <a:extLst>
                  <a:ext uri="{0D108BD9-81ED-4DB2-BD59-A6C34878D82A}">
                    <a16:rowId xmlns:a16="http://schemas.microsoft.com/office/drawing/2014/main" val="1800800147"/>
                  </a:ext>
                </a:extLst>
              </a:tr>
              <a:tr h="748146">
                <a:tc>
                  <a:txBody>
                    <a:bodyPr/>
                    <a:lstStyle/>
                    <a:p>
                      <a:endParaRPr lang="en-US"/>
                    </a:p>
                  </a:txBody>
                  <a:tcPr>
                    <a:noFill/>
                  </a:tcPr>
                </a:tc>
                <a:extLst>
                  <a:ext uri="{0D108BD9-81ED-4DB2-BD59-A6C34878D82A}">
                    <a16:rowId xmlns:a16="http://schemas.microsoft.com/office/drawing/2014/main" val="1557996889"/>
                  </a:ext>
                </a:extLst>
              </a:tr>
              <a:tr h="748146">
                <a:tc>
                  <a:txBody>
                    <a:bodyPr/>
                    <a:lstStyle/>
                    <a:p>
                      <a:endParaRPr lang="en-US"/>
                    </a:p>
                  </a:txBody>
                  <a:tcPr>
                    <a:noFill/>
                  </a:tcPr>
                </a:tc>
                <a:extLst>
                  <a:ext uri="{0D108BD9-81ED-4DB2-BD59-A6C34878D82A}">
                    <a16:rowId xmlns:a16="http://schemas.microsoft.com/office/drawing/2014/main" val="2195406634"/>
                  </a:ext>
                </a:extLst>
              </a:tr>
              <a:tr h="748146">
                <a:tc>
                  <a:txBody>
                    <a:bodyPr/>
                    <a:lstStyle/>
                    <a:p>
                      <a:endParaRPr lang="en-US"/>
                    </a:p>
                  </a:txBody>
                  <a:tcPr>
                    <a:noFill/>
                  </a:tcPr>
                </a:tc>
                <a:extLst>
                  <a:ext uri="{0D108BD9-81ED-4DB2-BD59-A6C34878D82A}">
                    <a16:rowId xmlns:a16="http://schemas.microsoft.com/office/drawing/2014/main" val="3946902250"/>
                  </a:ext>
                </a:extLst>
              </a:tr>
              <a:tr h="748146">
                <a:tc>
                  <a:txBody>
                    <a:bodyPr/>
                    <a:lstStyle/>
                    <a:p>
                      <a:endParaRPr lang="en-US" dirty="0"/>
                    </a:p>
                  </a:txBody>
                  <a:tcPr>
                    <a:noFill/>
                  </a:tcPr>
                </a:tc>
                <a:extLst>
                  <a:ext uri="{0D108BD9-81ED-4DB2-BD59-A6C34878D82A}">
                    <a16:rowId xmlns:a16="http://schemas.microsoft.com/office/drawing/2014/main" val="3448138696"/>
                  </a:ext>
                </a:extLst>
              </a:tr>
              <a:tr h="748146">
                <a:tc>
                  <a:txBody>
                    <a:bodyPr/>
                    <a:lstStyle/>
                    <a:p>
                      <a:endParaRPr lang="en-US" dirty="0"/>
                    </a:p>
                  </a:txBody>
                  <a:tcPr>
                    <a:noFill/>
                  </a:tcPr>
                </a:tc>
                <a:extLst>
                  <a:ext uri="{0D108BD9-81ED-4DB2-BD59-A6C34878D82A}">
                    <a16:rowId xmlns:a16="http://schemas.microsoft.com/office/drawing/2014/main" val="2270679604"/>
                  </a:ext>
                </a:extLst>
              </a:tr>
            </a:tbl>
          </a:graphicData>
        </a:graphic>
      </p:graphicFrame>
    </p:spTree>
    <p:extLst>
      <p:ext uri="{BB962C8B-B14F-4D97-AF65-F5344CB8AC3E}">
        <p14:creationId xmlns:p14="http://schemas.microsoft.com/office/powerpoint/2010/main" val="28377051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76132-B224-4480-8A53-0F4A1E12FCA2}"/>
              </a:ext>
            </a:extLst>
          </p:cNvPr>
          <p:cNvSpPr>
            <a:spLocks noGrp="1"/>
          </p:cNvSpPr>
          <p:nvPr>
            <p:ph type="title"/>
          </p:nvPr>
        </p:nvSpPr>
        <p:spPr>
          <a:xfrm>
            <a:off x="838200" y="0"/>
            <a:ext cx="10515600" cy="1325563"/>
          </a:xfrm>
        </p:spPr>
        <p:txBody>
          <a:bodyPr/>
          <a:lstStyle/>
          <a:p>
            <a:r>
              <a:rPr lang="en-US" b="1" dirty="0"/>
              <a:t>Data Exploration in Python </a:t>
            </a:r>
          </a:p>
        </p:txBody>
      </p:sp>
      <p:pic>
        <p:nvPicPr>
          <p:cNvPr id="4" name="Picture 3">
            <a:extLst>
              <a:ext uri="{FF2B5EF4-FFF2-40B4-BE49-F238E27FC236}">
                <a16:creationId xmlns:a16="http://schemas.microsoft.com/office/drawing/2014/main" id="{A61E3203-8665-4D0A-B82C-39BE6F0EF572}"/>
              </a:ext>
            </a:extLst>
          </p:cNvPr>
          <p:cNvPicPr>
            <a:picLocks noChangeAspect="1"/>
          </p:cNvPicPr>
          <p:nvPr/>
        </p:nvPicPr>
        <p:blipFill>
          <a:blip r:embed="rId3"/>
          <a:stretch>
            <a:fillRect/>
          </a:stretch>
        </p:blipFill>
        <p:spPr>
          <a:xfrm>
            <a:off x="266700" y="1192995"/>
            <a:ext cx="6690403" cy="5477697"/>
          </a:xfrm>
          <a:prstGeom prst="rect">
            <a:avLst/>
          </a:prstGeom>
          <a:ln>
            <a:solidFill>
              <a:schemeClr val="tx1"/>
            </a:solidFill>
          </a:ln>
        </p:spPr>
      </p:pic>
      <p:pic>
        <p:nvPicPr>
          <p:cNvPr id="5" name="Picture 4">
            <a:extLst>
              <a:ext uri="{FF2B5EF4-FFF2-40B4-BE49-F238E27FC236}">
                <a16:creationId xmlns:a16="http://schemas.microsoft.com/office/drawing/2014/main" id="{4DD6D385-7571-4269-9679-D55B20789CB9}"/>
              </a:ext>
            </a:extLst>
          </p:cNvPr>
          <p:cNvPicPr>
            <a:picLocks noChangeAspect="1"/>
          </p:cNvPicPr>
          <p:nvPr/>
        </p:nvPicPr>
        <p:blipFill>
          <a:blip r:embed="rId4"/>
          <a:stretch>
            <a:fillRect/>
          </a:stretch>
        </p:blipFill>
        <p:spPr>
          <a:xfrm>
            <a:off x="6588803" y="3153471"/>
            <a:ext cx="4764997" cy="3307595"/>
          </a:xfrm>
          <a:prstGeom prst="rect">
            <a:avLst/>
          </a:prstGeom>
          <a:ln>
            <a:solidFill>
              <a:schemeClr val="tx1"/>
            </a:solidFill>
          </a:ln>
        </p:spPr>
      </p:pic>
      <p:sp>
        <p:nvSpPr>
          <p:cNvPr id="6" name="TextBox 5">
            <a:extLst>
              <a:ext uri="{FF2B5EF4-FFF2-40B4-BE49-F238E27FC236}">
                <a16:creationId xmlns:a16="http://schemas.microsoft.com/office/drawing/2014/main" id="{87BDE5A5-6B19-4DFA-93D9-6C337E6F26B7}"/>
              </a:ext>
            </a:extLst>
          </p:cNvPr>
          <p:cNvSpPr txBox="1"/>
          <p:nvPr/>
        </p:nvSpPr>
        <p:spPr>
          <a:xfrm>
            <a:off x="7251701" y="1325563"/>
            <a:ext cx="4307796" cy="2062103"/>
          </a:xfrm>
          <a:prstGeom prst="rect">
            <a:avLst/>
          </a:prstGeom>
          <a:noFill/>
        </p:spPr>
        <p:txBody>
          <a:bodyPr wrap="square" rtlCol="0">
            <a:spAutoFit/>
          </a:bodyPr>
          <a:lstStyle/>
          <a:p>
            <a:pPr marL="285750" indent="-285750">
              <a:buFont typeface="Arial" panose="020B0604020202020204" pitchFamily="34" charset="0"/>
              <a:buChar char="•"/>
            </a:pPr>
            <a:r>
              <a:rPr lang="en-US" sz="3200" dirty="0"/>
              <a:t>335866 record</a:t>
            </a:r>
          </a:p>
          <a:p>
            <a:pPr marL="285750" indent="-285750">
              <a:buFont typeface="Arial" panose="020B0604020202020204" pitchFamily="34" charset="0"/>
              <a:buChar char="•"/>
            </a:pPr>
            <a:r>
              <a:rPr lang="en-US" sz="3200" dirty="0"/>
              <a:t>50 columns </a:t>
            </a:r>
          </a:p>
          <a:p>
            <a:pPr marL="285750" indent="-285750">
              <a:buFont typeface="Arial" panose="020B0604020202020204" pitchFamily="34" charset="0"/>
              <a:buChar char="•"/>
            </a:pPr>
            <a:r>
              <a:rPr lang="en-US" sz="3200" dirty="0"/>
              <a:t>2008-2017</a:t>
            </a:r>
          </a:p>
          <a:p>
            <a:endParaRPr lang="en-US" sz="3200" dirty="0"/>
          </a:p>
        </p:txBody>
      </p:sp>
      <p:grpSp>
        <p:nvGrpSpPr>
          <p:cNvPr id="11" name="Group 10">
            <a:extLst>
              <a:ext uri="{FF2B5EF4-FFF2-40B4-BE49-F238E27FC236}">
                <a16:creationId xmlns:a16="http://schemas.microsoft.com/office/drawing/2014/main" id="{C8EEC890-A99F-4BE8-89A2-D805F8391C77}"/>
              </a:ext>
            </a:extLst>
          </p:cNvPr>
          <p:cNvGrpSpPr/>
          <p:nvPr/>
        </p:nvGrpSpPr>
        <p:grpSpPr>
          <a:xfrm>
            <a:off x="-522514" y="4050346"/>
            <a:ext cx="917861" cy="1136942"/>
            <a:chOff x="-522514" y="258655"/>
            <a:chExt cx="917861" cy="1184441"/>
          </a:xfrm>
        </p:grpSpPr>
        <p:sp>
          <p:nvSpPr>
            <p:cNvPr id="12" name="Rectangle: Rounded Corners 11">
              <a:extLst>
                <a:ext uri="{FF2B5EF4-FFF2-40B4-BE49-F238E27FC236}">
                  <a16:creationId xmlns:a16="http://schemas.microsoft.com/office/drawing/2014/main" id="{3B0902AA-CBAE-4F0E-8898-AA2CD9F272C4}"/>
                </a:ext>
              </a:extLst>
            </p:cNvPr>
            <p:cNvSpPr/>
            <p:nvPr/>
          </p:nvSpPr>
          <p:spPr>
            <a:xfrm>
              <a:off x="-198419" y="306156"/>
              <a:ext cx="593766" cy="102127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4000" dirty="0"/>
                <a:t>6</a:t>
              </a:r>
            </a:p>
          </p:txBody>
        </p:sp>
        <p:sp>
          <p:nvSpPr>
            <p:cNvPr id="13" name="Rectangle 12">
              <a:extLst>
                <a:ext uri="{FF2B5EF4-FFF2-40B4-BE49-F238E27FC236}">
                  <a16:creationId xmlns:a16="http://schemas.microsoft.com/office/drawing/2014/main" id="{E7FFD4CE-8C4D-47DA-B18C-30DCA440D030}"/>
                </a:ext>
              </a:extLst>
            </p:cNvPr>
            <p:cNvSpPr/>
            <p:nvPr/>
          </p:nvSpPr>
          <p:spPr>
            <a:xfrm>
              <a:off x="-522514" y="258655"/>
              <a:ext cx="522514" cy="11844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4" name="Table 13">
            <a:extLst>
              <a:ext uri="{FF2B5EF4-FFF2-40B4-BE49-F238E27FC236}">
                <a16:creationId xmlns:a16="http://schemas.microsoft.com/office/drawing/2014/main" id="{7DBBB3C5-83DD-4209-9538-B5F60EC96667}"/>
              </a:ext>
            </a:extLst>
          </p:cNvPr>
          <p:cNvGraphicFramePr>
            <a:graphicFrameLocks noGrp="1"/>
          </p:cNvGraphicFramePr>
          <p:nvPr>
            <p:extLst>
              <p:ext uri="{D42A27DB-BD31-4B8C-83A1-F6EECF244321}">
                <p14:modId xmlns:p14="http://schemas.microsoft.com/office/powerpoint/2010/main" val="2554980905"/>
              </p:ext>
            </p:extLst>
          </p:nvPr>
        </p:nvGraphicFramePr>
        <p:xfrm>
          <a:off x="-1085933" y="484458"/>
          <a:ext cx="895928" cy="5985168"/>
        </p:xfrm>
        <a:graphic>
          <a:graphicData uri="http://schemas.openxmlformats.org/drawingml/2006/table">
            <a:tbl>
              <a:tblPr firstRow="1" bandRow="1">
                <a:tableStyleId>{5C22544A-7EE6-4342-B048-85BDC9FD1C3A}</a:tableStyleId>
              </a:tblPr>
              <a:tblGrid>
                <a:gridCol w="895928">
                  <a:extLst>
                    <a:ext uri="{9D8B030D-6E8A-4147-A177-3AD203B41FA5}">
                      <a16:colId xmlns:a16="http://schemas.microsoft.com/office/drawing/2014/main" val="1052675496"/>
                    </a:ext>
                  </a:extLst>
                </a:gridCol>
              </a:tblGrid>
              <a:tr h="748146">
                <a:tc>
                  <a:txBody>
                    <a:bodyPr/>
                    <a:lstStyle/>
                    <a:p>
                      <a:endParaRPr lang="en-US" dirty="0"/>
                    </a:p>
                  </a:txBody>
                  <a:tcPr>
                    <a:noFill/>
                  </a:tcPr>
                </a:tc>
                <a:extLst>
                  <a:ext uri="{0D108BD9-81ED-4DB2-BD59-A6C34878D82A}">
                    <a16:rowId xmlns:a16="http://schemas.microsoft.com/office/drawing/2014/main" val="2653582802"/>
                  </a:ext>
                </a:extLst>
              </a:tr>
              <a:tr h="748146">
                <a:tc>
                  <a:txBody>
                    <a:bodyPr/>
                    <a:lstStyle/>
                    <a:p>
                      <a:endParaRPr lang="en-US"/>
                    </a:p>
                  </a:txBody>
                  <a:tcPr>
                    <a:noFill/>
                  </a:tcPr>
                </a:tc>
                <a:extLst>
                  <a:ext uri="{0D108BD9-81ED-4DB2-BD59-A6C34878D82A}">
                    <a16:rowId xmlns:a16="http://schemas.microsoft.com/office/drawing/2014/main" val="2142628752"/>
                  </a:ext>
                </a:extLst>
              </a:tr>
              <a:tr h="748146">
                <a:tc>
                  <a:txBody>
                    <a:bodyPr/>
                    <a:lstStyle/>
                    <a:p>
                      <a:endParaRPr lang="en-US" dirty="0"/>
                    </a:p>
                  </a:txBody>
                  <a:tcPr>
                    <a:noFill/>
                  </a:tcPr>
                </a:tc>
                <a:extLst>
                  <a:ext uri="{0D108BD9-81ED-4DB2-BD59-A6C34878D82A}">
                    <a16:rowId xmlns:a16="http://schemas.microsoft.com/office/drawing/2014/main" val="1800800147"/>
                  </a:ext>
                </a:extLst>
              </a:tr>
              <a:tr h="748146">
                <a:tc>
                  <a:txBody>
                    <a:bodyPr/>
                    <a:lstStyle/>
                    <a:p>
                      <a:endParaRPr lang="en-US" dirty="0"/>
                    </a:p>
                  </a:txBody>
                  <a:tcPr>
                    <a:noFill/>
                  </a:tcPr>
                </a:tc>
                <a:extLst>
                  <a:ext uri="{0D108BD9-81ED-4DB2-BD59-A6C34878D82A}">
                    <a16:rowId xmlns:a16="http://schemas.microsoft.com/office/drawing/2014/main" val="1557996889"/>
                  </a:ext>
                </a:extLst>
              </a:tr>
              <a:tr h="748146">
                <a:tc>
                  <a:txBody>
                    <a:bodyPr/>
                    <a:lstStyle/>
                    <a:p>
                      <a:endParaRPr lang="en-US"/>
                    </a:p>
                  </a:txBody>
                  <a:tcPr>
                    <a:noFill/>
                  </a:tcPr>
                </a:tc>
                <a:extLst>
                  <a:ext uri="{0D108BD9-81ED-4DB2-BD59-A6C34878D82A}">
                    <a16:rowId xmlns:a16="http://schemas.microsoft.com/office/drawing/2014/main" val="2195406634"/>
                  </a:ext>
                </a:extLst>
              </a:tr>
              <a:tr h="748146">
                <a:tc>
                  <a:txBody>
                    <a:bodyPr/>
                    <a:lstStyle/>
                    <a:p>
                      <a:endParaRPr lang="en-US"/>
                    </a:p>
                  </a:txBody>
                  <a:tcPr>
                    <a:noFill/>
                  </a:tcPr>
                </a:tc>
                <a:extLst>
                  <a:ext uri="{0D108BD9-81ED-4DB2-BD59-A6C34878D82A}">
                    <a16:rowId xmlns:a16="http://schemas.microsoft.com/office/drawing/2014/main" val="3946902250"/>
                  </a:ext>
                </a:extLst>
              </a:tr>
              <a:tr h="748146">
                <a:tc>
                  <a:txBody>
                    <a:bodyPr/>
                    <a:lstStyle/>
                    <a:p>
                      <a:endParaRPr lang="en-US" dirty="0"/>
                    </a:p>
                  </a:txBody>
                  <a:tcPr>
                    <a:noFill/>
                  </a:tcPr>
                </a:tc>
                <a:extLst>
                  <a:ext uri="{0D108BD9-81ED-4DB2-BD59-A6C34878D82A}">
                    <a16:rowId xmlns:a16="http://schemas.microsoft.com/office/drawing/2014/main" val="3448138696"/>
                  </a:ext>
                </a:extLst>
              </a:tr>
              <a:tr h="748146">
                <a:tc>
                  <a:txBody>
                    <a:bodyPr/>
                    <a:lstStyle/>
                    <a:p>
                      <a:endParaRPr lang="en-US" dirty="0"/>
                    </a:p>
                  </a:txBody>
                  <a:tcPr>
                    <a:noFill/>
                  </a:tcPr>
                </a:tc>
                <a:extLst>
                  <a:ext uri="{0D108BD9-81ED-4DB2-BD59-A6C34878D82A}">
                    <a16:rowId xmlns:a16="http://schemas.microsoft.com/office/drawing/2014/main" val="2270679604"/>
                  </a:ext>
                </a:extLst>
              </a:tr>
            </a:tbl>
          </a:graphicData>
        </a:graphic>
      </p:graphicFrame>
    </p:spTree>
    <p:extLst>
      <p:ext uri="{BB962C8B-B14F-4D97-AF65-F5344CB8AC3E}">
        <p14:creationId xmlns:p14="http://schemas.microsoft.com/office/powerpoint/2010/main" val="3071060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9907B33-7585-4355-B67F-9079A499B6E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964613" y="1012091"/>
            <a:ext cx="6227387" cy="5845909"/>
          </a:xfrm>
        </p:spPr>
      </p:pic>
      <p:sp>
        <p:nvSpPr>
          <p:cNvPr id="9" name="Speech Bubble: Rectangle 8">
            <a:extLst>
              <a:ext uri="{FF2B5EF4-FFF2-40B4-BE49-F238E27FC236}">
                <a16:creationId xmlns:a16="http://schemas.microsoft.com/office/drawing/2014/main" id="{D2FD675F-DE43-4434-A5F2-F39E2C85F147}"/>
              </a:ext>
            </a:extLst>
          </p:cNvPr>
          <p:cNvSpPr/>
          <p:nvPr/>
        </p:nvSpPr>
        <p:spPr>
          <a:xfrm>
            <a:off x="838200" y="1810756"/>
            <a:ext cx="5065962" cy="1879599"/>
          </a:xfrm>
          <a:prstGeom prst="wedgeRectCallout">
            <a:avLst>
              <a:gd name="adj1" fmla="val 49394"/>
              <a:gd name="adj2" fmla="val -21327"/>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1200"/>
              </a:spcBef>
            </a:pPr>
            <a:r>
              <a:rPr lang="en-US" sz="3600" dirty="0">
                <a:solidFill>
                  <a:schemeClr val="tx1"/>
                </a:solidFill>
              </a:rPr>
              <a:t>Explored correlation among different types of abused substances in the most aggregated form, as averaged by years, counties, and demographics</a:t>
            </a:r>
          </a:p>
        </p:txBody>
      </p:sp>
      <p:sp>
        <p:nvSpPr>
          <p:cNvPr id="18" name="Title 1">
            <a:extLst>
              <a:ext uri="{FF2B5EF4-FFF2-40B4-BE49-F238E27FC236}">
                <a16:creationId xmlns:a16="http://schemas.microsoft.com/office/drawing/2014/main" id="{42F12DEC-0856-4648-AA5E-A45EF0176137}"/>
              </a:ext>
            </a:extLst>
          </p:cNvPr>
          <p:cNvSpPr>
            <a:spLocks noGrp="1"/>
          </p:cNvSpPr>
          <p:nvPr>
            <p:ph type="title"/>
          </p:nvPr>
        </p:nvSpPr>
        <p:spPr>
          <a:xfrm>
            <a:off x="838200" y="238125"/>
            <a:ext cx="10515600" cy="574327"/>
          </a:xfrm>
        </p:spPr>
        <p:txBody>
          <a:bodyPr>
            <a:normAutofit fontScale="90000"/>
          </a:bodyPr>
          <a:lstStyle/>
          <a:p>
            <a:r>
              <a:rPr lang="en-US" b="1" dirty="0"/>
              <a:t>Substance Data Correlation Heatmap</a:t>
            </a:r>
          </a:p>
        </p:txBody>
      </p:sp>
      <p:grpSp>
        <p:nvGrpSpPr>
          <p:cNvPr id="24" name="Group 23">
            <a:extLst>
              <a:ext uri="{FF2B5EF4-FFF2-40B4-BE49-F238E27FC236}">
                <a16:creationId xmlns:a16="http://schemas.microsoft.com/office/drawing/2014/main" id="{1E5C12CE-56B4-4F1F-805C-E04D6A3AD6A3}"/>
              </a:ext>
            </a:extLst>
          </p:cNvPr>
          <p:cNvGrpSpPr/>
          <p:nvPr/>
        </p:nvGrpSpPr>
        <p:grpSpPr>
          <a:xfrm>
            <a:off x="-522514" y="4050346"/>
            <a:ext cx="917861" cy="1136942"/>
            <a:chOff x="-522514" y="258655"/>
            <a:chExt cx="917861" cy="1184441"/>
          </a:xfrm>
        </p:grpSpPr>
        <p:sp>
          <p:nvSpPr>
            <p:cNvPr id="25" name="Rectangle: Rounded Corners 24">
              <a:extLst>
                <a:ext uri="{FF2B5EF4-FFF2-40B4-BE49-F238E27FC236}">
                  <a16:creationId xmlns:a16="http://schemas.microsoft.com/office/drawing/2014/main" id="{88694480-3082-408A-BE99-45AEF173AE90}"/>
                </a:ext>
              </a:extLst>
            </p:cNvPr>
            <p:cNvSpPr/>
            <p:nvPr/>
          </p:nvSpPr>
          <p:spPr>
            <a:xfrm>
              <a:off x="-198419" y="306156"/>
              <a:ext cx="593766" cy="102127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4000" dirty="0"/>
                <a:t>6</a:t>
              </a:r>
            </a:p>
          </p:txBody>
        </p:sp>
        <p:sp>
          <p:nvSpPr>
            <p:cNvPr id="26" name="Rectangle 25">
              <a:extLst>
                <a:ext uri="{FF2B5EF4-FFF2-40B4-BE49-F238E27FC236}">
                  <a16:creationId xmlns:a16="http://schemas.microsoft.com/office/drawing/2014/main" id="{35EB5E5B-CAAB-40D5-AA1F-8857990DDE97}"/>
                </a:ext>
              </a:extLst>
            </p:cNvPr>
            <p:cNvSpPr/>
            <p:nvPr/>
          </p:nvSpPr>
          <p:spPr>
            <a:xfrm>
              <a:off x="-522514" y="258655"/>
              <a:ext cx="522514" cy="11844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27" name="Table 26">
            <a:extLst>
              <a:ext uri="{FF2B5EF4-FFF2-40B4-BE49-F238E27FC236}">
                <a16:creationId xmlns:a16="http://schemas.microsoft.com/office/drawing/2014/main" id="{2BA522F0-FBE3-4D59-ADFE-9CAD3CCB0189}"/>
              </a:ext>
            </a:extLst>
          </p:cNvPr>
          <p:cNvGraphicFramePr>
            <a:graphicFrameLocks noGrp="1"/>
          </p:cNvGraphicFramePr>
          <p:nvPr>
            <p:extLst>
              <p:ext uri="{D42A27DB-BD31-4B8C-83A1-F6EECF244321}">
                <p14:modId xmlns:p14="http://schemas.microsoft.com/office/powerpoint/2010/main" val="2554980905"/>
              </p:ext>
            </p:extLst>
          </p:nvPr>
        </p:nvGraphicFramePr>
        <p:xfrm>
          <a:off x="-1085933" y="484458"/>
          <a:ext cx="895928" cy="5985168"/>
        </p:xfrm>
        <a:graphic>
          <a:graphicData uri="http://schemas.openxmlformats.org/drawingml/2006/table">
            <a:tbl>
              <a:tblPr firstRow="1" bandRow="1">
                <a:tableStyleId>{5C22544A-7EE6-4342-B048-85BDC9FD1C3A}</a:tableStyleId>
              </a:tblPr>
              <a:tblGrid>
                <a:gridCol w="895928">
                  <a:extLst>
                    <a:ext uri="{9D8B030D-6E8A-4147-A177-3AD203B41FA5}">
                      <a16:colId xmlns:a16="http://schemas.microsoft.com/office/drawing/2014/main" val="1052675496"/>
                    </a:ext>
                  </a:extLst>
                </a:gridCol>
              </a:tblGrid>
              <a:tr h="748146">
                <a:tc>
                  <a:txBody>
                    <a:bodyPr/>
                    <a:lstStyle/>
                    <a:p>
                      <a:endParaRPr lang="en-US" dirty="0"/>
                    </a:p>
                  </a:txBody>
                  <a:tcPr>
                    <a:noFill/>
                  </a:tcPr>
                </a:tc>
                <a:extLst>
                  <a:ext uri="{0D108BD9-81ED-4DB2-BD59-A6C34878D82A}">
                    <a16:rowId xmlns:a16="http://schemas.microsoft.com/office/drawing/2014/main" val="2653582802"/>
                  </a:ext>
                </a:extLst>
              </a:tr>
              <a:tr h="748146">
                <a:tc>
                  <a:txBody>
                    <a:bodyPr/>
                    <a:lstStyle/>
                    <a:p>
                      <a:endParaRPr lang="en-US"/>
                    </a:p>
                  </a:txBody>
                  <a:tcPr>
                    <a:noFill/>
                  </a:tcPr>
                </a:tc>
                <a:extLst>
                  <a:ext uri="{0D108BD9-81ED-4DB2-BD59-A6C34878D82A}">
                    <a16:rowId xmlns:a16="http://schemas.microsoft.com/office/drawing/2014/main" val="2142628752"/>
                  </a:ext>
                </a:extLst>
              </a:tr>
              <a:tr h="748146">
                <a:tc>
                  <a:txBody>
                    <a:bodyPr/>
                    <a:lstStyle/>
                    <a:p>
                      <a:endParaRPr lang="en-US" dirty="0"/>
                    </a:p>
                  </a:txBody>
                  <a:tcPr>
                    <a:noFill/>
                  </a:tcPr>
                </a:tc>
                <a:extLst>
                  <a:ext uri="{0D108BD9-81ED-4DB2-BD59-A6C34878D82A}">
                    <a16:rowId xmlns:a16="http://schemas.microsoft.com/office/drawing/2014/main" val="1800800147"/>
                  </a:ext>
                </a:extLst>
              </a:tr>
              <a:tr h="748146">
                <a:tc>
                  <a:txBody>
                    <a:bodyPr/>
                    <a:lstStyle/>
                    <a:p>
                      <a:endParaRPr lang="en-US" dirty="0"/>
                    </a:p>
                  </a:txBody>
                  <a:tcPr>
                    <a:noFill/>
                  </a:tcPr>
                </a:tc>
                <a:extLst>
                  <a:ext uri="{0D108BD9-81ED-4DB2-BD59-A6C34878D82A}">
                    <a16:rowId xmlns:a16="http://schemas.microsoft.com/office/drawing/2014/main" val="1557996889"/>
                  </a:ext>
                </a:extLst>
              </a:tr>
              <a:tr h="748146">
                <a:tc>
                  <a:txBody>
                    <a:bodyPr/>
                    <a:lstStyle/>
                    <a:p>
                      <a:endParaRPr lang="en-US"/>
                    </a:p>
                  </a:txBody>
                  <a:tcPr>
                    <a:noFill/>
                  </a:tcPr>
                </a:tc>
                <a:extLst>
                  <a:ext uri="{0D108BD9-81ED-4DB2-BD59-A6C34878D82A}">
                    <a16:rowId xmlns:a16="http://schemas.microsoft.com/office/drawing/2014/main" val="2195406634"/>
                  </a:ext>
                </a:extLst>
              </a:tr>
              <a:tr h="748146">
                <a:tc>
                  <a:txBody>
                    <a:bodyPr/>
                    <a:lstStyle/>
                    <a:p>
                      <a:endParaRPr lang="en-US"/>
                    </a:p>
                  </a:txBody>
                  <a:tcPr>
                    <a:noFill/>
                  </a:tcPr>
                </a:tc>
                <a:extLst>
                  <a:ext uri="{0D108BD9-81ED-4DB2-BD59-A6C34878D82A}">
                    <a16:rowId xmlns:a16="http://schemas.microsoft.com/office/drawing/2014/main" val="3946902250"/>
                  </a:ext>
                </a:extLst>
              </a:tr>
              <a:tr h="748146">
                <a:tc>
                  <a:txBody>
                    <a:bodyPr/>
                    <a:lstStyle/>
                    <a:p>
                      <a:endParaRPr lang="en-US" dirty="0"/>
                    </a:p>
                  </a:txBody>
                  <a:tcPr>
                    <a:noFill/>
                  </a:tcPr>
                </a:tc>
                <a:extLst>
                  <a:ext uri="{0D108BD9-81ED-4DB2-BD59-A6C34878D82A}">
                    <a16:rowId xmlns:a16="http://schemas.microsoft.com/office/drawing/2014/main" val="3448138696"/>
                  </a:ext>
                </a:extLst>
              </a:tr>
              <a:tr h="748146">
                <a:tc>
                  <a:txBody>
                    <a:bodyPr/>
                    <a:lstStyle/>
                    <a:p>
                      <a:endParaRPr lang="en-US" dirty="0"/>
                    </a:p>
                  </a:txBody>
                  <a:tcPr>
                    <a:noFill/>
                  </a:tcPr>
                </a:tc>
                <a:extLst>
                  <a:ext uri="{0D108BD9-81ED-4DB2-BD59-A6C34878D82A}">
                    <a16:rowId xmlns:a16="http://schemas.microsoft.com/office/drawing/2014/main" val="2270679604"/>
                  </a:ext>
                </a:extLst>
              </a:tr>
            </a:tbl>
          </a:graphicData>
        </a:graphic>
      </p:graphicFrame>
    </p:spTree>
    <p:extLst>
      <p:ext uri="{BB962C8B-B14F-4D97-AF65-F5344CB8AC3E}">
        <p14:creationId xmlns:p14="http://schemas.microsoft.com/office/powerpoint/2010/main" val="11344071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9907B33-7585-4355-B67F-9079A499B6E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964613" y="1012091"/>
            <a:ext cx="6227387" cy="5845909"/>
          </a:xfrm>
        </p:spPr>
      </p:pic>
      <p:sp>
        <p:nvSpPr>
          <p:cNvPr id="11" name="Oval 10">
            <a:extLst>
              <a:ext uri="{FF2B5EF4-FFF2-40B4-BE49-F238E27FC236}">
                <a16:creationId xmlns:a16="http://schemas.microsoft.com/office/drawing/2014/main" id="{69F60D34-86ED-47CE-B728-C046866A4C22}"/>
              </a:ext>
            </a:extLst>
          </p:cNvPr>
          <p:cNvSpPr/>
          <p:nvPr/>
        </p:nvSpPr>
        <p:spPr>
          <a:xfrm>
            <a:off x="7531100" y="2959100"/>
            <a:ext cx="520700" cy="508000"/>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C4EB50E-18E7-47ED-B678-F7C6127ABE65}"/>
              </a:ext>
            </a:extLst>
          </p:cNvPr>
          <p:cNvSpPr/>
          <p:nvPr/>
        </p:nvSpPr>
        <p:spPr>
          <a:xfrm>
            <a:off x="8413750" y="4318000"/>
            <a:ext cx="520700" cy="508000"/>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1149518-1A71-46A7-B41E-F4254AFB0E4A}"/>
              </a:ext>
            </a:extLst>
          </p:cNvPr>
          <p:cNvSpPr/>
          <p:nvPr/>
        </p:nvSpPr>
        <p:spPr>
          <a:xfrm>
            <a:off x="8413750" y="5245100"/>
            <a:ext cx="520700" cy="508000"/>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137C912B-D931-4265-9AF2-FC3D73FE9F1C}"/>
              </a:ext>
            </a:extLst>
          </p:cNvPr>
          <p:cNvSpPr/>
          <p:nvPr/>
        </p:nvSpPr>
        <p:spPr>
          <a:xfrm>
            <a:off x="9782175" y="5266933"/>
            <a:ext cx="520700" cy="508000"/>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peech Bubble: Rectangle 8">
            <a:extLst>
              <a:ext uri="{FF2B5EF4-FFF2-40B4-BE49-F238E27FC236}">
                <a16:creationId xmlns:a16="http://schemas.microsoft.com/office/drawing/2014/main" id="{D2FD675F-DE43-4434-A5F2-F39E2C85F147}"/>
              </a:ext>
            </a:extLst>
          </p:cNvPr>
          <p:cNvSpPr/>
          <p:nvPr/>
        </p:nvSpPr>
        <p:spPr>
          <a:xfrm>
            <a:off x="131200" y="1352358"/>
            <a:ext cx="6244200" cy="3714941"/>
          </a:xfrm>
          <a:prstGeom prst="wedgeRectCallout">
            <a:avLst>
              <a:gd name="adj1" fmla="val 49394"/>
              <a:gd name="adj2" fmla="val -21327"/>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1200"/>
              </a:spcBef>
            </a:pPr>
            <a:r>
              <a:rPr lang="en-US" sz="2800" dirty="0">
                <a:solidFill>
                  <a:schemeClr val="tx1"/>
                </a:solidFill>
              </a:rPr>
              <a:t>Some correlations are artificial, because of the nature of the dataset, since these variables are not orthogonal, for example:</a:t>
            </a:r>
          </a:p>
          <a:p>
            <a:pPr marL="800100" indent="-457200">
              <a:spcBef>
                <a:spcPts val="1200"/>
              </a:spcBef>
              <a:buFont typeface="Arial" panose="020B0604020202020204" pitchFamily="34" charset="0"/>
              <a:buChar char="•"/>
            </a:pPr>
            <a:r>
              <a:rPr lang="en-US" sz="2800" dirty="0">
                <a:solidFill>
                  <a:schemeClr val="tx1"/>
                </a:solidFill>
              </a:rPr>
              <a:t>Heroin is part of Opioids  </a:t>
            </a:r>
          </a:p>
          <a:p>
            <a:pPr marL="800100" indent="-457200">
              <a:spcBef>
                <a:spcPts val="1200"/>
              </a:spcBef>
              <a:buFont typeface="Arial" panose="020B0604020202020204" pitchFamily="34" charset="0"/>
              <a:buChar char="•"/>
            </a:pPr>
            <a:r>
              <a:rPr lang="en-US" sz="2800" dirty="0">
                <a:solidFill>
                  <a:schemeClr val="tx1"/>
                </a:solidFill>
              </a:rPr>
              <a:t>Opioids are part of </a:t>
            </a:r>
            <a:br>
              <a:rPr lang="en-US" sz="2800" dirty="0">
                <a:solidFill>
                  <a:schemeClr val="tx1"/>
                </a:solidFill>
              </a:rPr>
            </a:br>
            <a:r>
              <a:rPr lang="en-US" sz="2800" dirty="0">
                <a:solidFill>
                  <a:schemeClr val="tx1"/>
                </a:solidFill>
              </a:rPr>
              <a:t>painkillers</a:t>
            </a:r>
          </a:p>
          <a:p>
            <a:pPr marL="800100" indent="-457200">
              <a:spcBef>
                <a:spcPts val="1200"/>
              </a:spcBef>
              <a:buFont typeface="Arial" panose="020B0604020202020204" pitchFamily="34" charset="0"/>
              <a:buChar char="•"/>
            </a:pPr>
            <a:r>
              <a:rPr lang="en-US" sz="2800" dirty="0">
                <a:solidFill>
                  <a:schemeClr val="tx1"/>
                </a:solidFill>
              </a:rPr>
              <a:t>Synthetic Drugs and </a:t>
            </a:r>
            <a:br>
              <a:rPr lang="en-US" sz="2800" dirty="0">
                <a:solidFill>
                  <a:schemeClr val="tx1"/>
                </a:solidFill>
              </a:rPr>
            </a:br>
            <a:r>
              <a:rPr lang="en-US" sz="2800" dirty="0">
                <a:solidFill>
                  <a:schemeClr val="tx1"/>
                </a:solidFill>
              </a:rPr>
              <a:t>Opioids partially overlap</a:t>
            </a:r>
          </a:p>
          <a:p>
            <a:pPr marL="800100" indent="-457200">
              <a:spcBef>
                <a:spcPts val="1200"/>
              </a:spcBef>
              <a:buFont typeface="Arial" panose="020B0604020202020204" pitchFamily="34" charset="0"/>
              <a:buChar char="•"/>
            </a:pPr>
            <a:r>
              <a:rPr lang="en-US" sz="2800" dirty="0">
                <a:solidFill>
                  <a:schemeClr val="tx1"/>
                </a:solidFill>
              </a:rPr>
              <a:t>Pain Killers and Synthetic </a:t>
            </a:r>
            <a:br>
              <a:rPr lang="en-US" sz="2800" dirty="0">
                <a:solidFill>
                  <a:schemeClr val="tx1"/>
                </a:solidFill>
              </a:rPr>
            </a:br>
            <a:r>
              <a:rPr lang="en-US" sz="2800" dirty="0">
                <a:solidFill>
                  <a:schemeClr val="tx1"/>
                </a:solidFill>
              </a:rPr>
              <a:t>Drugs partially overlap</a:t>
            </a:r>
          </a:p>
        </p:txBody>
      </p:sp>
      <p:cxnSp>
        <p:nvCxnSpPr>
          <p:cNvPr id="4" name="Straight Arrow Connector 3">
            <a:extLst>
              <a:ext uri="{FF2B5EF4-FFF2-40B4-BE49-F238E27FC236}">
                <a16:creationId xmlns:a16="http://schemas.microsoft.com/office/drawing/2014/main" id="{D73798D8-6C28-44B0-8E58-A654181E1A3C}"/>
              </a:ext>
            </a:extLst>
          </p:cNvPr>
          <p:cNvCxnSpPr>
            <a:cxnSpLocks/>
          </p:cNvCxnSpPr>
          <p:nvPr/>
        </p:nvCxnSpPr>
        <p:spPr>
          <a:xfrm>
            <a:off x="4931266" y="3122420"/>
            <a:ext cx="2599834" cy="77980"/>
          </a:xfrm>
          <a:prstGeom prst="straightConnector1">
            <a:avLst/>
          </a:prstGeom>
          <a:ln w="38100">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708B63E-824D-499E-A0EE-501608AC6C2C}"/>
              </a:ext>
            </a:extLst>
          </p:cNvPr>
          <p:cNvCxnSpPr>
            <a:cxnSpLocks/>
          </p:cNvCxnSpPr>
          <p:nvPr/>
        </p:nvCxnSpPr>
        <p:spPr>
          <a:xfrm>
            <a:off x="4931266" y="3742939"/>
            <a:ext cx="3408247" cy="797311"/>
          </a:xfrm>
          <a:prstGeom prst="straightConnector1">
            <a:avLst/>
          </a:prstGeom>
          <a:ln w="38100">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E8FEEE1-A661-4C3A-B34E-6FCAF89047B3}"/>
              </a:ext>
            </a:extLst>
          </p:cNvPr>
          <p:cNvCxnSpPr>
            <a:cxnSpLocks/>
          </p:cNvCxnSpPr>
          <p:nvPr/>
        </p:nvCxnSpPr>
        <p:spPr>
          <a:xfrm>
            <a:off x="4931266" y="4752589"/>
            <a:ext cx="3260234" cy="655831"/>
          </a:xfrm>
          <a:prstGeom prst="straightConnector1">
            <a:avLst/>
          </a:prstGeom>
          <a:ln w="38100">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76B3943-9B06-4278-B44D-8D1DCA479E06}"/>
              </a:ext>
            </a:extLst>
          </p:cNvPr>
          <p:cNvCxnSpPr>
            <a:cxnSpLocks/>
          </p:cNvCxnSpPr>
          <p:nvPr/>
        </p:nvCxnSpPr>
        <p:spPr>
          <a:xfrm flipV="1">
            <a:off x="4935162" y="5825739"/>
            <a:ext cx="4847013" cy="293840"/>
          </a:xfrm>
          <a:prstGeom prst="straightConnector1">
            <a:avLst/>
          </a:prstGeom>
          <a:ln w="38100">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sp>
        <p:nvSpPr>
          <p:cNvPr id="32" name="Title 1">
            <a:extLst>
              <a:ext uri="{FF2B5EF4-FFF2-40B4-BE49-F238E27FC236}">
                <a16:creationId xmlns:a16="http://schemas.microsoft.com/office/drawing/2014/main" id="{25DC7C97-BCDD-4B69-B673-7B6612658B92}"/>
              </a:ext>
            </a:extLst>
          </p:cNvPr>
          <p:cNvSpPr>
            <a:spLocks noGrp="1"/>
          </p:cNvSpPr>
          <p:nvPr>
            <p:ph type="title"/>
          </p:nvPr>
        </p:nvSpPr>
        <p:spPr>
          <a:xfrm>
            <a:off x="838200" y="238125"/>
            <a:ext cx="10515600" cy="574327"/>
          </a:xfrm>
        </p:spPr>
        <p:txBody>
          <a:bodyPr>
            <a:normAutofit fontScale="90000"/>
          </a:bodyPr>
          <a:lstStyle/>
          <a:p>
            <a:r>
              <a:rPr lang="en-US" b="1" dirty="0"/>
              <a:t>Substance Data Correlation Heatmap</a:t>
            </a:r>
          </a:p>
        </p:txBody>
      </p:sp>
      <p:grpSp>
        <p:nvGrpSpPr>
          <p:cNvPr id="37" name="Group 36">
            <a:extLst>
              <a:ext uri="{FF2B5EF4-FFF2-40B4-BE49-F238E27FC236}">
                <a16:creationId xmlns:a16="http://schemas.microsoft.com/office/drawing/2014/main" id="{41F485DB-7CF4-4827-8DAF-53FF50CD76C3}"/>
              </a:ext>
            </a:extLst>
          </p:cNvPr>
          <p:cNvGrpSpPr/>
          <p:nvPr/>
        </p:nvGrpSpPr>
        <p:grpSpPr>
          <a:xfrm>
            <a:off x="-522514" y="4050346"/>
            <a:ext cx="917861" cy="1136942"/>
            <a:chOff x="-522514" y="258655"/>
            <a:chExt cx="917861" cy="1184441"/>
          </a:xfrm>
        </p:grpSpPr>
        <p:sp>
          <p:nvSpPr>
            <p:cNvPr id="38" name="Rectangle: Rounded Corners 37">
              <a:extLst>
                <a:ext uri="{FF2B5EF4-FFF2-40B4-BE49-F238E27FC236}">
                  <a16:creationId xmlns:a16="http://schemas.microsoft.com/office/drawing/2014/main" id="{A4B4F470-773B-4E65-AA72-27C8760CC43C}"/>
                </a:ext>
              </a:extLst>
            </p:cNvPr>
            <p:cNvSpPr/>
            <p:nvPr/>
          </p:nvSpPr>
          <p:spPr>
            <a:xfrm>
              <a:off x="-198419" y="306156"/>
              <a:ext cx="593766" cy="102127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4000" dirty="0"/>
                <a:t>6</a:t>
              </a:r>
            </a:p>
          </p:txBody>
        </p:sp>
        <p:sp>
          <p:nvSpPr>
            <p:cNvPr id="39" name="Rectangle 38">
              <a:extLst>
                <a:ext uri="{FF2B5EF4-FFF2-40B4-BE49-F238E27FC236}">
                  <a16:creationId xmlns:a16="http://schemas.microsoft.com/office/drawing/2014/main" id="{D8628F3E-3621-48FC-83BB-D3B88B385DBE}"/>
                </a:ext>
              </a:extLst>
            </p:cNvPr>
            <p:cNvSpPr/>
            <p:nvPr/>
          </p:nvSpPr>
          <p:spPr>
            <a:xfrm>
              <a:off x="-522514" y="258655"/>
              <a:ext cx="522514" cy="11844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40" name="Table 39">
            <a:extLst>
              <a:ext uri="{FF2B5EF4-FFF2-40B4-BE49-F238E27FC236}">
                <a16:creationId xmlns:a16="http://schemas.microsoft.com/office/drawing/2014/main" id="{78F6A782-B30F-4175-9D84-25DA3E7DAAF1}"/>
              </a:ext>
            </a:extLst>
          </p:cNvPr>
          <p:cNvGraphicFramePr>
            <a:graphicFrameLocks noGrp="1"/>
          </p:cNvGraphicFramePr>
          <p:nvPr>
            <p:extLst>
              <p:ext uri="{D42A27DB-BD31-4B8C-83A1-F6EECF244321}">
                <p14:modId xmlns:p14="http://schemas.microsoft.com/office/powerpoint/2010/main" val="2554980905"/>
              </p:ext>
            </p:extLst>
          </p:nvPr>
        </p:nvGraphicFramePr>
        <p:xfrm>
          <a:off x="-1085933" y="484458"/>
          <a:ext cx="895928" cy="5985168"/>
        </p:xfrm>
        <a:graphic>
          <a:graphicData uri="http://schemas.openxmlformats.org/drawingml/2006/table">
            <a:tbl>
              <a:tblPr firstRow="1" bandRow="1">
                <a:tableStyleId>{5C22544A-7EE6-4342-B048-85BDC9FD1C3A}</a:tableStyleId>
              </a:tblPr>
              <a:tblGrid>
                <a:gridCol w="895928">
                  <a:extLst>
                    <a:ext uri="{9D8B030D-6E8A-4147-A177-3AD203B41FA5}">
                      <a16:colId xmlns:a16="http://schemas.microsoft.com/office/drawing/2014/main" val="1052675496"/>
                    </a:ext>
                  </a:extLst>
                </a:gridCol>
              </a:tblGrid>
              <a:tr h="748146">
                <a:tc>
                  <a:txBody>
                    <a:bodyPr/>
                    <a:lstStyle/>
                    <a:p>
                      <a:endParaRPr lang="en-US" dirty="0"/>
                    </a:p>
                  </a:txBody>
                  <a:tcPr>
                    <a:noFill/>
                  </a:tcPr>
                </a:tc>
                <a:extLst>
                  <a:ext uri="{0D108BD9-81ED-4DB2-BD59-A6C34878D82A}">
                    <a16:rowId xmlns:a16="http://schemas.microsoft.com/office/drawing/2014/main" val="2653582802"/>
                  </a:ext>
                </a:extLst>
              </a:tr>
              <a:tr h="748146">
                <a:tc>
                  <a:txBody>
                    <a:bodyPr/>
                    <a:lstStyle/>
                    <a:p>
                      <a:endParaRPr lang="en-US"/>
                    </a:p>
                  </a:txBody>
                  <a:tcPr>
                    <a:noFill/>
                  </a:tcPr>
                </a:tc>
                <a:extLst>
                  <a:ext uri="{0D108BD9-81ED-4DB2-BD59-A6C34878D82A}">
                    <a16:rowId xmlns:a16="http://schemas.microsoft.com/office/drawing/2014/main" val="2142628752"/>
                  </a:ext>
                </a:extLst>
              </a:tr>
              <a:tr h="748146">
                <a:tc>
                  <a:txBody>
                    <a:bodyPr/>
                    <a:lstStyle/>
                    <a:p>
                      <a:endParaRPr lang="en-US" dirty="0"/>
                    </a:p>
                  </a:txBody>
                  <a:tcPr>
                    <a:noFill/>
                  </a:tcPr>
                </a:tc>
                <a:extLst>
                  <a:ext uri="{0D108BD9-81ED-4DB2-BD59-A6C34878D82A}">
                    <a16:rowId xmlns:a16="http://schemas.microsoft.com/office/drawing/2014/main" val="1800800147"/>
                  </a:ext>
                </a:extLst>
              </a:tr>
              <a:tr h="748146">
                <a:tc>
                  <a:txBody>
                    <a:bodyPr/>
                    <a:lstStyle/>
                    <a:p>
                      <a:endParaRPr lang="en-US" dirty="0"/>
                    </a:p>
                  </a:txBody>
                  <a:tcPr>
                    <a:noFill/>
                  </a:tcPr>
                </a:tc>
                <a:extLst>
                  <a:ext uri="{0D108BD9-81ED-4DB2-BD59-A6C34878D82A}">
                    <a16:rowId xmlns:a16="http://schemas.microsoft.com/office/drawing/2014/main" val="1557996889"/>
                  </a:ext>
                </a:extLst>
              </a:tr>
              <a:tr h="748146">
                <a:tc>
                  <a:txBody>
                    <a:bodyPr/>
                    <a:lstStyle/>
                    <a:p>
                      <a:endParaRPr lang="en-US"/>
                    </a:p>
                  </a:txBody>
                  <a:tcPr>
                    <a:noFill/>
                  </a:tcPr>
                </a:tc>
                <a:extLst>
                  <a:ext uri="{0D108BD9-81ED-4DB2-BD59-A6C34878D82A}">
                    <a16:rowId xmlns:a16="http://schemas.microsoft.com/office/drawing/2014/main" val="2195406634"/>
                  </a:ext>
                </a:extLst>
              </a:tr>
              <a:tr h="748146">
                <a:tc>
                  <a:txBody>
                    <a:bodyPr/>
                    <a:lstStyle/>
                    <a:p>
                      <a:endParaRPr lang="en-US"/>
                    </a:p>
                  </a:txBody>
                  <a:tcPr>
                    <a:noFill/>
                  </a:tcPr>
                </a:tc>
                <a:extLst>
                  <a:ext uri="{0D108BD9-81ED-4DB2-BD59-A6C34878D82A}">
                    <a16:rowId xmlns:a16="http://schemas.microsoft.com/office/drawing/2014/main" val="3946902250"/>
                  </a:ext>
                </a:extLst>
              </a:tr>
              <a:tr h="748146">
                <a:tc>
                  <a:txBody>
                    <a:bodyPr/>
                    <a:lstStyle/>
                    <a:p>
                      <a:endParaRPr lang="en-US" dirty="0"/>
                    </a:p>
                  </a:txBody>
                  <a:tcPr>
                    <a:noFill/>
                  </a:tcPr>
                </a:tc>
                <a:extLst>
                  <a:ext uri="{0D108BD9-81ED-4DB2-BD59-A6C34878D82A}">
                    <a16:rowId xmlns:a16="http://schemas.microsoft.com/office/drawing/2014/main" val="3448138696"/>
                  </a:ext>
                </a:extLst>
              </a:tr>
              <a:tr h="748146">
                <a:tc>
                  <a:txBody>
                    <a:bodyPr/>
                    <a:lstStyle/>
                    <a:p>
                      <a:endParaRPr lang="en-US" dirty="0"/>
                    </a:p>
                  </a:txBody>
                  <a:tcPr>
                    <a:noFill/>
                  </a:tcPr>
                </a:tc>
                <a:extLst>
                  <a:ext uri="{0D108BD9-81ED-4DB2-BD59-A6C34878D82A}">
                    <a16:rowId xmlns:a16="http://schemas.microsoft.com/office/drawing/2014/main" val="2270679604"/>
                  </a:ext>
                </a:extLst>
              </a:tr>
            </a:tbl>
          </a:graphicData>
        </a:graphic>
      </p:graphicFrame>
    </p:spTree>
    <p:extLst>
      <p:ext uri="{BB962C8B-B14F-4D97-AF65-F5344CB8AC3E}">
        <p14:creationId xmlns:p14="http://schemas.microsoft.com/office/powerpoint/2010/main" val="35596671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9907B33-7585-4355-B67F-9079A499B6E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964613" y="1012091"/>
            <a:ext cx="6227387" cy="5845909"/>
          </a:xfrm>
        </p:spPr>
      </p:pic>
      <p:sp>
        <p:nvSpPr>
          <p:cNvPr id="10" name="Content Placeholder 2">
            <a:extLst>
              <a:ext uri="{FF2B5EF4-FFF2-40B4-BE49-F238E27FC236}">
                <a16:creationId xmlns:a16="http://schemas.microsoft.com/office/drawing/2014/main" id="{D37B9499-F32C-4535-94F2-48A8EAAD2A23}"/>
              </a:ext>
            </a:extLst>
          </p:cNvPr>
          <p:cNvSpPr txBox="1">
            <a:spLocks/>
          </p:cNvSpPr>
          <p:nvPr/>
        </p:nvSpPr>
        <p:spPr>
          <a:xfrm>
            <a:off x="509896" y="1405240"/>
            <a:ext cx="5781282" cy="48204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200"/>
              </a:spcBef>
            </a:pPr>
            <a:r>
              <a:rPr lang="en-US" dirty="0"/>
              <a:t>Excluding the non-orthogonal factors, the strongest remaining correlation was a negative one between Alcohol and Opioids: </a:t>
            </a:r>
          </a:p>
          <a:p>
            <a:pPr lvl="1">
              <a:lnSpc>
                <a:spcPct val="100000"/>
              </a:lnSpc>
              <a:spcBef>
                <a:spcPts val="1200"/>
              </a:spcBef>
            </a:pPr>
            <a:r>
              <a:rPr lang="en-US" dirty="0"/>
              <a:t>Suggesting that Opioids are potentially displacing Alcohol among the abused substances</a:t>
            </a:r>
          </a:p>
          <a:p>
            <a:pPr>
              <a:lnSpc>
                <a:spcPct val="100000"/>
              </a:lnSpc>
              <a:spcBef>
                <a:spcPts val="1200"/>
              </a:spcBef>
            </a:pPr>
            <a:r>
              <a:rPr lang="en-US" dirty="0"/>
              <a:t>More nuanced analysis was performed using ratios of specific drug abuse cases to the total drug abuse ones</a:t>
            </a:r>
          </a:p>
          <a:p>
            <a:pPr>
              <a:lnSpc>
                <a:spcPct val="100000"/>
              </a:lnSpc>
              <a:spcBef>
                <a:spcPts val="1200"/>
              </a:spcBef>
            </a:pPr>
            <a:endParaRPr lang="en-US" sz="2400" dirty="0"/>
          </a:p>
        </p:txBody>
      </p:sp>
      <p:sp>
        <p:nvSpPr>
          <p:cNvPr id="11" name="Oval 10">
            <a:extLst>
              <a:ext uri="{FF2B5EF4-FFF2-40B4-BE49-F238E27FC236}">
                <a16:creationId xmlns:a16="http://schemas.microsoft.com/office/drawing/2014/main" id="{69F60D34-86ED-47CE-B728-C046866A4C22}"/>
              </a:ext>
            </a:extLst>
          </p:cNvPr>
          <p:cNvSpPr/>
          <p:nvPr/>
        </p:nvSpPr>
        <p:spPr>
          <a:xfrm>
            <a:off x="7531100" y="2959100"/>
            <a:ext cx="520700" cy="508000"/>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C4EB50E-18E7-47ED-B678-F7C6127ABE65}"/>
              </a:ext>
            </a:extLst>
          </p:cNvPr>
          <p:cNvSpPr/>
          <p:nvPr/>
        </p:nvSpPr>
        <p:spPr>
          <a:xfrm>
            <a:off x="8413750" y="4318000"/>
            <a:ext cx="520700" cy="508000"/>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1149518-1A71-46A7-B41E-F4254AFB0E4A}"/>
              </a:ext>
            </a:extLst>
          </p:cNvPr>
          <p:cNvSpPr/>
          <p:nvPr/>
        </p:nvSpPr>
        <p:spPr>
          <a:xfrm>
            <a:off x="8413750" y="5245100"/>
            <a:ext cx="520700" cy="508000"/>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137C912B-D931-4265-9AF2-FC3D73FE9F1C}"/>
              </a:ext>
            </a:extLst>
          </p:cNvPr>
          <p:cNvSpPr/>
          <p:nvPr/>
        </p:nvSpPr>
        <p:spPr>
          <a:xfrm>
            <a:off x="9782175" y="5266933"/>
            <a:ext cx="520700" cy="508000"/>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6419980A-12A3-4D14-A3B7-DBEEDEDEA208}"/>
              </a:ext>
            </a:extLst>
          </p:cNvPr>
          <p:cNvSpPr/>
          <p:nvPr/>
        </p:nvSpPr>
        <p:spPr>
          <a:xfrm>
            <a:off x="6985000" y="2895600"/>
            <a:ext cx="635000" cy="609600"/>
          </a:xfrm>
          <a:prstGeom prst="round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itle 1">
            <a:extLst>
              <a:ext uri="{FF2B5EF4-FFF2-40B4-BE49-F238E27FC236}">
                <a16:creationId xmlns:a16="http://schemas.microsoft.com/office/drawing/2014/main" id="{11955032-D7C0-404A-9E06-E74FB56ED5E0}"/>
              </a:ext>
            </a:extLst>
          </p:cNvPr>
          <p:cNvSpPr>
            <a:spLocks noGrp="1"/>
          </p:cNvSpPr>
          <p:nvPr>
            <p:ph type="title"/>
          </p:nvPr>
        </p:nvSpPr>
        <p:spPr>
          <a:xfrm>
            <a:off x="838200" y="238125"/>
            <a:ext cx="10515600" cy="574327"/>
          </a:xfrm>
        </p:spPr>
        <p:txBody>
          <a:bodyPr>
            <a:normAutofit fontScale="90000"/>
          </a:bodyPr>
          <a:lstStyle/>
          <a:p>
            <a:r>
              <a:rPr lang="en-US" b="1" dirty="0"/>
              <a:t>Substance Data Correlation Heatmap</a:t>
            </a:r>
          </a:p>
        </p:txBody>
      </p:sp>
      <p:grpSp>
        <p:nvGrpSpPr>
          <p:cNvPr id="25" name="Group 24">
            <a:extLst>
              <a:ext uri="{FF2B5EF4-FFF2-40B4-BE49-F238E27FC236}">
                <a16:creationId xmlns:a16="http://schemas.microsoft.com/office/drawing/2014/main" id="{8B85F592-20FD-410A-81A2-162BB388B163}"/>
              </a:ext>
            </a:extLst>
          </p:cNvPr>
          <p:cNvGrpSpPr/>
          <p:nvPr/>
        </p:nvGrpSpPr>
        <p:grpSpPr>
          <a:xfrm>
            <a:off x="-522514" y="4050346"/>
            <a:ext cx="917861" cy="1136942"/>
            <a:chOff x="-522514" y="258655"/>
            <a:chExt cx="917861" cy="1184441"/>
          </a:xfrm>
        </p:grpSpPr>
        <p:sp>
          <p:nvSpPr>
            <p:cNvPr id="26" name="Rectangle: Rounded Corners 25">
              <a:extLst>
                <a:ext uri="{FF2B5EF4-FFF2-40B4-BE49-F238E27FC236}">
                  <a16:creationId xmlns:a16="http://schemas.microsoft.com/office/drawing/2014/main" id="{5447C062-D83E-4DEC-A6FC-D2EF6558C25F}"/>
                </a:ext>
              </a:extLst>
            </p:cNvPr>
            <p:cNvSpPr/>
            <p:nvPr/>
          </p:nvSpPr>
          <p:spPr>
            <a:xfrm>
              <a:off x="-198419" y="306156"/>
              <a:ext cx="593766" cy="102127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4000" dirty="0"/>
                <a:t>6</a:t>
              </a:r>
            </a:p>
          </p:txBody>
        </p:sp>
        <p:sp>
          <p:nvSpPr>
            <p:cNvPr id="27" name="Rectangle 26">
              <a:extLst>
                <a:ext uri="{FF2B5EF4-FFF2-40B4-BE49-F238E27FC236}">
                  <a16:creationId xmlns:a16="http://schemas.microsoft.com/office/drawing/2014/main" id="{947A1E6B-8B8D-4B95-A00D-62034460F0B2}"/>
                </a:ext>
              </a:extLst>
            </p:cNvPr>
            <p:cNvSpPr/>
            <p:nvPr/>
          </p:nvSpPr>
          <p:spPr>
            <a:xfrm>
              <a:off x="-522514" y="258655"/>
              <a:ext cx="522514" cy="11844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28" name="Table 27">
            <a:extLst>
              <a:ext uri="{FF2B5EF4-FFF2-40B4-BE49-F238E27FC236}">
                <a16:creationId xmlns:a16="http://schemas.microsoft.com/office/drawing/2014/main" id="{EDA853B6-F2C3-488A-8484-729AB6EC68C7}"/>
              </a:ext>
            </a:extLst>
          </p:cNvPr>
          <p:cNvGraphicFramePr>
            <a:graphicFrameLocks noGrp="1"/>
          </p:cNvGraphicFramePr>
          <p:nvPr>
            <p:extLst>
              <p:ext uri="{D42A27DB-BD31-4B8C-83A1-F6EECF244321}">
                <p14:modId xmlns:p14="http://schemas.microsoft.com/office/powerpoint/2010/main" val="2554980905"/>
              </p:ext>
            </p:extLst>
          </p:nvPr>
        </p:nvGraphicFramePr>
        <p:xfrm>
          <a:off x="-1085933" y="484458"/>
          <a:ext cx="895928" cy="5985168"/>
        </p:xfrm>
        <a:graphic>
          <a:graphicData uri="http://schemas.openxmlformats.org/drawingml/2006/table">
            <a:tbl>
              <a:tblPr firstRow="1" bandRow="1">
                <a:tableStyleId>{5C22544A-7EE6-4342-B048-85BDC9FD1C3A}</a:tableStyleId>
              </a:tblPr>
              <a:tblGrid>
                <a:gridCol w="895928">
                  <a:extLst>
                    <a:ext uri="{9D8B030D-6E8A-4147-A177-3AD203B41FA5}">
                      <a16:colId xmlns:a16="http://schemas.microsoft.com/office/drawing/2014/main" val="1052675496"/>
                    </a:ext>
                  </a:extLst>
                </a:gridCol>
              </a:tblGrid>
              <a:tr h="748146">
                <a:tc>
                  <a:txBody>
                    <a:bodyPr/>
                    <a:lstStyle/>
                    <a:p>
                      <a:endParaRPr lang="en-US" dirty="0"/>
                    </a:p>
                  </a:txBody>
                  <a:tcPr>
                    <a:noFill/>
                  </a:tcPr>
                </a:tc>
                <a:extLst>
                  <a:ext uri="{0D108BD9-81ED-4DB2-BD59-A6C34878D82A}">
                    <a16:rowId xmlns:a16="http://schemas.microsoft.com/office/drawing/2014/main" val="2653582802"/>
                  </a:ext>
                </a:extLst>
              </a:tr>
              <a:tr h="748146">
                <a:tc>
                  <a:txBody>
                    <a:bodyPr/>
                    <a:lstStyle/>
                    <a:p>
                      <a:endParaRPr lang="en-US"/>
                    </a:p>
                  </a:txBody>
                  <a:tcPr>
                    <a:noFill/>
                  </a:tcPr>
                </a:tc>
                <a:extLst>
                  <a:ext uri="{0D108BD9-81ED-4DB2-BD59-A6C34878D82A}">
                    <a16:rowId xmlns:a16="http://schemas.microsoft.com/office/drawing/2014/main" val="2142628752"/>
                  </a:ext>
                </a:extLst>
              </a:tr>
              <a:tr h="748146">
                <a:tc>
                  <a:txBody>
                    <a:bodyPr/>
                    <a:lstStyle/>
                    <a:p>
                      <a:endParaRPr lang="en-US" dirty="0"/>
                    </a:p>
                  </a:txBody>
                  <a:tcPr>
                    <a:noFill/>
                  </a:tcPr>
                </a:tc>
                <a:extLst>
                  <a:ext uri="{0D108BD9-81ED-4DB2-BD59-A6C34878D82A}">
                    <a16:rowId xmlns:a16="http://schemas.microsoft.com/office/drawing/2014/main" val="1800800147"/>
                  </a:ext>
                </a:extLst>
              </a:tr>
              <a:tr h="748146">
                <a:tc>
                  <a:txBody>
                    <a:bodyPr/>
                    <a:lstStyle/>
                    <a:p>
                      <a:endParaRPr lang="en-US" dirty="0"/>
                    </a:p>
                  </a:txBody>
                  <a:tcPr>
                    <a:noFill/>
                  </a:tcPr>
                </a:tc>
                <a:extLst>
                  <a:ext uri="{0D108BD9-81ED-4DB2-BD59-A6C34878D82A}">
                    <a16:rowId xmlns:a16="http://schemas.microsoft.com/office/drawing/2014/main" val="1557996889"/>
                  </a:ext>
                </a:extLst>
              </a:tr>
              <a:tr h="748146">
                <a:tc>
                  <a:txBody>
                    <a:bodyPr/>
                    <a:lstStyle/>
                    <a:p>
                      <a:endParaRPr lang="en-US"/>
                    </a:p>
                  </a:txBody>
                  <a:tcPr>
                    <a:noFill/>
                  </a:tcPr>
                </a:tc>
                <a:extLst>
                  <a:ext uri="{0D108BD9-81ED-4DB2-BD59-A6C34878D82A}">
                    <a16:rowId xmlns:a16="http://schemas.microsoft.com/office/drawing/2014/main" val="2195406634"/>
                  </a:ext>
                </a:extLst>
              </a:tr>
              <a:tr h="748146">
                <a:tc>
                  <a:txBody>
                    <a:bodyPr/>
                    <a:lstStyle/>
                    <a:p>
                      <a:endParaRPr lang="en-US"/>
                    </a:p>
                  </a:txBody>
                  <a:tcPr>
                    <a:noFill/>
                  </a:tcPr>
                </a:tc>
                <a:extLst>
                  <a:ext uri="{0D108BD9-81ED-4DB2-BD59-A6C34878D82A}">
                    <a16:rowId xmlns:a16="http://schemas.microsoft.com/office/drawing/2014/main" val="3946902250"/>
                  </a:ext>
                </a:extLst>
              </a:tr>
              <a:tr h="748146">
                <a:tc>
                  <a:txBody>
                    <a:bodyPr/>
                    <a:lstStyle/>
                    <a:p>
                      <a:endParaRPr lang="en-US" dirty="0"/>
                    </a:p>
                  </a:txBody>
                  <a:tcPr>
                    <a:noFill/>
                  </a:tcPr>
                </a:tc>
                <a:extLst>
                  <a:ext uri="{0D108BD9-81ED-4DB2-BD59-A6C34878D82A}">
                    <a16:rowId xmlns:a16="http://schemas.microsoft.com/office/drawing/2014/main" val="3448138696"/>
                  </a:ext>
                </a:extLst>
              </a:tr>
              <a:tr h="748146">
                <a:tc>
                  <a:txBody>
                    <a:bodyPr/>
                    <a:lstStyle/>
                    <a:p>
                      <a:endParaRPr lang="en-US" dirty="0"/>
                    </a:p>
                  </a:txBody>
                  <a:tcPr>
                    <a:noFill/>
                  </a:tcPr>
                </a:tc>
                <a:extLst>
                  <a:ext uri="{0D108BD9-81ED-4DB2-BD59-A6C34878D82A}">
                    <a16:rowId xmlns:a16="http://schemas.microsoft.com/office/drawing/2014/main" val="2270679604"/>
                  </a:ext>
                </a:extLst>
              </a:tr>
            </a:tbl>
          </a:graphicData>
        </a:graphic>
      </p:graphicFrame>
    </p:spTree>
    <p:extLst>
      <p:ext uri="{BB962C8B-B14F-4D97-AF65-F5344CB8AC3E}">
        <p14:creationId xmlns:p14="http://schemas.microsoft.com/office/powerpoint/2010/main" val="4595188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740D34B-EF92-48AA-BD5A-491D05AC1D18}"/>
              </a:ext>
            </a:extLst>
          </p:cNvPr>
          <p:cNvGrpSpPr/>
          <p:nvPr/>
        </p:nvGrpSpPr>
        <p:grpSpPr>
          <a:xfrm>
            <a:off x="895609" y="1126570"/>
            <a:ext cx="10972800" cy="2743200"/>
            <a:chOff x="3197860" y="2877820"/>
            <a:chExt cx="5796280" cy="1102360"/>
          </a:xfrm>
        </p:grpSpPr>
        <p:pic>
          <p:nvPicPr>
            <p:cNvPr id="5" name="Picture 4">
              <a:extLst>
                <a:ext uri="{FF2B5EF4-FFF2-40B4-BE49-F238E27FC236}">
                  <a16:creationId xmlns:a16="http://schemas.microsoft.com/office/drawing/2014/main" id="{4F693667-C54A-43EF-832C-E705DAB64049}"/>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3197860" y="2877820"/>
              <a:ext cx="1370330" cy="1096010"/>
            </a:xfrm>
            <a:prstGeom prst="rect">
              <a:avLst/>
            </a:prstGeom>
          </p:spPr>
        </p:pic>
        <p:pic>
          <p:nvPicPr>
            <p:cNvPr id="6" name="Picture 5">
              <a:extLst>
                <a:ext uri="{FF2B5EF4-FFF2-40B4-BE49-F238E27FC236}">
                  <a16:creationId xmlns:a16="http://schemas.microsoft.com/office/drawing/2014/main" id="{760C386E-F02C-4CDF-82C8-E503A3CC67AE}"/>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4677410" y="2877820"/>
              <a:ext cx="1370330" cy="1096010"/>
            </a:xfrm>
            <a:prstGeom prst="rect">
              <a:avLst/>
            </a:prstGeom>
          </p:spPr>
        </p:pic>
        <p:pic>
          <p:nvPicPr>
            <p:cNvPr id="7" name="Picture 6">
              <a:extLst>
                <a:ext uri="{FF2B5EF4-FFF2-40B4-BE49-F238E27FC236}">
                  <a16:creationId xmlns:a16="http://schemas.microsoft.com/office/drawing/2014/main" id="{E3150B89-D574-450B-8ED7-D672F3DDB170}"/>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6080760" y="2884170"/>
              <a:ext cx="1370330" cy="1096010"/>
            </a:xfrm>
            <a:prstGeom prst="rect">
              <a:avLst/>
            </a:prstGeom>
          </p:spPr>
        </p:pic>
        <p:pic>
          <p:nvPicPr>
            <p:cNvPr id="8" name="Picture 7">
              <a:extLst>
                <a:ext uri="{FF2B5EF4-FFF2-40B4-BE49-F238E27FC236}">
                  <a16:creationId xmlns:a16="http://schemas.microsoft.com/office/drawing/2014/main" id="{172BB4AE-596C-49BA-B1C8-E739B9FC9B59}"/>
                </a:ext>
              </a:extLst>
            </p:cNvPr>
            <p:cNvPicPr/>
            <p:nvPr/>
          </p:nvPicPr>
          <p:blipFill>
            <a:blip r:embed="rId6" cstate="print">
              <a:extLst>
                <a:ext uri="{28A0092B-C50C-407E-A947-70E740481C1C}">
                  <a14:useLocalDpi xmlns:a14="http://schemas.microsoft.com/office/drawing/2010/main" val="0"/>
                </a:ext>
              </a:extLst>
            </a:blip>
            <a:stretch>
              <a:fillRect/>
            </a:stretch>
          </p:blipFill>
          <p:spPr>
            <a:xfrm>
              <a:off x="7623810" y="2877820"/>
              <a:ext cx="1370330" cy="1096010"/>
            </a:xfrm>
            <a:prstGeom prst="rect">
              <a:avLst/>
            </a:prstGeom>
          </p:spPr>
        </p:pic>
      </p:grpSp>
      <p:sp>
        <p:nvSpPr>
          <p:cNvPr id="2" name="Title 1">
            <a:extLst>
              <a:ext uri="{FF2B5EF4-FFF2-40B4-BE49-F238E27FC236}">
                <a16:creationId xmlns:a16="http://schemas.microsoft.com/office/drawing/2014/main" id="{294EA575-1D46-49D9-82D4-FF40C9299E82}"/>
              </a:ext>
            </a:extLst>
          </p:cNvPr>
          <p:cNvSpPr>
            <a:spLocks noGrp="1"/>
          </p:cNvSpPr>
          <p:nvPr>
            <p:ph type="title"/>
          </p:nvPr>
        </p:nvSpPr>
        <p:spPr>
          <a:xfrm>
            <a:off x="263047" y="14397"/>
            <a:ext cx="11699309" cy="1062841"/>
          </a:xfrm>
        </p:spPr>
        <p:txBody>
          <a:bodyPr>
            <a:noAutofit/>
          </a:bodyPr>
          <a:lstStyle/>
          <a:p>
            <a:r>
              <a:rPr lang="en-US" sz="4000" b="1" dirty="0"/>
              <a:t>Results: Example - Increased abuse in 2008 -2017</a:t>
            </a:r>
          </a:p>
        </p:txBody>
      </p:sp>
      <p:sp>
        <p:nvSpPr>
          <p:cNvPr id="11" name="TextBox 10">
            <a:extLst>
              <a:ext uri="{FF2B5EF4-FFF2-40B4-BE49-F238E27FC236}">
                <a16:creationId xmlns:a16="http://schemas.microsoft.com/office/drawing/2014/main" id="{5904F1A6-40CC-48BC-9916-F1C23171B6EF}"/>
              </a:ext>
            </a:extLst>
          </p:cNvPr>
          <p:cNvSpPr txBox="1"/>
          <p:nvPr/>
        </p:nvSpPr>
        <p:spPr>
          <a:xfrm>
            <a:off x="320794" y="1529567"/>
            <a:ext cx="1565753" cy="584775"/>
          </a:xfrm>
          <a:prstGeom prst="rect">
            <a:avLst/>
          </a:prstGeom>
          <a:noFill/>
        </p:spPr>
        <p:txBody>
          <a:bodyPr wrap="square" rtlCol="0">
            <a:spAutoFit/>
          </a:bodyPr>
          <a:lstStyle/>
          <a:p>
            <a:pPr algn="ctr"/>
            <a:r>
              <a:rPr lang="en-US" sz="3200" b="1" dirty="0"/>
              <a:t>Opioids</a:t>
            </a:r>
          </a:p>
        </p:txBody>
      </p:sp>
      <p:grpSp>
        <p:nvGrpSpPr>
          <p:cNvPr id="18" name="Group 17">
            <a:extLst>
              <a:ext uri="{FF2B5EF4-FFF2-40B4-BE49-F238E27FC236}">
                <a16:creationId xmlns:a16="http://schemas.microsoft.com/office/drawing/2014/main" id="{75D2D418-EBD0-4EFA-82A6-6C009352CE30}"/>
              </a:ext>
            </a:extLst>
          </p:cNvPr>
          <p:cNvGrpSpPr/>
          <p:nvPr/>
        </p:nvGrpSpPr>
        <p:grpSpPr>
          <a:xfrm>
            <a:off x="585452" y="3934904"/>
            <a:ext cx="10972800" cy="2743200"/>
            <a:chOff x="3197860" y="2877503"/>
            <a:chExt cx="5796280" cy="1102995"/>
          </a:xfrm>
        </p:grpSpPr>
        <p:pic>
          <p:nvPicPr>
            <p:cNvPr id="19" name="Picture 18">
              <a:extLst>
                <a:ext uri="{FF2B5EF4-FFF2-40B4-BE49-F238E27FC236}">
                  <a16:creationId xmlns:a16="http://schemas.microsoft.com/office/drawing/2014/main" id="{C0A1599F-3F21-44A3-8696-C69DFEDDD87D}"/>
                </a:ext>
              </a:extLst>
            </p:cNvPr>
            <p:cNvPicPr/>
            <p:nvPr/>
          </p:nvPicPr>
          <p:blipFill>
            <a:blip r:embed="rId7" cstate="print">
              <a:extLst>
                <a:ext uri="{28A0092B-C50C-407E-A947-70E740481C1C}">
                  <a14:useLocalDpi xmlns:a14="http://schemas.microsoft.com/office/drawing/2010/main" val="0"/>
                </a:ext>
              </a:extLst>
            </a:blip>
            <a:stretch>
              <a:fillRect/>
            </a:stretch>
          </p:blipFill>
          <p:spPr>
            <a:xfrm>
              <a:off x="3197860" y="2877503"/>
              <a:ext cx="1370330" cy="1096645"/>
            </a:xfrm>
            <a:prstGeom prst="rect">
              <a:avLst/>
            </a:prstGeom>
          </p:spPr>
        </p:pic>
        <p:pic>
          <p:nvPicPr>
            <p:cNvPr id="20" name="Picture 19">
              <a:extLst>
                <a:ext uri="{FF2B5EF4-FFF2-40B4-BE49-F238E27FC236}">
                  <a16:creationId xmlns:a16="http://schemas.microsoft.com/office/drawing/2014/main" id="{A921A71D-4B02-434E-8F4F-4AFFFBC6A194}"/>
                </a:ext>
              </a:extLst>
            </p:cNvPr>
            <p:cNvPicPr/>
            <p:nvPr/>
          </p:nvPicPr>
          <p:blipFill>
            <a:blip r:embed="rId8" cstate="print">
              <a:extLst>
                <a:ext uri="{28A0092B-C50C-407E-A947-70E740481C1C}">
                  <a14:useLocalDpi xmlns:a14="http://schemas.microsoft.com/office/drawing/2010/main" val="0"/>
                </a:ext>
              </a:extLst>
            </a:blip>
            <a:stretch>
              <a:fillRect/>
            </a:stretch>
          </p:blipFill>
          <p:spPr>
            <a:xfrm>
              <a:off x="4677410" y="2877503"/>
              <a:ext cx="1370330" cy="1096645"/>
            </a:xfrm>
            <a:prstGeom prst="rect">
              <a:avLst/>
            </a:prstGeom>
          </p:spPr>
        </p:pic>
        <p:pic>
          <p:nvPicPr>
            <p:cNvPr id="21" name="Picture 20">
              <a:extLst>
                <a:ext uri="{FF2B5EF4-FFF2-40B4-BE49-F238E27FC236}">
                  <a16:creationId xmlns:a16="http://schemas.microsoft.com/office/drawing/2014/main" id="{D96DFF9A-3036-4846-937B-D27518212041}"/>
                </a:ext>
              </a:extLst>
            </p:cNvPr>
            <p:cNvPicPr/>
            <p:nvPr/>
          </p:nvPicPr>
          <p:blipFill>
            <a:blip r:embed="rId9" cstate="print">
              <a:extLst>
                <a:ext uri="{28A0092B-C50C-407E-A947-70E740481C1C}">
                  <a14:useLocalDpi xmlns:a14="http://schemas.microsoft.com/office/drawing/2010/main" val="0"/>
                </a:ext>
              </a:extLst>
            </a:blip>
            <a:stretch>
              <a:fillRect/>
            </a:stretch>
          </p:blipFill>
          <p:spPr>
            <a:xfrm>
              <a:off x="6080760" y="2883853"/>
              <a:ext cx="1370330" cy="1096645"/>
            </a:xfrm>
            <a:prstGeom prst="rect">
              <a:avLst/>
            </a:prstGeom>
          </p:spPr>
        </p:pic>
        <p:pic>
          <p:nvPicPr>
            <p:cNvPr id="22" name="Picture 21">
              <a:extLst>
                <a:ext uri="{FF2B5EF4-FFF2-40B4-BE49-F238E27FC236}">
                  <a16:creationId xmlns:a16="http://schemas.microsoft.com/office/drawing/2014/main" id="{6DB37EBA-997A-49E9-9022-29DFAE2B99A8}"/>
                </a:ext>
              </a:extLst>
            </p:cNvPr>
            <p:cNvPicPr/>
            <p:nvPr/>
          </p:nvPicPr>
          <p:blipFill>
            <a:blip r:embed="rId10" cstate="print">
              <a:extLst>
                <a:ext uri="{28A0092B-C50C-407E-A947-70E740481C1C}">
                  <a14:useLocalDpi xmlns:a14="http://schemas.microsoft.com/office/drawing/2010/main" val="0"/>
                </a:ext>
              </a:extLst>
            </a:blip>
            <a:stretch>
              <a:fillRect/>
            </a:stretch>
          </p:blipFill>
          <p:spPr>
            <a:xfrm>
              <a:off x="7623810" y="2877503"/>
              <a:ext cx="1370330" cy="1096645"/>
            </a:xfrm>
            <a:prstGeom prst="rect">
              <a:avLst/>
            </a:prstGeom>
          </p:spPr>
        </p:pic>
      </p:grpSp>
      <p:grpSp>
        <p:nvGrpSpPr>
          <p:cNvPr id="23" name="Group 22">
            <a:extLst>
              <a:ext uri="{FF2B5EF4-FFF2-40B4-BE49-F238E27FC236}">
                <a16:creationId xmlns:a16="http://schemas.microsoft.com/office/drawing/2014/main" id="{F4839D1D-BA3B-4BCF-84FB-24A332A243EF}"/>
              </a:ext>
            </a:extLst>
          </p:cNvPr>
          <p:cNvGrpSpPr/>
          <p:nvPr/>
        </p:nvGrpSpPr>
        <p:grpSpPr>
          <a:xfrm>
            <a:off x="-522514" y="4050346"/>
            <a:ext cx="917861" cy="1136942"/>
            <a:chOff x="-522514" y="258655"/>
            <a:chExt cx="917861" cy="1184441"/>
          </a:xfrm>
        </p:grpSpPr>
        <p:sp>
          <p:nvSpPr>
            <p:cNvPr id="24" name="Rectangle: Rounded Corners 23">
              <a:extLst>
                <a:ext uri="{FF2B5EF4-FFF2-40B4-BE49-F238E27FC236}">
                  <a16:creationId xmlns:a16="http://schemas.microsoft.com/office/drawing/2014/main" id="{41BE5EE5-F2B1-420A-B9C1-CFDE33CB43C1}"/>
                </a:ext>
              </a:extLst>
            </p:cNvPr>
            <p:cNvSpPr/>
            <p:nvPr/>
          </p:nvSpPr>
          <p:spPr>
            <a:xfrm>
              <a:off x="-198419" y="306156"/>
              <a:ext cx="593766" cy="102127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4000" dirty="0"/>
                <a:t>6</a:t>
              </a:r>
            </a:p>
          </p:txBody>
        </p:sp>
        <p:sp>
          <p:nvSpPr>
            <p:cNvPr id="25" name="Rectangle 24">
              <a:extLst>
                <a:ext uri="{FF2B5EF4-FFF2-40B4-BE49-F238E27FC236}">
                  <a16:creationId xmlns:a16="http://schemas.microsoft.com/office/drawing/2014/main" id="{D9E16CF6-06AF-4703-9962-C506C59444B0}"/>
                </a:ext>
              </a:extLst>
            </p:cNvPr>
            <p:cNvSpPr/>
            <p:nvPr/>
          </p:nvSpPr>
          <p:spPr>
            <a:xfrm>
              <a:off x="-522514" y="258655"/>
              <a:ext cx="522514" cy="11844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26" name="Table 25">
            <a:extLst>
              <a:ext uri="{FF2B5EF4-FFF2-40B4-BE49-F238E27FC236}">
                <a16:creationId xmlns:a16="http://schemas.microsoft.com/office/drawing/2014/main" id="{44B4835A-5679-43AE-BB3E-92A7DFD3F4FA}"/>
              </a:ext>
            </a:extLst>
          </p:cNvPr>
          <p:cNvGraphicFramePr>
            <a:graphicFrameLocks noGrp="1"/>
          </p:cNvGraphicFramePr>
          <p:nvPr>
            <p:extLst>
              <p:ext uri="{D42A27DB-BD31-4B8C-83A1-F6EECF244321}">
                <p14:modId xmlns:p14="http://schemas.microsoft.com/office/powerpoint/2010/main" val="3345342750"/>
              </p:ext>
            </p:extLst>
          </p:nvPr>
        </p:nvGraphicFramePr>
        <p:xfrm>
          <a:off x="-1085933" y="484458"/>
          <a:ext cx="895928" cy="5985168"/>
        </p:xfrm>
        <a:graphic>
          <a:graphicData uri="http://schemas.openxmlformats.org/drawingml/2006/table">
            <a:tbl>
              <a:tblPr firstRow="1" bandRow="1">
                <a:tableStyleId>{5C22544A-7EE6-4342-B048-85BDC9FD1C3A}</a:tableStyleId>
              </a:tblPr>
              <a:tblGrid>
                <a:gridCol w="895928">
                  <a:extLst>
                    <a:ext uri="{9D8B030D-6E8A-4147-A177-3AD203B41FA5}">
                      <a16:colId xmlns:a16="http://schemas.microsoft.com/office/drawing/2014/main" val="1052675496"/>
                    </a:ext>
                  </a:extLst>
                </a:gridCol>
              </a:tblGrid>
              <a:tr h="748146">
                <a:tc>
                  <a:txBody>
                    <a:bodyPr/>
                    <a:lstStyle/>
                    <a:p>
                      <a:endParaRPr lang="en-US" dirty="0"/>
                    </a:p>
                  </a:txBody>
                  <a:tcPr>
                    <a:noFill/>
                  </a:tcPr>
                </a:tc>
                <a:extLst>
                  <a:ext uri="{0D108BD9-81ED-4DB2-BD59-A6C34878D82A}">
                    <a16:rowId xmlns:a16="http://schemas.microsoft.com/office/drawing/2014/main" val="2653582802"/>
                  </a:ext>
                </a:extLst>
              </a:tr>
              <a:tr h="748146">
                <a:tc>
                  <a:txBody>
                    <a:bodyPr/>
                    <a:lstStyle/>
                    <a:p>
                      <a:endParaRPr lang="en-US"/>
                    </a:p>
                  </a:txBody>
                  <a:tcPr>
                    <a:noFill/>
                  </a:tcPr>
                </a:tc>
                <a:extLst>
                  <a:ext uri="{0D108BD9-81ED-4DB2-BD59-A6C34878D82A}">
                    <a16:rowId xmlns:a16="http://schemas.microsoft.com/office/drawing/2014/main" val="2142628752"/>
                  </a:ext>
                </a:extLst>
              </a:tr>
              <a:tr h="748146">
                <a:tc>
                  <a:txBody>
                    <a:bodyPr/>
                    <a:lstStyle/>
                    <a:p>
                      <a:endParaRPr lang="en-US" dirty="0"/>
                    </a:p>
                  </a:txBody>
                  <a:tcPr>
                    <a:noFill/>
                  </a:tcPr>
                </a:tc>
                <a:extLst>
                  <a:ext uri="{0D108BD9-81ED-4DB2-BD59-A6C34878D82A}">
                    <a16:rowId xmlns:a16="http://schemas.microsoft.com/office/drawing/2014/main" val="1800800147"/>
                  </a:ext>
                </a:extLst>
              </a:tr>
              <a:tr h="748146">
                <a:tc>
                  <a:txBody>
                    <a:bodyPr/>
                    <a:lstStyle/>
                    <a:p>
                      <a:endParaRPr lang="en-US" dirty="0"/>
                    </a:p>
                  </a:txBody>
                  <a:tcPr>
                    <a:noFill/>
                  </a:tcPr>
                </a:tc>
                <a:extLst>
                  <a:ext uri="{0D108BD9-81ED-4DB2-BD59-A6C34878D82A}">
                    <a16:rowId xmlns:a16="http://schemas.microsoft.com/office/drawing/2014/main" val="1557996889"/>
                  </a:ext>
                </a:extLst>
              </a:tr>
              <a:tr h="748146">
                <a:tc>
                  <a:txBody>
                    <a:bodyPr/>
                    <a:lstStyle/>
                    <a:p>
                      <a:endParaRPr lang="en-US"/>
                    </a:p>
                  </a:txBody>
                  <a:tcPr>
                    <a:noFill/>
                  </a:tcPr>
                </a:tc>
                <a:extLst>
                  <a:ext uri="{0D108BD9-81ED-4DB2-BD59-A6C34878D82A}">
                    <a16:rowId xmlns:a16="http://schemas.microsoft.com/office/drawing/2014/main" val="2195406634"/>
                  </a:ext>
                </a:extLst>
              </a:tr>
              <a:tr h="748146">
                <a:tc>
                  <a:txBody>
                    <a:bodyPr/>
                    <a:lstStyle/>
                    <a:p>
                      <a:endParaRPr lang="en-US"/>
                    </a:p>
                  </a:txBody>
                  <a:tcPr>
                    <a:noFill/>
                  </a:tcPr>
                </a:tc>
                <a:extLst>
                  <a:ext uri="{0D108BD9-81ED-4DB2-BD59-A6C34878D82A}">
                    <a16:rowId xmlns:a16="http://schemas.microsoft.com/office/drawing/2014/main" val="3946902250"/>
                  </a:ext>
                </a:extLst>
              </a:tr>
              <a:tr h="748146">
                <a:tc>
                  <a:txBody>
                    <a:bodyPr/>
                    <a:lstStyle/>
                    <a:p>
                      <a:endParaRPr lang="en-US" dirty="0"/>
                    </a:p>
                  </a:txBody>
                  <a:tcPr>
                    <a:noFill/>
                  </a:tcPr>
                </a:tc>
                <a:extLst>
                  <a:ext uri="{0D108BD9-81ED-4DB2-BD59-A6C34878D82A}">
                    <a16:rowId xmlns:a16="http://schemas.microsoft.com/office/drawing/2014/main" val="3448138696"/>
                  </a:ext>
                </a:extLst>
              </a:tr>
              <a:tr h="748146">
                <a:tc>
                  <a:txBody>
                    <a:bodyPr/>
                    <a:lstStyle/>
                    <a:p>
                      <a:endParaRPr lang="en-US" dirty="0"/>
                    </a:p>
                  </a:txBody>
                  <a:tcPr>
                    <a:noFill/>
                  </a:tcPr>
                </a:tc>
                <a:extLst>
                  <a:ext uri="{0D108BD9-81ED-4DB2-BD59-A6C34878D82A}">
                    <a16:rowId xmlns:a16="http://schemas.microsoft.com/office/drawing/2014/main" val="2270679604"/>
                  </a:ext>
                </a:extLst>
              </a:tr>
            </a:tbl>
          </a:graphicData>
        </a:graphic>
      </p:graphicFrame>
      <p:sp>
        <p:nvSpPr>
          <p:cNvPr id="17" name="TextBox 16">
            <a:extLst>
              <a:ext uri="{FF2B5EF4-FFF2-40B4-BE49-F238E27FC236}">
                <a16:creationId xmlns:a16="http://schemas.microsoft.com/office/drawing/2014/main" id="{994E87B0-82AE-49A1-8577-CCD81C5A1758}"/>
              </a:ext>
            </a:extLst>
          </p:cNvPr>
          <p:cNvSpPr txBox="1"/>
          <p:nvPr/>
        </p:nvSpPr>
        <p:spPr>
          <a:xfrm>
            <a:off x="25124" y="4179473"/>
            <a:ext cx="2123815" cy="584775"/>
          </a:xfrm>
          <a:prstGeom prst="rect">
            <a:avLst/>
          </a:prstGeom>
          <a:noFill/>
        </p:spPr>
        <p:txBody>
          <a:bodyPr wrap="square" rtlCol="0">
            <a:spAutoFit/>
          </a:bodyPr>
          <a:lstStyle/>
          <a:p>
            <a:pPr algn="ctr"/>
            <a:r>
              <a:rPr lang="en-US" sz="3200" b="1" dirty="0"/>
              <a:t>Meth</a:t>
            </a:r>
          </a:p>
        </p:txBody>
      </p:sp>
    </p:spTree>
    <p:extLst>
      <p:ext uri="{BB962C8B-B14F-4D97-AF65-F5344CB8AC3E}">
        <p14:creationId xmlns:p14="http://schemas.microsoft.com/office/powerpoint/2010/main" val="39913996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EA575-1D46-49D9-82D4-FF40C9299E82}"/>
              </a:ext>
            </a:extLst>
          </p:cNvPr>
          <p:cNvSpPr>
            <a:spLocks noGrp="1"/>
          </p:cNvSpPr>
          <p:nvPr>
            <p:ph type="title"/>
          </p:nvPr>
        </p:nvSpPr>
        <p:spPr>
          <a:xfrm>
            <a:off x="263047" y="14397"/>
            <a:ext cx="11814653" cy="1062841"/>
          </a:xfrm>
        </p:spPr>
        <p:txBody>
          <a:bodyPr>
            <a:noAutofit/>
          </a:bodyPr>
          <a:lstStyle/>
          <a:p>
            <a:r>
              <a:rPr lang="en-US" sz="4000" b="1" dirty="0"/>
              <a:t>Results: Example - Stable or declining abuse in 2008 -2017</a:t>
            </a:r>
          </a:p>
        </p:txBody>
      </p:sp>
      <p:grpSp>
        <p:nvGrpSpPr>
          <p:cNvPr id="15" name="Group 14">
            <a:extLst>
              <a:ext uri="{FF2B5EF4-FFF2-40B4-BE49-F238E27FC236}">
                <a16:creationId xmlns:a16="http://schemas.microsoft.com/office/drawing/2014/main" id="{255A6557-99ED-483C-878E-360DF290F174}"/>
              </a:ext>
            </a:extLst>
          </p:cNvPr>
          <p:cNvGrpSpPr/>
          <p:nvPr/>
        </p:nvGrpSpPr>
        <p:grpSpPr>
          <a:xfrm>
            <a:off x="609600" y="1073757"/>
            <a:ext cx="10972800" cy="2743200"/>
            <a:chOff x="3197542" y="2877502"/>
            <a:chExt cx="5796915" cy="1102995"/>
          </a:xfrm>
        </p:grpSpPr>
        <p:pic>
          <p:nvPicPr>
            <p:cNvPr id="16" name="Picture 15">
              <a:extLst>
                <a:ext uri="{FF2B5EF4-FFF2-40B4-BE49-F238E27FC236}">
                  <a16:creationId xmlns:a16="http://schemas.microsoft.com/office/drawing/2014/main" id="{9DAB9B7A-A944-499E-9FDE-2348AE960A5B}"/>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3197542" y="2877502"/>
              <a:ext cx="1370965" cy="1096645"/>
            </a:xfrm>
            <a:prstGeom prst="rect">
              <a:avLst/>
            </a:prstGeom>
          </p:spPr>
        </p:pic>
        <p:pic>
          <p:nvPicPr>
            <p:cNvPr id="23" name="Picture 22">
              <a:extLst>
                <a:ext uri="{FF2B5EF4-FFF2-40B4-BE49-F238E27FC236}">
                  <a16:creationId xmlns:a16="http://schemas.microsoft.com/office/drawing/2014/main" id="{E8EC93AA-FD5F-40CF-9A33-DF5459706B66}"/>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4677092" y="2877502"/>
              <a:ext cx="1370965" cy="1096645"/>
            </a:xfrm>
            <a:prstGeom prst="rect">
              <a:avLst/>
            </a:prstGeom>
          </p:spPr>
        </p:pic>
        <p:pic>
          <p:nvPicPr>
            <p:cNvPr id="24" name="Picture 23">
              <a:extLst>
                <a:ext uri="{FF2B5EF4-FFF2-40B4-BE49-F238E27FC236}">
                  <a16:creationId xmlns:a16="http://schemas.microsoft.com/office/drawing/2014/main" id="{82CDE2DB-29A9-4582-AFC6-A1CAE1807294}"/>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6080442" y="2883852"/>
              <a:ext cx="1370965" cy="1096645"/>
            </a:xfrm>
            <a:prstGeom prst="rect">
              <a:avLst/>
            </a:prstGeom>
          </p:spPr>
        </p:pic>
        <p:pic>
          <p:nvPicPr>
            <p:cNvPr id="25" name="Picture 24">
              <a:extLst>
                <a:ext uri="{FF2B5EF4-FFF2-40B4-BE49-F238E27FC236}">
                  <a16:creationId xmlns:a16="http://schemas.microsoft.com/office/drawing/2014/main" id="{25D67C1D-DC2C-4449-BD34-6FCAF75CF636}"/>
                </a:ext>
              </a:extLst>
            </p:cNvPr>
            <p:cNvPicPr/>
            <p:nvPr/>
          </p:nvPicPr>
          <p:blipFill>
            <a:blip r:embed="rId6" cstate="print">
              <a:extLst>
                <a:ext uri="{28A0092B-C50C-407E-A947-70E740481C1C}">
                  <a14:useLocalDpi xmlns:a14="http://schemas.microsoft.com/office/drawing/2010/main" val="0"/>
                </a:ext>
              </a:extLst>
            </a:blip>
            <a:stretch>
              <a:fillRect/>
            </a:stretch>
          </p:blipFill>
          <p:spPr>
            <a:xfrm>
              <a:off x="7623492" y="2877502"/>
              <a:ext cx="1370965" cy="1096645"/>
            </a:xfrm>
            <a:prstGeom prst="rect">
              <a:avLst/>
            </a:prstGeom>
          </p:spPr>
        </p:pic>
      </p:grpSp>
      <p:grpSp>
        <p:nvGrpSpPr>
          <p:cNvPr id="26" name="Group 25">
            <a:extLst>
              <a:ext uri="{FF2B5EF4-FFF2-40B4-BE49-F238E27FC236}">
                <a16:creationId xmlns:a16="http://schemas.microsoft.com/office/drawing/2014/main" id="{1BB75909-3188-402D-ADCC-4BB2ECE689CF}"/>
              </a:ext>
            </a:extLst>
          </p:cNvPr>
          <p:cNvGrpSpPr/>
          <p:nvPr/>
        </p:nvGrpSpPr>
        <p:grpSpPr>
          <a:xfrm>
            <a:off x="609600" y="3992632"/>
            <a:ext cx="10972800" cy="2743200"/>
            <a:chOff x="3198177" y="2877820"/>
            <a:chExt cx="5795645" cy="1102360"/>
          </a:xfrm>
        </p:grpSpPr>
        <p:pic>
          <p:nvPicPr>
            <p:cNvPr id="27" name="Picture 26">
              <a:extLst>
                <a:ext uri="{FF2B5EF4-FFF2-40B4-BE49-F238E27FC236}">
                  <a16:creationId xmlns:a16="http://schemas.microsoft.com/office/drawing/2014/main" id="{09D062B5-DF85-490E-A6F0-BDD58827D77C}"/>
                </a:ext>
              </a:extLst>
            </p:cNvPr>
            <p:cNvPicPr/>
            <p:nvPr/>
          </p:nvPicPr>
          <p:blipFill>
            <a:blip r:embed="rId7" cstate="print">
              <a:extLst>
                <a:ext uri="{28A0092B-C50C-407E-A947-70E740481C1C}">
                  <a14:useLocalDpi xmlns:a14="http://schemas.microsoft.com/office/drawing/2010/main" val="0"/>
                </a:ext>
              </a:extLst>
            </a:blip>
            <a:stretch>
              <a:fillRect/>
            </a:stretch>
          </p:blipFill>
          <p:spPr>
            <a:xfrm>
              <a:off x="3198177" y="2877820"/>
              <a:ext cx="1369695" cy="1096010"/>
            </a:xfrm>
            <a:prstGeom prst="rect">
              <a:avLst/>
            </a:prstGeom>
          </p:spPr>
        </p:pic>
        <p:pic>
          <p:nvPicPr>
            <p:cNvPr id="28" name="Picture 27">
              <a:extLst>
                <a:ext uri="{FF2B5EF4-FFF2-40B4-BE49-F238E27FC236}">
                  <a16:creationId xmlns:a16="http://schemas.microsoft.com/office/drawing/2014/main" id="{50483A6F-5669-447C-83DB-18A79939E90E}"/>
                </a:ext>
              </a:extLst>
            </p:cNvPr>
            <p:cNvPicPr/>
            <p:nvPr/>
          </p:nvPicPr>
          <p:blipFill>
            <a:blip r:embed="rId8" cstate="print">
              <a:extLst>
                <a:ext uri="{28A0092B-C50C-407E-A947-70E740481C1C}">
                  <a14:useLocalDpi xmlns:a14="http://schemas.microsoft.com/office/drawing/2010/main" val="0"/>
                </a:ext>
              </a:extLst>
            </a:blip>
            <a:stretch>
              <a:fillRect/>
            </a:stretch>
          </p:blipFill>
          <p:spPr>
            <a:xfrm>
              <a:off x="4677727" y="2877820"/>
              <a:ext cx="1369695" cy="1096010"/>
            </a:xfrm>
            <a:prstGeom prst="rect">
              <a:avLst/>
            </a:prstGeom>
          </p:spPr>
        </p:pic>
        <p:pic>
          <p:nvPicPr>
            <p:cNvPr id="29" name="Picture 28">
              <a:extLst>
                <a:ext uri="{FF2B5EF4-FFF2-40B4-BE49-F238E27FC236}">
                  <a16:creationId xmlns:a16="http://schemas.microsoft.com/office/drawing/2014/main" id="{46AEDDDC-2AD5-4D23-AE4E-CAFED07EDD5B}"/>
                </a:ext>
              </a:extLst>
            </p:cNvPr>
            <p:cNvPicPr/>
            <p:nvPr/>
          </p:nvPicPr>
          <p:blipFill>
            <a:blip r:embed="rId9" cstate="print">
              <a:extLst>
                <a:ext uri="{28A0092B-C50C-407E-A947-70E740481C1C}">
                  <a14:useLocalDpi xmlns:a14="http://schemas.microsoft.com/office/drawing/2010/main" val="0"/>
                </a:ext>
              </a:extLst>
            </a:blip>
            <a:stretch>
              <a:fillRect/>
            </a:stretch>
          </p:blipFill>
          <p:spPr>
            <a:xfrm>
              <a:off x="6081077" y="2884170"/>
              <a:ext cx="1369695" cy="1096010"/>
            </a:xfrm>
            <a:prstGeom prst="rect">
              <a:avLst/>
            </a:prstGeom>
          </p:spPr>
        </p:pic>
        <p:pic>
          <p:nvPicPr>
            <p:cNvPr id="30" name="Picture 29">
              <a:extLst>
                <a:ext uri="{FF2B5EF4-FFF2-40B4-BE49-F238E27FC236}">
                  <a16:creationId xmlns:a16="http://schemas.microsoft.com/office/drawing/2014/main" id="{847F0C3B-23B4-4FA9-83CF-7A6697D58916}"/>
                </a:ext>
              </a:extLst>
            </p:cNvPr>
            <p:cNvPicPr/>
            <p:nvPr/>
          </p:nvPicPr>
          <p:blipFill>
            <a:blip r:embed="rId10" cstate="print">
              <a:extLst>
                <a:ext uri="{28A0092B-C50C-407E-A947-70E740481C1C}">
                  <a14:useLocalDpi xmlns:a14="http://schemas.microsoft.com/office/drawing/2010/main" val="0"/>
                </a:ext>
              </a:extLst>
            </a:blip>
            <a:stretch>
              <a:fillRect/>
            </a:stretch>
          </p:blipFill>
          <p:spPr>
            <a:xfrm>
              <a:off x="7624127" y="2877820"/>
              <a:ext cx="1369695" cy="1096010"/>
            </a:xfrm>
            <a:prstGeom prst="rect">
              <a:avLst/>
            </a:prstGeom>
          </p:spPr>
        </p:pic>
      </p:grpSp>
      <p:grpSp>
        <p:nvGrpSpPr>
          <p:cNvPr id="35" name="Group 34">
            <a:extLst>
              <a:ext uri="{FF2B5EF4-FFF2-40B4-BE49-F238E27FC236}">
                <a16:creationId xmlns:a16="http://schemas.microsoft.com/office/drawing/2014/main" id="{3FCC3532-E516-4495-ABFC-BF2B581077AE}"/>
              </a:ext>
            </a:extLst>
          </p:cNvPr>
          <p:cNvGrpSpPr/>
          <p:nvPr/>
        </p:nvGrpSpPr>
        <p:grpSpPr>
          <a:xfrm>
            <a:off x="-522514" y="4050346"/>
            <a:ext cx="917861" cy="1136942"/>
            <a:chOff x="-522514" y="258655"/>
            <a:chExt cx="917861" cy="1184441"/>
          </a:xfrm>
        </p:grpSpPr>
        <p:sp>
          <p:nvSpPr>
            <p:cNvPr id="36" name="Rectangle: Rounded Corners 35">
              <a:extLst>
                <a:ext uri="{FF2B5EF4-FFF2-40B4-BE49-F238E27FC236}">
                  <a16:creationId xmlns:a16="http://schemas.microsoft.com/office/drawing/2014/main" id="{397640C2-058A-45F6-B1F0-DAB6CD48F9AD}"/>
                </a:ext>
              </a:extLst>
            </p:cNvPr>
            <p:cNvSpPr/>
            <p:nvPr/>
          </p:nvSpPr>
          <p:spPr>
            <a:xfrm>
              <a:off x="-198419" y="306156"/>
              <a:ext cx="593766" cy="102127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4000" dirty="0"/>
                <a:t>6</a:t>
              </a:r>
            </a:p>
          </p:txBody>
        </p:sp>
        <p:sp>
          <p:nvSpPr>
            <p:cNvPr id="37" name="Rectangle 36">
              <a:extLst>
                <a:ext uri="{FF2B5EF4-FFF2-40B4-BE49-F238E27FC236}">
                  <a16:creationId xmlns:a16="http://schemas.microsoft.com/office/drawing/2014/main" id="{A1A2BF88-307C-4334-9756-F382502D6794}"/>
                </a:ext>
              </a:extLst>
            </p:cNvPr>
            <p:cNvSpPr/>
            <p:nvPr/>
          </p:nvSpPr>
          <p:spPr>
            <a:xfrm>
              <a:off x="-522514" y="258655"/>
              <a:ext cx="522514" cy="11844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38" name="Table 37">
            <a:extLst>
              <a:ext uri="{FF2B5EF4-FFF2-40B4-BE49-F238E27FC236}">
                <a16:creationId xmlns:a16="http://schemas.microsoft.com/office/drawing/2014/main" id="{280D8975-0B5A-40B3-8590-E257E5D3E593}"/>
              </a:ext>
            </a:extLst>
          </p:cNvPr>
          <p:cNvGraphicFramePr>
            <a:graphicFrameLocks noGrp="1"/>
          </p:cNvGraphicFramePr>
          <p:nvPr>
            <p:extLst>
              <p:ext uri="{D42A27DB-BD31-4B8C-83A1-F6EECF244321}">
                <p14:modId xmlns:p14="http://schemas.microsoft.com/office/powerpoint/2010/main" val="2430548139"/>
              </p:ext>
            </p:extLst>
          </p:nvPr>
        </p:nvGraphicFramePr>
        <p:xfrm>
          <a:off x="-1085933" y="484458"/>
          <a:ext cx="895928" cy="5985168"/>
        </p:xfrm>
        <a:graphic>
          <a:graphicData uri="http://schemas.openxmlformats.org/drawingml/2006/table">
            <a:tbl>
              <a:tblPr firstRow="1" bandRow="1">
                <a:tableStyleId>{5C22544A-7EE6-4342-B048-85BDC9FD1C3A}</a:tableStyleId>
              </a:tblPr>
              <a:tblGrid>
                <a:gridCol w="895928">
                  <a:extLst>
                    <a:ext uri="{9D8B030D-6E8A-4147-A177-3AD203B41FA5}">
                      <a16:colId xmlns:a16="http://schemas.microsoft.com/office/drawing/2014/main" val="1052675496"/>
                    </a:ext>
                  </a:extLst>
                </a:gridCol>
              </a:tblGrid>
              <a:tr h="748146">
                <a:tc>
                  <a:txBody>
                    <a:bodyPr/>
                    <a:lstStyle/>
                    <a:p>
                      <a:endParaRPr lang="en-US" dirty="0"/>
                    </a:p>
                  </a:txBody>
                  <a:tcPr>
                    <a:noFill/>
                  </a:tcPr>
                </a:tc>
                <a:extLst>
                  <a:ext uri="{0D108BD9-81ED-4DB2-BD59-A6C34878D82A}">
                    <a16:rowId xmlns:a16="http://schemas.microsoft.com/office/drawing/2014/main" val="2653582802"/>
                  </a:ext>
                </a:extLst>
              </a:tr>
              <a:tr h="748146">
                <a:tc>
                  <a:txBody>
                    <a:bodyPr/>
                    <a:lstStyle/>
                    <a:p>
                      <a:endParaRPr lang="en-US"/>
                    </a:p>
                  </a:txBody>
                  <a:tcPr>
                    <a:noFill/>
                  </a:tcPr>
                </a:tc>
                <a:extLst>
                  <a:ext uri="{0D108BD9-81ED-4DB2-BD59-A6C34878D82A}">
                    <a16:rowId xmlns:a16="http://schemas.microsoft.com/office/drawing/2014/main" val="2142628752"/>
                  </a:ext>
                </a:extLst>
              </a:tr>
              <a:tr h="748146">
                <a:tc>
                  <a:txBody>
                    <a:bodyPr/>
                    <a:lstStyle/>
                    <a:p>
                      <a:endParaRPr lang="en-US" dirty="0"/>
                    </a:p>
                  </a:txBody>
                  <a:tcPr>
                    <a:noFill/>
                  </a:tcPr>
                </a:tc>
                <a:extLst>
                  <a:ext uri="{0D108BD9-81ED-4DB2-BD59-A6C34878D82A}">
                    <a16:rowId xmlns:a16="http://schemas.microsoft.com/office/drawing/2014/main" val="1800800147"/>
                  </a:ext>
                </a:extLst>
              </a:tr>
              <a:tr h="748146">
                <a:tc>
                  <a:txBody>
                    <a:bodyPr/>
                    <a:lstStyle/>
                    <a:p>
                      <a:endParaRPr lang="en-US" dirty="0"/>
                    </a:p>
                  </a:txBody>
                  <a:tcPr>
                    <a:noFill/>
                  </a:tcPr>
                </a:tc>
                <a:extLst>
                  <a:ext uri="{0D108BD9-81ED-4DB2-BD59-A6C34878D82A}">
                    <a16:rowId xmlns:a16="http://schemas.microsoft.com/office/drawing/2014/main" val="1557996889"/>
                  </a:ext>
                </a:extLst>
              </a:tr>
              <a:tr h="748146">
                <a:tc>
                  <a:txBody>
                    <a:bodyPr/>
                    <a:lstStyle/>
                    <a:p>
                      <a:endParaRPr lang="en-US"/>
                    </a:p>
                  </a:txBody>
                  <a:tcPr>
                    <a:noFill/>
                  </a:tcPr>
                </a:tc>
                <a:extLst>
                  <a:ext uri="{0D108BD9-81ED-4DB2-BD59-A6C34878D82A}">
                    <a16:rowId xmlns:a16="http://schemas.microsoft.com/office/drawing/2014/main" val="2195406634"/>
                  </a:ext>
                </a:extLst>
              </a:tr>
              <a:tr h="748146">
                <a:tc>
                  <a:txBody>
                    <a:bodyPr/>
                    <a:lstStyle/>
                    <a:p>
                      <a:endParaRPr lang="en-US"/>
                    </a:p>
                  </a:txBody>
                  <a:tcPr>
                    <a:noFill/>
                  </a:tcPr>
                </a:tc>
                <a:extLst>
                  <a:ext uri="{0D108BD9-81ED-4DB2-BD59-A6C34878D82A}">
                    <a16:rowId xmlns:a16="http://schemas.microsoft.com/office/drawing/2014/main" val="3946902250"/>
                  </a:ext>
                </a:extLst>
              </a:tr>
              <a:tr h="748146">
                <a:tc>
                  <a:txBody>
                    <a:bodyPr/>
                    <a:lstStyle/>
                    <a:p>
                      <a:endParaRPr lang="en-US" dirty="0"/>
                    </a:p>
                  </a:txBody>
                  <a:tcPr>
                    <a:noFill/>
                  </a:tcPr>
                </a:tc>
                <a:extLst>
                  <a:ext uri="{0D108BD9-81ED-4DB2-BD59-A6C34878D82A}">
                    <a16:rowId xmlns:a16="http://schemas.microsoft.com/office/drawing/2014/main" val="3448138696"/>
                  </a:ext>
                </a:extLst>
              </a:tr>
              <a:tr h="748146">
                <a:tc>
                  <a:txBody>
                    <a:bodyPr/>
                    <a:lstStyle/>
                    <a:p>
                      <a:endParaRPr lang="en-US" dirty="0"/>
                    </a:p>
                  </a:txBody>
                  <a:tcPr>
                    <a:noFill/>
                  </a:tcPr>
                </a:tc>
                <a:extLst>
                  <a:ext uri="{0D108BD9-81ED-4DB2-BD59-A6C34878D82A}">
                    <a16:rowId xmlns:a16="http://schemas.microsoft.com/office/drawing/2014/main" val="2270679604"/>
                  </a:ext>
                </a:extLst>
              </a:tr>
            </a:tbl>
          </a:graphicData>
        </a:graphic>
      </p:graphicFrame>
      <p:sp>
        <p:nvSpPr>
          <p:cNvPr id="11" name="TextBox 10">
            <a:extLst>
              <a:ext uri="{FF2B5EF4-FFF2-40B4-BE49-F238E27FC236}">
                <a16:creationId xmlns:a16="http://schemas.microsoft.com/office/drawing/2014/main" id="{5904F1A6-40CC-48BC-9916-F1C23171B6EF}"/>
              </a:ext>
            </a:extLst>
          </p:cNvPr>
          <p:cNvSpPr txBox="1"/>
          <p:nvPr/>
        </p:nvSpPr>
        <p:spPr>
          <a:xfrm>
            <a:off x="447399" y="2313025"/>
            <a:ext cx="2038245" cy="584775"/>
          </a:xfrm>
          <a:prstGeom prst="rect">
            <a:avLst/>
          </a:prstGeom>
          <a:noFill/>
        </p:spPr>
        <p:txBody>
          <a:bodyPr wrap="square" rtlCol="0">
            <a:spAutoFit/>
          </a:bodyPr>
          <a:lstStyle/>
          <a:p>
            <a:pPr algn="ctr"/>
            <a:r>
              <a:rPr lang="en-US" sz="3200" b="1" dirty="0"/>
              <a:t>Marijuana</a:t>
            </a:r>
          </a:p>
        </p:txBody>
      </p:sp>
      <p:sp>
        <p:nvSpPr>
          <p:cNvPr id="17" name="TextBox 16">
            <a:extLst>
              <a:ext uri="{FF2B5EF4-FFF2-40B4-BE49-F238E27FC236}">
                <a16:creationId xmlns:a16="http://schemas.microsoft.com/office/drawing/2014/main" id="{994E87B0-82AE-49A1-8577-CCD81C5A1758}"/>
              </a:ext>
            </a:extLst>
          </p:cNvPr>
          <p:cNvSpPr txBox="1"/>
          <p:nvPr/>
        </p:nvSpPr>
        <p:spPr>
          <a:xfrm>
            <a:off x="281389" y="5482501"/>
            <a:ext cx="2123815" cy="584775"/>
          </a:xfrm>
          <a:prstGeom prst="rect">
            <a:avLst/>
          </a:prstGeom>
          <a:noFill/>
        </p:spPr>
        <p:txBody>
          <a:bodyPr wrap="square" rtlCol="0">
            <a:spAutoFit/>
          </a:bodyPr>
          <a:lstStyle/>
          <a:p>
            <a:pPr algn="ctr"/>
            <a:r>
              <a:rPr lang="en-US" sz="3200" b="1" dirty="0"/>
              <a:t>Alcohol</a:t>
            </a:r>
          </a:p>
        </p:txBody>
      </p:sp>
    </p:spTree>
    <p:extLst>
      <p:ext uri="{BB962C8B-B14F-4D97-AF65-F5344CB8AC3E}">
        <p14:creationId xmlns:p14="http://schemas.microsoft.com/office/powerpoint/2010/main" val="8244794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AF2579E-B797-49C8-B821-F68060048D5B}"/>
              </a:ext>
            </a:extLst>
          </p:cNvPr>
          <p:cNvSpPr>
            <a:spLocks noGrp="1"/>
          </p:cNvSpPr>
          <p:nvPr>
            <p:ph type="title"/>
          </p:nvPr>
        </p:nvSpPr>
        <p:spPr>
          <a:xfrm>
            <a:off x="838200" y="14398"/>
            <a:ext cx="10515600" cy="883572"/>
          </a:xfrm>
        </p:spPr>
        <p:txBody>
          <a:bodyPr/>
          <a:lstStyle/>
          <a:p>
            <a:r>
              <a:rPr lang="en-US" b="1" dirty="0"/>
              <a:t>Outline</a:t>
            </a:r>
          </a:p>
        </p:txBody>
      </p:sp>
      <p:sp>
        <p:nvSpPr>
          <p:cNvPr id="6" name="Content Placeholder 5">
            <a:extLst>
              <a:ext uri="{FF2B5EF4-FFF2-40B4-BE49-F238E27FC236}">
                <a16:creationId xmlns:a16="http://schemas.microsoft.com/office/drawing/2014/main" id="{E7E6AA28-C705-459C-A5B7-AC32A51EA9F8}"/>
              </a:ext>
            </a:extLst>
          </p:cNvPr>
          <p:cNvSpPr>
            <a:spLocks noGrp="1"/>
          </p:cNvSpPr>
          <p:nvPr>
            <p:ph idx="1"/>
          </p:nvPr>
        </p:nvSpPr>
        <p:spPr>
          <a:xfrm>
            <a:off x="838200" y="1376516"/>
            <a:ext cx="10515600" cy="5093110"/>
          </a:xfrm>
        </p:spPr>
        <p:txBody>
          <a:bodyPr>
            <a:normAutofit/>
          </a:bodyPr>
          <a:lstStyle/>
          <a:p>
            <a:pPr marL="514350" indent="-514350">
              <a:buFont typeface="+mj-lt"/>
              <a:buAutoNum type="arabicPeriod"/>
            </a:pPr>
            <a:r>
              <a:rPr lang="en-US" sz="3200" dirty="0"/>
              <a:t>Motivation and Objectives	 </a:t>
            </a:r>
          </a:p>
          <a:p>
            <a:pPr marL="514350" indent="-514350">
              <a:buFont typeface="+mj-lt"/>
              <a:buAutoNum type="arabicPeriod"/>
            </a:pPr>
            <a:r>
              <a:rPr lang="en-US" sz="3200" dirty="0"/>
              <a:t>Background – relevant existing data, studies, and visualizations</a:t>
            </a:r>
          </a:p>
          <a:p>
            <a:pPr marL="514350" indent="-514350">
              <a:buFont typeface="+mj-lt"/>
              <a:buAutoNum type="arabicPeriod"/>
            </a:pPr>
            <a:r>
              <a:rPr lang="en-US" sz="3200" dirty="0"/>
              <a:t>Initial hypothesis</a:t>
            </a:r>
          </a:p>
          <a:p>
            <a:pPr marL="514350" indent="-514350">
              <a:buFont typeface="+mj-lt"/>
              <a:buAutoNum type="arabicPeriod"/>
            </a:pPr>
            <a:r>
              <a:rPr lang="en-US" sz="3200" dirty="0"/>
              <a:t>Refined hypothesis </a:t>
            </a:r>
          </a:p>
          <a:p>
            <a:pPr marL="514350" indent="-514350">
              <a:buFont typeface="+mj-lt"/>
              <a:buAutoNum type="arabicPeriod"/>
            </a:pPr>
            <a:r>
              <a:rPr lang="en-US" sz="3200" dirty="0"/>
              <a:t>Methodology </a:t>
            </a:r>
          </a:p>
          <a:p>
            <a:pPr marL="514350" indent="-514350">
              <a:buFont typeface="+mj-lt"/>
              <a:buAutoNum type="arabicPeriod"/>
            </a:pPr>
            <a:r>
              <a:rPr lang="en-US" sz="3200" dirty="0"/>
              <a:t>Results</a:t>
            </a:r>
          </a:p>
          <a:p>
            <a:pPr marL="514350" indent="-514350">
              <a:buFont typeface="+mj-lt"/>
              <a:buAutoNum type="arabicPeriod"/>
            </a:pPr>
            <a:r>
              <a:rPr lang="en-US" sz="3200" dirty="0"/>
              <a:t>Insights</a:t>
            </a:r>
          </a:p>
          <a:p>
            <a:pPr marL="514350" indent="-514350">
              <a:buFont typeface="+mj-lt"/>
              <a:buAutoNum type="arabicPeriod"/>
            </a:pPr>
            <a:r>
              <a:rPr lang="en-US" sz="3200" dirty="0"/>
              <a:t>Future work</a:t>
            </a:r>
          </a:p>
          <a:p>
            <a:pPr lvl="1"/>
            <a:endParaRPr lang="en-US" sz="2800" dirty="0"/>
          </a:p>
          <a:p>
            <a:endParaRPr lang="en-US" sz="3200" dirty="0"/>
          </a:p>
        </p:txBody>
      </p:sp>
    </p:spTree>
    <p:extLst>
      <p:ext uri="{BB962C8B-B14F-4D97-AF65-F5344CB8AC3E}">
        <p14:creationId xmlns:p14="http://schemas.microsoft.com/office/powerpoint/2010/main" val="2369813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EA575-1D46-49D9-82D4-FF40C9299E82}"/>
              </a:ext>
            </a:extLst>
          </p:cNvPr>
          <p:cNvSpPr>
            <a:spLocks noGrp="1"/>
          </p:cNvSpPr>
          <p:nvPr>
            <p:ph type="title"/>
          </p:nvPr>
        </p:nvSpPr>
        <p:spPr>
          <a:xfrm>
            <a:off x="838200" y="1871"/>
            <a:ext cx="10936266" cy="1325563"/>
          </a:xfrm>
        </p:spPr>
        <p:txBody>
          <a:bodyPr>
            <a:normAutofit/>
          </a:bodyPr>
          <a:lstStyle/>
          <a:p>
            <a:r>
              <a:rPr lang="en-US" sz="4800" b="1" dirty="0"/>
              <a:t>Interim insights - Demographics</a:t>
            </a:r>
          </a:p>
        </p:txBody>
      </p:sp>
      <p:sp>
        <p:nvSpPr>
          <p:cNvPr id="3" name="Content Placeholder 2">
            <a:extLst>
              <a:ext uri="{FF2B5EF4-FFF2-40B4-BE49-F238E27FC236}">
                <a16:creationId xmlns:a16="http://schemas.microsoft.com/office/drawing/2014/main" id="{A2206A0D-5A06-47E2-8247-5AEE1DA5D360}"/>
              </a:ext>
            </a:extLst>
          </p:cNvPr>
          <p:cNvSpPr>
            <a:spLocks noGrp="1"/>
          </p:cNvSpPr>
          <p:nvPr>
            <p:ph idx="1"/>
          </p:nvPr>
        </p:nvSpPr>
        <p:spPr>
          <a:xfrm>
            <a:off x="726510" y="1825625"/>
            <a:ext cx="10627290" cy="4351338"/>
          </a:xfrm>
        </p:spPr>
        <p:txBody>
          <a:bodyPr>
            <a:normAutofit/>
          </a:bodyPr>
          <a:lstStyle/>
          <a:p>
            <a:pPr lvl="1"/>
            <a:r>
              <a:rPr lang="en-US" sz="3200" dirty="0"/>
              <a:t>All the demographic factors appear to show the same general temporal trends</a:t>
            </a:r>
          </a:p>
          <a:p>
            <a:pPr lvl="2"/>
            <a:r>
              <a:rPr lang="en-US" sz="3200" dirty="0"/>
              <a:t>Except Hispanics and the youngest age group represented the most volatile category, likely reflecting variations in the respective overall population(s) in Indiana. </a:t>
            </a:r>
          </a:p>
          <a:p>
            <a:endParaRPr lang="en-US" sz="3200" dirty="0"/>
          </a:p>
        </p:txBody>
      </p:sp>
      <p:grpSp>
        <p:nvGrpSpPr>
          <p:cNvPr id="4" name="Group 3">
            <a:extLst>
              <a:ext uri="{FF2B5EF4-FFF2-40B4-BE49-F238E27FC236}">
                <a16:creationId xmlns:a16="http://schemas.microsoft.com/office/drawing/2014/main" id="{9D5E96E1-A46D-45F7-924F-E65B99254F38}"/>
              </a:ext>
            </a:extLst>
          </p:cNvPr>
          <p:cNvGrpSpPr/>
          <p:nvPr/>
        </p:nvGrpSpPr>
        <p:grpSpPr>
          <a:xfrm>
            <a:off x="-522514" y="4050346"/>
            <a:ext cx="917861" cy="1136942"/>
            <a:chOff x="-522514" y="258655"/>
            <a:chExt cx="917861" cy="1184441"/>
          </a:xfrm>
        </p:grpSpPr>
        <p:sp>
          <p:nvSpPr>
            <p:cNvPr id="5" name="Rectangle: Rounded Corners 4">
              <a:extLst>
                <a:ext uri="{FF2B5EF4-FFF2-40B4-BE49-F238E27FC236}">
                  <a16:creationId xmlns:a16="http://schemas.microsoft.com/office/drawing/2014/main" id="{B0FB09A4-991E-4E33-8E67-8230BC15C1EB}"/>
                </a:ext>
              </a:extLst>
            </p:cNvPr>
            <p:cNvSpPr/>
            <p:nvPr/>
          </p:nvSpPr>
          <p:spPr>
            <a:xfrm>
              <a:off x="-198419" y="306156"/>
              <a:ext cx="593766" cy="102127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4000" dirty="0"/>
                <a:t>6</a:t>
              </a:r>
            </a:p>
          </p:txBody>
        </p:sp>
        <p:sp>
          <p:nvSpPr>
            <p:cNvPr id="6" name="Rectangle 5">
              <a:extLst>
                <a:ext uri="{FF2B5EF4-FFF2-40B4-BE49-F238E27FC236}">
                  <a16:creationId xmlns:a16="http://schemas.microsoft.com/office/drawing/2014/main" id="{66C15C77-668B-4D18-AEE2-700B77878885}"/>
                </a:ext>
              </a:extLst>
            </p:cNvPr>
            <p:cNvSpPr/>
            <p:nvPr/>
          </p:nvSpPr>
          <p:spPr>
            <a:xfrm>
              <a:off x="-522514" y="258655"/>
              <a:ext cx="522514" cy="11844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7" name="Table 6">
            <a:extLst>
              <a:ext uri="{FF2B5EF4-FFF2-40B4-BE49-F238E27FC236}">
                <a16:creationId xmlns:a16="http://schemas.microsoft.com/office/drawing/2014/main" id="{44EF6BAA-79BD-4DB1-8562-6B7EA2017E10}"/>
              </a:ext>
            </a:extLst>
          </p:cNvPr>
          <p:cNvGraphicFramePr>
            <a:graphicFrameLocks noGrp="1"/>
          </p:cNvGraphicFramePr>
          <p:nvPr>
            <p:extLst>
              <p:ext uri="{D42A27DB-BD31-4B8C-83A1-F6EECF244321}">
                <p14:modId xmlns:p14="http://schemas.microsoft.com/office/powerpoint/2010/main" val="2430548139"/>
              </p:ext>
            </p:extLst>
          </p:nvPr>
        </p:nvGraphicFramePr>
        <p:xfrm>
          <a:off x="-1085933" y="484458"/>
          <a:ext cx="895928" cy="5985168"/>
        </p:xfrm>
        <a:graphic>
          <a:graphicData uri="http://schemas.openxmlformats.org/drawingml/2006/table">
            <a:tbl>
              <a:tblPr firstRow="1" bandRow="1">
                <a:tableStyleId>{5C22544A-7EE6-4342-B048-85BDC9FD1C3A}</a:tableStyleId>
              </a:tblPr>
              <a:tblGrid>
                <a:gridCol w="895928">
                  <a:extLst>
                    <a:ext uri="{9D8B030D-6E8A-4147-A177-3AD203B41FA5}">
                      <a16:colId xmlns:a16="http://schemas.microsoft.com/office/drawing/2014/main" val="1052675496"/>
                    </a:ext>
                  </a:extLst>
                </a:gridCol>
              </a:tblGrid>
              <a:tr h="748146">
                <a:tc>
                  <a:txBody>
                    <a:bodyPr/>
                    <a:lstStyle/>
                    <a:p>
                      <a:endParaRPr lang="en-US" dirty="0"/>
                    </a:p>
                  </a:txBody>
                  <a:tcPr>
                    <a:noFill/>
                  </a:tcPr>
                </a:tc>
                <a:extLst>
                  <a:ext uri="{0D108BD9-81ED-4DB2-BD59-A6C34878D82A}">
                    <a16:rowId xmlns:a16="http://schemas.microsoft.com/office/drawing/2014/main" val="2653582802"/>
                  </a:ext>
                </a:extLst>
              </a:tr>
              <a:tr h="748146">
                <a:tc>
                  <a:txBody>
                    <a:bodyPr/>
                    <a:lstStyle/>
                    <a:p>
                      <a:endParaRPr lang="en-US"/>
                    </a:p>
                  </a:txBody>
                  <a:tcPr>
                    <a:noFill/>
                  </a:tcPr>
                </a:tc>
                <a:extLst>
                  <a:ext uri="{0D108BD9-81ED-4DB2-BD59-A6C34878D82A}">
                    <a16:rowId xmlns:a16="http://schemas.microsoft.com/office/drawing/2014/main" val="2142628752"/>
                  </a:ext>
                </a:extLst>
              </a:tr>
              <a:tr h="748146">
                <a:tc>
                  <a:txBody>
                    <a:bodyPr/>
                    <a:lstStyle/>
                    <a:p>
                      <a:endParaRPr lang="en-US" dirty="0"/>
                    </a:p>
                  </a:txBody>
                  <a:tcPr>
                    <a:noFill/>
                  </a:tcPr>
                </a:tc>
                <a:extLst>
                  <a:ext uri="{0D108BD9-81ED-4DB2-BD59-A6C34878D82A}">
                    <a16:rowId xmlns:a16="http://schemas.microsoft.com/office/drawing/2014/main" val="1800800147"/>
                  </a:ext>
                </a:extLst>
              </a:tr>
              <a:tr h="748146">
                <a:tc>
                  <a:txBody>
                    <a:bodyPr/>
                    <a:lstStyle/>
                    <a:p>
                      <a:endParaRPr lang="en-US" dirty="0"/>
                    </a:p>
                  </a:txBody>
                  <a:tcPr>
                    <a:noFill/>
                  </a:tcPr>
                </a:tc>
                <a:extLst>
                  <a:ext uri="{0D108BD9-81ED-4DB2-BD59-A6C34878D82A}">
                    <a16:rowId xmlns:a16="http://schemas.microsoft.com/office/drawing/2014/main" val="1557996889"/>
                  </a:ext>
                </a:extLst>
              </a:tr>
              <a:tr h="748146">
                <a:tc>
                  <a:txBody>
                    <a:bodyPr/>
                    <a:lstStyle/>
                    <a:p>
                      <a:endParaRPr lang="en-US"/>
                    </a:p>
                  </a:txBody>
                  <a:tcPr>
                    <a:noFill/>
                  </a:tcPr>
                </a:tc>
                <a:extLst>
                  <a:ext uri="{0D108BD9-81ED-4DB2-BD59-A6C34878D82A}">
                    <a16:rowId xmlns:a16="http://schemas.microsoft.com/office/drawing/2014/main" val="2195406634"/>
                  </a:ext>
                </a:extLst>
              </a:tr>
              <a:tr h="748146">
                <a:tc>
                  <a:txBody>
                    <a:bodyPr/>
                    <a:lstStyle/>
                    <a:p>
                      <a:endParaRPr lang="en-US"/>
                    </a:p>
                  </a:txBody>
                  <a:tcPr>
                    <a:noFill/>
                  </a:tcPr>
                </a:tc>
                <a:extLst>
                  <a:ext uri="{0D108BD9-81ED-4DB2-BD59-A6C34878D82A}">
                    <a16:rowId xmlns:a16="http://schemas.microsoft.com/office/drawing/2014/main" val="3946902250"/>
                  </a:ext>
                </a:extLst>
              </a:tr>
              <a:tr h="748146">
                <a:tc>
                  <a:txBody>
                    <a:bodyPr/>
                    <a:lstStyle/>
                    <a:p>
                      <a:endParaRPr lang="en-US" dirty="0"/>
                    </a:p>
                  </a:txBody>
                  <a:tcPr>
                    <a:noFill/>
                  </a:tcPr>
                </a:tc>
                <a:extLst>
                  <a:ext uri="{0D108BD9-81ED-4DB2-BD59-A6C34878D82A}">
                    <a16:rowId xmlns:a16="http://schemas.microsoft.com/office/drawing/2014/main" val="3448138696"/>
                  </a:ext>
                </a:extLst>
              </a:tr>
              <a:tr h="748146">
                <a:tc>
                  <a:txBody>
                    <a:bodyPr/>
                    <a:lstStyle/>
                    <a:p>
                      <a:endParaRPr lang="en-US" dirty="0"/>
                    </a:p>
                  </a:txBody>
                  <a:tcPr>
                    <a:noFill/>
                  </a:tcPr>
                </a:tc>
                <a:extLst>
                  <a:ext uri="{0D108BD9-81ED-4DB2-BD59-A6C34878D82A}">
                    <a16:rowId xmlns:a16="http://schemas.microsoft.com/office/drawing/2014/main" val="2270679604"/>
                  </a:ext>
                </a:extLst>
              </a:tr>
            </a:tbl>
          </a:graphicData>
        </a:graphic>
      </p:graphicFrame>
    </p:spTree>
    <p:extLst>
      <p:ext uri="{BB962C8B-B14F-4D97-AF65-F5344CB8AC3E}">
        <p14:creationId xmlns:p14="http://schemas.microsoft.com/office/powerpoint/2010/main" val="1733205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B18906D-1243-406B-A3A6-9BF3AA93E342}"/>
              </a:ext>
            </a:extLst>
          </p:cNvPr>
          <p:cNvPicPr>
            <a:picLocks noChangeAspect="1"/>
          </p:cNvPicPr>
          <p:nvPr/>
        </p:nvPicPr>
        <p:blipFill>
          <a:blip r:embed="rId3"/>
          <a:stretch>
            <a:fillRect/>
          </a:stretch>
        </p:blipFill>
        <p:spPr>
          <a:xfrm>
            <a:off x="166550" y="1239752"/>
            <a:ext cx="11752829" cy="4754880"/>
          </a:xfrm>
          <a:prstGeom prst="rect">
            <a:avLst/>
          </a:prstGeom>
        </p:spPr>
      </p:pic>
      <p:sp>
        <p:nvSpPr>
          <p:cNvPr id="14" name="Title 1">
            <a:extLst>
              <a:ext uri="{FF2B5EF4-FFF2-40B4-BE49-F238E27FC236}">
                <a16:creationId xmlns:a16="http://schemas.microsoft.com/office/drawing/2014/main" id="{3FB8624F-124D-469D-A2EE-E43D670F7636}"/>
              </a:ext>
            </a:extLst>
          </p:cNvPr>
          <p:cNvSpPr>
            <a:spLocks noGrp="1"/>
          </p:cNvSpPr>
          <p:nvPr>
            <p:ph type="title"/>
          </p:nvPr>
        </p:nvSpPr>
        <p:spPr>
          <a:xfrm>
            <a:off x="263047" y="14397"/>
            <a:ext cx="11699309" cy="1062841"/>
          </a:xfrm>
        </p:spPr>
        <p:txBody>
          <a:bodyPr>
            <a:noAutofit/>
          </a:bodyPr>
          <a:lstStyle/>
          <a:p>
            <a:r>
              <a:rPr lang="en-US" b="1" dirty="0"/>
              <a:t>Example: Geographic trends by year </a:t>
            </a:r>
          </a:p>
        </p:txBody>
      </p:sp>
      <p:graphicFrame>
        <p:nvGraphicFramePr>
          <p:cNvPr id="9" name="Table 8">
            <a:extLst>
              <a:ext uri="{FF2B5EF4-FFF2-40B4-BE49-F238E27FC236}">
                <a16:creationId xmlns:a16="http://schemas.microsoft.com/office/drawing/2014/main" id="{9107392A-997C-4C6E-ABEA-AB98F82FED83}"/>
              </a:ext>
            </a:extLst>
          </p:cNvPr>
          <p:cNvGraphicFramePr>
            <a:graphicFrameLocks noGrp="1"/>
          </p:cNvGraphicFramePr>
          <p:nvPr>
            <p:extLst>
              <p:ext uri="{D42A27DB-BD31-4B8C-83A1-F6EECF244321}">
                <p14:modId xmlns:p14="http://schemas.microsoft.com/office/powerpoint/2010/main" val="730226429"/>
              </p:ext>
            </p:extLst>
          </p:nvPr>
        </p:nvGraphicFramePr>
        <p:xfrm>
          <a:off x="166550" y="6145199"/>
          <a:ext cx="9992050" cy="370840"/>
        </p:xfrm>
        <a:graphic>
          <a:graphicData uri="http://schemas.openxmlformats.org/drawingml/2006/table">
            <a:tbl>
              <a:tblPr firstRow="1" bandRow="1">
                <a:tableStyleId>{5C22544A-7EE6-4342-B048-85BDC9FD1C3A}</a:tableStyleId>
              </a:tblPr>
              <a:tblGrid>
                <a:gridCol w="999205">
                  <a:extLst>
                    <a:ext uri="{9D8B030D-6E8A-4147-A177-3AD203B41FA5}">
                      <a16:colId xmlns:a16="http://schemas.microsoft.com/office/drawing/2014/main" val="1617535746"/>
                    </a:ext>
                  </a:extLst>
                </a:gridCol>
                <a:gridCol w="999205">
                  <a:extLst>
                    <a:ext uri="{9D8B030D-6E8A-4147-A177-3AD203B41FA5}">
                      <a16:colId xmlns:a16="http://schemas.microsoft.com/office/drawing/2014/main" val="3131095545"/>
                    </a:ext>
                  </a:extLst>
                </a:gridCol>
                <a:gridCol w="999205">
                  <a:extLst>
                    <a:ext uri="{9D8B030D-6E8A-4147-A177-3AD203B41FA5}">
                      <a16:colId xmlns:a16="http://schemas.microsoft.com/office/drawing/2014/main" val="4079463020"/>
                    </a:ext>
                  </a:extLst>
                </a:gridCol>
                <a:gridCol w="999205">
                  <a:extLst>
                    <a:ext uri="{9D8B030D-6E8A-4147-A177-3AD203B41FA5}">
                      <a16:colId xmlns:a16="http://schemas.microsoft.com/office/drawing/2014/main" val="2518090426"/>
                    </a:ext>
                  </a:extLst>
                </a:gridCol>
                <a:gridCol w="999205">
                  <a:extLst>
                    <a:ext uri="{9D8B030D-6E8A-4147-A177-3AD203B41FA5}">
                      <a16:colId xmlns:a16="http://schemas.microsoft.com/office/drawing/2014/main" val="977523485"/>
                    </a:ext>
                  </a:extLst>
                </a:gridCol>
                <a:gridCol w="999205">
                  <a:extLst>
                    <a:ext uri="{9D8B030D-6E8A-4147-A177-3AD203B41FA5}">
                      <a16:colId xmlns:a16="http://schemas.microsoft.com/office/drawing/2014/main" val="3567064983"/>
                    </a:ext>
                  </a:extLst>
                </a:gridCol>
                <a:gridCol w="999205">
                  <a:extLst>
                    <a:ext uri="{9D8B030D-6E8A-4147-A177-3AD203B41FA5}">
                      <a16:colId xmlns:a16="http://schemas.microsoft.com/office/drawing/2014/main" val="1020606022"/>
                    </a:ext>
                  </a:extLst>
                </a:gridCol>
                <a:gridCol w="999205">
                  <a:extLst>
                    <a:ext uri="{9D8B030D-6E8A-4147-A177-3AD203B41FA5}">
                      <a16:colId xmlns:a16="http://schemas.microsoft.com/office/drawing/2014/main" val="3428151970"/>
                    </a:ext>
                  </a:extLst>
                </a:gridCol>
                <a:gridCol w="999205">
                  <a:extLst>
                    <a:ext uri="{9D8B030D-6E8A-4147-A177-3AD203B41FA5}">
                      <a16:colId xmlns:a16="http://schemas.microsoft.com/office/drawing/2014/main" val="637977492"/>
                    </a:ext>
                  </a:extLst>
                </a:gridCol>
                <a:gridCol w="999205">
                  <a:extLst>
                    <a:ext uri="{9D8B030D-6E8A-4147-A177-3AD203B41FA5}">
                      <a16:colId xmlns:a16="http://schemas.microsoft.com/office/drawing/2014/main" val="1643008085"/>
                    </a:ext>
                  </a:extLst>
                </a:gridCol>
              </a:tblGrid>
              <a:tr h="370840">
                <a:tc>
                  <a:txBody>
                    <a:bodyPr/>
                    <a:lstStyle/>
                    <a:p>
                      <a:pPr algn="ctr"/>
                      <a:r>
                        <a:rPr lang="en-US" b="0" dirty="0">
                          <a:solidFill>
                            <a:schemeClr val="tx1"/>
                          </a:solidFill>
                        </a:rPr>
                        <a:t>2008</a:t>
                      </a:r>
                    </a:p>
                  </a:txBody>
                  <a:tcPr>
                    <a:noFill/>
                  </a:tcPr>
                </a:tc>
                <a:tc>
                  <a:txBody>
                    <a:bodyPr/>
                    <a:lstStyle/>
                    <a:p>
                      <a:pPr algn="ctr"/>
                      <a:r>
                        <a:rPr lang="en-US" b="0" dirty="0">
                          <a:solidFill>
                            <a:schemeClr val="tx1"/>
                          </a:solidFill>
                        </a:rPr>
                        <a:t>2009</a:t>
                      </a:r>
                    </a:p>
                  </a:txBody>
                  <a:tcPr>
                    <a:noFill/>
                  </a:tcPr>
                </a:tc>
                <a:tc>
                  <a:txBody>
                    <a:bodyPr/>
                    <a:lstStyle/>
                    <a:p>
                      <a:pPr algn="ctr"/>
                      <a:r>
                        <a:rPr lang="en-US" b="0" dirty="0">
                          <a:solidFill>
                            <a:schemeClr val="tx1"/>
                          </a:solidFill>
                        </a:rPr>
                        <a:t>2010</a:t>
                      </a:r>
                    </a:p>
                  </a:txBody>
                  <a:tcPr>
                    <a:noFill/>
                  </a:tcPr>
                </a:tc>
                <a:tc>
                  <a:txBody>
                    <a:bodyPr/>
                    <a:lstStyle/>
                    <a:p>
                      <a:pPr algn="ctr"/>
                      <a:r>
                        <a:rPr lang="en-US" b="0" dirty="0">
                          <a:solidFill>
                            <a:schemeClr val="tx1"/>
                          </a:solidFill>
                        </a:rPr>
                        <a:t>2011</a:t>
                      </a:r>
                    </a:p>
                  </a:txBody>
                  <a:tcPr>
                    <a:noFill/>
                  </a:tcPr>
                </a:tc>
                <a:tc>
                  <a:txBody>
                    <a:bodyPr/>
                    <a:lstStyle/>
                    <a:p>
                      <a:pPr algn="ctr"/>
                      <a:r>
                        <a:rPr lang="en-US" b="0" dirty="0">
                          <a:solidFill>
                            <a:schemeClr val="tx1"/>
                          </a:solidFill>
                        </a:rPr>
                        <a:t>2012</a:t>
                      </a:r>
                    </a:p>
                  </a:txBody>
                  <a:tcPr>
                    <a:noFill/>
                  </a:tcPr>
                </a:tc>
                <a:tc>
                  <a:txBody>
                    <a:bodyPr/>
                    <a:lstStyle/>
                    <a:p>
                      <a:pPr algn="ctr"/>
                      <a:r>
                        <a:rPr lang="en-US" b="0" dirty="0">
                          <a:solidFill>
                            <a:schemeClr val="tx1"/>
                          </a:solidFill>
                        </a:rPr>
                        <a:t>2013</a:t>
                      </a:r>
                    </a:p>
                  </a:txBody>
                  <a:tcPr>
                    <a:noFill/>
                  </a:tcPr>
                </a:tc>
                <a:tc>
                  <a:txBody>
                    <a:bodyPr/>
                    <a:lstStyle/>
                    <a:p>
                      <a:pPr algn="ctr"/>
                      <a:r>
                        <a:rPr lang="en-US" b="0" dirty="0">
                          <a:solidFill>
                            <a:schemeClr val="tx1"/>
                          </a:solidFill>
                        </a:rPr>
                        <a:t>2014</a:t>
                      </a:r>
                    </a:p>
                  </a:txBody>
                  <a:tcPr>
                    <a:noFill/>
                  </a:tcPr>
                </a:tc>
                <a:tc>
                  <a:txBody>
                    <a:bodyPr/>
                    <a:lstStyle/>
                    <a:p>
                      <a:pPr algn="ctr"/>
                      <a:r>
                        <a:rPr lang="en-US" b="0" dirty="0">
                          <a:solidFill>
                            <a:schemeClr val="tx1"/>
                          </a:solidFill>
                        </a:rPr>
                        <a:t>2015</a:t>
                      </a:r>
                    </a:p>
                  </a:txBody>
                  <a:tcPr>
                    <a:noFill/>
                  </a:tcPr>
                </a:tc>
                <a:tc>
                  <a:txBody>
                    <a:bodyPr/>
                    <a:lstStyle/>
                    <a:p>
                      <a:pPr algn="ctr"/>
                      <a:r>
                        <a:rPr lang="en-US" b="0" dirty="0">
                          <a:solidFill>
                            <a:schemeClr val="tx1"/>
                          </a:solidFill>
                        </a:rPr>
                        <a:t>2016</a:t>
                      </a:r>
                    </a:p>
                  </a:txBody>
                  <a:tcPr>
                    <a:noFill/>
                  </a:tcPr>
                </a:tc>
                <a:tc>
                  <a:txBody>
                    <a:bodyPr/>
                    <a:lstStyle/>
                    <a:p>
                      <a:pPr algn="ctr"/>
                      <a:r>
                        <a:rPr lang="en-US" b="0" dirty="0">
                          <a:solidFill>
                            <a:schemeClr val="tx1"/>
                          </a:solidFill>
                        </a:rPr>
                        <a:t>2017</a:t>
                      </a:r>
                    </a:p>
                  </a:txBody>
                  <a:tcPr>
                    <a:noFill/>
                  </a:tcPr>
                </a:tc>
                <a:extLst>
                  <a:ext uri="{0D108BD9-81ED-4DB2-BD59-A6C34878D82A}">
                    <a16:rowId xmlns:a16="http://schemas.microsoft.com/office/drawing/2014/main" val="172262817"/>
                  </a:ext>
                </a:extLst>
              </a:tr>
            </a:tbl>
          </a:graphicData>
        </a:graphic>
      </p:graphicFrame>
      <p:grpSp>
        <p:nvGrpSpPr>
          <p:cNvPr id="17" name="Group 16">
            <a:extLst>
              <a:ext uri="{FF2B5EF4-FFF2-40B4-BE49-F238E27FC236}">
                <a16:creationId xmlns:a16="http://schemas.microsoft.com/office/drawing/2014/main" id="{FC64A554-C2F0-49DD-8DF0-5D1719772DB6}"/>
              </a:ext>
            </a:extLst>
          </p:cNvPr>
          <p:cNvGrpSpPr/>
          <p:nvPr/>
        </p:nvGrpSpPr>
        <p:grpSpPr>
          <a:xfrm>
            <a:off x="-522514" y="4050346"/>
            <a:ext cx="917861" cy="1136942"/>
            <a:chOff x="-522514" y="258655"/>
            <a:chExt cx="917861" cy="1184441"/>
          </a:xfrm>
        </p:grpSpPr>
        <p:sp>
          <p:nvSpPr>
            <p:cNvPr id="18" name="Rectangle: Rounded Corners 17">
              <a:extLst>
                <a:ext uri="{FF2B5EF4-FFF2-40B4-BE49-F238E27FC236}">
                  <a16:creationId xmlns:a16="http://schemas.microsoft.com/office/drawing/2014/main" id="{8DBB4A4B-00DB-42E1-AE03-B48D0A78486B}"/>
                </a:ext>
              </a:extLst>
            </p:cNvPr>
            <p:cNvSpPr/>
            <p:nvPr/>
          </p:nvSpPr>
          <p:spPr>
            <a:xfrm>
              <a:off x="-198419" y="306156"/>
              <a:ext cx="593766" cy="102127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4000" dirty="0"/>
                <a:t>6</a:t>
              </a:r>
            </a:p>
          </p:txBody>
        </p:sp>
        <p:sp>
          <p:nvSpPr>
            <p:cNvPr id="19" name="Rectangle 18">
              <a:extLst>
                <a:ext uri="{FF2B5EF4-FFF2-40B4-BE49-F238E27FC236}">
                  <a16:creationId xmlns:a16="http://schemas.microsoft.com/office/drawing/2014/main" id="{B5752126-7D9F-41EC-9A3C-D4B84C5FE465}"/>
                </a:ext>
              </a:extLst>
            </p:cNvPr>
            <p:cNvSpPr/>
            <p:nvPr/>
          </p:nvSpPr>
          <p:spPr>
            <a:xfrm>
              <a:off x="-522514" y="258655"/>
              <a:ext cx="522514" cy="11844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20" name="Table 19">
            <a:extLst>
              <a:ext uri="{FF2B5EF4-FFF2-40B4-BE49-F238E27FC236}">
                <a16:creationId xmlns:a16="http://schemas.microsoft.com/office/drawing/2014/main" id="{4E85044A-F9DF-490F-A694-C30812B8BF48}"/>
              </a:ext>
            </a:extLst>
          </p:cNvPr>
          <p:cNvGraphicFramePr>
            <a:graphicFrameLocks noGrp="1"/>
          </p:cNvGraphicFramePr>
          <p:nvPr>
            <p:extLst>
              <p:ext uri="{D42A27DB-BD31-4B8C-83A1-F6EECF244321}">
                <p14:modId xmlns:p14="http://schemas.microsoft.com/office/powerpoint/2010/main" val="2430548139"/>
              </p:ext>
            </p:extLst>
          </p:nvPr>
        </p:nvGraphicFramePr>
        <p:xfrm>
          <a:off x="-1085933" y="484458"/>
          <a:ext cx="895928" cy="5985168"/>
        </p:xfrm>
        <a:graphic>
          <a:graphicData uri="http://schemas.openxmlformats.org/drawingml/2006/table">
            <a:tbl>
              <a:tblPr firstRow="1" bandRow="1">
                <a:tableStyleId>{5C22544A-7EE6-4342-B048-85BDC9FD1C3A}</a:tableStyleId>
              </a:tblPr>
              <a:tblGrid>
                <a:gridCol w="895928">
                  <a:extLst>
                    <a:ext uri="{9D8B030D-6E8A-4147-A177-3AD203B41FA5}">
                      <a16:colId xmlns:a16="http://schemas.microsoft.com/office/drawing/2014/main" val="1052675496"/>
                    </a:ext>
                  </a:extLst>
                </a:gridCol>
              </a:tblGrid>
              <a:tr h="748146">
                <a:tc>
                  <a:txBody>
                    <a:bodyPr/>
                    <a:lstStyle/>
                    <a:p>
                      <a:endParaRPr lang="en-US" dirty="0"/>
                    </a:p>
                  </a:txBody>
                  <a:tcPr>
                    <a:noFill/>
                  </a:tcPr>
                </a:tc>
                <a:extLst>
                  <a:ext uri="{0D108BD9-81ED-4DB2-BD59-A6C34878D82A}">
                    <a16:rowId xmlns:a16="http://schemas.microsoft.com/office/drawing/2014/main" val="2653582802"/>
                  </a:ext>
                </a:extLst>
              </a:tr>
              <a:tr h="748146">
                <a:tc>
                  <a:txBody>
                    <a:bodyPr/>
                    <a:lstStyle/>
                    <a:p>
                      <a:endParaRPr lang="en-US"/>
                    </a:p>
                  </a:txBody>
                  <a:tcPr>
                    <a:noFill/>
                  </a:tcPr>
                </a:tc>
                <a:extLst>
                  <a:ext uri="{0D108BD9-81ED-4DB2-BD59-A6C34878D82A}">
                    <a16:rowId xmlns:a16="http://schemas.microsoft.com/office/drawing/2014/main" val="2142628752"/>
                  </a:ext>
                </a:extLst>
              </a:tr>
              <a:tr h="748146">
                <a:tc>
                  <a:txBody>
                    <a:bodyPr/>
                    <a:lstStyle/>
                    <a:p>
                      <a:endParaRPr lang="en-US" dirty="0"/>
                    </a:p>
                  </a:txBody>
                  <a:tcPr>
                    <a:noFill/>
                  </a:tcPr>
                </a:tc>
                <a:extLst>
                  <a:ext uri="{0D108BD9-81ED-4DB2-BD59-A6C34878D82A}">
                    <a16:rowId xmlns:a16="http://schemas.microsoft.com/office/drawing/2014/main" val="1800800147"/>
                  </a:ext>
                </a:extLst>
              </a:tr>
              <a:tr h="748146">
                <a:tc>
                  <a:txBody>
                    <a:bodyPr/>
                    <a:lstStyle/>
                    <a:p>
                      <a:endParaRPr lang="en-US" dirty="0"/>
                    </a:p>
                  </a:txBody>
                  <a:tcPr>
                    <a:noFill/>
                  </a:tcPr>
                </a:tc>
                <a:extLst>
                  <a:ext uri="{0D108BD9-81ED-4DB2-BD59-A6C34878D82A}">
                    <a16:rowId xmlns:a16="http://schemas.microsoft.com/office/drawing/2014/main" val="1557996889"/>
                  </a:ext>
                </a:extLst>
              </a:tr>
              <a:tr h="748146">
                <a:tc>
                  <a:txBody>
                    <a:bodyPr/>
                    <a:lstStyle/>
                    <a:p>
                      <a:endParaRPr lang="en-US"/>
                    </a:p>
                  </a:txBody>
                  <a:tcPr>
                    <a:noFill/>
                  </a:tcPr>
                </a:tc>
                <a:extLst>
                  <a:ext uri="{0D108BD9-81ED-4DB2-BD59-A6C34878D82A}">
                    <a16:rowId xmlns:a16="http://schemas.microsoft.com/office/drawing/2014/main" val="2195406634"/>
                  </a:ext>
                </a:extLst>
              </a:tr>
              <a:tr h="748146">
                <a:tc>
                  <a:txBody>
                    <a:bodyPr/>
                    <a:lstStyle/>
                    <a:p>
                      <a:endParaRPr lang="en-US"/>
                    </a:p>
                  </a:txBody>
                  <a:tcPr>
                    <a:noFill/>
                  </a:tcPr>
                </a:tc>
                <a:extLst>
                  <a:ext uri="{0D108BD9-81ED-4DB2-BD59-A6C34878D82A}">
                    <a16:rowId xmlns:a16="http://schemas.microsoft.com/office/drawing/2014/main" val="3946902250"/>
                  </a:ext>
                </a:extLst>
              </a:tr>
              <a:tr h="748146">
                <a:tc>
                  <a:txBody>
                    <a:bodyPr/>
                    <a:lstStyle/>
                    <a:p>
                      <a:endParaRPr lang="en-US" dirty="0"/>
                    </a:p>
                  </a:txBody>
                  <a:tcPr>
                    <a:noFill/>
                  </a:tcPr>
                </a:tc>
                <a:extLst>
                  <a:ext uri="{0D108BD9-81ED-4DB2-BD59-A6C34878D82A}">
                    <a16:rowId xmlns:a16="http://schemas.microsoft.com/office/drawing/2014/main" val="3448138696"/>
                  </a:ext>
                </a:extLst>
              </a:tr>
              <a:tr h="748146">
                <a:tc>
                  <a:txBody>
                    <a:bodyPr/>
                    <a:lstStyle/>
                    <a:p>
                      <a:endParaRPr lang="en-US" dirty="0"/>
                    </a:p>
                  </a:txBody>
                  <a:tcPr>
                    <a:noFill/>
                  </a:tcPr>
                </a:tc>
                <a:extLst>
                  <a:ext uri="{0D108BD9-81ED-4DB2-BD59-A6C34878D82A}">
                    <a16:rowId xmlns:a16="http://schemas.microsoft.com/office/drawing/2014/main" val="2270679604"/>
                  </a:ext>
                </a:extLst>
              </a:tr>
            </a:tbl>
          </a:graphicData>
        </a:graphic>
      </p:graphicFrame>
    </p:spTree>
    <p:extLst>
      <p:ext uri="{BB962C8B-B14F-4D97-AF65-F5344CB8AC3E}">
        <p14:creationId xmlns:p14="http://schemas.microsoft.com/office/powerpoint/2010/main" val="20496271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0B7E662-0DC4-488F-961F-64B4094DCC55}"/>
              </a:ext>
            </a:extLst>
          </p:cNvPr>
          <p:cNvPicPr>
            <a:picLocks noChangeAspect="1"/>
          </p:cNvPicPr>
          <p:nvPr/>
        </p:nvPicPr>
        <p:blipFill>
          <a:blip r:embed="rId3"/>
          <a:stretch>
            <a:fillRect/>
          </a:stretch>
        </p:blipFill>
        <p:spPr>
          <a:xfrm>
            <a:off x="261941" y="1338937"/>
            <a:ext cx="11550103" cy="4754880"/>
          </a:xfrm>
          <a:prstGeom prst="rect">
            <a:avLst/>
          </a:prstGeom>
        </p:spPr>
      </p:pic>
      <p:sp>
        <p:nvSpPr>
          <p:cNvPr id="14" name="Title 1">
            <a:extLst>
              <a:ext uri="{FF2B5EF4-FFF2-40B4-BE49-F238E27FC236}">
                <a16:creationId xmlns:a16="http://schemas.microsoft.com/office/drawing/2014/main" id="{3FB8624F-124D-469D-A2EE-E43D670F7636}"/>
              </a:ext>
            </a:extLst>
          </p:cNvPr>
          <p:cNvSpPr>
            <a:spLocks noGrp="1"/>
          </p:cNvSpPr>
          <p:nvPr>
            <p:ph type="title"/>
          </p:nvPr>
        </p:nvSpPr>
        <p:spPr>
          <a:xfrm>
            <a:off x="263047" y="14397"/>
            <a:ext cx="11699309" cy="1062841"/>
          </a:xfrm>
        </p:spPr>
        <p:txBody>
          <a:bodyPr>
            <a:noAutofit/>
          </a:bodyPr>
          <a:lstStyle/>
          <a:p>
            <a:r>
              <a:rPr lang="en-US" b="1" dirty="0"/>
              <a:t>Example: Geographic trends by year </a:t>
            </a:r>
          </a:p>
        </p:txBody>
      </p:sp>
      <p:graphicFrame>
        <p:nvGraphicFramePr>
          <p:cNvPr id="9" name="Table 8">
            <a:extLst>
              <a:ext uri="{FF2B5EF4-FFF2-40B4-BE49-F238E27FC236}">
                <a16:creationId xmlns:a16="http://schemas.microsoft.com/office/drawing/2014/main" id="{9107392A-997C-4C6E-ABEA-AB98F82FED83}"/>
              </a:ext>
            </a:extLst>
          </p:cNvPr>
          <p:cNvGraphicFramePr>
            <a:graphicFrameLocks noGrp="1"/>
          </p:cNvGraphicFramePr>
          <p:nvPr/>
        </p:nvGraphicFramePr>
        <p:xfrm>
          <a:off x="166550" y="6145199"/>
          <a:ext cx="9992050" cy="370840"/>
        </p:xfrm>
        <a:graphic>
          <a:graphicData uri="http://schemas.openxmlformats.org/drawingml/2006/table">
            <a:tbl>
              <a:tblPr firstRow="1" bandRow="1">
                <a:tableStyleId>{5C22544A-7EE6-4342-B048-85BDC9FD1C3A}</a:tableStyleId>
              </a:tblPr>
              <a:tblGrid>
                <a:gridCol w="999205">
                  <a:extLst>
                    <a:ext uri="{9D8B030D-6E8A-4147-A177-3AD203B41FA5}">
                      <a16:colId xmlns:a16="http://schemas.microsoft.com/office/drawing/2014/main" val="1617535746"/>
                    </a:ext>
                  </a:extLst>
                </a:gridCol>
                <a:gridCol w="999205">
                  <a:extLst>
                    <a:ext uri="{9D8B030D-6E8A-4147-A177-3AD203B41FA5}">
                      <a16:colId xmlns:a16="http://schemas.microsoft.com/office/drawing/2014/main" val="3131095545"/>
                    </a:ext>
                  </a:extLst>
                </a:gridCol>
                <a:gridCol w="999205">
                  <a:extLst>
                    <a:ext uri="{9D8B030D-6E8A-4147-A177-3AD203B41FA5}">
                      <a16:colId xmlns:a16="http://schemas.microsoft.com/office/drawing/2014/main" val="4079463020"/>
                    </a:ext>
                  </a:extLst>
                </a:gridCol>
                <a:gridCol w="999205">
                  <a:extLst>
                    <a:ext uri="{9D8B030D-6E8A-4147-A177-3AD203B41FA5}">
                      <a16:colId xmlns:a16="http://schemas.microsoft.com/office/drawing/2014/main" val="2518090426"/>
                    </a:ext>
                  </a:extLst>
                </a:gridCol>
                <a:gridCol w="999205">
                  <a:extLst>
                    <a:ext uri="{9D8B030D-6E8A-4147-A177-3AD203B41FA5}">
                      <a16:colId xmlns:a16="http://schemas.microsoft.com/office/drawing/2014/main" val="977523485"/>
                    </a:ext>
                  </a:extLst>
                </a:gridCol>
                <a:gridCol w="999205">
                  <a:extLst>
                    <a:ext uri="{9D8B030D-6E8A-4147-A177-3AD203B41FA5}">
                      <a16:colId xmlns:a16="http://schemas.microsoft.com/office/drawing/2014/main" val="3567064983"/>
                    </a:ext>
                  </a:extLst>
                </a:gridCol>
                <a:gridCol w="999205">
                  <a:extLst>
                    <a:ext uri="{9D8B030D-6E8A-4147-A177-3AD203B41FA5}">
                      <a16:colId xmlns:a16="http://schemas.microsoft.com/office/drawing/2014/main" val="1020606022"/>
                    </a:ext>
                  </a:extLst>
                </a:gridCol>
                <a:gridCol w="999205">
                  <a:extLst>
                    <a:ext uri="{9D8B030D-6E8A-4147-A177-3AD203B41FA5}">
                      <a16:colId xmlns:a16="http://schemas.microsoft.com/office/drawing/2014/main" val="3428151970"/>
                    </a:ext>
                  </a:extLst>
                </a:gridCol>
                <a:gridCol w="999205">
                  <a:extLst>
                    <a:ext uri="{9D8B030D-6E8A-4147-A177-3AD203B41FA5}">
                      <a16:colId xmlns:a16="http://schemas.microsoft.com/office/drawing/2014/main" val="637977492"/>
                    </a:ext>
                  </a:extLst>
                </a:gridCol>
                <a:gridCol w="999205">
                  <a:extLst>
                    <a:ext uri="{9D8B030D-6E8A-4147-A177-3AD203B41FA5}">
                      <a16:colId xmlns:a16="http://schemas.microsoft.com/office/drawing/2014/main" val="1643008085"/>
                    </a:ext>
                  </a:extLst>
                </a:gridCol>
              </a:tblGrid>
              <a:tr h="370840">
                <a:tc>
                  <a:txBody>
                    <a:bodyPr/>
                    <a:lstStyle/>
                    <a:p>
                      <a:pPr algn="ctr"/>
                      <a:r>
                        <a:rPr lang="en-US" b="0" dirty="0">
                          <a:solidFill>
                            <a:schemeClr val="tx1"/>
                          </a:solidFill>
                        </a:rPr>
                        <a:t>2008</a:t>
                      </a:r>
                    </a:p>
                  </a:txBody>
                  <a:tcPr>
                    <a:noFill/>
                  </a:tcPr>
                </a:tc>
                <a:tc>
                  <a:txBody>
                    <a:bodyPr/>
                    <a:lstStyle/>
                    <a:p>
                      <a:pPr algn="ctr"/>
                      <a:r>
                        <a:rPr lang="en-US" b="0" dirty="0">
                          <a:solidFill>
                            <a:schemeClr val="tx1"/>
                          </a:solidFill>
                        </a:rPr>
                        <a:t>2009</a:t>
                      </a:r>
                    </a:p>
                  </a:txBody>
                  <a:tcPr>
                    <a:noFill/>
                  </a:tcPr>
                </a:tc>
                <a:tc>
                  <a:txBody>
                    <a:bodyPr/>
                    <a:lstStyle/>
                    <a:p>
                      <a:pPr algn="ctr"/>
                      <a:r>
                        <a:rPr lang="en-US" b="0" dirty="0">
                          <a:solidFill>
                            <a:schemeClr val="tx1"/>
                          </a:solidFill>
                        </a:rPr>
                        <a:t>2010</a:t>
                      </a:r>
                    </a:p>
                  </a:txBody>
                  <a:tcPr>
                    <a:noFill/>
                  </a:tcPr>
                </a:tc>
                <a:tc>
                  <a:txBody>
                    <a:bodyPr/>
                    <a:lstStyle/>
                    <a:p>
                      <a:pPr algn="ctr"/>
                      <a:r>
                        <a:rPr lang="en-US" b="0" dirty="0">
                          <a:solidFill>
                            <a:schemeClr val="tx1"/>
                          </a:solidFill>
                        </a:rPr>
                        <a:t>2011</a:t>
                      </a:r>
                    </a:p>
                  </a:txBody>
                  <a:tcPr>
                    <a:noFill/>
                  </a:tcPr>
                </a:tc>
                <a:tc>
                  <a:txBody>
                    <a:bodyPr/>
                    <a:lstStyle/>
                    <a:p>
                      <a:pPr algn="ctr"/>
                      <a:r>
                        <a:rPr lang="en-US" b="0" dirty="0">
                          <a:solidFill>
                            <a:schemeClr val="tx1"/>
                          </a:solidFill>
                        </a:rPr>
                        <a:t>2012</a:t>
                      </a:r>
                    </a:p>
                  </a:txBody>
                  <a:tcPr>
                    <a:noFill/>
                  </a:tcPr>
                </a:tc>
                <a:tc>
                  <a:txBody>
                    <a:bodyPr/>
                    <a:lstStyle/>
                    <a:p>
                      <a:pPr algn="ctr"/>
                      <a:r>
                        <a:rPr lang="en-US" b="0" dirty="0">
                          <a:solidFill>
                            <a:schemeClr val="tx1"/>
                          </a:solidFill>
                        </a:rPr>
                        <a:t>2013</a:t>
                      </a:r>
                    </a:p>
                  </a:txBody>
                  <a:tcPr>
                    <a:noFill/>
                  </a:tcPr>
                </a:tc>
                <a:tc>
                  <a:txBody>
                    <a:bodyPr/>
                    <a:lstStyle/>
                    <a:p>
                      <a:pPr algn="ctr"/>
                      <a:r>
                        <a:rPr lang="en-US" b="0" dirty="0">
                          <a:solidFill>
                            <a:schemeClr val="tx1"/>
                          </a:solidFill>
                        </a:rPr>
                        <a:t>2014</a:t>
                      </a:r>
                    </a:p>
                  </a:txBody>
                  <a:tcPr>
                    <a:noFill/>
                  </a:tcPr>
                </a:tc>
                <a:tc>
                  <a:txBody>
                    <a:bodyPr/>
                    <a:lstStyle/>
                    <a:p>
                      <a:pPr algn="ctr"/>
                      <a:r>
                        <a:rPr lang="en-US" b="0" dirty="0">
                          <a:solidFill>
                            <a:schemeClr val="tx1"/>
                          </a:solidFill>
                        </a:rPr>
                        <a:t>2015</a:t>
                      </a:r>
                    </a:p>
                  </a:txBody>
                  <a:tcPr>
                    <a:noFill/>
                  </a:tcPr>
                </a:tc>
                <a:tc>
                  <a:txBody>
                    <a:bodyPr/>
                    <a:lstStyle/>
                    <a:p>
                      <a:pPr algn="ctr"/>
                      <a:r>
                        <a:rPr lang="en-US" b="0" dirty="0">
                          <a:solidFill>
                            <a:schemeClr val="tx1"/>
                          </a:solidFill>
                        </a:rPr>
                        <a:t>2016</a:t>
                      </a:r>
                    </a:p>
                  </a:txBody>
                  <a:tcPr>
                    <a:noFill/>
                  </a:tcPr>
                </a:tc>
                <a:tc>
                  <a:txBody>
                    <a:bodyPr/>
                    <a:lstStyle/>
                    <a:p>
                      <a:pPr algn="ctr"/>
                      <a:r>
                        <a:rPr lang="en-US" b="0" dirty="0">
                          <a:solidFill>
                            <a:schemeClr val="tx1"/>
                          </a:solidFill>
                        </a:rPr>
                        <a:t>2017</a:t>
                      </a:r>
                    </a:p>
                  </a:txBody>
                  <a:tcPr>
                    <a:noFill/>
                  </a:tcPr>
                </a:tc>
                <a:extLst>
                  <a:ext uri="{0D108BD9-81ED-4DB2-BD59-A6C34878D82A}">
                    <a16:rowId xmlns:a16="http://schemas.microsoft.com/office/drawing/2014/main" val="172262817"/>
                  </a:ext>
                </a:extLst>
              </a:tr>
            </a:tbl>
          </a:graphicData>
        </a:graphic>
      </p:graphicFrame>
      <p:grpSp>
        <p:nvGrpSpPr>
          <p:cNvPr id="6" name="Group 5">
            <a:extLst>
              <a:ext uri="{FF2B5EF4-FFF2-40B4-BE49-F238E27FC236}">
                <a16:creationId xmlns:a16="http://schemas.microsoft.com/office/drawing/2014/main" id="{8E86720A-9A39-4647-8722-D2CAE35DCD57}"/>
              </a:ext>
            </a:extLst>
          </p:cNvPr>
          <p:cNvGrpSpPr/>
          <p:nvPr/>
        </p:nvGrpSpPr>
        <p:grpSpPr>
          <a:xfrm>
            <a:off x="-522514" y="4050346"/>
            <a:ext cx="917861" cy="1136942"/>
            <a:chOff x="-522514" y="258655"/>
            <a:chExt cx="917861" cy="1184441"/>
          </a:xfrm>
        </p:grpSpPr>
        <p:sp>
          <p:nvSpPr>
            <p:cNvPr id="7" name="Rectangle: Rounded Corners 6">
              <a:extLst>
                <a:ext uri="{FF2B5EF4-FFF2-40B4-BE49-F238E27FC236}">
                  <a16:creationId xmlns:a16="http://schemas.microsoft.com/office/drawing/2014/main" id="{D67B5423-D2B8-4D15-BBAA-77D1F6F70709}"/>
                </a:ext>
              </a:extLst>
            </p:cNvPr>
            <p:cNvSpPr/>
            <p:nvPr/>
          </p:nvSpPr>
          <p:spPr>
            <a:xfrm>
              <a:off x="-198419" y="306156"/>
              <a:ext cx="593766" cy="102127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4000" dirty="0"/>
                <a:t>6</a:t>
              </a:r>
            </a:p>
          </p:txBody>
        </p:sp>
        <p:sp>
          <p:nvSpPr>
            <p:cNvPr id="10" name="Rectangle 9">
              <a:extLst>
                <a:ext uri="{FF2B5EF4-FFF2-40B4-BE49-F238E27FC236}">
                  <a16:creationId xmlns:a16="http://schemas.microsoft.com/office/drawing/2014/main" id="{0C19E9A5-55EC-49F9-A990-A77FAC215BA9}"/>
                </a:ext>
              </a:extLst>
            </p:cNvPr>
            <p:cNvSpPr/>
            <p:nvPr/>
          </p:nvSpPr>
          <p:spPr>
            <a:xfrm>
              <a:off x="-522514" y="258655"/>
              <a:ext cx="522514" cy="11844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1" name="Table 10">
            <a:extLst>
              <a:ext uri="{FF2B5EF4-FFF2-40B4-BE49-F238E27FC236}">
                <a16:creationId xmlns:a16="http://schemas.microsoft.com/office/drawing/2014/main" id="{4E357CAC-F71C-4E4D-BEC0-28638C90588A}"/>
              </a:ext>
            </a:extLst>
          </p:cNvPr>
          <p:cNvGraphicFramePr>
            <a:graphicFrameLocks noGrp="1"/>
          </p:cNvGraphicFramePr>
          <p:nvPr>
            <p:extLst>
              <p:ext uri="{D42A27DB-BD31-4B8C-83A1-F6EECF244321}">
                <p14:modId xmlns:p14="http://schemas.microsoft.com/office/powerpoint/2010/main" val="2430548139"/>
              </p:ext>
            </p:extLst>
          </p:nvPr>
        </p:nvGraphicFramePr>
        <p:xfrm>
          <a:off x="-1085933" y="484458"/>
          <a:ext cx="895928" cy="5985168"/>
        </p:xfrm>
        <a:graphic>
          <a:graphicData uri="http://schemas.openxmlformats.org/drawingml/2006/table">
            <a:tbl>
              <a:tblPr firstRow="1" bandRow="1">
                <a:tableStyleId>{5C22544A-7EE6-4342-B048-85BDC9FD1C3A}</a:tableStyleId>
              </a:tblPr>
              <a:tblGrid>
                <a:gridCol w="895928">
                  <a:extLst>
                    <a:ext uri="{9D8B030D-6E8A-4147-A177-3AD203B41FA5}">
                      <a16:colId xmlns:a16="http://schemas.microsoft.com/office/drawing/2014/main" val="1052675496"/>
                    </a:ext>
                  </a:extLst>
                </a:gridCol>
              </a:tblGrid>
              <a:tr h="748146">
                <a:tc>
                  <a:txBody>
                    <a:bodyPr/>
                    <a:lstStyle/>
                    <a:p>
                      <a:endParaRPr lang="en-US" dirty="0"/>
                    </a:p>
                  </a:txBody>
                  <a:tcPr>
                    <a:noFill/>
                  </a:tcPr>
                </a:tc>
                <a:extLst>
                  <a:ext uri="{0D108BD9-81ED-4DB2-BD59-A6C34878D82A}">
                    <a16:rowId xmlns:a16="http://schemas.microsoft.com/office/drawing/2014/main" val="2653582802"/>
                  </a:ext>
                </a:extLst>
              </a:tr>
              <a:tr h="748146">
                <a:tc>
                  <a:txBody>
                    <a:bodyPr/>
                    <a:lstStyle/>
                    <a:p>
                      <a:endParaRPr lang="en-US"/>
                    </a:p>
                  </a:txBody>
                  <a:tcPr>
                    <a:noFill/>
                  </a:tcPr>
                </a:tc>
                <a:extLst>
                  <a:ext uri="{0D108BD9-81ED-4DB2-BD59-A6C34878D82A}">
                    <a16:rowId xmlns:a16="http://schemas.microsoft.com/office/drawing/2014/main" val="2142628752"/>
                  </a:ext>
                </a:extLst>
              </a:tr>
              <a:tr h="748146">
                <a:tc>
                  <a:txBody>
                    <a:bodyPr/>
                    <a:lstStyle/>
                    <a:p>
                      <a:endParaRPr lang="en-US" dirty="0"/>
                    </a:p>
                  </a:txBody>
                  <a:tcPr>
                    <a:noFill/>
                  </a:tcPr>
                </a:tc>
                <a:extLst>
                  <a:ext uri="{0D108BD9-81ED-4DB2-BD59-A6C34878D82A}">
                    <a16:rowId xmlns:a16="http://schemas.microsoft.com/office/drawing/2014/main" val="1800800147"/>
                  </a:ext>
                </a:extLst>
              </a:tr>
              <a:tr h="748146">
                <a:tc>
                  <a:txBody>
                    <a:bodyPr/>
                    <a:lstStyle/>
                    <a:p>
                      <a:endParaRPr lang="en-US" dirty="0"/>
                    </a:p>
                  </a:txBody>
                  <a:tcPr>
                    <a:noFill/>
                  </a:tcPr>
                </a:tc>
                <a:extLst>
                  <a:ext uri="{0D108BD9-81ED-4DB2-BD59-A6C34878D82A}">
                    <a16:rowId xmlns:a16="http://schemas.microsoft.com/office/drawing/2014/main" val="1557996889"/>
                  </a:ext>
                </a:extLst>
              </a:tr>
              <a:tr h="748146">
                <a:tc>
                  <a:txBody>
                    <a:bodyPr/>
                    <a:lstStyle/>
                    <a:p>
                      <a:endParaRPr lang="en-US"/>
                    </a:p>
                  </a:txBody>
                  <a:tcPr>
                    <a:noFill/>
                  </a:tcPr>
                </a:tc>
                <a:extLst>
                  <a:ext uri="{0D108BD9-81ED-4DB2-BD59-A6C34878D82A}">
                    <a16:rowId xmlns:a16="http://schemas.microsoft.com/office/drawing/2014/main" val="2195406634"/>
                  </a:ext>
                </a:extLst>
              </a:tr>
              <a:tr h="748146">
                <a:tc>
                  <a:txBody>
                    <a:bodyPr/>
                    <a:lstStyle/>
                    <a:p>
                      <a:endParaRPr lang="en-US"/>
                    </a:p>
                  </a:txBody>
                  <a:tcPr>
                    <a:noFill/>
                  </a:tcPr>
                </a:tc>
                <a:extLst>
                  <a:ext uri="{0D108BD9-81ED-4DB2-BD59-A6C34878D82A}">
                    <a16:rowId xmlns:a16="http://schemas.microsoft.com/office/drawing/2014/main" val="3946902250"/>
                  </a:ext>
                </a:extLst>
              </a:tr>
              <a:tr h="748146">
                <a:tc>
                  <a:txBody>
                    <a:bodyPr/>
                    <a:lstStyle/>
                    <a:p>
                      <a:endParaRPr lang="en-US" dirty="0"/>
                    </a:p>
                  </a:txBody>
                  <a:tcPr>
                    <a:noFill/>
                  </a:tcPr>
                </a:tc>
                <a:extLst>
                  <a:ext uri="{0D108BD9-81ED-4DB2-BD59-A6C34878D82A}">
                    <a16:rowId xmlns:a16="http://schemas.microsoft.com/office/drawing/2014/main" val="3448138696"/>
                  </a:ext>
                </a:extLst>
              </a:tr>
              <a:tr h="748146">
                <a:tc>
                  <a:txBody>
                    <a:bodyPr/>
                    <a:lstStyle/>
                    <a:p>
                      <a:endParaRPr lang="en-US" dirty="0"/>
                    </a:p>
                  </a:txBody>
                  <a:tcPr>
                    <a:noFill/>
                  </a:tcPr>
                </a:tc>
                <a:extLst>
                  <a:ext uri="{0D108BD9-81ED-4DB2-BD59-A6C34878D82A}">
                    <a16:rowId xmlns:a16="http://schemas.microsoft.com/office/drawing/2014/main" val="2270679604"/>
                  </a:ext>
                </a:extLst>
              </a:tr>
            </a:tbl>
          </a:graphicData>
        </a:graphic>
      </p:graphicFrame>
    </p:spTree>
    <p:extLst>
      <p:ext uri="{BB962C8B-B14F-4D97-AF65-F5344CB8AC3E}">
        <p14:creationId xmlns:p14="http://schemas.microsoft.com/office/powerpoint/2010/main" val="34870376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EA575-1D46-49D9-82D4-FF40C9299E82}"/>
              </a:ext>
            </a:extLst>
          </p:cNvPr>
          <p:cNvSpPr>
            <a:spLocks noGrp="1"/>
          </p:cNvSpPr>
          <p:nvPr>
            <p:ph type="title"/>
          </p:nvPr>
        </p:nvSpPr>
        <p:spPr>
          <a:xfrm>
            <a:off x="200418" y="77027"/>
            <a:ext cx="5799550" cy="1037789"/>
          </a:xfrm>
        </p:spPr>
        <p:txBody>
          <a:bodyPr>
            <a:normAutofit fontScale="90000"/>
          </a:bodyPr>
          <a:lstStyle/>
          <a:p>
            <a:r>
              <a:rPr lang="en-US" sz="4800" b="1" dirty="0"/>
              <a:t>Interim insights – Geographic Distribution</a:t>
            </a:r>
          </a:p>
        </p:txBody>
      </p:sp>
      <p:sp>
        <p:nvSpPr>
          <p:cNvPr id="3" name="Content Placeholder 2">
            <a:extLst>
              <a:ext uri="{FF2B5EF4-FFF2-40B4-BE49-F238E27FC236}">
                <a16:creationId xmlns:a16="http://schemas.microsoft.com/office/drawing/2014/main" id="{A2206A0D-5A06-47E2-8247-5AEE1DA5D360}"/>
              </a:ext>
            </a:extLst>
          </p:cNvPr>
          <p:cNvSpPr>
            <a:spLocks noGrp="1"/>
          </p:cNvSpPr>
          <p:nvPr>
            <p:ph idx="1"/>
          </p:nvPr>
        </p:nvSpPr>
        <p:spPr>
          <a:xfrm>
            <a:off x="340118" y="1516866"/>
            <a:ext cx="5452237" cy="3886408"/>
          </a:xfrm>
        </p:spPr>
        <p:txBody>
          <a:bodyPr>
            <a:normAutofit/>
          </a:bodyPr>
          <a:lstStyle/>
          <a:p>
            <a:r>
              <a:rPr lang="en-US" dirty="0"/>
              <a:t>Multiple methods of visualizing geographic distribution showed large variations among counties</a:t>
            </a:r>
          </a:p>
          <a:p>
            <a:pPr marL="0" indent="0">
              <a:buNone/>
            </a:pPr>
            <a:endParaRPr lang="en-US" dirty="0"/>
          </a:p>
          <a:p>
            <a:r>
              <a:rPr lang="en-US" dirty="0"/>
              <a:t>Understanding what factors result in “good” and “bad” counties would open a promising avenue for future visualization work, towards crisis mitigation</a:t>
            </a:r>
          </a:p>
          <a:p>
            <a:endParaRPr lang="en-US" sz="2400" dirty="0"/>
          </a:p>
        </p:txBody>
      </p:sp>
      <p:pic>
        <p:nvPicPr>
          <p:cNvPr id="4" name="Picture 3">
            <a:extLst>
              <a:ext uri="{FF2B5EF4-FFF2-40B4-BE49-F238E27FC236}">
                <a16:creationId xmlns:a16="http://schemas.microsoft.com/office/drawing/2014/main" id="{2930CDBA-4773-4773-A7A6-26E77C57EE8B}"/>
              </a:ext>
            </a:extLst>
          </p:cNvPr>
          <p:cNvPicPr>
            <a:picLocks noChangeAspect="1"/>
          </p:cNvPicPr>
          <p:nvPr/>
        </p:nvPicPr>
        <p:blipFill rotWithShape="1">
          <a:blip r:embed="rId3"/>
          <a:srcRect t="3550" b="6462"/>
          <a:stretch/>
        </p:blipFill>
        <p:spPr>
          <a:xfrm>
            <a:off x="5783284" y="-64967"/>
            <a:ext cx="6309700" cy="6922967"/>
          </a:xfrm>
          <a:prstGeom prst="rect">
            <a:avLst/>
          </a:prstGeom>
        </p:spPr>
      </p:pic>
      <p:sp>
        <p:nvSpPr>
          <p:cNvPr id="5" name="TextBox 4">
            <a:extLst>
              <a:ext uri="{FF2B5EF4-FFF2-40B4-BE49-F238E27FC236}">
                <a16:creationId xmlns:a16="http://schemas.microsoft.com/office/drawing/2014/main" id="{ED7BBEB1-46B4-4C4F-90C3-4ECD20D78209}"/>
              </a:ext>
            </a:extLst>
          </p:cNvPr>
          <p:cNvSpPr txBox="1"/>
          <p:nvPr/>
        </p:nvSpPr>
        <p:spPr>
          <a:xfrm rot="20314741">
            <a:off x="6794900" y="2788261"/>
            <a:ext cx="4411074" cy="1569660"/>
          </a:xfrm>
          <a:prstGeom prst="rect">
            <a:avLst/>
          </a:prstGeom>
          <a:solidFill>
            <a:srgbClr val="FFFF00"/>
          </a:solidFill>
        </p:spPr>
        <p:txBody>
          <a:bodyPr wrap="square" rtlCol="0">
            <a:spAutoFit/>
          </a:bodyPr>
          <a:lstStyle/>
          <a:p>
            <a:pPr algn="ctr"/>
            <a:r>
              <a:rPr lang="en-US" sz="2400" dirty="0"/>
              <a:t>This method of visualization was used to complement the previous slides, especially to look for counties with temporal anomalies</a:t>
            </a:r>
          </a:p>
        </p:txBody>
      </p:sp>
      <p:grpSp>
        <p:nvGrpSpPr>
          <p:cNvPr id="6" name="Group 5">
            <a:extLst>
              <a:ext uri="{FF2B5EF4-FFF2-40B4-BE49-F238E27FC236}">
                <a16:creationId xmlns:a16="http://schemas.microsoft.com/office/drawing/2014/main" id="{4352F614-E933-479D-8E3C-D91CDDE0A5C8}"/>
              </a:ext>
            </a:extLst>
          </p:cNvPr>
          <p:cNvGrpSpPr/>
          <p:nvPr/>
        </p:nvGrpSpPr>
        <p:grpSpPr>
          <a:xfrm>
            <a:off x="-522514" y="4050346"/>
            <a:ext cx="917861" cy="1136942"/>
            <a:chOff x="-522514" y="258655"/>
            <a:chExt cx="917861" cy="1184441"/>
          </a:xfrm>
        </p:grpSpPr>
        <p:sp>
          <p:nvSpPr>
            <p:cNvPr id="7" name="Rectangle: Rounded Corners 6">
              <a:extLst>
                <a:ext uri="{FF2B5EF4-FFF2-40B4-BE49-F238E27FC236}">
                  <a16:creationId xmlns:a16="http://schemas.microsoft.com/office/drawing/2014/main" id="{D57B11EC-72EB-4B15-9642-29D9762BB6ED}"/>
                </a:ext>
              </a:extLst>
            </p:cNvPr>
            <p:cNvSpPr/>
            <p:nvPr/>
          </p:nvSpPr>
          <p:spPr>
            <a:xfrm>
              <a:off x="-198419" y="306156"/>
              <a:ext cx="593766" cy="102127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4000" dirty="0"/>
                <a:t>6</a:t>
              </a:r>
            </a:p>
          </p:txBody>
        </p:sp>
        <p:sp>
          <p:nvSpPr>
            <p:cNvPr id="8" name="Rectangle 7">
              <a:extLst>
                <a:ext uri="{FF2B5EF4-FFF2-40B4-BE49-F238E27FC236}">
                  <a16:creationId xmlns:a16="http://schemas.microsoft.com/office/drawing/2014/main" id="{68ABF4B2-9B68-495C-B878-883E7579FB2B}"/>
                </a:ext>
              </a:extLst>
            </p:cNvPr>
            <p:cNvSpPr/>
            <p:nvPr/>
          </p:nvSpPr>
          <p:spPr>
            <a:xfrm>
              <a:off x="-522514" y="258655"/>
              <a:ext cx="522514" cy="11844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9" name="Table 8">
            <a:extLst>
              <a:ext uri="{FF2B5EF4-FFF2-40B4-BE49-F238E27FC236}">
                <a16:creationId xmlns:a16="http://schemas.microsoft.com/office/drawing/2014/main" id="{DF32A69F-1213-46F2-85DC-4695986798C5}"/>
              </a:ext>
            </a:extLst>
          </p:cNvPr>
          <p:cNvGraphicFramePr>
            <a:graphicFrameLocks noGrp="1"/>
          </p:cNvGraphicFramePr>
          <p:nvPr>
            <p:extLst>
              <p:ext uri="{D42A27DB-BD31-4B8C-83A1-F6EECF244321}">
                <p14:modId xmlns:p14="http://schemas.microsoft.com/office/powerpoint/2010/main" val="2430548139"/>
              </p:ext>
            </p:extLst>
          </p:nvPr>
        </p:nvGraphicFramePr>
        <p:xfrm>
          <a:off x="-1085933" y="484458"/>
          <a:ext cx="895928" cy="5985168"/>
        </p:xfrm>
        <a:graphic>
          <a:graphicData uri="http://schemas.openxmlformats.org/drawingml/2006/table">
            <a:tbl>
              <a:tblPr firstRow="1" bandRow="1">
                <a:tableStyleId>{5C22544A-7EE6-4342-B048-85BDC9FD1C3A}</a:tableStyleId>
              </a:tblPr>
              <a:tblGrid>
                <a:gridCol w="895928">
                  <a:extLst>
                    <a:ext uri="{9D8B030D-6E8A-4147-A177-3AD203B41FA5}">
                      <a16:colId xmlns:a16="http://schemas.microsoft.com/office/drawing/2014/main" val="1052675496"/>
                    </a:ext>
                  </a:extLst>
                </a:gridCol>
              </a:tblGrid>
              <a:tr h="748146">
                <a:tc>
                  <a:txBody>
                    <a:bodyPr/>
                    <a:lstStyle/>
                    <a:p>
                      <a:endParaRPr lang="en-US" dirty="0"/>
                    </a:p>
                  </a:txBody>
                  <a:tcPr>
                    <a:noFill/>
                  </a:tcPr>
                </a:tc>
                <a:extLst>
                  <a:ext uri="{0D108BD9-81ED-4DB2-BD59-A6C34878D82A}">
                    <a16:rowId xmlns:a16="http://schemas.microsoft.com/office/drawing/2014/main" val="2653582802"/>
                  </a:ext>
                </a:extLst>
              </a:tr>
              <a:tr h="748146">
                <a:tc>
                  <a:txBody>
                    <a:bodyPr/>
                    <a:lstStyle/>
                    <a:p>
                      <a:endParaRPr lang="en-US"/>
                    </a:p>
                  </a:txBody>
                  <a:tcPr>
                    <a:noFill/>
                  </a:tcPr>
                </a:tc>
                <a:extLst>
                  <a:ext uri="{0D108BD9-81ED-4DB2-BD59-A6C34878D82A}">
                    <a16:rowId xmlns:a16="http://schemas.microsoft.com/office/drawing/2014/main" val="2142628752"/>
                  </a:ext>
                </a:extLst>
              </a:tr>
              <a:tr h="748146">
                <a:tc>
                  <a:txBody>
                    <a:bodyPr/>
                    <a:lstStyle/>
                    <a:p>
                      <a:endParaRPr lang="en-US" dirty="0"/>
                    </a:p>
                  </a:txBody>
                  <a:tcPr>
                    <a:noFill/>
                  </a:tcPr>
                </a:tc>
                <a:extLst>
                  <a:ext uri="{0D108BD9-81ED-4DB2-BD59-A6C34878D82A}">
                    <a16:rowId xmlns:a16="http://schemas.microsoft.com/office/drawing/2014/main" val="1800800147"/>
                  </a:ext>
                </a:extLst>
              </a:tr>
              <a:tr h="748146">
                <a:tc>
                  <a:txBody>
                    <a:bodyPr/>
                    <a:lstStyle/>
                    <a:p>
                      <a:endParaRPr lang="en-US" dirty="0"/>
                    </a:p>
                  </a:txBody>
                  <a:tcPr>
                    <a:noFill/>
                  </a:tcPr>
                </a:tc>
                <a:extLst>
                  <a:ext uri="{0D108BD9-81ED-4DB2-BD59-A6C34878D82A}">
                    <a16:rowId xmlns:a16="http://schemas.microsoft.com/office/drawing/2014/main" val="1557996889"/>
                  </a:ext>
                </a:extLst>
              </a:tr>
              <a:tr h="748146">
                <a:tc>
                  <a:txBody>
                    <a:bodyPr/>
                    <a:lstStyle/>
                    <a:p>
                      <a:endParaRPr lang="en-US"/>
                    </a:p>
                  </a:txBody>
                  <a:tcPr>
                    <a:noFill/>
                  </a:tcPr>
                </a:tc>
                <a:extLst>
                  <a:ext uri="{0D108BD9-81ED-4DB2-BD59-A6C34878D82A}">
                    <a16:rowId xmlns:a16="http://schemas.microsoft.com/office/drawing/2014/main" val="2195406634"/>
                  </a:ext>
                </a:extLst>
              </a:tr>
              <a:tr h="748146">
                <a:tc>
                  <a:txBody>
                    <a:bodyPr/>
                    <a:lstStyle/>
                    <a:p>
                      <a:endParaRPr lang="en-US"/>
                    </a:p>
                  </a:txBody>
                  <a:tcPr>
                    <a:noFill/>
                  </a:tcPr>
                </a:tc>
                <a:extLst>
                  <a:ext uri="{0D108BD9-81ED-4DB2-BD59-A6C34878D82A}">
                    <a16:rowId xmlns:a16="http://schemas.microsoft.com/office/drawing/2014/main" val="3946902250"/>
                  </a:ext>
                </a:extLst>
              </a:tr>
              <a:tr h="748146">
                <a:tc>
                  <a:txBody>
                    <a:bodyPr/>
                    <a:lstStyle/>
                    <a:p>
                      <a:endParaRPr lang="en-US" dirty="0"/>
                    </a:p>
                  </a:txBody>
                  <a:tcPr>
                    <a:noFill/>
                  </a:tcPr>
                </a:tc>
                <a:extLst>
                  <a:ext uri="{0D108BD9-81ED-4DB2-BD59-A6C34878D82A}">
                    <a16:rowId xmlns:a16="http://schemas.microsoft.com/office/drawing/2014/main" val="3448138696"/>
                  </a:ext>
                </a:extLst>
              </a:tr>
              <a:tr h="748146">
                <a:tc>
                  <a:txBody>
                    <a:bodyPr/>
                    <a:lstStyle/>
                    <a:p>
                      <a:endParaRPr lang="en-US" dirty="0"/>
                    </a:p>
                  </a:txBody>
                  <a:tcPr>
                    <a:noFill/>
                  </a:tcPr>
                </a:tc>
                <a:extLst>
                  <a:ext uri="{0D108BD9-81ED-4DB2-BD59-A6C34878D82A}">
                    <a16:rowId xmlns:a16="http://schemas.microsoft.com/office/drawing/2014/main" val="2270679604"/>
                  </a:ext>
                </a:extLst>
              </a:tr>
            </a:tbl>
          </a:graphicData>
        </a:graphic>
      </p:graphicFrame>
    </p:spTree>
    <p:extLst>
      <p:ext uri="{BB962C8B-B14F-4D97-AF65-F5344CB8AC3E}">
        <p14:creationId xmlns:p14="http://schemas.microsoft.com/office/powerpoint/2010/main" val="3609803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A65BD-DCFC-4BB9-B048-7AFF2F371B9C}"/>
              </a:ext>
            </a:extLst>
          </p:cNvPr>
          <p:cNvSpPr>
            <a:spLocks noGrp="1"/>
          </p:cNvSpPr>
          <p:nvPr>
            <p:ph type="title"/>
          </p:nvPr>
        </p:nvSpPr>
        <p:spPr>
          <a:xfrm>
            <a:off x="838200" y="142103"/>
            <a:ext cx="10515600" cy="526973"/>
          </a:xfrm>
        </p:spPr>
        <p:txBody>
          <a:bodyPr>
            <a:normAutofit fontScale="90000"/>
          </a:bodyPr>
          <a:lstStyle/>
          <a:p>
            <a:r>
              <a:rPr lang="en-US" b="1" dirty="0"/>
              <a:t>Major Overall Insights</a:t>
            </a:r>
          </a:p>
        </p:txBody>
      </p:sp>
      <p:sp>
        <p:nvSpPr>
          <p:cNvPr id="3" name="Content Placeholder 2">
            <a:extLst>
              <a:ext uri="{FF2B5EF4-FFF2-40B4-BE49-F238E27FC236}">
                <a16:creationId xmlns:a16="http://schemas.microsoft.com/office/drawing/2014/main" id="{1B9F2870-58AD-4564-B127-C4E6FA238B2A}"/>
              </a:ext>
            </a:extLst>
          </p:cNvPr>
          <p:cNvSpPr>
            <a:spLocks noGrp="1"/>
          </p:cNvSpPr>
          <p:nvPr>
            <p:ph idx="1"/>
          </p:nvPr>
        </p:nvSpPr>
        <p:spPr>
          <a:xfrm>
            <a:off x="838200" y="808834"/>
            <a:ext cx="10515600" cy="5754029"/>
          </a:xfrm>
        </p:spPr>
        <p:txBody>
          <a:bodyPr>
            <a:normAutofit/>
          </a:bodyPr>
          <a:lstStyle/>
          <a:p>
            <a:pPr>
              <a:lnSpc>
                <a:spcPct val="100000"/>
              </a:lnSpc>
              <a:spcBef>
                <a:spcPts val="600"/>
              </a:spcBef>
            </a:pPr>
            <a:r>
              <a:rPr lang="en-US" sz="2400" dirty="0"/>
              <a:t>Socio-economic factors appear to play minor role in the opioid epidemic, as confirmed by the weak correlation of its various dimensions to: </a:t>
            </a:r>
          </a:p>
          <a:p>
            <a:pPr lvl="1">
              <a:lnSpc>
                <a:spcPct val="100000"/>
              </a:lnSpc>
              <a:spcBef>
                <a:spcPts val="600"/>
              </a:spcBef>
            </a:pPr>
            <a:r>
              <a:rPr lang="en-US" dirty="0"/>
              <a:t>Direct socio-economic indicators such as income, </a:t>
            </a:r>
          </a:p>
          <a:p>
            <a:pPr lvl="1">
              <a:lnSpc>
                <a:spcPct val="100000"/>
              </a:lnSpc>
              <a:spcBef>
                <a:spcPts val="600"/>
              </a:spcBef>
            </a:pPr>
            <a:r>
              <a:rPr lang="en-US" dirty="0"/>
              <a:t>Indirect indicators such as tobacco use, and </a:t>
            </a:r>
          </a:p>
          <a:p>
            <a:pPr lvl="1">
              <a:lnSpc>
                <a:spcPct val="100000"/>
              </a:lnSpc>
              <a:spcBef>
                <a:spcPts val="600"/>
              </a:spcBef>
            </a:pPr>
            <a:r>
              <a:rPr lang="en-US" dirty="0"/>
              <a:t>Fairly limited geographic variations, especially earlier in the decade. </a:t>
            </a:r>
          </a:p>
          <a:p>
            <a:pPr>
              <a:lnSpc>
                <a:spcPct val="100000"/>
              </a:lnSpc>
              <a:spcBef>
                <a:spcPts val="600"/>
              </a:spcBef>
            </a:pPr>
            <a:r>
              <a:rPr lang="en-US" sz="2400" dirty="0"/>
              <a:t>Opioid abuse is growing at an alarming pace among all the demographics. </a:t>
            </a:r>
          </a:p>
          <a:p>
            <a:pPr lvl="1">
              <a:lnSpc>
                <a:spcPct val="100000"/>
              </a:lnSpc>
              <a:spcBef>
                <a:spcPts val="600"/>
              </a:spcBef>
            </a:pPr>
            <a:r>
              <a:rPr lang="en-US" dirty="0"/>
              <a:t>Non-Hispanic women appear to be particularly affected, as well as the middle-aged population overall. </a:t>
            </a:r>
          </a:p>
          <a:p>
            <a:pPr>
              <a:lnSpc>
                <a:spcPct val="100000"/>
              </a:lnSpc>
              <a:spcBef>
                <a:spcPts val="600"/>
              </a:spcBef>
            </a:pPr>
            <a:r>
              <a:rPr lang="en-US" sz="2400" dirty="0"/>
              <a:t>Opioid abuse is rapidly displacing some of the other substances, which implies that the first response and treatment organizations need to be preparing by proper staffing, training, and medications</a:t>
            </a:r>
          </a:p>
          <a:p>
            <a:pPr>
              <a:lnSpc>
                <a:spcPct val="100000"/>
              </a:lnSpc>
              <a:spcBef>
                <a:spcPts val="600"/>
              </a:spcBef>
            </a:pPr>
            <a:r>
              <a:rPr lang="en-US" sz="2400" dirty="0"/>
              <a:t>Marijuana use appears to be poorly correlated to the opioids in its temporal trends or geographic distribution, suggesting that Marijuana doesn’t serve as a “gateway drug” as sometimes suggested in press</a:t>
            </a:r>
          </a:p>
          <a:p>
            <a:pPr marL="0" indent="0">
              <a:lnSpc>
                <a:spcPct val="100000"/>
              </a:lnSpc>
              <a:spcBef>
                <a:spcPts val="600"/>
              </a:spcBef>
              <a:buNone/>
            </a:pPr>
            <a:endParaRPr lang="en-US" sz="2400" dirty="0"/>
          </a:p>
        </p:txBody>
      </p:sp>
      <p:grpSp>
        <p:nvGrpSpPr>
          <p:cNvPr id="4" name="Group 3">
            <a:extLst>
              <a:ext uri="{FF2B5EF4-FFF2-40B4-BE49-F238E27FC236}">
                <a16:creationId xmlns:a16="http://schemas.microsoft.com/office/drawing/2014/main" id="{CFF9C7F5-AC65-4D55-92EB-00E32AACC8FD}"/>
              </a:ext>
            </a:extLst>
          </p:cNvPr>
          <p:cNvGrpSpPr/>
          <p:nvPr/>
        </p:nvGrpSpPr>
        <p:grpSpPr>
          <a:xfrm>
            <a:off x="-522514" y="4761546"/>
            <a:ext cx="917861" cy="1136942"/>
            <a:chOff x="-522514" y="258655"/>
            <a:chExt cx="917861" cy="1184441"/>
          </a:xfrm>
        </p:grpSpPr>
        <p:sp>
          <p:nvSpPr>
            <p:cNvPr id="5" name="Rectangle: Rounded Corners 4">
              <a:extLst>
                <a:ext uri="{FF2B5EF4-FFF2-40B4-BE49-F238E27FC236}">
                  <a16:creationId xmlns:a16="http://schemas.microsoft.com/office/drawing/2014/main" id="{6C6DF9F1-7DB0-42A5-84A1-82F0E750DD60}"/>
                </a:ext>
              </a:extLst>
            </p:cNvPr>
            <p:cNvSpPr/>
            <p:nvPr/>
          </p:nvSpPr>
          <p:spPr>
            <a:xfrm>
              <a:off x="-198419" y="306156"/>
              <a:ext cx="593766" cy="102127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4000" dirty="0"/>
                <a:t>7</a:t>
              </a:r>
            </a:p>
          </p:txBody>
        </p:sp>
        <p:sp>
          <p:nvSpPr>
            <p:cNvPr id="6" name="Rectangle 5">
              <a:extLst>
                <a:ext uri="{FF2B5EF4-FFF2-40B4-BE49-F238E27FC236}">
                  <a16:creationId xmlns:a16="http://schemas.microsoft.com/office/drawing/2014/main" id="{679C47C8-2166-4B36-9E3C-1657CA47AADB}"/>
                </a:ext>
              </a:extLst>
            </p:cNvPr>
            <p:cNvSpPr/>
            <p:nvPr/>
          </p:nvSpPr>
          <p:spPr>
            <a:xfrm>
              <a:off x="-522514" y="258655"/>
              <a:ext cx="522514" cy="11844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7" name="Table 6">
            <a:extLst>
              <a:ext uri="{FF2B5EF4-FFF2-40B4-BE49-F238E27FC236}">
                <a16:creationId xmlns:a16="http://schemas.microsoft.com/office/drawing/2014/main" id="{FB7EEBFD-4DC4-49B4-BF01-A6CE3B8F1839}"/>
              </a:ext>
            </a:extLst>
          </p:cNvPr>
          <p:cNvGraphicFramePr>
            <a:graphicFrameLocks noGrp="1"/>
          </p:cNvGraphicFramePr>
          <p:nvPr>
            <p:extLst>
              <p:ext uri="{D42A27DB-BD31-4B8C-83A1-F6EECF244321}">
                <p14:modId xmlns:p14="http://schemas.microsoft.com/office/powerpoint/2010/main" val="2430548139"/>
              </p:ext>
            </p:extLst>
          </p:nvPr>
        </p:nvGraphicFramePr>
        <p:xfrm>
          <a:off x="-1085933" y="484458"/>
          <a:ext cx="895928" cy="5985168"/>
        </p:xfrm>
        <a:graphic>
          <a:graphicData uri="http://schemas.openxmlformats.org/drawingml/2006/table">
            <a:tbl>
              <a:tblPr firstRow="1" bandRow="1">
                <a:tableStyleId>{5C22544A-7EE6-4342-B048-85BDC9FD1C3A}</a:tableStyleId>
              </a:tblPr>
              <a:tblGrid>
                <a:gridCol w="895928">
                  <a:extLst>
                    <a:ext uri="{9D8B030D-6E8A-4147-A177-3AD203B41FA5}">
                      <a16:colId xmlns:a16="http://schemas.microsoft.com/office/drawing/2014/main" val="1052675496"/>
                    </a:ext>
                  </a:extLst>
                </a:gridCol>
              </a:tblGrid>
              <a:tr h="748146">
                <a:tc>
                  <a:txBody>
                    <a:bodyPr/>
                    <a:lstStyle/>
                    <a:p>
                      <a:endParaRPr lang="en-US" dirty="0"/>
                    </a:p>
                  </a:txBody>
                  <a:tcPr>
                    <a:noFill/>
                  </a:tcPr>
                </a:tc>
                <a:extLst>
                  <a:ext uri="{0D108BD9-81ED-4DB2-BD59-A6C34878D82A}">
                    <a16:rowId xmlns:a16="http://schemas.microsoft.com/office/drawing/2014/main" val="2653582802"/>
                  </a:ext>
                </a:extLst>
              </a:tr>
              <a:tr h="748146">
                <a:tc>
                  <a:txBody>
                    <a:bodyPr/>
                    <a:lstStyle/>
                    <a:p>
                      <a:endParaRPr lang="en-US"/>
                    </a:p>
                  </a:txBody>
                  <a:tcPr>
                    <a:noFill/>
                  </a:tcPr>
                </a:tc>
                <a:extLst>
                  <a:ext uri="{0D108BD9-81ED-4DB2-BD59-A6C34878D82A}">
                    <a16:rowId xmlns:a16="http://schemas.microsoft.com/office/drawing/2014/main" val="2142628752"/>
                  </a:ext>
                </a:extLst>
              </a:tr>
              <a:tr h="748146">
                <a:tc>
                  <a:txBody>
                    <a:bodyPr/>
                    <a:lstStyle/>
                    <a:p>
                      <a:endParaRPr lang="en-US" dirty="0"/>
                    </a:p>
                  </a:txBody>
                  <a:tcPr>
                    <a:noFill/>
                  </a:tcPr>
                </a:tc>
                <a:extLst>
                  <a:ext uri="{0D108BD9-81ED-4DB2-BD59-A6C34878D82A}">
                    <a16:rowId xmlns:a16="http://schemas.microsoft.com/office/drawing/2014/main" val="1800800147"/>
                  </a:ext>
                </a:extLst>
              </a:tr>
              <a:tr h="748146">
                <a:tc>
                  <a:txBody>
                    <a:bodyPr/>
                    <a:lstStyle/>
                    <a:p>
                      <a:endParaRPr lang="en-US" dirty="0"/>
                    </a:p>
                  </a:txBody>
                  <a:tcPr>
                    <a:noFill/>
                  </a:tcPr>
                </a:tc>
                <a:extLst>
                  <a:ext uri="{0D108BD9-81ED-4DB2-BD59-A6C34878D82A}">
                    <a16:rowId xmlns:a16="http://schemas.microsoft.com/office/drawing/2014/main" val="1557996889"/>
                  </a:ext>
                </a:extLst>
              </a:tr>
              <a:tr h="748146">
                <a:tc>
                  <a:txBody>
                    <a:bodyPr/>
                    <a:lstStyle/>
                    <a:p>
                      <a:endParaRPr lang="en-US"/>
                    </a:p>
                  </a:txBody>
                  <a:tcPr>
                    <a:noFill/>
                  </a:tcPr>
                </a:tc>
                <a:extLst>
                  <a:ext uri="{0D108BD9-81ED-4DB2-BD59-A6C34878D82A}">
                    <a16:rowId xmlns:a16="http://schemas.microsoft.com/office/drawing/2014/main" val="2195406634"/>
                  </a:ext>
                </a:extLst>
              </a:tr>
              <a:tr h="748146">
                <a:tc>
                  <a:txBody>
                    <a:bodyPr/>
                    <a:lstStyle/>
                    <a:p>
                      <a:endParaRPr lang="en-US"/>
                    </a:p>
                  </a:txBody>
                  <a:tcPr>
                    <a:noFill/>
                  </a:tcPr>
                </a:tc>
                <a:extLst>
                  <a:ext uri="{0D108BD9-81ED-4DB2-BD59-A6C34878D82A}">
                    <a16:rowId xmlns:a16="http://schemas.microsoft.com/office/drawing/2014/main" val="3946902250"/>
                  </a:ext>
                </a:extLst>
              </a:tr>
              <a:tr h="748146">
                <a:tc>
                  <a:txBody>
                    <a:bodyPr/>
                    <a:lstStyle/>
                    <a:p>
                      <a:endParaRPr lang="en-US" dirty="0"/>
                    </a:p>
                  </a:txBody>
                  <a:tcPr>
                    <a:noFill/>
                  </a:tcPr>
                </a:tc>
                <a:extLst>
                  <a:ext uri="{0D108BD9-81ED-4DB2-BD59-A6C34878D82A}">
                    <a16:rowId xmlns:a16="http://schemas.microsoft.com/office/drawing/2014/main" val="3448138696"/>
                  </a:ext>
                </a:extLst>
              </a:tr>
              <a:tr h="748146">
                <a:tc>
                  <a:txBody>
                    <a:bodyPr/>
                    <a:lstStyle/>
                    <a:p>
                      <a:endParaRPr lang="en-US" dirty="0"/>
                    </a:p>
                  </a:txBody>
                  <a:tcPr>
                    <a:noFill/>
                  </a:tcPr>
                </a:tc>
                <a:extLst>
                  <a:ext uri="{0D108BD9-81ED-4DB2-BD59-A6C34878D82A}">
                    <a16:rowId xmlns:a16="http://schemas.microsoft.com/office/drawing/2014/main" val="2270679604"/>
                  </a:ext>
                </a:extLst>
              </a:tr>
            </a:tbl>
          </a:graphicData>
        </a:graphic>
      </p:graphicFrame>
    </p:spTree>
    <p:extLst>
      <p:ext uri="{BB962C8B-B14F-4D97-AF65-F5344CB8AC3E}">
        <p14:creationId xmlns:p14="http://schemas.microsoft.com/office/powerpoint/2010/main" val="39400620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75274-7F61-4FCA-A631-3DED13A7F4B6}"/>
              </a:ext>
            </a:extLst>
          </p:cNvPr>
          <p:cNvSpPr>
            <a:spLocks noGrp="1"/>
          </p:cNvSpPr>
          <p:nvPr>
            <p:ph type="title"/>
          </p:nvPr>
        </p:nvSpPr>
        <p:spPr>
          <a:xfrm>
            <a:off x="389115" y="1"/>
            <a:ext cx="10878188" cy="930052"/>
          </a:xfrm>
        </p:spPr>
        <p:txBody>
          <a:bodyPr/>
          <a:lstStyle/>
          <a:p>
            <a:r>
              <a:rPr lang="en-US" b="1" dirty="0"/>
              <a:t>Future Work Recommendations</a:t>
            </a:r>
          </a:p>
        </p:txBody>
      </p:sp>
      <p:sp>
        <p:nvSpPr>
          <p:cNvPr id="3" name="Content Placeholder 2">
            <a:extLst>
              <a:ext uri="{FF2B5EF4-FFF2-40B4-BE49-F238E27FC236}">
                <a16:creationId xmlns:a16="http://schemas.microsoft.com/office/drawing/2014/main" id="{C94906F5-941E-4FBE-AEDA-82DFEA86A44A}"/>
              </a:ext>
            </a:extLst>
          </p:cNvPr>
          <p:cNvSpPr>
            <a:spLocks noGrp="1"/>
          </p:cNvSpPr>
          <p:nvPr>
            <p:ph idx="1"/>
          </p:nvPr>
        </p:nvSpPr>
        <p:spPr>
          <a:xfrm>
            <a:off x="579120" y="1173892"/>
            <a:ext cx="11094720" cy="5684108"/>
          </a:xfrm>
        </p:spPr>
        <p:txBody>
          <a:bodyPr>
            <a:noAutofit/>
          </a:bodyPr>
          <a:lstStyle/>
          <a:p>
            <a:pPr>
              <a:lnSpc>
                <a:spcPct val="100000"/>
              </a:lnSpc>
              <a:spcBef>
                <a:spcPts val="600"/>
              </a:spcBef>
            </a:pPr>
            <a:r>
              <a:rPr lang="en-US" sz="2400" dirty="0"/>
              <a:t>Deeper analysis of the discovered trends</a:t>
            </a:r>
          </a:p>
          <a:p>
            <a:pPr lvl="1">
              <a:lnSpc>
                <a:spcPct val="100000"/>
              </a:lnSpc>
              <a:spcBef>
                <a:spcPts val="600"/>
              </a:spcBef>
            </a:pPr>
            <a:r>
              <a:rPr lang="en-US" dirty="0"/>
              <a:t>Demographic variations, for example </a:t>
            </a:r>
            <a:r>
              <a:rPr lang="en-US" sz="2400" dirty="0"/>
              <a:t>why white women are most affected? </a:t>
            </a:r>
          </a:p>
          <a:p>
            <a:pPr lvl="1">
              <a:lnSpc>
                <a:spcPct val="100000"/>
              </a:lnSpc>
              <a:spcBef>
                <a:spcPts val="600"/>
              </a:spcBef>
            </a:pPr>
            <a:r>
              <a:rPr lang="en-US" dirty="0"/>
              <a:t>Geographic variations, for example </a:t>
            </a:r>
            <a:r>
              <a:rPr lang="en-US" sz="2400" dirty="0"/>
              <a:t>why in the recent years the opioids became concentrated in the some border areas? Is this related to legal supply availability (prescription rates), illegal supply availability (drug dealer related arrests), etc.? </a:t>
            </a:r>
          </a:p>
          <a:p>
            <a:pPr>
              <a:lnSpc>
                <a:spcPct val="100000"/>
              </a:lnSpc>
              <a:spcBef>
                <a:spcPts val="600"/>
              </a:spcBef>
            </a:pPr>
            <a:r>
              <a:rPr lang="en-US" sz="2400" dirty="0"/>
              <a:t>Including additional complementary datasets</a:t>
            </a:r>
          </a:p>
          <a:p>
            <a:pPr lvl="1">
              <a:lnSpc>
                <a:spcPct val="100000"/>
              </a:lnSpc>
              <a:spcBef>
                <a:spcPts val="600"/>
              </a:spcBef>
            </a:pPr>
            <a:r>
              <a:rPr lang="en-US" dirty="0"/>
              <a:t>First responders statistics</a:t>
            </a:r>
          </a:p>
          <a:p>
            <a:pPr lvl="1">
              <a:lnSpc>
                <a:spcPct val="100000"/>
              </a:lnSpc>
              <a:spcBef>
                <a:spcPts val="600"/>
              </a:spcBef>
            </a:pPr>
            <a:r>
              <a:rPr lang="en-US" dirty="0"/>
              <a:t>Law enforcement, for example substance-related arrests</a:t>
            </a:r>
          </a:p>
          <a:p>
            <a:pPr lvl="1">
              <a:lnSpc>
                <a:spcPct val="100000"/>
              </a:lnSpc>
              <a:spcBef>
                <a:spcPts val="600"/>
              </a:spcBef>
            </a:pPr>
            <a:r>
              <a:rPr lang="en-US" dirty="0"/>
              <a:t> Mental health studies, such as Substance Use Disorder (SUD)</a:t>
            </a:r>
          </a:p>
          <a:p>
            <a:pPr lvl="1">
              <a:lnSpc>
                <a:spcPct val="100000"/>
              </a:lnSpc>
              <a:spcBef>
                <a:spcPts val="600"/>
              </a:spcBef>
            </a:pPr>
            <a:r>
              <a:rPr lang="en-US" dirty="0"/>
              <a:t>Availability of help and resources, for example the number of Narcan™ (Naloxone) carrying responders per county</a:t>
            </a:r>
          </a:p>
          <a:p>
            <a:pPr lvl="1">
              <a:lnSpc>
                <a:spcPct val="100000"/>
              </a:lnSpc>
              <a:spcBef>
                <a:spcPts val="600"/>
              </a:spcBef>
            </a:pPr>
            <a:r>
              <a:rPr lang="en-US" dirty="0"/>
              <a:t>Prescription rates by county</a:t>
            </a:r>
          </a:p>
          <a:p>
            <a:pPr>
              <a:lnSpc>
                <a:spcPct val="100000"/>
              </a:lnSpc>
              <a:spcBef>
                <a:spcPts val="600"/>
              </a:spcBef>
            </a:pPr>
            <a:endParaRPr lang="en-US" sz="2400" dirty="0"/>
          </a:p>
          <a:p>
            <a:pPr lvl="1">
              <a:lnSpc>
                <a:spcPct val="100000"/>
              </a:lnSpc>
              <a:spcBef>
                <a:spcPts val="600"/>
              </a:spcBef>
            </a:pPr>
            <a:endParaRPr lang="en-US" dirty="0"/>
          </a:p>
        </p:txBody>
      </p:sp>
      <p:grpSp>
        <p:nvGrpSpPr>
          <p:cNvPr id="7" name="Group 6">
            <a:extLst>
              <a:ext uri="{FF2B5EF4-FFF2-40B4-BE49-F238E27FC236}">
                <a16:creationId xmlns:a16="http://schemas.microsoft.com/office/drawing/2014/main" id="{1CA812BB-E9FA-49B8-BB52-8790892E890D}"/>
              </a:ext>
            </a:extLst>
          </p:cNvPr>
          <p:cNvGrpSpPr/>
          <p:nvPr/>
        </p:nvGrpSpPr>
        <p:grpSpPr>
          <a:xfrm>
            <a:off x="-522514" y="5536246"/>
            <a:ext cx="917861" cy="1136942"/>
            <a:chOff x="-522514" y="258655"/>
            <a:chExt cx="917861" cy="1184441"/>
          </a:xfrm>
        </p:grpSpPr>
        <p:sp>
          <p:nvSpPr>
            <p:cNvPr id="8" name="Rectangle: Rounded Corners 7">
              <a:extLst>
                <a:ext uri="{FF2B5EF4-FFF2-40B4-BE49-F238E27FC236}">
                  <a16:creationId xmlns:a16="http://schemas.microsoft.com/office/drawing/2014/main" id="{2B0E0196-AEF9-455B-84E9-821C8B0B2B8C}"/>
                </a:ext>
              </a:extLst>
            </p:cNvPr>
            <p:cNvSpPr/>
            <p:nvPr/>
          </p:nvSpPr>
          <p:spPr>
            <a:xfrm>
              <a:off x="-198419" y="306156"/>
              <a:ext cx="593766" cy="102127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4000"/>
                <a:t>8</a:t>
              </a:r>
              <a:endParaRPr lang="en-US" sz="4000" dirty="0"/>
            </a:p>
          </p:txBody>
        </p:sp>
        <p:sp>
          <p:nvSpPr>
            <p:cNvPr id="9" name="Rectangle 8">
              <a:extLst>
                <a:ext uri="{FF2B5EF4-FFF2-40B4-BE49-F238E27FC236}">
                  <a16:creationId xmlns:a16="http://schemas.microsoft.com/office/drawing/2014/main" id="{A89DEC0E-CE17-4297-9D5C-AAF8B8F28A2D}"/>
                </a:ext>
              </a:extLst>
            </p:cNvPr>
            <p:cNvSpPr/>
            <p:nvPr/>
          </p:nvSpPr>
          <p:spPr>
            <a:xfrm>
              <a:off x="-522514" y="258655"/>
              <a:ext cx="522514" cy="11844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0" name="Table 9">
            <a:extLst>
              <a:ext uri="{FF2B5EF4-FFF2-40B4-BE49-F238E27FC236}">
                <a16:creationId xmlns:a16="http://schemas.microsoft.com/office/drawing/2014/main" id="{B221A788-4BBA-4EE8-AC9D-514DD963A8B2}"/>
              </a:ext>
            </a:extLst>
          </p:cNvPr>
          <p:cNvGraphicFramePr>
            <a:graphicFrameLocks noGrp="1"/>
          </p:cNvGraphicFramePr>
          <p:nvPr>
            <p:extLst>
              <p:ext uri="{D42A27DB-BD31-4B8C-83A1-F6EECF244321}">
                <p14:modId xmlns:p14="http://schemas.microsoft.com/office/powerpoint/2010/main" val="4186918313"/>
              </p:ext>
            </p:extLst>
          </p:nvPr>
        </p:nvGraphicFramePr>
        <p:xfrm>
          <a:off x="-1085933" y="484458"/>
          <a:ext cx="895928" cy="5985168"/>
        </p:xfrm>
        <a:graphic>
          <a:graphicData uri="http://schemas.openxmlformats.org/drawingml/2006/table">
            <a:tbl>
              <a:tblPr firstRow="1" bandRow="1">
                <a:tableStyleId>{5C22544A-7EE6-4342-B048-85BDC9FD1C3A}</a:tableStyleId>
              </a:tblPr>
              <a:tblGrid>
                <a:gridCol w="895928">
                  <a:extLst>
                    <a:ext uri="{9D8B030D-6E8A-4147-A177-3AD203B41FA5}">
                      <a16:colId xmlns:a16="http://schemas.microsoft.com/office/drawing/2014/main" val="1052675496"/>
                    </a:ext>
                  </a:extLst>
                </a:gridCol>
              </a:tblGrid>
              <a:tr h="748146">
                <a:tc>
                  <a:txBody>
                    <a:bodyPr/>
                    <a:lstStyle/>
                    <a:p>
                      <a:endParaRPr lang="en-US" dirty="0"/>
                    </a:p>
                  </a:txBody>
                  <a:tcPr>
                    <a:noFill/>
                  </a:tcPr>
                </a:tc>
                <a:extLst>
                  <a:ext uri="{0D108BD9-81ED-4DB2-BD59-A6C34878D82A}">
                    <a16:rowId xmlns:a16="http://schemas.microsoft.com/office/drawing/2014/main" val="2653582802"/>
                  </a:ext>
                </a:extLst>
              </a:tr>
              <a:tr h="748146">
                <a:tc>
                  <a:txBody>
                    <a:bodyPr/>
                    <a:lstStyle/>
                    <a:p>
                      <a:endParaRPr lang="en-US"/>
                    </a:p>
                  </a:txBody>
                  <a:tcPr>
                    <a:noFill/>
                  </a:tcPr>
                </a:tc>
                <a:extLst>
                  <a:ext uri="{0D108BD9-81ED-4DB2-BD59-A6C34878D82A}">
                    <a16:rowId xmlns:a16="http://schemas.microsoft.com/office/drawing/2014/main" val="2142628752"/>
                  </a:ext>
                </a:extLst>
              </a:tr>
              <a:tr h="748146">
                <a:tc>
                  <a:txBody>
                    <a:bodyPr/>
                    <a:lstStyle/>
                    <a:p>
                      <a:endParaRPr lang="en-US" dirty="0"/>
                    </a:p>
                  </a:txBody>
                  <a:tcPr>
                    <a:noFill/>
                  </a:tcPr>
                </a:tc>
                <a:extLst>
                  <a:ext uri="{0D108BD9-81ED-4DB2-BD59-A6C34878D82A}">
                    <a16:rowId xmlns:a16="http://schemas.microsoft.com/office/drawing/2014/main" val="1800800147"/>
                  </a:ext>
                </a:extLst>
              </a:tr>
              <a:tr h="748146">
                <a:tc>
                  <a:txBody>
                    <a:bodyPr/>
                    <a:lstStyle/>
                    <a:p>
                      <a:endParaRPr lang="en-US" dirty="0"/>
                    </a:p>
                  </a:txBody>
                  <a:tcPr>
                    <a:noFill/>
                  </a:tcPr>
                </a:tc>
                <a:extLst>
                  <a:ext uri="{0D108BD9-81ED-4DB2-BD59-A6C34878D82A}">
                    <a16:rowId xmlns:a16="http://schemas.microsoft.com/office/drawing/2014/main" val="1557996889"/>
                  </a:ext>
                </a:extLst>
              </a:tr>
              <a:tr h="748146">
                <a:tc>
                  <a:txBody>
                    <a:bodyPr/>
                    <a:lstStyle/>
                    <a:p>
                      <a:endParaRPr lang="en-US"/>
                    </a:p>
                  </a:txBody>
                  <a:tcPr>
                    <a:noFill/>
                  </a:tcPr>
                </a:tc>
                <a:extLst>
                  <a:ext uri="{0D108BD9-81ED-4DB2-BD59-A6C34878D82A}">
                    <a16:rowId xmlns:a16="http://schemas.microsoft.com/office/drawing/2014/main" val="2195406634"/>
                  </a:ext>
                </a:extLst>
              </a:tr>
              <a:tr h="748146">
                <a:tc>
                  <a:txBody>
                    <a:bodyPr/>
                    <a:lstStyle/>
                    <a:p>
                      <a:endParaRPr lang="en-US"/>
                    </a:p>
                  </a:txBody>
                  <a:tcPr>
                    <a:noFill/>
                  </a:tcPr>
                </a:tc>
                <a:extLst>
                  <a:ext uri="{0D108BD9-81ED-4DB2-BD59-A6C34878D82A}">
                    <a16:rowId xmlns:a16="http://schemas.microsoft.com/office/drawing/2014/main" val="3946902250"/>
                  </a:ext>
                </a:extLst>
              </a:tr>
              <a:tr h="748146">
                <a:tc>
                  <a:txBody>
                    <a:bodyPr/>
                    <a:lstStyle/>
                    <a:p>
                      <a:endParaRPr lang="en-US" dirty="0"/>
                    </a:p>
                  </a:txBody>
                  <a:tcPr>
                    <a:noFill/>
                  </a:tcPr>
                </a:tc>
                <a:extLst>
                  <a:ext uri="{0D108BD9-81ED-4DB2-BD59-A6C34878D82A}">
                    <a16:rowId xmlns:a16="http://schemas.microsoft.com/office/drawing/2014/main" val="3448138696"/>
                  </a:ext>
                </a:extLst>
              </a:tr>
              <a:tr h="748146">
                <a:tc>
                  <a:txBody>
                    <a:bodyPr/>
                    <a:lstStyle/>
                    <a:p>
                      <a:endParaRPr lang="en-US" dirty="0"/>
                    </a:p>
                  </a:txBody>
                  <a:tcPr>
                    <a:noFill/>
                  </a:tcPr>
                </a:tc>
                <a:extLst>
                  <a:ext uri="{0D108BD9-81ED-4DB2-BD59-A6C34878D82A}">
                    <a16:rowId xmlns:a16="http://schemas.microsoft.com/office/drawing/2014/main" val="2270679604"/>
                  </a:ext>
                </a:extLst>
              </a:tr>
            </a:tbl>
          </a:graphicData>
        </a:graphic>
      </p:graphicFrame>
    </p:spTree>
    <p:extLst>
      <p:ext uri="{BB962C8B-B14F-4D97-AF65-F5344CB8AC3E}">
        <p14:creationId xmlns:p14="http://schemas.microsoft.com/office/powerpoint/2010/main" val="5458447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0716A-F438-47CB-92FC-5D59AC26343C}"/>
              </a:ext>
            </a:extLst>
          </p:cNvPr>
          <p:cNvSpPr>
            <a:spLocks noGrp="1"/>
          </p:cNvSpPr>
          <p:nvPr>
            <p:ph type="title"/>
          </p:nvPr>
        </p:nvSpPr>
        <p:spPr>
          <a:xfrm>
            <a:off x="838200" y="1871"/>
            <a:ext cx="10515600" cy="1325563"/>
          </a:xfrm>
        </p:spPr>
        <p:txBody>
          <a:bodyPr/>
          <a:lstStyle/>
          <a:p>
            <a:r>
              <a:rPr lang="en-US" b="1" dirty="0"/>
              <a:t>Motivation</a:t>
            </a:r>
          </a:p>
        </p:txBody>
      </p:sp>
      <p:sp>
        <p:nvSpPr>
          <p:cNvPr id="3" name="Content Placeholder 2">
            <a:extLst>
              <a:ext uri="{FF2B5EF4-FFF2-40B4-BE49-F238E27FC236}">
                <a16:creationId xmlns:a16="http://schemas.microsoft.com/office/drawing/2014/main" id="{E05A5CD8-46D6-4B21-8D61-B14618D38AB7}"/>
              </a:ext>
            </a:extLst>
          </p:cNvPr>
          <p:cNvSpPr>
            <a:spLocks noGrp="1"/>
          </p:cNvSpPr>
          <p:nvPr>
            <p:ph idx="1"/>
          </p:nvPr>
        </p:nvSpPr>
        <p:spPr>
          <a:xfrm>
            <a:off x="838200" y="1490597"/>
            <a:ext cx="10515600" cy="3457184"/>
          </a:xfrm>
        </p:spPr>
        <p:txBody>
          <a:bodyPr>
            <a:noAutofit/>
          </a:bodyPr>
          <a:lstStyle/>
          <a:p>
            <a:pPr marL="0" indent="0">
              <a:buNone/>
            </a:pPr>
            <a:r>
              <a:rPr lang="en-US" dirty="0"/>
              <a:t>Opioid epidemic is one of the major plights of the U.S. society </a:t>
            </a:r>
          </a:p>
          <a:p>
            <a:pPr marL="400050" indent="-400050"/>
            <a:r>
              <a:rPr lang="en-US" sz="2400" dirty="0"/>
              <a:t>Every day, more than 115 people in the United States die after overdosing on opioids.</a:t>
            </a:r>
            <a:r>
              <a:rPr lang="en-US" sz="2400" baseline="30000" dirty="0"/>
              <a:t>[1]</a:t>
            </a:r>
          </a:p>
          <a:p>
            <a:pPr marL="400050" indent="-400050"/>
            <a:r>
              <a:rPr lang="en-US" sz="2400" dirty="0"/>
              <a:t>The Midwest region is particularly affected, with  the overdoses increasing by 70% from July 2016 through September 2017.</a:t>
            </a:r>
            <a:r>
              <a:rPr lang="en-US" sz="2400" baseline="30000" dirty="0"/>
              <a:t>[2]</a:t>
            </a:r>
          </a:p>
          <a:p>
            <a:pPr marL="400050" indent="-400050"/>
            <a:r>
              <a:rPr lang="en-US" sz="2400" dirty="0"/>
              <a:t>Drug-related overdoses killed more Americans in 2016 (64,070) than the entire Vietnam War (58,200). Among these, ¾ of all drug overdose deaths are now caused by opioids</a:t>
            </a:r>
            <a:r>
              <a:rPr lang="en-US" sz="2400" baseline="30000" dirty="0"/>
              <a:t>[3]</a:t>
            </a:r>
          </a:p>
          <a:p>
            <a:endParaRPr lang="en-US" sz="3200" dirty="0"/>
          </a:p>
        </p:txBody>
      </p:sp>
      <p:sp>
        <p:nvSpPr>
          <p:cNvPr id="4" name="TextBox 3">
            <a:extLst>
              <a:ext uri="{FF2B5EF4-FFF2-40B4-BE49-F238E27FC236}">
                <a16:creationId xmlns:a16="http://schemas.microsoft.com/office/drawing/2014/main" id="{3ABB657A-D910-4B86-8722-984513087690}"/>
              </a:ext>
            </a:extLst>
          </p:cNvPr>
          <p:cNvSpPr txBox="1"/>
          <p:nvPr/>
        </p:nvSpPr>
        <p:spPr>
          <a:xfrm>
            <a:off x="463463" y="5298510"/>
            <a:ext cx="11461315" cy="1754326"/>
          </a:xfrm>
          <a:prstGeom prst="rect">
            <a:avLst/>
          </a:prstGeom>
          <a:noFill/>
        </p:spPr>
        <p:txBody>
          <a:bodyPr wrap="square" rtlCol="0">
            <a:spAutoFit/>
          </a:bodyPr>
          <a:lstStyle/>
          <a:p>
            <a:pPr marL="338138" indent="-338138"/>
            <a:r>
              <a:rPr lang="en-US" dirty="0"/>
              <a:t>[1] 	CDC/NCHS, </a:t>
            </a:r>
            <a:r>
              <a:rPr lang="en-US" dirty="0">
                <a:hlinkClick r:id="rId3"/>
              </a:rPr>
              <a:t>National Vital Statistics System</a:t>
            </a:r>
            <a:r>
              <a:rPr lang="en-US" dirty="0"/>
              <a:t>, Mortality. CDC Wonder, Atlanta, GA: US Department of Health and Human Services, CDC; 2017. </a:t>
            </a:r>
            <a:r>
              <a:rPr lang="en-US" dirty="0">
                <a:hlinkClick r:id="rId4"/>
              </a:rPr>
              <a:t>https://wonder.cdc.gov</a:t>
            </a:r>
            <a:r>
              <a:rPr lang="en-US" dirty="0"/>
              <a:t>. </a:t>
            </a:r>
          </a:p>
          <a:p>
            <a:pPr marL="338138" indent="-338138"/>
            <a:r>
              <a:rPr lang="en-US" dirty="0"/>
              <a:t>[2] 	</a:t>
            </a:r>
            <a:r>
              <a:rPr lang="en-US" dirty="0" err="1"/>
              <a:t>Vivolo</a:t>
            </a:r>
            <a:r>
              <a:rPr lang="en-US" dirty="0"/>
              <a:t>-Kantor, AM, Seth, P, Gladden, RM, et al. </a:t>
            </a:r>
            <a:r>
              <a:rPr lang="en-US" i="1" dirty="0"/>
              <a:t>Vital Signs: Trends in Emergency Department Visits for Suspected Opioid Overdoses--United States, July 2016-September 2017</a:t>
            </a:r>
            <a:r>
              <a:rPr lang="en-US" dirty="0"/>
              <a:t>. Centers for Disease Control and Prevention </a:t>
            </a:r>
          </a:p>
          <a:p>
            <a:pPr marL="338138" indent="-338138"/>
            <a:r>
              <a:rPr lang="en-US" dirty="0"/>
              <a:t>[3] 	https://www.cbsnews.com/news/opioids-drug-overdose-killed-more-americans-last-year-than-the-vietnam-war/</a:t>
            </a:r>
          </a:p>
          <a:p>
            <a:endParaRPr lang="en-US" dirty="0"/>
          </a:p>
        </p:txBody>
      </p:sp>
      <p:grpSp>
        <p:nvGrpSpPr>
          <p:cNvPr id="8" name="Group 7">
            <a:extLst>
              <a:ext uri="{FF2B5EF4-FFF2-40B4-BE49-F238E27FC236}">
                <a16:creationId xmlns:a16="http://schemas.microsoft.com/office/drawing/2014/main" id="{275571B2-139D-4BE4-B7D4-43A569C37420}"/>
              </a:ext>
            </a:extLst>
          </p:cNvPr>
          <p:cNvGrpSpPr/>
          <p:nvPr/>
        </p:nvGrpSpPr>
        <p:grpSpPr>
          <a:xfrm>
            <a:off x="-522514" y="353655"/>
            <a:ext cx="917861" cy="1136942"/>
            <a:chOff x="-522514" y="258655"/>
            <a:chExt cx="917861" cy="1184441"/>
          </a:xfrm>
        </p:grpSpPr>
        <p:sp>
          <p:nvSpPr>
            <p:cNvPr id="5" name="Rectangle: Rounded Corners 4">
              <a:extLst>
                <a:ext uri="{FF2B5EF4-FFF2-40B4-BE49-F238E27FC236}">
                  <a16:creationId xmlns:a16="http://schemas.microsoft.com/office/drawing/2014/main" id="{CE375E26-C311-43CF-9049-66B4981D6E57}"/>
                </a:ext>
              </a:extLst>
            </p:cNvPr>
            <p:cNvSpPr/>
            <p:nvPr/>
          </p:nvSpPr>
          <p:spPr>
            <a:xfrm>
              <a:off x="-198419" y="306156"/>
              <a:ext cx="593766" cy="102127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4000" dirty="0"/>
                <a:t>1</a:t>
              </a:r>
            </a:p>
          </p:txBody>
        </p:sp>
        <p:sp>
          <p:nvSpPr>
            <p:cNvPr id="7" name="Rectangle 6">
              <a:extLst>
                <a:ext uri="{FF2B5EF4-FFF2-40B4-BE49-F238E27FC236}">
                  <a16:creationId xmlns:a16="http://schemas.microsoft.com/office/drawing/2014/main" id="{28226BB9-51E3-4935-8FD8-0D9542D49C8A}"/>
                </a:ext>
              </a:extLst>
            </p:cNvPr>
            <p:cNvSpPr/>
            <p:nvPr/>
          </p:nvSpPr>
          <p:spPr>
            <a:xfrm>
              <a:off x="-522514" y="258655"/>
              <a:ext cx="522514" cy="11844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6" name="Table 5">
            <a:extLst>
              <a:ext uri="{FF2B5EF4-FFF2-40B4-BE49-F238E27FC236}">
                <a16:creationId xmlns:a16="http://schemas.microsoft.com/office/drawing/2014/main" id="{0F84CFE0-473D-4C90-A41D-7C3EA73FB10D}"/>
              </a:ext>
            </a:extLst>
          </p:cNvPr>
          <p:cNvGraphicFramePr>
            <a:graphicFrameLocks noGrp="1"/>
          </p:cNvGraphicFramePr>
          <p:nvPr>
            <p:extLst>
              <p:ext uri="{D42A27DB-BD31-4B8C-83A1-F6EECF244321}">
                <p14:modId xmlns:p14="http://schemas.microsoft.com/office/powerpoint/2010/main" val="1962371550"/>
              </p:ext>
            </p:extLst>
          </p:nvPr>
        </p:nvGraphicFramePr>
        <p:xfrm>
          <a:off x="-1085933" y="484458"/>
          <a:ext cx="895928" cy="5985168"/>
        </p:xfrm>
        <a:graphic>
          <a:graphicData uri="http://schemas.openxmlformats.org/drawingml/2006/table">
            <a:tbl>
              <a:tblPr firstRow="1" bandRow="1">
                <a:tableStyleId>{5C22544A-7EE6-4342-B048-85BDC9FD1C3A}</a:tableStyleId>
              </a:tblPr>
              <a:tblGrid>
                <a:gridCol w="895928">
                  <a:extLst>
                    <a:ext uri="{9D8B030D-6E8A-4147-A177-3AD203B41FA5}">
                      <a16:colId xmlns:a16="http://schemas.microsoft.com/office/drawing/2014/main" val="1052675496"/>
                    </a:ext>
                  </a:extLst>
                </a:gridCol>
              </a:tblGrid>
              <a:tr h="748146">
                <a:tc>
                  <a:txBody>
                    <a:bodyPr/>
                    <a:lstStyle/>
                    <a:p>
                      <a:endParaRPr lang="en-US" dirty="0"/>
                    </a:p>
                  </a:txBody>
                  <a:tcPr>
                    <a:noFill/>
                  </a:tcPr>
                </a:tc>
                <a:extLst>
                  <a:ext uri="{0D108BD9-81ED-4DB2-BD59-A6C34878D82A}">
                    <a16:rowId xmlns:a16="http://schemas.microsoft.com/office/drawing/2014/main" val="2653582802"/>
                  </a:ext>
                </a:extLst>
              </a:tr>
              <a:tr h="748146">
                <a:tc>
                  <a:txBody>
                    <a:bodyPr/>
                    <a:lstStyle/>
                    <a:p>
                      <a:endParaRPr lang="en-US"/>
                    </a:p>
                  </a:txBody>
                  <a:tcPr>
                    <a:noFill/>
                  </a:tcPr>
                </a:tc>
                <a:extLst>
                  <a:ext uri="{0D108BD9-81ED-4DB2-BD59-A6C34878D82A}">
                    <a16:rowId xmlns:a16="http://schemas.microsoft.com/office/drawing/2014/main" val="2142628752"/>
                  </a:ext>
                </a:extLst>
              </a:tr>
              <a:tr h="748146">
                <a:tc>
                  <a:txBody>
                    <a:bodyPr/>
                    <a:lstStyle/>
                    <a:p>
                      <a:endParaRPr lang="en-US" dirty="0"/>
                    </a:p>
                  </a:txBody>
                  <a:tcPr>
                    <a:noFill/>
                  </a:tcPr>
                </a:tc>
                <a:extLst>
                  <a:ext uri="{0D108BD9-81ED-4DB2-BD59-A6C34878D82A}">
                    <a16:rowId xmlns:a16="http://schemas.microsoft.com/office/drawing/2014/main" val="1800800147"/>
                  </a:ext>
                </a:extLst>
              </a:tr>
              <a:tr h="748146">
                <a:tc>
                  <a:txBody>
                    <a:bodyPr/>
                    <a:lstStyle/>
                    <a:p>
                      <a:endParaRPr lang="en-US"/>
                    </a:p>
                  </a:txBody>
                  <a:tcPr>
                    <a:noFill/>
                  </a:tcPr>
                </a:tc>
                <a:extLst>
                  <a:ext uri="{0D108BD9-81ED-4DB2-BD59-A6C34878D82A}">
                    <a16:rowId xmlns:a16="http://schemas.microsoft.com/office/drawing/2014/main" val="1557996889"/>
                  </a:ext>
                </a:extLst>
              </a:tr>
              <a:tr h="748146">
                <a:tc>
                  <a:txBody>
                    <a:bodyPr/>
                    <a:lstStyle/>
                    <a:p>
                      <a:endParaRPr lang="en-US"/>
                    </a:p>
                  </a:txBody>
                  <a:tcPr>
                    <a:noFill/>
                  </a:tcPr>
                </a:tc>
                <a:extLst>
                  <a:ext uri="{0D108BD9-81ED-4DB2-BD59-A6C34878D82A}">
                    <a16:rowId xmlns:a16="http://schemas.microsoft.com/office/drawing/2014/main" val="2195406634"/>
                  </a:ext>
                </a:extLst>
              </a:tr>
              <a:tr h="748146">
                <a:tc>
                  <a:txBody>
                    <a:bodyPr/>
                    <a:lstStyle/>
                    <a:p>
                      <a:endParaRPr lang="en-US"/>
                    </a:p>
                  </a:txBody>
                  <a:tcPr>
                    <a:noFill/>
                  </a:tcPr>
                </a:tc>
                <a:extLst>
                  <a:ext uri="{0D108BD9-81ED-4DB2-BD59-A6C34878D82A}">
                    <a16:rowId xmlns:a16="http://schemas.microsoft.com/office/drawing/2014/main" val="3946902250"/>
                  </a:ext>
                </a:extLst>
              </a:tr>
              <a:tr h="748146">
                <a:tc>
                  <a:txBody>
                    <a:bodyPr/>
                    <a:lstStyle/>
                    <a:p>
                      <a:endParaRPr lang="en-US" dirty="0"/>
                    </a:p>
                  </a:txBody>
                  <a:tcPr>
                    <a:noFill/>
                  </a:tcPr>
                </a:tc>
                <a:extLst>
                  <a:ext uri="{0D108BD9-81ED-4DB2-BD59-A6C34878D82A}">
                    <a16:rowId xmlns:a16="http://schemas.microsoft.com/office/drawing/2014/main" val="3448138696"/>
                  </a:ext>
                </a:extLst>
              </a:tr>
              <a:tr h="748146">
                <a:tc>
                  <a:txBody>
                    <a:bodyPr/>
                    <a:lstStyle/>
                    <a:p>
                      <a:endParaRPr lang="en-US" dirty="0"/>
                    </a:p>
                  </a:txBody>
                  <a:tcPr>
                    <a:noFill/>
                  </a:tcPr>
                </a:tc>
                <a:extLst>
                  <a:ext uri="{0D108BD9-81ED-4DB2-BD59-A6C34878D82A}">
                    <a16:rowId xmlns:a16="http://schemas.microsoft.com/office/drawing/2014/main" val="2270679604"/>
                  </a:ext>
                </a:extLst>
              </a:tr>
            </a:tbl>
          </a:graphicData>
        </a:graphic>
      </p:graphicFrame>
    </p:spTree>
    <p:extLst>
      <p:ext uri="{BB962C8B-B14F-4D97-AF65-F5344CB8AC3E}">
        <p14:creationId xmlns:p14="http://schemas.microsoft.com/office/powerpoint/2010/main" val="13129184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087F3-9729-4207-AFFE-726F7E0B539D}"/>
              </a:ext>
            </a:extLst>
          </p:cNvPr>
          <p:cNvSpPr>
            <a:spLocks noGrp="1"/>
          </p:cNvSpPr>
          <p:nvPr>
            <p:ph type="title"/>
          </p:nvPr>
        </p:nvSpPr>
        <p:spPr>
          <a:xfrm>
            <a:off x="838200" y="14397"/>
            <a:ext cx="10515600" cy="1325563"/>
          </a:xfrm>
        </p:spPr>
        <p:txBody>
          <a:bodyPr/>
          <a:lstStyle/>
          <a:p>
            <a:r>
              <a:rPr lang="en-US" b="1" dirty="0"/>
              <a:t>Project Objectives</a:t>
            </a:r>
          </a:p>
        </p:txBody>
      </p:sp>
      <p:sp>
        <p:nvSpPr>
          <p:cNvPr id="3" name="Content Placeholder 2">
            <a:extLst>
              <a:ext uri="{FF2B5EF4-FFF2-40B4-BE49-F238E27FC236}">
                <a16:creationId xmlns:a16="http://schemas.microsoft.com/office/drawing/2014/main" id="{3894C9FC-14D3-4D6A-B396-24F4D6C8268C}"/>
              </a:ext>
            </a:extLst>
          </p:cNvPr>
          <p:cNvSpPr>
            <a:spLocks noGrp="1"/>
          </p:cNvSpPr>
          <p:nvPr>
            <p:ph idx="1"/>
          </p:nvPr>
        </p:nvSpPr>
        <p:spPr/>
        <p:txBody>
          <a:bodyPr>
            <a:normAutofit/>
          </a:bodyPr>
          <a:lstStyle/>
          <a:p>
            <a:pPr>
              <a:lnSpc>
                <a:spcPct val="100000"/>
              </a:lnSpc>
              <a:spcBef>
                <a:spcPts val="1200"/>
              </a:spcBef>
            </a:pPr>
            <a:r>
              <a:rPr lang="en-US" sz="3200" b="1" u="sng" dirty="0"/>
              <a:t>Primary</a:t>
            </a:r>
            <a:r>
              <a:rPr lang="en-US" sz="3200" dirty="0"/>
              <a:t>: Explore various aspects of the opioid epidemic, to better understand its nature and mitigation opportunities</a:t>
            </a:r>
          </a:p>
          <a:p>
            <a:pPr>
              <a:lnSpc>
                <a:spcPct val="100000"/>
              </a:lnSpc>
              <a:spcBef>
                <a:spcPts val="1200"/>
              </a:spcBef>
            </a:pPr>
            <a:r>
              <a:rPr lang="en-US" sz="3200" b="1" u="sng" dirty="0"/>
              <a:t>Secondary</a:t>
            </a:r>
            <a:r>
              <a:rPr lang="en-US" sz="3200" dirty="0"/>
              <a:t>: demonstrate fluency with the </a:t>
            </a:r>
            <a:r>
              <a:rPr lang="en-US" sz="3200" b="1" i="1" dirty="0"/>
              <a:t>appropriate</a:t>
            </a:r>
            <a:r>
              <a:rPr lang="en-US" sz="3200" dirty="0"/>
              <a:t> use of various visualization data, depending on the scope and complexity, including Excel, Tableau, and Python </a:t>
            </a:r>
          </a:p>
        </p:txBody>
      </p:sp>
      <p:grpSp>
        <p:nvGrpSpPr>
          <p:cNvPr id="4" name="Group 3">
            <a:extLst>
              <a:ext uri="{FF2B5EF4-FFF2-40B4-BE49-F238E27FC236}">
                <a16:creationId xmlns:a16="http://schemas.microsoft.com/office/drawing/2014/main" id="{C4368C79-2851-424B-BF8D-6903B9948D05}"/>
              </a:ext>
            </a:extLst>
          </p:cNvPr>
          <p:cNvGrpSpPr/>
          <p:nvPr/>
        </p:nvGrpSpPr>
        <p:grpSpPr>
          <a:xfrm>
            <a:off x="-522514" y="353655"/>
            <a:ext cx="917861" cy="1136942"/>
            <a:chOff x="-522514" y="258655"/>
            <a:chExt cx="917861" cy="1184441"/>
          </a:xfrm>
        </p:grpSpPr>
        <p:sp>
          <p:nvSpPr>
            <p:cNvPr id="5" name="Rectangle: Rounded Corners 4">
              <a:extLst>
                <a:ext uri="{FF2B5EF4-FFF2-40B4-BE49-F238E27FC236}">
                  <a16:creationId xmlns:a16="http://schemas.microsoft.com/office/drawing/2014/main" id="{8986E315-3AA8-4014-95D7-7B7A19D11CB3}"/>
                </a:ext>
              </a:extLst>
            </p:cNvPr>
            <p:cNvSpPr/>
            <p:nvPr/>
          </p:nvSpPr>
          <p:spPr>
            <a:xfrm>
              <a:off x="-198419" y="306156"/>
              <a:ext cx="593766" cy="102127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4000" dirty="0"/>
                <a:t>1</a:t>
              </a:r>
            </a:p>
          </p:txBody>
        </p:sp>
        <p:sp>
          <p:nvSpPr>
            <p:cNvPr id="6" name="Rectangle 5">
              <a:extLst>
                <a:ext uri="{FF2B5EF4-FFF2-40B4-BE49-F238E27FC236}">
                  <a16:creationId xmlns:a16="http://schemas.microsoft.com/office/drawing/2014/main" id="{AC329626-BAFC-4929-B9CE-25CC4CF887CE}"/>
                </a:ext>
              </a:extLst>
            </p:cNvPr>
            <p:cNvSpPr/>
            <p:nvPr/>
          </p:nvSpPr>
          <p:spPr>
            <a:xfrm>
              <a:off x="-522514" y="258655"/>
              <a:ext cx="522514" cy="11844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7" name="Table 6">
            <a:extLst>
              <a:ext uri="{FF2B5EF4-FFF2-40B4-BE49-F238E27FC236}">
                <a16:creationId xmlns:a16="http://schemas.microsoft.com/office/drawing/2014/main" id="{AB84548E-6F3D-41B8-A727-4AE032547CF7}"/>
              </a:ext>
            </a:extLst>
          </p:cNvPr>
          <p:cNvGraphicFramePr>
            <a:graphicFrameLocks noGrp="1"/>
          </p:cNvGraphicFramePr>
          <p:nvPr>
            <p:extLst>
              <p:ext uri="{D42A27DB-BD31-4B8C-83A1-F6EECF244321}">
                <p14:modId xmlns:p14="http://schemas.microsoft.com/office/powerpoint/2010/main" val="1596381261"/>
              </p:ext>
            </p:extLst>
          </p:nvPr>
        </p:nvGraphicFramePr>
        <p:xfrm>
          <a:off x="-1085933" y="484458"/>
          <a:ext cx="895928" cy="5985168"/>
        </p:xfrm>
        <a:graphic>
          <a:graphicData uri="http://schemas.openxmlformats.org/drawingml/2006/table">
            <a:tbl>
              <a:tblPr firstRow="1" bandRow="1">
                <a:tableStyleId>{5C22544A-7EE6-4342-B048-85BDC9FD1C3A}</a:tableStyleId>
              </a:tblPr>
              <a:tblGrid>
                <a:gridCol w="895928">
                  <a:extLst>
                    <a:ext uri="{9D8B030D-6E8A-4147-A177-3AD203B41FA5}">
                      <a16:colId xmlns:a16="http://schemas.microsoft.com/office/drawing/2014/main" val="1052675496"/>
                    </a:ext>
                  </a:extLst>
                </a:gridCol>
              </a:tblGrid>
              <a:tr h="748146">
                <a:tc>
                  <a:txBody>
                    <a:bodyPr/>
                    <a:lstStyle/>
                    <a:p>
                      <a:endParaRPr lang="en-US" dirty="0"/>
                    </a:p>
                  </a:txBody>
                  <a:tcPr>
                    <a:noFill/>
                  </a:tcPr>
                </a:tc>
                <a:extLst>
                  <a:ext uri="{0D108BD9-81ED-4DB2-BD59-A6C34878D82A}">
                    <a16:rowId xmlns:a16="http://schemas.microsoft.com/office/drawing/2014/main" val="2653582802"/>
                  </a:ext>
                </a:extLst>
              </a:tr>
              <a:tr h="748146">
                <a:tc>
                  <a:txBody>
                    <a:bodyPr/>
                    <a:lstStyle/>
                    <a:p>
                      <a:endParaRPr lang="en-US"/>
                    </a:p>
                  </a:txBody>
                  <a:tcPr>
                    <a:noFill/>
                  </a:tcPr>
                </a:tc>
                <a:extLst>
                  <a:ext uri="{0D108BD9-81ED-4DB2-BD59-A6C34878D82A}">
                    <a16:rowId xmlns:a16="http://schemas.microsoft.com/office/drawing/2014/main" val="2142628752"/>
                  </a:ext>
                </a:extLst>
              </a:tr>
              <a:tr h="748146">
                <a:tc>
                  <a:txBody>
                    <a:bodyPr/>
                    <a:lstStyle/>
                    <a:p>
                      <a:endParaRPr lang="en-US" dirty="0"/>
                    </a:p>
                  </a:txBody>
                  <a:tcPr>
                    <a:noFill/>
                  </a:tcPr>
                </a:tc>
                <a:extLst>
                  <a:ext uri="{0D108BD9-81ED-4DB2-BD59-A6C34878D82A}">
                    <a16:rowId xmlns:a16="http://schemas.microsoft.com/office/drawing/2014/main" val="1800800147"/>
                  </a:ext>
                </a:extLst>
              </a:tr>
              <a:tr h="748146">
                <a:tc>
                  <a:txBody>
                    <a:bodyPr/>
                    <a:lstStyle/>
                    <a:p>
                      <a:endParaRPr lang="en-US"/>
                    </a:p>
                  </a:txBody>
                  <a:tcPr>
                    <a:noFill/>
                  </a:tcPr>
                </a:tc>
                <a:extLst>
                  <a:ext uri="{0D108BD9-81ED-4DB2-BD59-A6C34878D82A}">
                    <a16:rowId xmlns:a16="http://schemas.microsoft.com/office/drawing/2014/main" val="1557996889"/>
                  </a:ext>
                </a:extLst>
              </a:tr>
              <a:tr h="748146">
                <a:tc>
                  <a:txBody>
                    <a:bodyPr/>
                    <a:lstStyle/>
                    <a:p>
                      <a:endParaRPr lang="en-US"/>
                    </a:p>
                  </a:txBody>
                  <a:tcPr>
                    <a:noFill/>
                  </a:tcPr>
                </a:tc>
                <a:extLst>
                  <a:ext uri="{0D108BD9-81ED-4DB2-BD59-A6C34878D82A}">
                    <a16:rowId xmlns:a16="http://schemas.microsoft.com/office/drawing/2014/main" val="2195406634"/>
                  </a:ext>
                </a:extLst>
              </a:tr>
              <a:tr h="748146">
                <a:tc>
                  <a:txBody>
                    <a:bodyPr/>
                    <a:lstStyle/>
                    <a:p>
                      <a:endParaRPr lang="en-US"/>
                    </a:p>
                  </a:txBody>
                  <a:tcPr>
                    <a:noFill/>
                  </a:tcPr>
                </a:tc>
                <a:extLst>
                  <a:ext uri="{0D108BD9-81ED-4DB2-BD59-A6C34878D82A}">
                    <a16:rowId xmlns:a16="http://schemas.microsoft.com/office/drawing/2014/main" val="3946902250"/>
                  </a:ext>
                </a:extLst>
              </a:tr>
              <a:tr h="748146">
                <a:tc>
                  <a:txBody>
                    <a:bodyPr/>
                    <a:lstStyle/>
                    <a:p>
                      <a:endParaRPr lang="en-US" dirty="0"/>
                    </a:p>
                  </a:txBody>
                  <a:tcPr>
                    <a:noFill/>
                  </a:tcPr>
                </a:tc>
                <a:extLst>
                  <a:ext uri="{0D108BD9-81ED-4DB2-BD59-A6C34878D82A}">
                    <a16:rowId xmlns:a16="http://schemas.microsoft.com/office/drawing/2014/main" val="3448138696"/>
                  </a:ext>
                </a:extLst>
              </a:tr>
              <a:tr h="748146">
                <a:tc>
                  <a:txBody>
                    <a:bodyPr/>
                    <a:lstStyle/>
                    <a:p>
                      <a:endParaRPr lang="en-US" dirty="0"/>
                    </a:p>
                  </a:txBody>
                  <a:tcPr>
                    <a:noFill/>
                  </a:tcPr>
                </a:tc>
                <a:extLst>
                  <a:ext uri="{0D108BD9-81ED-4DB2-BD59-A6C34878D82A}">
                    <a16:rowId xmlns:a16="http://schemas.microsoft.com/office/drawing/2014/main" val="2270679604"/>
                  </a:ext>
                </a:extLst>
              </a:tr>
            </a:tbl>
          </a:graphicData>
        </a:graphic>
      </p:graphicFrame>
    </p:spTree>
    <p:extLst>
      <p:ext uri="{BB962C8B-B14F-4D97-AF65-F5344CB8AC3E}">
        <p14:creationId xmlns:p14="http://schemas.microsoft.com/office/powerpoint/2010/main" val="10953206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D7AC31-27FC-4127-9D90-67CF0F739985}"/>
              </a:ext>
            </a:extLst>
          </p:cNvPr>
          <p:cNvSpPr>
            <a:spLocks noGrp="1"/>
          </p:cNvSpPr>
          <p:nvPr>
            <p:ph idx="1"/>
          </p:nvPr>
        </p:nvSpPr>
        <p:spPr>
          <a:xfrm>
            <a:off x="438411" y="1049013"/>
            <a:ext cx="11461315" cy="4351338"/>
          </a:xfrm>
        </p:spPr>
        <p:txBody>
          <a:bodyPr>
            <a:normAutofit/>
          </a:bodyPr>
          <a:lstStyle/>
          <a:p>
            <a:r>
              <a:rPr lang="en-US" sz="2600" dirty="0"/>
              <a:t>Extensive statistics is maintained by the National Institute of Drug Abuse (NIDA)</a:t>
            </a:r>
            <a:r>
              <a:rPr lang="en-US" sz="2600" baseline="30000" dirty="0"/>
              <a:t>[1]</a:t>
            </a:r>
          </a:p>
          <a:p>
            <a:r>
              <a:rPr lang="en-US" sz="2600" dirty="0"/>
              <a:t>Opioid deaths in Indiana used to trail the national values, however in the recent years, Indiana rates have been increasingly sharply, approaching national averages</a:t>
            </a:r>
          </a:p>
          <a:p>
            <a:pPr lvl="1"/>
            <a:r>
              <a:rPr lang="en-US" sz="2600" dirty="0"/>
              <a:t>Particularly concerning trend with regards to synthetic opioids</a:t>
            </a:r>
          </a:p>
          <a:p>
            <a:endParaRPr lang="en-US" sz="2600" dirty="0"/>
          </a:p>
        </p:txBody>
      </p:sp>
      <p:sp>
        <p:nvSpPr>
          <p:cNvPr id="2" name="Title 1">
            <a:extLst>
              <a:ext uri="{FF2B5EF4-FFF2-40B4-BE49-F238E27FC236}">
                <a16:creationId xmlns:a16="http://schemas.microsoft.com/office/drawing/2014/main" id="{E212A4EA-E9AC-4A4F-A86E-BEC7449BDB5D}"/>
              </a:ext>
            </a:extLst>
          </p:cNvPr>
          <p:cNvSpPr>
            <a:spLocks noGrp="1"/>
          </p:cNvSpPr>
          <p:nvPr>
            <p:ph type="title"/>
          </p:nvPr>
        </p:nvSpPr>
        <p:spPr>
          <a:xfrm>
            <a:off x="838200" y="26923"/>
            <a:ext cx="10515600" cy="1325563"/>
          </a:xfrm>
        </p:spPr>
        <p:txBody>
          <a:bodyPr/>
          <a:lstStyle/>
          <a:p>
            <a:r>
              <a:rPr lang="en-US" b="1" dirty="0"/>
              <a:t>Background  - Previous data</a:t>
            </a:r>
          </a:p>
        </p:txBody>
      </p:sp>
      <p:grpSp>
        <p:nvGrpSpPr>
          <p:cNvPr id="6" name="Group 5">
            <a:extLst>
              <a:ext uri="{FF2B5EF4-FFF2-40B4-BE49-F238E27FC236}">
                <a16:creationId xmlns:a16="http://schemas.microsoft.com/office/drawing/2014/main" id="{421DE1D4-C6F4-421F-B6B7-56A34222775D}"/>
              </a:ext>
            </a:extLst>
          </p:cNvPr>
          <p:cNvGrpSpPr/>
          <p:nvPr/>
        </p:nvGrpSpPr>
        <p:grpSpPr>
          <a:xfrm>
            <a:off x="648744" y="2843408"/>
            <a:ext cx="11040648" cy="3181613"/>
            <a:chOff x="701458" y="3444657"/>
            <a:chExt cx="11040648" cy="3181613"/>
          </a:xfrm>
        </p:grpSpPr>
        <p:pic>
          <p:nvPicPr>
            <p:cNvPr id="4" name="Picture 3" descr="This graph shows the rate of opioid-related overdose deaths in Indiana compared to the United States from 1999-2016. In 2016, the opioid overdose death rate was 12.6 deaths per 100,000 persons in Indiana, versus 13.3 deaths per 100,000 persons in the United States.">
              <a:hlinkClick r:id="rId3"/>
              <a:extLst>
                <a:ext uri="{FF2B5EF4-FFF2-40B4-BE49-F238E27FC236}">
                  <a16:creationId xmlns:a16="http://schemas.microsoft.com/office/drawing/2014/main" id="{A20ADA19-DC1C-441E-BBED-F8D0A451440D}"/>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01458" y="3444658"/>
              <a:ext cx="5135671" cy="3181612"/>
            </a:xfrm>
            <a:prstGeom prst="rect">
              <a:avLst/>
            </a:prstGeom>
            <a:noFill/>
            <a:ln>
              <a:noFill/>
            </a:ln>
          </p:spPr>
        </p:pic>
        <p:pic>
          <p:nvPicPr>
            <p:cNvPr id="5" name="Picture 4" descr="This graph shows the number of opioid-related overdose deaths in Indiana from 1999-2016. In 2016, there were 794 opioid-related overdose deaths: 304 involved synthetic opioids, 297 involved heroin, and 262 involved prescription opioids. Categories are not mutually exclusive because deaths may involve more than one drug.">
              <a:hlinkClick r:id="rId5"/>
              <a:extLst>
                <a:ext uri="{FF2B5EF4-FFF2-40B4-BE49-F238E27FC236}">
                  <a16:creationId xmlns:a16="http://schemas.microsoft.com/office/drawing/2014/main" id="{4A7214B2-A7EA-45FA-8605-5F3CD3D0CAAE}"/>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6097309" y="3444657"/>
              <a:ext cx="5644797" cy="3181613"/>
            </a:xfrm>
            <a:prstGeom prst="rect">
              <a:avLst/>
            </a:prstGeom>
            <a:noFill/>
            <a:ln>
              <a:noFill/>
            </a:ln>
          </p:spPr>
        </p:pic>
      </p:grpSp>
      <p:sp>
        <p:nvSpPr>
          <p:cNvPr id="7" name="TextBox 6">
            <a:extLst>
              <a:ext uri="{FF2B5EF4-FFF2-40B4-BE49-F238E27FC236}">
                <a16:creationId xmlns:a16="http://schemas.microsoft.com/office/drawing/2014/main" id="{D24D9B8A-7D16-42FB-BAFD-32A04979B4D4}"/>
              </a:ext>
            </a:extLst>
          </p:cNvPr>
          <p:cNvSpPr txBox="1"/>
          <p:nvPr/>
        </p:nvSpPr>
        <p:spPr>
          <a:xfrm>
            <a:off x="648744" y="6233494"/>
            <a:ext cx="11250982" cy="923330"/>
          </a:xfrm>
          <a:prstGeom prst="rect">
            <a:avLst/>
          </a:prstGeom>
          <a:noFill/>
        </p:spPr>
        <p:txBody>
          <a:bodyPr wrap="square" rtlCol="0">
            <a:spAutoFit/>
          </a:bodyPr>
          <a:lstStyle/>
          <a:p>
            <a:pPr marL="400050" indent="-400050"/>
            <a:r>
              <a:rPr lang="en-US" dirty="0"/>
              <a:t>[1] 	National Institute on Drug Abuse. Opioids. NIDA. https://www.drugabuse.gov//drugs-abuse/opioids. Accessed November 27, 2018.</a:t>
            </a:r>
          </a:p>
          <a:p>
            <a:endParaRPr lang="en-US" dirty="0"/>
          </a:p>
        </p:txBody>
      </p:sp>
      <p:grpSp>
        <p:nvGrpSpPr>
          <p:cNvPr id="8" name="Group 7">
            <a:extLst>
              <a:ext uri="{FF2B5EF4-FFF2-40B4-BE49-F238E27FC236}">
                <a16:creationId xmlns:a16="http://schemas.microsoft.com/office/drawing/2014/main" id="{75BABA30-BED0-49B9-B3CA-14306E43F0AE}"/>
              </a:ext>
            </a:extLst>
          </p:cNvPr>
          <p:cNvGrpSpPr/>
          <p:nvPr/>
        </p:nvGrpSpPr>
        <p:grpSpPr>
          <a:xfrm>
            <a:off x="-522514" y="1006798"/>
            <a:ext cx="917861" cy="1136942"/>
            <a:chOff x="-522514" y="258655"/>
            <a:chExt cx="917861" cy="1184441"/>
          </a:xfrm>
        </p:grpSpPr>
        <p:sp>
          <p:nvSpPr>
            <p:cNvPr id="9" name="Rectangle: Rounded Corners 8">
              <a:extLst>
                <a:ext uri="{FF2B5EF4-FFF2-40B4-BE49-F238E27FC236}">
                  <a16:creationId xmlns:a16="http://schemas.microsoft.com/office/drawing/2014/main" id="{7E0B5452-9CF9-4513-8971-2D7CE21AFA7E}"/>
                </a:ext>
              </a:extLst>
            </p:cNvPr>
            <p:cNvSpPr/>
            <p:nvPr/>
          </p:nvSpPr>
          <p:spPr>
            <a:xfrm>
              <a:off x="-198419" y="306156"/>
              <a:ext cx="593766" cy="102127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4000" dirty="0"/>
                <a:t>2</a:t>
              </a:r>
            </a:p>
          </p:txBody>
        </p:sp>
        <p:sp>
          <p:nvSpPr>
            <p:cNvPr id="10" name="Rectangle 9">
              <a:extLst>
                <a:ext uri="{FF2B5EF4-FFF2-40B4-BE49-F238E27FC236}">
                  <a16:creationId xmlns:a16="http://schemas.microsoft.com/office/drawing/2014/main" id="{869C870D-ED85-4E4A-BB19-402E333898F9}"/>
                </a:ext>
              </a:extLst>
            </p:cNvPr>
            <p:cNvSpPr/>
            <p:nvPr/>
          </p:nvSpPr>
          <p:spPr>
            <a:xfrm>
              <a:off x="-522514" y="258655"/>
              <a:ext cx="522514" cy="11844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1" name="Table 10">
            <a:extLst>
              <a:ext uri="{FF2B5EF4-FFF2-40B4-BE49-F238E27FC236}">
                <a16:creationId xmlns:a16="http://schemas.microsoft.com/office/drawing/2014/main" id="{5671D74F-F4F3-41D1-8599-F8D0F1BBDEAF}"/>
              </a:ext>
            </a:extLst>
          </p:cNvPr>
          <p:cNvGraphicFramePr>
            <a:graphicFrameLocks noGrp="1"/>
          </p:cNvGraphicFramePr>
          <p:nvPr>
            <p:extLst>
              <p:ext uri="{D42A27DB-BD31-4B8C-83A1-F6EECF244321}">
                <p14:modId xmlns:p14="http://schemas.microsoft.com/office/powerpoint/2010/main" val="1596381261"/>
              </p:ext>
            </p:extLst>
          </p:nvPr>
        </p:nvGraphicFramePr>
        <p:xfrm>
          <a:off x="-1085933" y="484458"/>
          <a:ext cx="895928" cy="5985168"/>
        </p:xfrm>
        <a:graphic>
          <a:graphicData uri="http://schemas.openxmlformats.org/drawingml/2006/table">
            <a:tbl>
              <a:tblPr firstRow="1" bandRow="1">
                <a:tableStyleId>{5C22544A-7EE6-4342-B048-85BDC9FD1C3A}</a:tableStyleId>
              </a:tblPr>
              <a:tblGrid>
                <a:gridCol w="895928">
                  <a:extLst>
                    <a:ext uri="{9D8B030D-6E8A-4147-A177-3AD203B41FA5}">
                      <a16:colId xmlns:a16="http://schemas.microsoft.com/office/drawing/2014/main" val="1052675496"/>
                    </a:ext>
                  </a:extLst>
                </a:gridCol>
              </a:tblGrid>
              <a:tr h="748146">
                <a:tc>
                  <a:txBody>
                    <a:bodyPr/>
                    <a:lstStyle/>
                    <a:p>
                      <a:endParaRPr lang="en-US" dirty="0"/>
                    </a:p>
                  </a:txBody>
                  <a:tcPr>
                    <a:noFill/>
                  </a:tcPr>
                </a:tc>
                <a:extLst>
                  <a:ext uri="{0D108BD9-81ED-4DB2-BD59-A6C34878D82A}">
                    <a16:rowId xmlns:a16="http://schemas.microsoft.com/office/drawing/2014/main" val="2653582802"/>
                  </a:ext>
                </a:extLst>
              </a:tr>
              <a:tr h="748146">
                <a:tc>
                  <a:txBody>
                    <a:bodyPr/>
                    <a:lstStyle/>
                    <a:p>
                      <a:endParaRPr lang="en-US"/>
                    </a:p>
                  </a:txBody>
                  <a:tcPr>
                    <a:noFill/>
                  </a:tcPr>
                </a:tc>
                <a:extLst>
                  <a:ext uri="{0D108BD9-81ED-4DB2-BD59-A6C34878D82A}">
                    <a16:rowId xmlns:a16="http://schemas.microsoft.com/office/drawing/2014/main" val="2142628752"/>
                  </a:ext>
                </a:extLst>
              </a:tr>
              <a:tr h="748146">
                <a:tc>
                  <a:txBody>
                    <a:bodyPr/>
                    <a:lstStyle/>
                    <a:p>
                      <a:endParaRPr lang="en-US" dirty="0"/>
                    </a:p>
                  </a:txBody>
                  <a:tcPr>
                    <a:noFill/>
                  </a:tcPr>
                </a:tc>
                <a:extLst>
                  <a:ext uri="{0D108BD9-81ED-4DB2-BD59-A6C34878D82A}">
                    <a16:rowId xmlns:a16="http://schemas.microsoft.com/office/drawing/2014/main" val="1800800147"/>
                  </a:ext>
                </a:extLst>
              </a:tr>
              <a:tr h="748146">
                <a:tc>
                  <a:txBody>
                    <a:bodyPr/>
                    <a:lstStyle/>
                    <a:p>
                      <a:endParaRPr lang="en-US"/>
                    </a:p>
                  </a:txBody>
                  <a:tcPr>
                    <a:noFill/>
                  </a:tcPr>
                </a:tc>
                <a:extLst>
                  <a:ext uri="{0D108BD9-81ED-4DB2-BD59-A6C34878D82A}">
                    <a16:rowId xmlns:a16="http://schemas.microsoft.com/office/drawing/2014/main" val="1557996889"/>
                  </a:ext>
                </a:extLst>
              </a:tr>
              <a:tr h="748146">
                <a:tc>
                  <a:txBody>
                    <a:bodyPr/>
                    <a:lstStyle/>
                    <a:p>
                      <a:endParaRPr lang="en-US"/>
                    </a:p>
                  </a:txBody>
                  <a:tcPr>
                    <a:noFill/>
                  </a:tcPr>
                </a:tc>
                <a:extLst>
                  <a:ext uri="{0D108BD9-81ED-4DB2-BD59-A6C34878D82A}">
                    <a16:rowId xmlns:a16="http://schemas.microsoft.com/office/drawing/2014/main" val="2195406634"/>
                  </a:ext>
                </a:extLst>
              </a:tr>
              <a:tr h="748146">
                <a:tc>
                  <a:txBody>
                    <a:bodyPr/>
                    <a:lstStyle/>
                    <a:p>
                      <a:endParaRPr lang="en-US"/>
                    </a:p>
                  </a:txBody>
                  <a:tcPr>
                    <a:noFill/>
                  </a:tcPr>
                </a:tc>
                <a:extLst>
                  <a:ext uri="{0D108BD9-81ED-4DB2-BD59-A6C34878D82A}">
                    <a16:rowId xmlns:a16="http://schemas.microsoft.com/office/drawing/2014/main" val="3946902250"/>
                  </a:ext>
                </a:extLst>
              </a:tr>
              <a:tr h="748146">
                <a:tc>
                  <a:txBody>
                    <a:bodyPr/>
                    <a:lstStyle/>
                    <a:p>
                      <a:endParaRPr lang="en-US" dirty="0"/>
                    </a:p>
                  </a:txBody>
                  <a:tcPr>
                    <a:noFill/>
                  </a:tcPr>
                </a:tc>
                <a:extLst>
                  <a:ext uri="{0D108BD9-81ED-4DB2-BD59-A6C34878D82A}">
                    <a16:rowId xmlns:a16="http://schemas.microsoft.com/office/drawing/2014/main" val="3448138696"/>
                  </a:ext>
                </a:extLst>
              </a:tr>
              <a:tr h="748146">
                <a:tc>
                  <a:txBody>
                    <a:bodyPr/>
                    <a:lstStyle/>
                    <a:p>
                      <a:endParaRPr lang="en-US" dirty="0"/>
                    </a:p>
                  </a:txBody>
                  <a:tcPr>
                    <a:noFill/>
                  </a:tcPr>
                </a:tc>
                <a:extLst>
                  <a:ext uri="{0D108BD9-81ED-4DB2-BD59-A6C34878D82A}">
                    <a16:rowId xmlns:a16="http://schemas.microsoft.com/office/drawing/2014/main" val="2270679604"/>
                  </a:ext>
                </a:extLst>
              </a:tr>
            </a:tbl>
          </a:graphicData>
        </a:graphic>
      </p:graphicFrame>
    </p:spTree>
    <p:extLst>
      <p:ext uri="{BB962C8B-B14F-4D97-AF65-F5344CB8AC3E}">
        <p14:creationId xmlns:p14="http://schemas.microsoft.com/office/powerpoint/2010/main" val="19698524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73669-A350-4980-8C41-B86A1218E3AF}"/>
              </a:ext>
            </a:extLst>
          </p:cNvPr>
          <p:cNvSpPr>
            <a:spLocks noGrp="1"/>
          </p:cNvSpPr>
          <p:nvPr>
            <p:ph type="title"/>
          </p:nvPr>
        </p:nvSpPr>
        <p:spPr>
          <a:xfrm>
            <a:off x="838200" y="14397"/>
            <a:ext cx="10515600" cy="1325563"/>
          </a:xfrm>
        </p:spPr>
        <p:txBody>
          <a:bodyPr/>
          <a:lstStyle/>
          <a:p>
            <a:r>
              <a:rPr lang="en-US" b="1" dirty="0"/>
              <a:t>Initial Hypothesis</a:t>
            </a:r>
          </a:p>
        </p:txBody>
      </p:sp>
      <p:sp>
        <p:nvSpPr>
          <p:cNvPr id="3" name="Content Placeholder 2">
            <a:extLst>
              <a:ext uri="{FF2B5EF4-FFF2-40B4-BE49-F238E27FC236}">
                <a16:creationId xmlns:a16="http://schemas.microsoft.com/office/drawing/2014/main" id="{0985A294-30CF-43DB-8719-6579C614A21C}"/>
              </a:ext>
            </a:extLst>
          </p:cNvPr>
          <p:cNvSpPr>
            <a:spLocks noGrp="1"/>
          </p:cNvSpPr>
          <p:nvPr>
            <p:ph idx="1"/>
          </p:nvPr>
        </p:nvSpPr>
        <p:spPr>
          <a:xfrm>
            <a:off x="838200" y="986383"/>
            <a:ext cx="10911214" cy="4351338"/>
          </a:xfrm>
        </p:spPr>
        <p:txBody>
          <a:bodyPr>
            <a:normAutofit/>
          </a:bodyPr>
          <a:lstStyle/>
          <a:p>
            <a:pPr>
              <a:spcBef>
                <a:spcPts val="600"/>
              </a:spcBef>
            </a:pPr>
            <a:r>
              <a:rPr lang="en-US" dirty="0"/>
              <a:t>Our initial hypothesis was that the opioids epidemic, like many other social plights, is related to socio-economic factors</a:t>
            </a:r>
          </a:p>
          <a:p>
            <a:pPr>
              <a:spcBef>
                <a:spcPts val="600"/>
              </a:spcBef>
            </a:pPr>
            <a:r>
              <a:rPr lang="en-US" dirty="0"/>
              <a:t>Using Excel for initial data exploration, in the form pairwise correlations</a:t>
            </a:r>
          </a:p>
          <a:p>
            <a:pPr>
              <a:spcBef>
                <a:spcPts val="600"/>
              </a:spcBef>
            </a:pPr>
            <a:endParaRPr lang="en-US" dirty="0"/>
          </a:p>
        </p:txBody>
      </p:sp>
      <p:sp>
        <p:nvSpPr>
          <p:cNvPr id="4" name="Rectangle: Rounded Corners 3">
            <a:extLst>
              <a:ext uri="{FF2B5EF4-FFF2-40B4-BE49-F238E27FC236}">
                <a16:creationId xmlns:a16="http://schemas.microsoft.com/office/drawing/2014/main" id="{7FBEC0B5-2383-4EAE-B619-AD48C5B9023A}"/>
              </a:ext>
            </a:extLst>
          </p:cNvPr>
          <p:cNvSpPr/>
          <p:nvPr/>
        </p:nvSpPr>
        <p:spPr>
          <a:xfrm>
            <a:off x="501041" y="3031300"/>
            <a:ext cx="5248405" cy="25052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u="sng" dirty="0">
                <a:solidFill>
                  <a:schemeClr val="tx1"/>
                </a:solidFill>
              </a:rPr>
              <a:t>Dimensions of the epidemic</a:t>
            </a:r>
          </a:p>
          <a:p>
            <a:pPr marL="342900" indent="-342900">
              <a:buFont typeface="Arial" panose="020B0604020202020204" pitchFamily="34" charset="0"/>
              <a:buChar char="•"/>
            </a:pPr>
            <a:r>
              <a:rPr lang="en-US" sz="2400" dirty="0">
                <a:solidFill>
                  <a:schemeClr val="tx1"/>
                </a:solidFill>
              </a:rPr>
              <a:t>Deaths from overdose</a:t>
            </a:r>
            <a:r>
              <a:rPr lang="en-US" sz="2400" baseline="30000" dirty="0">
                <a:solidFill>
                  <a:schemeClr val="tx1"/>
                </a:solidFill>
              </a:rPr>
              <a:t>[1]</a:t>
            </a:r>
          </a:p>
          <a:p>
            <a:pPr marL="342900" indent="-342900">
              <a:buFont typeface="Arial" panose="020B0604020202020204" pitchFamily="34" charset="0"/>
              <a:buChar char="•"/>
            </a:pPr>
            <a:r>
              <a:rPr lang="en-US" sz="2400" dirty="0">
                <a:solidFill>
                  <a:schemeClr val="tx1"/>
                </a:solidFill>
              </a:rPr>
              <a:t>Non-lethal hospital admissions</a:t>
            </a:r>
            <a:r>
              <a:rPr lang="en-US" sz="2400" baseline="30000" dirty="0">
                <a:solidFill>
                  <a:schemeClr val="tx1"/>
                </a:solidFill>
              </a:rPr>
              <a:t>[2]</a:t>
            </a:r>
          </a:p>
          <a:p>
            <a:pPr marL="342900" indent="-342900">
              <a:buFont typeface="Arial" panose="020B0604020202020204" pitchFamily="34" charset="0"/>
              <a:buChar char="•"/>
            </a:pPr>
            <a:r>
              <a:rPr lang="en-US" sz="2400" dirty="0">
                <a:solidFill>
                  <a:schemeClr val="tx1"/>
                </a:solidFill>
              </a:rPr>
              <a:t>Emergency room visits</a:t>
            </a:r>
            <a:r>
              <a:rPr lang="en-US" sz="2400" baseline="30000" dirty="0">
                <a:solidFill>
                  <a:schemeClr val="tx1"/>
                </a:solidFill>
              </a:rPr>
              <a:t>[3]</a:t>
            </a:r>
          </a:p>
          <a:p>
            <a:pPr marL="342900" indent="-342900">
              <a:buFont typeface="Arial" panose="020B0604020202020204" pitchFamily="34" charset="0"/>
              <a:buChar char="•"/>
            </a:pPr>
            <a:r>
              <a:rPr lang="en-US" sz="2400" dirty="0">
                <a:solidFill>
                  <a:schemeClr val="tx1"/>
                </a:solidFill>
              </a:rPr>
              <a:t>Number of opioid prescriptions disbursed</a:t>
            </a:r>
            <a:r>
              <a:rPr lang="en-US" sz="2400" baseline="30000" dirty="0">
                <a:solidFill>
                  <a:schemeClr val="tx1"/>
                </a:solidFill>
              </a:rPr>
              <a:t>[4]</a:t>
            </a:r>
            <a:endParaRPr lang="en-US" sz="2400" dirty="0">
              <a:solidFill>
                <a:schemeClr val="tx1"/>
              </a:solidFill>
            </a:endParaRPr>
          </a:p>
        </p:txBody>
      </p:sp>
      <p:sp>
        <p:nvSpPr>
          <p:cNvPr id="5" name="Rectangle: Rounded Corners 4">
            <a:extLst>
              <a:ext uri="{FF2B5EF4-FFF2-40B4-BE49-F238E27FC236}">
                <a16:creationId xmlns:a16="http://schemas.microsoft.com/office/drawing/2014/main" id="{1369F86C-153D-4024-9ACC-5304BD834B3D}"/>
              </a:ext>
            </a:extLst>
          </p:cNvPr>
          <p:cNvSpPr/>
          <p:nvPr/>
        </p:nvSpPr>
        <p:spPr>
          <a:xfrm>
            <a:off x="6826685" y="3031300"/>
            <a:ext cx="4960306" cy="258038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u="sng" dirty="0">
                <a:solidFill>
                  <a:schemeClr val="tx1"/>
                </a:solidFill>
              </a:rPr>
              <a:t>Socio-economic indicators</a:t>
            </a:r>
          </a:p>
          <a:p>
            <a:pPr marL="342900" indent="-342900">
              <a:buFont typeface="Arial" panose="020B0604020202020204" pitchFamily="34" charset="0"/>
              <a:buChar char="•"/>
            </a:pPr>
            <a:r>
              <a:rPr lang="en-US" sz="2400" dirty="0">
                <a:solidFill>
                  <a:schemeClr val="tx1"/>
                </a:solidFill>
              </a:rPr>
              <a:t>Median Income</a:t>
            </a:r>
            <a:r>
              <a:rPr lang="en-US" sz="2400" baseline="30000" dirty="0">
                <a:solidFill>
                  <a:schemeClr val="tx1"/>
                </a:solidFill>
              </a:rPr>
              <a:t>[5]</a:t>
            </a:r>
            <a:r>
              <a:rPr lang="en-US" sz="2400" dirty="0">
                <a:solidFill>
                  <a:schemeClr val="tx1"/>
                </a:solidFill>
              </a:rPr>
              <a:t> </a:t>
            </a:r>
          </a:p>
          <a:p>
            <a:pPr marL="800100" lvl="1" indent="-342900">
              <a:buFont typeface="Arial" panose="020B0604020202020204" pitchFamily="34" charset="0"/>
              <a:buChar char="•"/>
            </a:pPr>
            <a:r>
              <a:rPr lang="en-US" sz="2400" dirty="0">
                <a:solidFill>
                  <a:schemeClr val="tx1"/>
                </a:solidFill>
              </a:rPr>
              <a:t>Per capita </a:t>
            </a:r>
          </a:p>
          <a:p>
            <a:pPr marL="800100" lvl="1" indent="-342900">
              <a:buFont typeface="Arial" panose="020B0604020202020204" pitchFamily="34" charset="0"/>
              <a:buChar char="•"/>
            </a:pPr>
            <a:r>
              <a:rPr lang="en-US" sz="2400" dirty="0">
                <a:solidFill>
                  <a:schemeClr val="tx1"/>
                </a:solidFill>
              </a:rPr>
              <a:t>Per household</a:t>
            </a:r>
          </a:p>
          <a:p>
            <a:pPr marL="800100" lvl="1" indent="-342900">
              <a:buFont typeface="Arial" panose="020B0604020202020204" pitchFamily="34" charset="0"/>
              <a:buChar char="•"/>
            </a:pPr>
            <a:r>
              <a:rPr lang="en-US" sz="2400" dirty="0">
                <a:solidFill>
                  <a:schemeClr val="tx1"/>
                </a:solidFill>
              </a:rPr>
              <a:t>Per family</a:t>
            </a:r>
          </a:p>
          <a:p>
            <a:pPr marL="342900" indent="-342900">
              <a:buFont typeface="Arial" panose="020B0604020202020204" pitchFamily="34" charset="0"/>
              <a:buChar char="•"/>
            </a:pPr>
            <a:r>
              <a:rPr lang="en-US" sz="2400" dirty="0">
                <a:solidFill>
                  <a:schemeClr val="tx1"/>
                </a:solidFill>
              </a:rPr>
              <a:t>Tobacco use</a:t>
            </a:r>
            <a:r>
              <a:rPr lang="en-US" sz="2400" baseline="30000" dirty="0">
                <a:solidFill>
                  <a:schemeClr val="tx1"/>
                </a:solidFill>
              </a:rPr>
              <a:t>[6]</a:t>
            </a:r>
            <a:endParaRPr lang="en-US" sz="2400" dirty="0">
              <a:solidFill>
                <a:schemeClr val="tx1"/>
              </a:solidFill>
            </a:endParaRPr>
          </a:p>
        </p:txBody>
      </p:sp>
      <p:sp>
        <p:nvSpPr>
          <p:cNvPr id="7" name="TextBox 6">
            <a:extLst>
              <a:ext uri="{FF2B5EF4-FFF2-40B4-BE49-F238E27FC236}">
                <a16:creationId xmlns:a16="http://schemas.microsoft.com/office/drawing/2014/main" id="{5D715F03-9FA0-4526-9F8C-6DDDF6E8E836}"/>
              </a:ext>
            </a:extLst>
          </p:cNvPr>
          <p:cNvSpPr txBox="1"/>
          <p:nvPr/>
        </p:nvSpPr>
        <p:spPr>
          <a:xfrm>
            <a:off x="2204582" y="2129425"/>
            <a:ext cx="8317282" cy="923330"/>
          </a:xfrm>
          <a:prstGeom prst="rect">
            <a:avLst/>
          </a:prstGeom>
          <a:noFill/>
        </p:spPr>
        <p:txBody>
          <a:bodyPr wrap="square" rtlCol="0">
            <a:spAutoFit/>
          </a:bodyPr>
          <a:lstStyle/>
          <a:p>
            <a:r>
              <a:rPr lang="en-US" sz="5400" dirty="0"/>
              <a:t>    Y</a:t>
            </a:r>
            <a:r>
              <a:rPr lang="en-US" sz="5400" baseline="-25000" dirty="0"/>
              <a:t>i</a:t>
            </a:r>
            <a:r>
              <a:rPr lang="en-US" sz="5400" dirty="0"/>
              <a:t>                = ƒ             (</a:t>
            </a:r>
            <a:r>
              <a:rPr lang="en-US" sz="5400" dirty="0" err="1"/>
              <a:t>x</a:t>
            </a:r>
            <a:r>
              <a:rPr lang="en-US" sz="5400" baseline="-25000" dirty="0" err="1"/>
              <a:t>j</a:t>
            </a:r>
            <a:r>
              <a:rPr lang="en-US" sz="5400" dirty="0"/>
              <a:t>)?     </a:t>
            </a:r>
          </a:p>
        </p:txBody>
      </p:sp>
      <p:sp>
        <p:nvSpPr>
          <p:cNvPr id="8" name="TextBox 7">
            <a:extLst>
              <a:ext uri="{FF2B5EF4-FFF2-40B4-BE49-F238E27FC236}">
                <a16:creationId xmlns:a16="http://schemas.microsoft.com/office/drawing/2014/main" id="{E829D53D-D0EE-48D6-AC79-7577AB50E2FB}"/>
              </a:ext>
            </a:extLst>
          </p:cNvPr>
          <p:cNvSpPr txBox="1"/>
          <p:nvPr/>
        </p:nvSpPr>
        <p:spPr>
          <a:xfrm>
            <a:off x="739036" y="5810464"/>
            <a:ext cx="10614764" cy="978729"/>
          </a:xfrm>
          <a:prstGeom prst="rect">
            <a:avLst/>
          </a:prstGeom>
          <a:noFill/>
        </p:spPr>
        <p:txBody>
          <a:bodyPr wrap="square" rtlCol="0">
            <a:spAutoFit/>
          </a:bodyPr>
          <a:lstStyle/>
          <a:p>
            <a:pPr marL="514350" indent="-514350">
              <a:lnSpc>
                <a:spcPct val="90000"/>
              </a:lnSpc>
            </a:pPr>
            <a:r>
              <a:rPr lang="en-US" sz="1600" dirty="0"/>
              <a:t>[1-4] 	Indiana State Department of Health, Division of Trauma and Injury Prevention, INSPECT, https://gis.in.gov/apps/isdh/meta/stats_layers.htm</a:t>
            </a:r>
          </a:p>
          <a:p>
            <a:pPr marL="514350" indent="-514350">
              <a:lnSpc>
                <a:spcPct val="90000"/>
              </a:lnSpc>
            </a:pPr>
            <a:r>
              <a:rPr lang="en-US" sz="1600" dirty="0"/>
              <a:t>[5] 	https://en.wikipedia.org/wiki/List_of_Indiana_locations_by_per_capita_income</a:t>
            </a:r>
          </a:p>
          <a:p>
            <a:pPr marL="514350" indent="-514350">
              <a:lnSpc>
                <a:spcPct val="90000"/>
              </a:lnSpc>
            </a:pPr>
            <a:r>
              <a:rPr lang="en-US" sz="1600" dirty="0"/>
              <a:t>[6] 	http://www.countyhealthrankings.org/app/indiana/2015/measure/factors/9/data</a:t>
            </a:r>
          </a:p>
        </p:txBody>
      </p:sp>
      <p:grpSp>
        <p:nvGrpSpPr>
          <p:cNvPr id="9" name="Group 8">
            <a:extLst>
              <a:ext uri="{FF2B5EF4-FFF2-40B4-BE49-F238E27FC236}">
                <a16:creationId xmlns:a16="http://schemas.microsoft.com/office/drawing/2014/main" id="{CF766FEE-B05C-4BA0-9B5D-81EEF2C7AA03}"/>
              </a:ext>
            </a:extLst>
          </p:cNvPr>
          <p:cNvGrpSpPr/>
          <p:nvPr/>
        </p:nvGrpSpPr>
        <p:grpSpPr>
          <a:xfrm>
            <a:off x="-522514" y="1802446"/>
            <a:ext cx="917861" cy="1136942"/>
            <a:chOff x="-522514" y="258655"/>
            <a:chExt cx="917861" cy="1184441"/>
          </a:xfrm>
        </p:grpSpPr>
        <p:sp>
          <p:nvSpPr>
            <p:cNvPr id="10" name="Rectangle: Rounded Corners 9">
              <a:extLst>
                <a:ext uri="{FF2B5EF4-FFF2-40B4-BE49-F238E27FC236}">
                  <a16:creationId xmlns:a16="http://schemas.microsoft.com/office/drawing/2014/main" id="{EE1828B4-4962-450D-BB48-7E43F490F67C}"/>
                </a:ext>
              </a:extLst>
            </p:cNvPr>
            <p:cNvSpPr/>
            <p:nvPr/>
          </p:nvSpPr>
          <p:spPr>
            <a:xfrm>
              <a:off x="-198419" y="306156"/>
              <a:ext cx="593766" cy="102127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4000" dirty="0"/>
                <a:t>3</a:t>
              </a:r>
            </a:p>
          </p:txBody>
        </p:sp>
        <p:sp>
          <p:nvSpPr>
            <p:cNvPr id="11" name="Rectangle 10">
              <a:extLst>
                <a:ext uri="{FF2B5EF4-FFF2-40B4-BE49-F238E27FC236}">
                  <a16:creationId xmlns:a16="http://schemas.microsoft.com/office/drawing/2014/main" id="{62A99E50-168C-44A8-973F-F6660706FC9C}"/>
                </a:ext>
              </a:extLst>
            </p:cNvPr>
            <p:cNvSpPr/>
            <p:nvPr/>
          </p:nvSpPr>
          <p:spPr>
            <a:xfrm>
              <a:off x="-522514" y="258655"/>
              <a:ext cx="522514" cy="11844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2" name="Table 11">
            <a:extLst>
              <a:ext uri="{FF2B5EF4-FFF2-40B4-BE49-F238E27FC236}">
                <a16:creationId xmlns:a16="http://schemas.microsoft.com/office/drawing/2014/main" id="{D0B98320-5DD1-41C1-BD39-AB761A18129C}"/>
              </a:ext>
            </a:extLst>
          </p:cNvPr>
          <p:cNvGraphicFramePr>
            <a:graphicFrameLocks noGrp="1"/>
          </p:cNvGraphicFramePr>
          <p:nvPr>
            <p:extLst>
              <p:ext uri="{D42A27DB-BD31-4B8C-83A1-F6EECF244321}">
                <p14:modId xmlns:p14="http://schemas.microsoft.com/office/powerpoint/2010/main" val="1596381261"/>
              </p:ext>
            </p:extLst>
          </p:nvPr>
        </p:nvGraphicFramePr>
        <p:xfrm>
          <a:off x="-1085933" y="484458"/>
          <a:ext cx="895928" cy="5985168"/>
        </p:xfrm>
        <a:graphic>
          <a:graphicData uri="http://schemas.openxmlformats.org/drawingml/2006/table">
            <a:tbl>
              <a:tblPr firstRow="1" bandRow="1">
                <a:tableStyleId>{5C22544A-7EE6-4342-B048-85BDC9FD1C3A}</a:tableStyleId>
              </a:tblPr>
              <a:tblGrid>
                <a:gridCol w="895928">
                  <a:extLst>
                    <a:ext uri="{9D8B030D-6E8A-4147-A177-3AD203B41FA5}">
                      <a16:colId xmlns:a16="http://schemas.microsoft.com/office/drawing/2014/main" val="1052675496"/>
                    </a:ext>
                  </a:extLst>
                </a:gridCol>
              </a:tblGrid>
              <a:tr h="748146">
                <a:tc>
                  <a:txBody>
                    <a:bodyPr/>
                    <a:lstStyle/>
                    <a:p>
                      <a:endParaRPr lang="en-US" dirty="0"/>
                    </a:p>
                  </a:txBody>
                  <a:tcPr>
                    <a:noFill/>
                  </a:tcPr>
                </a:tc>
                <a:extLst>
                  <a:ext uri="{0D108BD9-81ED-4DB2-BD59-A6C34878D82A}">
                    <a16:rowId xmlns:a16="http://schemas.microsoft.com/office/drawing/2014/main" val="2653582802"/>
                  </a:ext>
                </a:extLst>
              </a:tr>
              <a:tr h="748146">
                <a:tc>
                  <a:txBody>
                    <a:bodyPr/>
                    <a:lstStyle/>
                    <a:p>
                      <a:endParaRPr lang="en-US"/>
                    </a:p>
                  </a:txBody>
                  <a:tcPr>
                    <a:noFill/>
                  </a:tcPr>
                </a:tc>
                <a:extLst>
                  <a:ext uri="{0D108BD9-81ED-4DB2-BD59-A6C34878D82A}">
                    <a16:rowId xmlns:a16="http://schemas.microsoft.com/office/drawing/2014/main" val="2142628752"/>
                  </a:ext>
                </a:extLst>
              </a:tr>
              <a:tr h="748146">
                <a:tc>
                  <a:txBody>
                    <a:bodyPr/>
                    <a:lstStyle/>
                    <a:p>
                      <a:endParaRPr lang="en-US" dirty="0"/>
                    </a:p>
                  </a:txBody>
                  <a:tcPr>
                    <a:noFill/>
                  </a:tcPr>
                </a:tc>
                <a:extLst>
                  <a:ext uri="{0D108BD9-81ED-4DB2-BD59-A6C34878D82A}">
                    <a16:rowId xmlns:a16="http://schemas.microsoft.com/office/drawing/2014/main" val="1800800147"/>
                  </a:ext>
                </a:extLst>
              </a:tr>
              <a:tr h="748146">
                <a:tc>
                  <a:txBody>
                    <a:bodyPr/>
                    <a:lstStyle/>
                    <a:p>
                      <a:endParaRPr lang="en-US"/>
                    </a:p>
                  </a:txBody>
                  <a:tcPr>
                    <a:noFill/>
                  </a:tcPr>
                </a:tc>
                <a:extLst>
                  <a:ext uri="{0D108BD9-81ED-4DB2-BD59-A6C34878D82A}">
                    <a16:rowId xmlns:a16="http://schemas.microsoft.com/office/drawing/2014/main" val="1557996889"/>
                  </a:ext>
                </a:extLst>
              </a:tr>
              <a:tr h="748146">
                <a:tc>
                  <a:txBody>
                    <a:bodyPr/>
                    <a:lstStyle/>
                    <a:p>
                      <a:endParaRPr lang="en-US"/>
                    </a:p>
                  </a:txBody>
                  <a:tcPr>
                    <a:noFill/>
                  </a:tcPr>
                </a:tc>
                <a:extLst>
                  <a:ext uri="{0D108BD9-81ED-4DB2-BD59-A6C34878D82A}">
                    <a16:rowId xmlns:a16="http://schemas.microsoft.com/office/drawing/2014/main" val="2195406634"/>
                  </a:ext>
                </a:extLst>
              </a:tr>
              <a:tr h="748146">
                <a:tc>
                  <a:txBody>
                    <a:bodyPr/>
                    <a:lstStyle/>
                    <a:p>
                      <a:endParaRPr lang="en-US"/>
                    </a:p>
                  </a:txBody>
                  <a:tcPr>
                    <a:noFill/>
                  </a:tcPr>
                </a:tc>
                <a:extLst>
                  <a:ext uri="{0D108BD9-81ED-4DB2-BD59-A6C34878D82A}">
                    <a16:rowId xmlns:a16="http://schemas.microsoft.com/office/drawing/2014/main" val="3946902250"/>
                  </a:ext>
                </a:extLst>
              </a:tr>
              <a:tr h="748146">
                <a:tc>
                  <a:txBody>
                    <a:bodyPr/>
                    <a:lstStyle/>
                    <a:p>
                      <a:endParaRPr lang="en-US" dirty="0"/>
                    </a:p>
                  </a:txBody>
                  <a:tcPr>
                    <a:noFill/>
                  </a:tcPr>
                </a:tc>
                <a:extLst>
                  <a:ext uri="{0D108BD9-81ED-4DB2-BD59-A6C34878D82A}">
                    <a16:rowId xmlns:a16="http://schemas.microsoft.com/office/drawing/2014/main" val="3448138696"/>
                  </a:ext>
                </a:extLst>
              </a:tr>
              <a:tr h="748146">
                <a:tc>
                  <a:txBody>
                    <a:bodyPr/>
                    <a:lstStyle/>
                    <a:p>
                      <a:endParaRPr lang="en-US" dirty="0"/>
                    </a:p>
                  </a:txBody>
                  <a:tcPr>
                    <a:noFill/>
                  </a:tcPr>
                </a:tc>
                <a:extLst>
                  <a:ext uri="{0D108BD9-81ED-4DB2-BD59-A6C34878D82A}">
                    <a16:rowId xmlns:a16="http://schemas.microsoft.com/office/drawing/2014/main" val="2270679604"/>
                  </a:ext>
                </a:extLst>
              </a:tr>
            </a:tbl>
          </a:graphicData>
        </a:graphic>
      </p:graphicFrame>
    </p:spTree>
    <p:extLst>
      <p:ext uri="{BB962C8B-B14F-4D97-AF65-F5344CB8AC3E}">
        <p14:creationId xmlns:p14="http://schemas.microsoft.com/office/powerpoint/2010/main" val="16279777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peech Bubble: Rectangle 5">
            <a:extLst>
              <a:ext uri="{FF2B5EF4-FFF2-40B4-BE49-F238E27FC236}">
                <a16:creationId xmlns:a16="http://schemas.microsoft.com/office/drawing/2014/main" id="{C8D0DB13-AA34-415B-96CB-673A7FC374A7}"/>
              </a:ext>
            </a:extLst>
          </p:cNvPr>
          <p:cNvSpPr/>
          <p:nvPr/>
        </p:nvSpPr>
        <p:spPr>
          <a:xfrm>
            <a:off x="324095" y="2490731"/>
            <a:ext cx="6126809" cy="4204776"/>
          </a:xfrm>
          <a:prstGeom prst="wedgeRectCallout">
            <a:avLst>
              <a:gd name="adj1" fmla="val 59060"/>
              <a:gd name="adj2" fmla="val -28734"/>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8ED6907-DD4B-4C29-B094-87F911A35586}"/>
              </a:ext>
            </a:extLst>
          </p:cNvPr>
          <p:cNvPicPr>
            <a:picLocks noChangeAspect="1"/>
          </p:cNvPicPr>
          <p:nvPr/>
        </p:nvPicPr>
        <p:blipFill>
          <a:blip r:embed="rId3"/>
          <a:stretch>
            <a:fillRect/>
          </a:stretch>
        </p:blipFill>
        <p:spPr>
          <a:xfrm>
            <a:off x="395347" y="4457710"/>
            <a:ext cx="3767328" cy="2237797"/>
          </a:xfrm>
          <a:prstGeom prst="rect">
            <a:avLst/>
          </a:prstGeom>
        </p:spPr>
      </p:pic>
      <p:grpSp>
        <p:nvGrpSpPr>
          <p:cNvPr id="14" name="Group 13">
            <a:extLst>
              <a:ext uri="{FF2B5EF4-FFF2-40B4-BE49-F238E27FC236}">
                <a16:creationId xmlns:a16="http://schemas.microsoft.com/office/drawing/2014/main" id="{05AC9049-FBD9-4CF9-83C5-9E835931AF0D}"/>
              </a:ext>
            </a:extLst>
          </p:cNvPr>
          <p:cNvGrpSpPr/>
          <p:nvPr/>
        </p:nvGrpSpPr>
        <p:grpSpPr>
          <a:xfrm>
            <a:off x="-522514" y="1802446"/>
            <a:ext cx="917861" cy="1136942"/>
            <a:chOff x="-522514" y="258655"/>
            <a:chExt cx="917861" cy="1184441"/>
          </a:xfrm>
        </p:grpSpPr>
        <p:sp>
          <p:nvSpPr>
            <p:cNvPr id="15" name="Rectangle: Rounded Corners 14">
              <a:extLst>
                <a:ext uri="{FF2B5EF4-FFF2-40B4-BE49-F238E27FC236}">
                  <a16:creationId xmlns:a16="http://schemas.microsoft.com/office/drawing/2014/main" id="{B0B123EE-212E-4E19-B798-8EE8BEE74A29}"/>
                </a:ext>
              </a:extLst>
            </p:cNvPr>
            <p:cNvSpPr/>
            <p:nvPr/>
          </p:nvSpPr>
          <p:spPr>
            <a:xfrm>
              <a:off x="-198419" y="306156"/>
              <a:ext cx="593766" cy="102127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4000" dirty="0"/>
                <a:t>3</a:t>
              </a:r>
            </a:p>
          </p:txBody>
        </p:sp>
        <p:sp>
          <p:nvSpPr>
            <p:cNvPr id="16" name="Rectangle 15">
              <a:extLst>
                <a:ext uri="{FF2B5EF4-FFF2-40B4-BE49-F238E27FC236}">
                  <a16:creationId xmlns:a16="http://schemas.microsoft.com/office/drawing/2014/main" id="{C14FFE35-3710-4C4C-97CE-CEB9E450DD61}"/>
                </a:ext>
              </a:extLst>
            </p:cNvPr>
            <p:cNvSpPr/>
            <p:nvPr/>
          </p:nvSpPr>
          <p:spPr>
            <a:xfrm>
              <a:off x="-522514" y="258655"/>
              <a:ext cx="522514" cy="11844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15B483B-A69A-4A3C-8437-096209C6C349}"/>
              </a:ext>
            </a:extLst>
          </p:cNvPr>
          <p:cNvSpPr>
            <a:spLocks noGrp="1"/>
          </p:cNvSpPr>
          <p:nvPr>
            <p:ph type="title"/>
          </p:nvPr>
        </p:nvSpPr>
        <p:spPr>
          <a:xfrm>
            <a:off x="838200" y="14397"/>
            <a:ext cx="10515600" cy="1325563"/>
          </a:xfrm>
        </p:spPr>
        <p:txBody>
          <a:bodyPr>
            <a:normAutofit/>
          </a:bodyPr>
          <a:lstStyle/>
          <a:p>
            <a:r>
              <a:rPr lang="en-US" b="1" dirty="0"/>
              <a:t>Better understanding the potential predictors</a:t>
            </a:r>
            <a:endParaRPr lang="en-US" sz="3600" b="1" i="1" dirty="0"/>
          </a:p>
        </p:txBody>
      </p:sp>
      <p:sp>
        <p:nvSpPr>
          <p:cNvPr id="4" name="Rectangle: Rounded Corners 3">
            <a:extLst>
              <a:ext uri="{FF2B5EF4-FFF2-40B4-BE49-F238E27FC236}">
                <a16:creationId xmlns:a16="http://schemas.microsoft.com/office/drawing/2014/main" id="{23E11F14-FFDA-454F-A40A-85B0DCC931C3}"/>
              </a:ext>
            </a:extLst>
          </p:cNvPr>
          <p:cNvSpPr/>
          <p:nvPr/>
        </p:nvSpPr>
        <p:spPr>
          <a:xfrm>
            <a:off x="6826685" y="3043826"/>
            <a:ext cx="4960306" cy="261793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u="sng" dirty="0">
                <a:solidFill>
                  <a:schemeClr val="tx1"/>
                </a:solidFill>
              </a:rPr>
              <a:t>Socio-economic indicators</a:t>
            </a:r>
          </a:p>
          <a:p>
            <a:pPr marL="342900" indent="-342900">
              <a:buFont typeface="Arial" panose="020B0604020202020204" pitchFamily="34" charset="0"/>
              <a:buChar char="•"/>
            </a:pPr>
            <a:r>
              <a:rPr lang="en-US" sz="2400" dirty="0">
                <a:solidFill>
                  <a:srgbClr val="FF0000"/>
                </a:solidFill>
              </a:rPr>
              <a:t>Median Income</a:t>
            </a:r>
          </a:p>
          <a:p>
            <a:pPr marL="800100" lvl="1" indent="-342900">
              <a:buFont typeface="Arial" panose="020B0604020202020204" pitchFamily="34" charset="0"/>
              <a:buChar char="•"/>
            </a:pPr>
            <a:r>
              <a:rPr lang="en-US" sz="2400" dirty="0">
                <a:solidFill>
                  <a:srgbClr val="FF0000"/>
                </a:solidFill>
              </a:rPr>
              <a:t>Per capita </a:t>
            </a:r>
          </a:p>
          <a:p>
            <a:pPr marL="800100" lvl="1" indent="-342900">
              <a:buFont typeface="Arial" panose="020B0604020202020204" pitchFamily="34" charset="0"/>
              <a:buChar char="•"/>
            </a:pPr>
            <a:r>
              <a:rPr lang="en-US" sz="2400" dirty="0">
                <a:solidFill>
                  <a:srgbClr val="FF0000"/>
                </a:solidFill>
              </a:rPr>
              <a:t>Per household</a:t>
            </a:r>
          </a:p>
          <a:p>
            <a:pPr marL="800100" lvl="1" indent="-342900">
              <a:buFont typeface="Arial" panose="020B0604020202020204" pitchFamily="34" charset="0"/>
              <a:buChar char="•"/>
            </a:pPr>
            <a:r>
              <a:rPr lang="en-US" sz="2400" dirty="0">
                <a:solidFill>
                  <a:srgbClr val="FF0000"/>
                </a:solidFill>
              </a:rPr>
              <a:t>Per family</a:t>
            </a:r>
          </a:p>
          <a:p>
            <a:pPr marL="342900" indent="-342900">
              <a:buFont typeface="Arial" panose="020B0604020202020204" pitchFamily="34" charset="0"/>
              <a:buChar char="•"/>
            </a:pPr>
            <a:r>
              <a:rPr lang="en-US" sz="2400" dirty="0">
                <a:solidFill>
                  <a:schemeClr val="tx1"/>
                </a:solidFill>
              </a:rPr>
              <a:t>Tobacco use</a:t>
            </a:r>
          </a:p>
        </p:txBody>
      </p:sp>
      <p:pic>
        <p:nvPicPr>
          <p:cNvPr id="5" name="Picture 4">
            <a:extLst>
              <a:ext uri="{FF2B5EF4-FFF2-40B4-BE49-F238E27FC236}">
                <a16:creationId xmlns:a16="http://schemas.microsoft.com/office/drawing/2014/main" id="{0DCFAF12-A4E8-4352-9F60-3AF90F57B705}"/>
              </a:ext>
            </a:extLst>
          </p:cNvPr>
          <p:cNvPicPr>
            <a:picLocks noChangeAspect="1"/>
          </p:cNvPicPr>
          <p:nvPr/>
        </p:nvPicPr>
        <p:blipFill>
          <a:blip r:embed="rId4"/>
          <a:stretch>
            <a:fillRect/>
          </a:stretch>
        </p:blipFill>
        <p:spPr>
          <a:xfrm>
            <a:off x="2648706" y="2603465"/>
            <a:ext cx="3765880" cy="2286000"/>
          </a:xfrm>
          <a:prstGeom prst="rect">
            <a:avLst/>
          </a:prstGeom>
        </p:spPr>
      </p:pic>
      <p:sp>
        <p:nvSpPr>
          <p:cNvPr id="8" name="TextBox 7">
            <a:extLst>
              <a:ext uri="{FF2B5EF4-FFF2-40B4-BE49-F238E27FC236}">
                <a16:creationId xmlns:a16="http://schemas.microsoft.com/office/drawing/2014/main" id="{08DE15C2-85B6-48E5-B999-7C55EC886E11}"/>
              </a:ext>
            </a:extLst>
          </p:cNvPr>
          <p:cNvSpPr txBox="1"/>
          <p:nvPr/>
        </p:nvSpPr>
        <p:spPr>
          <a:xfrm>
            <a:off x="474946" y="1165168"/>
            <a:ext cx="11299520"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t>Various measures of income differ depending on the prevailing size of the families and households in different counties, but as expected, all three are strongly correlated</a:t>
            </a:r>
          </a:p>
          <a:p>
            <a:pPr marL="342900" indent="-342900">
              <a:buFont typeface="Arial" panose="020B0604020202020204" pitchFamily="34" charset="0"/>
              <a:buChar char="•"/>
            </a:pPr>
            <a:r>
              <a:rPr lang="en-US" sz="2400" dirty="0"/>
              <a:t>Thus, I arbitrarily chosen one indicator (per capita income) for subsequent analyses</a:t>
            </a:r>
          </a:p>
        </p:txBody>
      </p:sp>
      <p:graphicFrame>
        <p:nvGraphicFramePr>
          <p:cNvPr id="17" name="Table 16">
            <a:extLst>
              <a:ext uri="{FF2B5EF4-FFF2-40B4-BE49-F238E27FC236}">
                <a16:creationId xmlns:a16="http://schemas.microsoft.com/office/drawing/2014/main" id="{1F492C70-A826-4A9A-BC48-8B2A7C1D56E0}"/>
              </a:ext>
            </a:extLst>
          </p:cNvPr>
          <p:cNvGraphicFramePr>
            <a:graphicFrameLocks noGrp="1"/>
          </p:cNvGraphicFramePr>
          <p:nvPr/>
        </p:nvGraphicFramePr>
        <p:xfrm>
          <a:off x="-1085933" y="484458"/>
          <a:ext cx="895928" cy="5985168"/>
        </p:xfrm>
        <a:graphic>
          <a:graphicData uri="http://schemas.openxmlformats.org/drawingml/2006/table">
            <a:tbl>
              <a:tblPr firstRow="1" bandRow="1">
                <a:tableStyleId>{5C22544A-7EE6-4342-B048-85BDC9FD1C3A}</a:tableStyleId>
              </a:tblPr>
              <a:tblGrid>
                <a:gridCol w="895928">
                  <a:extLst>
                    <a:ext uri="{9D8B030D-6E8A-4147-A177-3AD203B41FA5}">
                      <a16:colId xmlns:a16="http://schemas.microsoft.com/office/drawing/2014/main" val="1052675496"/>
                    </a:ext>
                  </a:extLst>
                </a:gridCol>
              </a:tblGrid>
              <a:tr h="748146">
                <a:tc>
                  <a:txBody>
                    <a:bodyPr/>
                    <a:lstStyle/>
                    <a:p>
                      <a:endParaRPr lang="en-US" dirty="0"/>
                    </a:p>
                  </a:txBody>
                  <a:tcPr>
                    <a:noFill/>
                  </a:tcPr>
                </a:tc>
                <a:extLst>
                  <a:ext uri="{0D108BD9-81ED-4DB2-BD59-A6C34878D82A}">
                    <a16:rowId xmlns:a16="http://schemas.microsoft.com/office/drawing/2014/main" val="2653582802"/>
                  </a:ext>
                </a:extLst>
              </a:tr>
              <a:tr h="748146">
                <a:tc>
                  <a:txBody>
                    <a:bodyPr/>
                    <a:lstStyle/>
                    <a:p>
                      <a:endParaRPr lang="en-US"/>
                    </a:p>
                  </a:txBody>
                  <a:tcPr>
                    <a:noFill/>
                  </a:tcPr>
                </a:tc>
                <a:extLst>
                  <a:ext uri="{0D108BD9-81ED-4DB2-BD59-A6C34878D82A}">
                    <a16:rowId xmlns:a16="http://schemas.microsoft.com/office/drawing/2014/main" val="2142628752"/>
                  </a:ext>
                </a:extLst>
              </a:tr>
              <a:tr h="748146">
                <a:tc>
                  <a:txBody>
                    <a:bodyPr/>
                    <a:lstStyle/>
                    <a:p>
                      <a:endParaRPr lang="en-US" dirty="0"/>
                    </a:p>
                  </a:txBody>
                  <a:tcPr>
                    <a:noFill/>
                  </a:tcPr>
                </a:tc>
                <a:extLst>
                  <a:ext uri="{0D108BD9-81ED-4DB2-BD59-A6C34878D82A}">
                    <a16:rowId xmlns:a16="http://schemas.microsoft.com/office/drawing/2014/main" val="1800800147"/>
                  </a:ext>
                </a:extLst>
              </a:tr>
              <a:tr h="748146">
                <a:tc>
                  <a:txBody>
                    <a:bodyPr/>
                    <a:lstStyle/>
                    <a:p>
                      <a:endParaRPr lang="en-US"/>
                    </a:p>
                  </a:txBody>
                  <a:tcPr>
                    <a:noFill/>
                  </a:tcPr>
                </a:tc>
                <a:extLst>
                  <a:ext uri="{0D108BD9-81ED-4DB2-BD59-A6C34878D82A}">
                    <a16:rowId xmlns:a16="http://schemas.microsoft.com/office/drawing/2014/main" val="1557996889"/>
                  </a:ext>
                </a:extLst>
              </a:tr>
              <a:tr h="748146">
                <a:tc>
                  <a:txBody>
                    <a:bodyPr/>
                    <a:lstStyle/>
                    <a:p>
                      <a:endParaRPr lang="en-US"/>
                    </a:p>
                  </a:txBody>
                  <a:tcPr>
                    <a:noFill/>
                  </a:tcPr>
                </a:tc>
                <a:extLst>
                  <a:ext uri="{0D108BD9-81ED-4DB2-BD59-A6C34878D82A}">
                    <a16:rowId xmlns:a16="http://schemas.microsoft.com/office/drawing/2014/main" val="2195406634"/>
                  </a:ext>
                </a:extLst>
              </a:tr>
              <a:tr h="748146">
                <a:tc>
                  <a:txBody>
                    <a:bodyPr/>
                    <a:lstStyle/>
                    <a:p>
                      <a:endParaRPr lang="en-US"/>
                    </a:p>
                  </a:txBody>
                  <a:tcPr>
                    <a:noFill/>
                  </a:tcPr>
                </a:tc>
                <a:extLst>
                  <a:ext uri="{0D108BD9-81ED-4DB2-BD59-A6C34878D82A}">
                    <a16:rowId xmlns:a16="http://schemas.microsoft.com/office/drawing/2014/main" val="3946902250"/>
                  </a:ext>
                </a:extLst>
              </a:tr>
              <a:tr h="748146">
                <a:tc>
                  <a:txBody>
                    <a:bodyPr/>
                    <a:lstStyle/>
                    <a:p>
                      <a:endParaRPr lang="en-US" dirty="0"/>
                    </a:p>
                  </a:txBody>
                  <a:tcPr>
                    <a:noFill/>
                  </a:tcPr>
                </a:tc>
                <a:extLst>
                  <a:ext uri="{0D108BD9-81ED-4DB2-BD59-A6C34878D82A}">
                    <a16:rowId xmlns:a16="http://schemas.microsoft.com/office/drawing/2014/main" val="3448138696"/>
                  </a:ext>
                </a:extLst>
              </a:tr>
              <a:tr h="748146">
                <a:tc>
                  <a:txBody>
                    <a:bodyPr/>
                    <a:lstStyle/>
                    <a:p>
                      <a:endParaRPr lang="en-US" dirty="0"/>
                    </a:p>
                  </a:txBody>
                  <a:tcPr>
                    <a:noFill/>
                  </a:tcPr>
                </a:tc>
                <a:extLst>
                  <a:ext uri="{0D108BD9-81ED-4DB2-BD59-A6C34878D82A}">
                    <a16:rowId xmlns:a16="http://schemas.microsoft.com/office/drawing/2014/main" val="2270679604"/>
                  </a:ext>
                </a:extLst>
              </a:tr>
            </a:tbl>
          </a:graphicData>
        </a:graphic>
      </p:graphicFrame>
      <p:sp>
        <p:nvSpPr>
          <p:cNvPr id="18" name="Arc 17">
            <a:extLst>
              <a:ext uri="{FF2B5EF4-FFF2-40B4-BE49-F238E27FC236}">
                <a16:creationId xmlns:a16="http://schemas.microsoft.com/office/drawing/2014/main" id="{6BDA50D7-53E2-413B-B13E-B3D97BFAA9DE}"/>
              </a:ext>
            </a:extLst>
          </p:cNvPr>
          <p:cNvSpPr/>
          <p:nvPr/>
        </p:nvSpPr>
        <p:spPr>
          <a:xfrm flipH="1">
            <a:off x="7131484" y="4082337"/>
            <a:ext cx="679015" cy="426174"/>
          </a:xfrm>
          <a:prstGeom prst="arc">
            <a:avLst>
              <a:gd name="adj1" fmla="val 16200000"/>
              <a:gd name="adj2" fmla="val 4709167"/>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Arc 18">
            <a:extLst>
              <a:ext uri="{FF2B5EF4-FFF2-40B4-BE49-F238E27FC236}">
                <a16:creationId xmlns:a16="http://schemas.microsoft.com/office/drawing/2014/main" id="{B2C7E3EA-06F5-4571-83C2-B899D3F583AD}"/>
              </a:ext>
            </a:extLst>
          </p:cNvPr>
          <p:cNvSpPr/>
          <p:nvPr/>
        </p:nvSpPr>
        <p:spPr>
          <a:xfrm flipH="1">
            <a:off x="6864784" y="4031536"/>
            <a:ext cx="739037" cy="857929"/>
          </a:xfrm>
          <a:prstGeom prst="arc">
            <a:avLst>
              <a:gd name="adj1" fmla="val 16200000"/>
              <a:gd name="adj2" fmla="val 4709167"/>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6708252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a:extLst>
              <a:ext uri="{FF2B5EF4-FFF2-40B4-BE49-F238E27FC236}">
                <a16:creationId xmlns:a16="http://schemas.microsoft.com/office/drawing/2014/main" id="{39054B15-B605-4AD1-B270-33D18A49B59D}"/>
              </a:ext>
            </a:extLst>
          </p:cNvPr>
          <p:cNvGraphicFramePr>
            <a:graphicFrameLocks noGrp="1"/>
          </p:cNvGraphicFramePr>
          <p:nvPr>
            <p:extLst>
              <p:ext uri="{D42A27DB-BD31-4B8C-83A1-F6EECF244321}">
                <p14:modId xmlns:p14="http://schemas.microsoft.com/office/powerpoint/2010/main" val="3461056616"/>
              </p:ext>
            </p:extLst>
          </p:nvPr>
        </p:nvGraphicFramePr>
        <p:xfrm>
          <a:off x="-1085933" y="484458"/>
          <a:ext cx="895928" cy="5985168"/>
        </p:xfrm>
        <a:graphic>
          <a:graphicData uri="http://schemas.openxmlformats.org/drawingml/2006/table">
            <a:tbl>
              <a:tblPr firstRow="1" bandRow="1">
                <a:tableStyleId>{5C22544A-7EE6-4342-B048-85BDC9FD1C3A}</a:tableStyleId>
              </a:tblPr>
              <a:tblGrid>
                <a:gridCol w="895928">
                  <a:extLst>
                    <a:ext uri="{9D8B030D-6E8A-4147-A177-3AD203B41FA5}">
                      <a16:colId xmlns:a16="http://schemas.microsoft.com/office/drawing/2014/main" val="1052675496"/>
                    </a:ext>
                  </a:extLst>
                </a:gridCol>
              </a:tblGrid>
              <a:tr h="748146">
                <a:tc>
                  <a:txBody>
                    <a:bodyPr/>
                    <a:lstStyle/>
                    <a:p>
                      <a:endParaRPr lang="en-US" dirty="0"/>
                    </a:p>
                  </a:txBody>
                  <a:tcPr>
                    <a:noFill/>
                  </a:tcPr>
                </a:tc>
                <a:extLst>
                  <a:ext uri="{0D108BD9-81ED-4DB2-BD59-A6C34878D82A}">
                    <a16:rowId xmlns:a16="http://schemas.microsoft.com/office/drawing/2014/main" val="2653582802"/>
                  </a:ext>
                </a:extLst>
              </a:tr>
              <a:tr h="748146">
                <a:tc>
                  <a:txBody>
                    <a:bodyPr/>
                    <a:lstStyle/>
                    <a:p>
                      <a:endParaRPr lang="en-US"/>
                    </a:p>
                  </a:txBody>
                  <a:tcPr>
                    <a:noFill/>
                  </a:tcPr>
                </a:tc>
                <a:extLst>
                  <a:ext uri="{0D108BD9-81ED-4DB2-BD59-A6C34878D82A}">
                    <a16:rowId xmlns:a16="http://schemas.microsoft.com/office/drawing/2014/main" val="2142628752"/>
                  </a:ext>
                </a:extLst>
              </a:tr>
              <a:tr h="748146">
                <a:tc>
                  <a:txBody>
                    <a:bodyPr/>
                    <a:lstStyle/>
                    <a:p>
                      <a:endParaRPr lang="en-US" dirty="0"/>
                    </a:p>
                  </a:txBody>
                  <a:tcPr>
                    <a:noFill/>
                  </a:tcPr>
                </a:tc>
                <a:extLst>
                  <a:ext uri="{0D108BD9-81ED-4DB2-BD59-A6C34878D82A}">
                    <a16:rowId xmlns:a16="http://schemas.microsoft.com/office/drawing/2014/main" val="1800800147"/>
                  </a:ext>
                </a:extLst>
              </a:tr>
              <a:tr h="748146">
                <a:tc>
                  <a:txBody>
                    <a:bodyPr/>
                    <a:lstStyle/>
                    <a:p>
                      <a:endParaRPr lang="en-US"/>
                    </a:p>
                  </a:txBody>
                  <a:tcPr>
                    <a:noFill/>
                  </a:tcPr>
                </a:tc>
                <a:extLst>
                  <a:ext uri="{0D108BD9-81ED-4DB2-BD59-A6C34878D82A}">
                    <a16:rowId xmlns:a16="http://schemas.microsoft.com/office/drawing/2014/main" val="1557996889"/>
                  </a:ext>
                </a:extLst>
              </a:tr>
              <a:tr h="748146">
                <a:tc>
                  <a:txBody>
                    <a:bodyPr/>
                    <a:lstStyle/>
                    <a:p>
                      <a:endParaRPr lang="en-US"/>
                    </a:p>
                  </a:txBody>
                  <a:tcPr>
                    <a:noFill/>
                  </a:tcPr>
                </a:tc>
                <a:extLst>
                  <a:ext uri="{0D108BD9-81ED-4DB2-BD59-A6C34878D82A}">
                    <a16:rowId xmlns:a16="http://schemas.microsoft.com/office/drawing/2014/main" val="2195406634"/>
                  </a:ext>
                </a:extLst>
              </a:tr>
              <a:tr h="748146">
                <a:tc>
                  <a:txBody>
                    <a:bodyPr/>
                    <a:lstStyle/>
                    <a:p>
                      <a:endParaRPr lang="en-US"/>
                    </a:p>
                  </a:txBody>
                  <a:tcPr>
                    <a:noFill/>
                  </a:tcPr>
                </a:tc>
                <a:extLst>
                  <a:ext uri="{0D108BD9-81ED-4DB2-BD59-A6C34878D82A}">
                    <a16:rowId xmlns:a16="http://schemas.microsoft.com/office/drawing/2014/main" val="3946902250"/>
                  </a:ext>
                </a:extLst>
              </a:tr>
              <a:tr h="748146">
                <a:tc>
                  <a:txBody>
                    <a:bodyPr/>
                    <a:lstStyle/>
                    <a:p>
                      <a:endParaRPr lang="en-US" dirty="0"/>
                    </a:p>
                  </a:txBody>
                  <a:tcPr>
                    <a:noFill/>
                  </a:tcPr>
                </a:tc>
                <a:extLst>
                  <a:ext uri="{0D108BD9-81ED-4DB2-BD59-A6C34878D82A}">
                    <a16:rowId xmlns:a16="http://schemas.microsoft.com/office/drawing/2014/main" val="3448138696"/>
                  </a:ext>
                </a:extLst>
              </a:tr>
              <a:tr h="748146">
                <a:tc>
                  <a:txBody>
                    <a:bodyPr/>
                    <a:lstStyle/>
                    <a:p>
                      <a:endParaRPr lang="en-US" dirty="0"/>
                    </a:p>
                  </a:txBody>
                  <a:tcPr>
                    <a:noFill/>
                  </a:tcPr>
                </a:tc>
                <a:extLst>
                  <a:ext uri="{0D108BD9-81ED-4DB2-BD59-A6C34878D82A}">
                    <a16:rowId xmlns:a16="http://schemas.microsoft.com/office/drawing/2014/main" val="2270679604"/>
                  </a:ext>
                </a:extLst>
              </a:tr>
            </a:tbl>
          </a:graphicData>
        </a:graphic>
      </p:graphicFrame>
      <p:sp>
        <p:nvSpPr>
          <p:cNvPr id="2" name="Title 1">
            <a:extLst>
              <a:ext uri="{FF2B5EF4-FFF2-40B4-BE49-F238E27FC236}">
                <a16:creationId xmlns:a16="http://schemas.microsoft.com/office/drawing/2014/main" id="{215B483B-A69A-4A3C-8437-096209C6C349}"/>
              </a:ext>
            </a:extLst>
          </p:cNvPr>
          <p:cNvSpPr>
            <a:spLocks noGrp="1"/>
          </p:cNvSpPr>
          <p:nvPr>
            <p:ph type="title"/>
          </p:nvPr>
        </p:nvSpPr>
        <p:spPr>
          <a:xfrm>
            <a:off x="838200" y="14397"/>
            <a:ext cx="10515600" cy="1325563"/>
          </a:xfrm>
        </p:spPr>
        <p:txBody>
          <a:bodyPr>
            <a:normAutofit/>
          </a:bodyPr>
          <a:lstStyle/>
          <a:p>
            <a:r>
              <a:rPr lang="en-US" b="1" dirty="0"/>
              <a:t>Better understanding the potential predictors</a:t>
            </a:r>
            <a:endParaRPr lang="en-US" sz="3600" b="1" i="1" dirty="0"/>
          </a:p>
        </p:txBody>
      </p:sp>
      <p:sp>
        <p:nvSpPr>
          <p:cNvPr id="4" name="Rectangle: Rounded Corners 3">
            <a:extLst>
              <a:ext uri="{FF2B5EF4-FFF2-40B4-BE49-F238E27FC236}">
                <a16:creationId xmlns:a16="http://schemas.microsoft.com/office/drawing/2014/main" id="{23E11F14-FFDA-454F-A40A-85B0DCC931C3}"/>
              </a:ext>
            </a:extLst>
          </p:cNvPr>
          <p:cNvSpPr/>
          <p:nvPr/>
        </p:nvSpPr>
        <p:spPr>
          <a:xfrm>
            <a:off x="6826685" y="3041877"/>
            <a:ext cx="4960306" cy="258230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u="sng" dirty="0">
                <a:solidFill>
                  <a:schemeClr val="tx1"/>
                </a:solidFill>
              </a:rPr>
              <a:t>Socio-economic indicators</a:t>
            </a:r>
          </a:p>
          <a:p>
            <a:pPr marL="342900" indent="-342900">
              <a:buFont typeface="Arial" panose="020B0604020202020204" pitchFamily="34" charset="0"/>
              <a:buChar char="•"/>
            </a:pPr>
            <a:r>
              <a:rPr lang="en-US" sz="2400" dirty="0">
                <a:solidFill>
                  <a:schemeClr val="tx1"/>
                </a:solidFill>
              </a:rPr>
              <a:t>Median Income</a:t>
            </a:r>
          </a:p>
          <a:p>
            <a:pPr marL="800100" lvl="1" indent="-342900">
              <a:buFont typeface="Arial" panose="020B0604020202020204" pitchFamily="34" charset="0"/>
              <a:buChar char="•"/>
            </a:pPr>
            <a:r>
              <a:rPr lang="en-US" sz="2400" dirty="0">
                <a:solidFill>
                  <a:srgbClr val="FF0000"/>
                </a:solidFill>
              </a:rPr>
              <a:t>Per capita income</a:t>
            </a:r>
          </a:p>
          <a:p>
            <a:pPr marL="800100" lvl="1" indent="-342900">
              <a:buFont typeface="Arial" panose="020B0604020202020204" pitchFamily="34" charset="0"/>
              <a:buChar char="•"/>
            </a:pPr>
            <a:r>
              <a:rPr lang="en-US" sz="2400" dirty="0">
                <a:solidFill>
                  <a:schemeClr val="tx1"/>
                </a:solidFill>
              </a:rPr>
              <a:t>Per household</a:t>
            </a:r>
          </a:p>
          <a:p>
            <a:pPr marL="800100" lvl="1" indent="-342900">
              <a:buFont typeface="Arial" panose="020B0604020202020204" pitchFamily="34" charset="0"/>
              <a:buChar char="•"/>
            </a:pPr>
            <a:r>
              <a:rPr lang="en-US" sz="2400" dirty="0">
                <a:solidFill>
                  <a:schemeClr val="tx1"/>
                </a:solidFill>
              </a:rPr>
              <a:t>Per family</a:t>
            </a:r>
          </a:p>
          <a:p>
            <a:pPr marL="342900" indent="-342900">
              <a:buFont typeface="Arial" panose="020B0604020202020204" pitchFamily="34" charset="0"/>
              <a:buChar char="•"/>
            </a:pPr>
            <a:r>
              <a:rPr lang="en-US" sz="2400" dirty="0">
                <a:solidFill>
                  <a:srgbClr val="FF0000"/>
                </a:solidFill>
              </a:rPr>
              <a:t>Tobacco use</a:t>
            </a:r>
          </a:p>
        </p:txBody>
      </p:sp>
      <p:sp>
        <p:nvSpPr>
          <p:cNvPr id="6" name="Speech Bubble: Rectangle 5">
            <a:extLst>
              <a:ext uri="{FF2B5EF4-FFF2-40B4-BE49-F238E27FC236}">
                <a16:creationId xmlns:a16="http://schemas.microsoft.com/office/drawing/2014/main" id="{C8D0DB13-AA34-415B-96CB-673A7FC374A7}"/>
              </a:ext>
            </a:extLst>
          </p:cNvPr>
          <p:cNvSpPr/>
          <p:nvPr/>
        </p:nvSpPr>
        <p:spPr>
          <a:xfrm>
            <a:off x="275573" y="2603465"/>
            <a:ext cx="6175331" cy="3772283"/>
          </a:xfrm>
          <a:prstGeom prst="wedgeRectCallout">
            <a:avLst>
              <a:gd name="adj1" fmla="val 59060"/>
              <a:gd name="adj2" fmla="val -28734"/>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8DE15C2-85B6-48E5-B999-7C55EC886E11}"/>
              </a:ext>
            </a:extLst>
          </p:cNvPr>
          <p:cNvSpPr txBox="1"/>
          <p:nvPr/>
        </p:nvSpPr>
        <p:spPr>
          <a:xfrm>
            <a:off x="312108" y="1252850"/>
            <a:ext cx="11587618" cy="954107"/>
          </a:xfrm>
          <a:prstGeom prst="rect">
            <a:avLst/>
          </a:prstGeom>
          <a:noFill/>
        </p:spPr>
        <p:txBody>
          <a:bodyPr wrap="square" rtlCol="0">
            <a:spAutoFit/>
          </a:bodyPr>
          <a:lstStyle/>
          <a:p>
            <a:pPr marL="342900" indent="-342900">
              <a:buFont typeface="Arial" panose="020B0604020202020204" pitchFamily="34" charset="0"/>
              <a:buChar char="•"/>
            </a:pPr>
            <a:r>
              <a:rPr lang="en-US" sz="2800" dirty="0"/>
              <a:t>Tobacco use is negatively correlated with income, as expected, however the correlation is weak – can treat these two variables as nearly independent</a:t>
            </a:r>
          </a:p>
        </p:txBody>
      </p:sp>
      <p:pic>
        <p:nvPicPr>
          <p:cNvPr id="9" name="Picture 8">
            <a:extLst>
              <a:ext uri="{FF2B5EF4-FFF2-40B4-BE49-F238E27FC236}">
                <a16:creationId xmlns:a16="http://schemas.microsoft.com/office/drawing/2014/main" id="{9A022C07-CF48-41C8-AD63-FE8F62E56BE9}"/>
              </a:ext>
            </a:extLst>
          </p:cNvPr>
          <p:cNvPicPr>
            <a:picLocks noChangeAspect="1"/>
          </p:cNvPicPr>
          <p:nvPr/>
        </p:nvPicPr>
        <p:blipFill>
          <a:blip r:embed="rId3"/>
          <a:stretch>
            <a:fillRect/>
          </a:stretch>
        </p:blipFill>
        <p:spPr>
          <a:xfrm>
            <a:off x="342945" y="2666094"/>
            <a:ext cx="6062365" cy="3647024"/>
          </a:xfrm>
          <a:prstGeom prst="rect">
            <a:avLst/>
          </a:prstGeom>
        </p:spPr>
      </p:pic>
      <p:sp>
        <p:nvSpPr>
          <p:cNvPr id="3" name="Arc 2">
            <a:extLst>
              <a:ext uri="{FF2B5EF4-FFF2-40B4-BE49-F238E27FC236}">
                <a16:creationId xmlns:a16="http://schemas.microsoft.com/office/drawing/2014/main" id="{2981DEEC-F1BB-47BD-81A8-802572E4554A}"/>
              </a:ext>
            </a:extLst>
          </p:cNvPr>
          <p:cNvSpPr/>
          <p:nvPr/>
        </p:nvSpPr>
        <p:spPr>
          <a:xfrm flipH="1">
            <a:off x="6725085" y="4069636"/>
            <a:ext cx="739037" cy="1178421"/>
          </a:xfrm>
          <a:prstGeom prst="arc">
            <a:avLst>
              <a:gd name="adj1" fmla="val 16200000"/>
              <a:gd name="adj2" fmla="val 4709167"/>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1" name="Group 10">
            <a:extLst>
              <a:ext uri="{FF2B5EF4-FFF2-40B4-BE49-F238E27FC236}">
                <a16:creationId xmlns:a16="http://schemas.microsoft.com/office/drawing/2014/main" id="{931D6559-659B-4A9B-B569-442C22B4102B}"/>
              </a:ext>
            </a:extLst>
          </p:cNvPr>
          <p:cNvGrpSpPr/>
          <p:nvPr/>
        </p:nvGrpSpPr>
        <p:grpSpPr>
          <a:xfrm>
            <a:off x="-522514" y="1802446"/>
            <a:ext cx="917861" cy="1136942"/>
            <a:chOff x="-522514" y="258655"/>
            <a:chExt cx="917861" cy="1184441"/>
          </a:xfrm>
        </p:grpSpPr>
        <p:sp>
          <p:nvSpPr>
            <p:cNvPr id="12" name="Rectangle: Rounded Corners 11">
              <a:extLst>
                <a:ext uri="{FF2B5EF4-FFF2-40B4-BE49-F238E27FC236}">
                  <a16:creationId xmlns:a16="http://schemas.microsoft.com/office/drawing/2014/main" id="{7729EDFB-83D4-40DE-B296-1E297B40B21E}"/>
                </a:ext>
              </a:extLst>
            </p:cNvPr>
            <p:cNvSpPr/>
            <p:nvPr/>
          </p:nvSpPr>
          <p:spPr>
            <a:xfrm>
              <a:off x="-198419" y="306156"/>
              <a:ext cx="593766" cy="102127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4000" dirty="0"/>
                <a:t>3</a:t>
              </a:r>
            </a:p>
          </p:txBody>
        </p:sp>
        <p:sp>
          <p:nvSpPr>
            <p:cNvPr id="13" name="Rectangle 12">
              <a:extLst>
                <a:ext uri="{FF2B5EF4-FFF2-40B4-BE49-F238E27FC236}">
                  <a16:creationId xmlns:a16="http://schemas.microsoft.com/office/drawing/2014/main" id="{0B8AFBE2-ABD8-46CB-8680-0233F3223829}"/>
                </a:ext>
              </a:extLst>
            </p:cNvPr>
            <p:cNvSpPr/>
            <p:nvPr/>
          </p:nvSpPr>
          <p:spPr>
            <a:xfrm>
              <a:off x="-522514" y="258655"/>
              <a:ext cx="522514" cy="11844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638730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B1B8E134-BBE4-44F4-9714-49EFFF1A363F}"/>
              </a:ext>
            </a:extLst>
          </p:cNvPr>
          <p:cNvGrpSpPr/>
          <p:nvPr/>
        </p:nvGrpSpPr>
        <p:grpSpPr>
          <a:xfrm>
            <a:off x="-522514" y="1802446"/>
            <a:ext cx="917861" cy="1136942"/>
            <a:chOff x="-522514" y="258655"/>
            <a:chExt cx="917861" cy="1184441"/>
          </a:xfrm>
        </p:grpSpPr>
        <p:sp>
          <p:nvSpPr>
            <p:cNvPr id="30" name="Rectangle: Rounded Corners 29">
              <a:extLst>
                <a:ext uri="{FF2B5EF4-FFF2-40B4-BE49-F238E27FC236}">
                  <a16:creationId xmlns:a16="http://schemas.microsoft.com/office/drawing/2014/main" id="{26EC7D79-B960-47F6-A345-8918C532967B}"/>
                </a:ext>
              </a:extLst>
            </p:cNvPr>
            <p:cNvSpPr/>
            <p:nvPr/>
          </p:nvSpPr>
          <p:spPr>
            <a:xfrm>
              <a:off x="-198419" y="306156"/>
              <a:ext cx="593766" cy="102127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4000" dirty="0"/>
                <a:t>3</a:t>
              </a:r>
            </a:p>
          </p:txBody>
        </p:sp>
        <p:sp>
          <p:nvSpPr>
            <p:cNvPr id="31" name="Rectangle 30">
              <a:extLst>
                <a:ext uri="{FF2B5EF4-FFF2-40B4-BE49-F238E27FC236}">
                  <a16:creationId xmlns:a16="http://schemas.microsoft.com/office/drawing/2014/main" id="{64C8E303-68A9-4D22-9E2F-B1537E07BA99}"/>
                </a:ext>
              </a:extLst>
            </p:cNvPr>
            <p:cNvSpPr/>
            <p:nvPr/>
          </p:nvSpPr>
          <p:spPr>
            <a:xfrm>
              <a:off x="-522514" y="258655"/>
              <a:ext cx="522514" cy="11844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32" name="Table 31">
            <a:extLst>
              <a:ext uri="{FF2B5EF4-FFF2-40B4-BE49-F238E27FC236}">
                <a16:creationId xmlns:a16="http://schemas.microsoft.com/office/drawing/2014/main" id="{21D1495F-08F0-459D-B536-0A9A3EC2AE7D}"/>
              </a:ext>
            </a:extLst>
          </p:cNvPr>
          <p:cNvGraphicFramePr>
            <a:graphicFrameLocks noGrp="1"/>
          </p:cNvGraphicFramePr>
          <p:nvPr>
            <p:extLst>
              <p:ext uri="{D42A27DB-BD31-4B8C-83A1-F6EECF244321}">
                <p14:modId xmlns:p14="http://schemas.microsoft.com/office/powerpoint/2010/main" val="3461056616"/>
              </p:ext>
            </p:extLst>
          </p:nvPr>
        </p:nvGraphicFramePr>
        <p:xfrm>
          <a:off x="-1085933" y="484458"/>
          <a:ext cx="895928" cy="5985168"/>
        </p:xfrm>
        <a:graphic>
          <a:graphicData uri="http://schemas.openxmlformats.org/drawingml/2006/table">
            <a:tbl>
              <a:tblPr firstRow="1" bandRow="1">
                <a:tableStyleId>{5C22544A-7EE6-4342-B048-85BDC9FD1C3A}</a:tableStyleId>
              </a:tblPr>
              <a:tblGrid>
                <a:gridCol w="895928">
                  <a:extLst>
                    <a:ext uri="{9D8B030D-6E8A-4147-A177-3AD203B41FA5}">
                      <a16:colId xmlns:a16="http://schemas.microsoft.com/office/drawing/2014/main" val="1052675496"/>
                    </a:ext>
                  </a:extLst>
                </a:gridCol>
              </a:tblGrid>
              <a:tr h="748146">
                <a:tc>
                  <a:txBody>
                    <a:bodyPr/>
                    <a:lstStyle/>
                    <a:p>
                      <a:endParaRPr lang="en-US" dirty="0"/>
                    </a:p>
                  </a:txBody>
                  <a:tcPr>
                    <a:noFill/>
                  </a:tcPr>
                </a:tc>
                <a:extLst>
                  <a:ext uri="{0D108BD9-81ED-4DB2-BD59-A6C34878D82A}">
                    <a16:rowId xmlns:a16="http://schemas.microsoft.com/office/drawing/2014/main" val="2653582802"/>
                  </a:ext>
                </a:extLst>
              </a:tr>
              <a:tr h="748146">
                <a:tc>
                  <a:txBody>
                    <a:bodyPr/>
                    <a:lstStyle/>
                    <a:p>
                      <a:endParaRPr lang="en-US"/>
                    </a:p>
                  </a:txBody>
                  <a:tcPr>
                    <a:noFill/>
                  </a:tcPr>
                </a:tc>
                <a:extLst>
                  <a:ext uri="{0D108BD9-81ED-4DB2-BD59-A6C34878D82A}">
                    <a16:rowId xmlns:a16="http://schemas.microsoft.com/office/drawing/2014/main" val="2142628752"/>
                  </a:ext>
                </a:extLst>
              </a:tr>
              <a:tr h="748146">
                <a:tc>
                  <a:txBody>
                    <a:bodyPr/>
                    <a:lstStyle/>
                    <a:p>
                      <a:endParaRPr lang="en-US" dirty="0"/>
                    </a:p>
                  </a:txBody>
                  <a:tcPr>
                    <a:noFill/>
                  </a:tcPr>
                </a:tc>
                <a:extLst>
                  <a:ext uri="{0D108BD9-81ED-4DB2-BD59-A6C34878D82A}">
                    <a16:rowId xmlns:a16="http://schemas.microsoft.com/office/drawing/2014/main" val="1800800147"/>
                  </a:ext>
                </a:extLst>
              </a:tr>
              <a:tr h="748146">
                <a:tc>
                  <a:txBody>
                    <a:bodyPr/>
                    <a:lstStyle/>
                    <a:p>
                      <a:endParaRPr lang="en-US"/>
                    </a:p>
                  </a:txBody>
                  <a:tcPr>
                    <a:noFill/>
                  </a:tcPr>
                </a:tc>
                <a:extLst>
                  <a:ext uri="{0D108BD9-81ED-4DB2-BD59-A6C34878D82A}">
                    <a16:rowId xmlns:a16="http://schemas.microsoft.com/office/drawing/2014/main" val="1557996889"/>
                  </a:ext>
                </a:extLst>
              </a:tr>
              <a:tr h="748146">
                <a:tc>
                  <a:txBody>
                    <a:bodyPr/>
                    <a:lstStyle/>
                    <a:p>
                      <a:endParaRPr lang="en-US"/>
                    </a:p>
                  </a:txBody>
                  <a:tcPr>
                    <a:noFill/>
                  </a:tcPr>
                </a:tc>
                <a:extLst>
                  <a:ext uri="{0D108BD9-81ED-4DB2-BD59-A6C34878D82A}">
                    <a16:rowId xmlns:a16="http://schemas.microsoft.com/office/drawing/2014/main" val="2195406634"/>
                  </a:ext>
                </a:extLst>
              </a:tr>
              <a:tr h="748146">
                <a:tc>
                  <a:txBody>
                    <a:bodyPr/>
                    <a:lstStyle/>
                    <a:p>
                      <a:endParaRPr lang="en-US"/>
                    </a:p>
                  </a:txBody>
                  <a:tcPr>
                    <a:noFill/>
                  </a:tcPr>
                </a:tc>
                <a:extLst>
                  <a:ext uri="{0D108BD9-81ED-4DB2-BD59-A6C34878D82A}">
                    <a16:rowId xmlns:a16="http://schemas.microsoft.com/office/drawing/2014/main" val="3946902250"/>
                  </a:ext>
                </a:extLst>
              </a:tr>
              <a:tr h="748146">
                <a:tc>
                  <a:txBody>
                    <a:bodyPr/>
                    <a:lstStyle/>
                    <a:p>
                      <a:endParaRPr lang="en-US" dirty="0"/>
                    </a:p>
                  </a:txBody>
                  <a:tcPr>
                    <a:noFill/>
                  </a:tcPr>
                </a:tc>
                <a:extLst>
                  <a:ext uri="{0D108BD9-81ED-4DB2-BD59-A6C34878D82A}">
                    <a16:rowId xmlns:a16="http://schemas.microsoft.com/office/drawing/2014/main" val="3448138696"/>
                  </a:ext>
                </a:extLst>
              </a:tr>
              <a:tr h="748146">
                <a:tc>
                  <a:txBody>
                    <a:bodyPr/>
                    <a:lstStyle/>
                    <a:p>
                      <a:endParaRPr lang="en-US" dirty="0"/>
                    </a:p>
                  </a:txBody>
                  <a:tcPr>
                    <a:noFill/>
                  </a:tcPr>
                </a:tc>
                <a:extLst>
                  <a:ext uri="{0D108BD9-81ED-4DB2-BD59-A6C34878D82A}">
                    <a16:rowId xmlns:a16="http://schemas.microsoft.com/office/drawing/2014/main" val="2270679604"/>
                  </a:ext>
                </a:extLst>
              </a:tr>
            </a:tbl>
          </a:graphicData>
        </a:graphic>
      </p:graphicFrame>
      <p:sp>
        <p:nvSpPr>
          <p:cNvPr id="2" name="Title 1">
            <a:extLst>
              <a:ext uri="{FF2B5EF4-FFF2-40B4-BE49-F238E27FC236}">
                <a16:creationId xmlns:a16="http://schemas.microsoft.com/office/drawing/2014/main" id="{215B483B-A69A-4A3C-8437-096209C6C349}"/>
              </a:ext>
            </a:extLst>
          </p:cNvPr>
          <p:cNvSpPr>
            <a:spLocks noGrp="1"/>
          </p:cNvSpPr>
          <p:nvPr>
            <p:ph type="title"/>
          </p:nvPr>
        </p:nvSpPr>
        <p:spPr>
          <a:xfrm>
            <a:off x="838199" y="-23181"/>
            <a:ext cx="10923739" cy="1325563"/>
          </a:xfrm>
        </p:spPr>
        <p:txBody>
          <a:bodyPr>
            <a:normAutofit/>
          </a:bodyPr>
          <a:lstStyle/>
          <a:p>
            <a:r>
              <a:rPr lang="en-US" b="1" dirty="0"/>
              <a:t>Epidemic Dimensions vs. </a:t>
            </a:r>
            <a:r>
              <a:rPr lang="en-US" b="1" dirty="0">
                <a:solidFill>
                  <a:srgbClr val="0070C0"/>
                </a:solidFill>
              </a:rPr>
              <a:t>Income</a:t>
            </a:r>
            <a:r>
              <a:rPr lang="en-US" b="1" dirty="0"/>
              <a:t> </a:t>
            </a:r>
            <a:r>
              <a:rPr lang="en-US" sz="3600" b="1" dirty="0"/>
              <a:t/>
            </a:r>
            <a:br>
              <a:rPr lang="en-US" sz="3600" b="1" dirty="0"/>
            </a:br>
            <a:r>
              <a:rPr lang="en-US" sz="2400" b="1" i="1" dirty="0"/>
              <a:t>(only two dimensions shown to avoid redundancy) </a:t>
            </a:r>
            <a:endParaRPr lang="en-US" sz="1800" b="1" i="1" dirty="0"/>
          </a:p>
        </p:txBody>
      </p:sp>
      <p:sp>
        <p:nvSpPr>
          <p:cNvPr id="13" name="Rectangle: Rounded Corners 12">
            <a:extLst>
              <a:ext uri="{FF2B5EF4-FFF2-40B4-BE49-F238E27FC236}">
                <a16:creationId xmlns:a16="http://schemas.microsoft.com/office/drawing/2014/main" id="{68A83F71-6206-4B61-AA83-E33CDD0BEB85}"/>
              </a:ext>
            </a:extLst>
          </p:cNvPr>
          <p:cNvSpPr/>
          <p:nvPr/>
        </p:nvSpPr>
        <p:spPr>
          <a:xfrm>
            <a:off x="475989" y="1302708"/>
            <a:ext cx="5248405" cy="239247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u="sng" dirty="0">
                <a:solidFill>
                  <a:schemeClr val="tx1"/>
                </a:solidFill>
              </a:rPr>
              <a:t>Dimensions of the epidemic</a:t>
            </a:r>
          </a:p>
          <a:p>
            <a:pPr marL="342900" indent="-342900">
              <a:buFont typeface="Arial" panose="020B0604020202020204" pitchFamily="34" charset="0"/>
              <a:buChar char="•"/>
            </a:pPr>
            <a:r>
              <a:rPr lang="en-US" sz="2400" b="1" dirty="0">
                <a:solidFill>
                  <a:srgbClr val="0070C0"/>
                </a:solidFill>
              </a:rPr>
              <a:t>Deaths from overdose</a:t>
            </a:r>
            <a:endParaRPr lang="en-US" sz="2400" b="1" baseline="30000" dirty="0">
              <a:solidFill>
                <a:srgbClr val="0070C0"/>
              </a:solidFill>
            </a:endParaRPr>
          </a:p>
          <a:p>
            <a:pPr marL="342900" indent="-342900">
              <a:buFont typeface="Arial" panose="020B0604020202020204" pitchFamily="34" charset="0"/>
              <a:buChar char="•"/>
            </a:pPr>
            <a:r>
              <a:rPr lang="en-US" sz="2400" b="1" dirty="0">
                <a:solidFill>
                  <a:srgbClr val="0070C0"/>
                </a:solidFill>
              </a:rPr>
              <a:t>Non-lethal hospital admissions</a:t>
            </a:r>
            <a:endParaRPr lang="en-US" sz="2400" b="1" baseline="30000" dirty="0">
              <a:solidFill>
                <a:srgbClr val="0070C0"/>
              </a:solidFill>
            </a:endParaRPr>
          </a:p>
          <a:p>
            <a:pPr marL="342900" indent="-342900">
              <a:buFont typeface="Arial" panose="020B0604020202020204" pitchFamily="34" charset="0"/>
              <a:buChar char="•"/>
            </a:pPr>
            <a:r>
              <a:rPr lang="en-US" sz="2400" dirty="0">
                <a:solidFill>
                  <a:schemeClr val="tx1"/>
                </a:solidFill>
              </a:rPr>
              <a:t>Emergency room visits</a:t>
            </a:r>
            <a:endParaRPr lang="en-US" sz="2400" baseline="30000" dirty="0">
              <a:solidFill>
                <a:schemeClr val="tx1"/>
              </a:solidFill>
            </a:endParaRPr>
          </a:p>
          <a:p>
            <a:pPr marL="342900" indent="-342900">
              <a:buFont typeface="Arial" panose="020B0604020202020204" pitchFamily="34" charset="0"/>
              <a:buChar char="•"/>
            </a:pPr>
            <a:r>
              <a:rPr lang="en-US" sz="2400" dirty="0">
                <a:solidFill>
                  <a:schemeClr val="tx1"/>
                </a:solidFill>
              </a:rPr>
              <a:t>Number of opioid prescriptions disbursed</a:t>
            </a:r>
          </a:p>
        </p:txBody>
      </p:sp>
      <p:sp>
        <p:nvSpPr>
          <p:cNvPr id="14" name="Rectangle: Rounded Corners 13">
            <a:extLst>
              <a:ext uri="{FF2B5EF4-FFF2-40B4-BE49-F238E27FC236}">
                <a16:creationId xmlns:a16="http://schemas.microsoft.com/office/drawing/2014/main" id="{483E7F66-0F5A-4A27-8294-58803D78C201}"/>
              </a:ext>
            </a:extLst>
          </p:cNvPr>
          <p:cNvSpPr/>
          <p:nvPr/>
        </p:nvSpPr>
        <p:spPr>
          <a:xfrm>
            <a:off x="6801633" y="1302708"/>
            <a:ext cx="4960306" cy="239247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u="sng" dirty="0">
                <a:solidFill>
                  <a:schemeClr val="tx1"/>
                </a:solidFill>
              </a:rPr>
              <a:t>Socio-economic indicators</a:t>
            </a:r>
          </a:p>
          <a:p>
            <a:pPr marL="342900" indent="-342900">
              <a:buFont typeface="Arial" panose="020B0604020202020204" pitchFamily="34" charset="0"/>
              <a:buChar char="•"/>
            </a:pPr>
            <a:r>
              <a:rPr lang="en-US" sz="2400" dirty="0">
                <a:solidFill>
                  <a:schemeClr val="tx1"/>
                </a:solidFill>
              </a:rPr>
              <a:t>Median Income</a:t>
            </a:r>
          </a:p>
          <a:p>
            <a:pPr marL="800100" lvl="1" indent="-342900">
              <a:buFont typeface="Arial" panose="020B0604020202020204" pitchFamily="34" charset="0"/>
              <a:buChar char="•"/>
            </a:pPr>
            <a:r>
              <a:rPr lang="en-US" sz="2400" dirty="0">
                <a:solidFill>
                  <a:srgbClr val="0070C0"/>
                </a:solidFill>
              </a:rPr>
              <a:t>Per capita income </a:t>
            </a:r>
          </a:p>
          <a:p>
            <a:pPr marL="800100" lvl="1" indent="-342900">
              <a:buFont typeface="Arial" panose="020B0604020202020204" pitchFamily="34" charset="0"/>
              <a:buChar char="•"/>
            </a:pPr>
            <a:r>
              <a:rPr lang="en-US" sz="2400" dirty="0">
                <a:solidFill>
                  <a:schemeClr val="tx1"/>
                </a:solidFill>
              </a:rPr>
              <a:t>Per household</a:t>
            </a:r>
          </a:p>
          <a:p>
            <a:pPr marL="800100" lvl="1" indent="-342900">
              <a:buFont typeface="Arial" panose="020B0604020202020204" pitchFamily="34" charset="0"/>
              <a:buChar char="•"/>
            </a:pPr>
            <a:r>
              <a:rPr lang="en-US" sz="2400" dirty="0">
                <a:solidFill>
                  <a:schemeClr val="tx1"/>
                </a:solidFill>
              </a:rPr>
              <a:t>Per family</a:t>
            </a:r>
          </a:p>
          <a:p>
            <a:pPr marL="342900" indent="-342900">
              <a:buFont typeface="Arial" panose="020B0604020202020204" pitchFamily="34" charset="0"/>
              <a:buChar char="•"/>
            </a:pPr>
            <a:r>
              <a:rPr lang="en-US" sz="2400" dirty="0">
                <a:solidFill>
                  <a:schemeClr val="tx1"/>
                </a:solidFill>
              </a:rPr>
              <a:t>Tobacco use</a:t>
            </a:r>
          </a:p>
        </p:txBody>
      </p:sp>
      <p:cxnSp>
        <p:nvCxnSpPr>
          <p:cNvPr id="7" name="Straight Arrow Connector 6">
            <a:extLst>
              <a:ext uri="{FF2B5EF4-FFF2-40B4-BE49-F238E27FC236}">
                <a16:creationId xmlns:a16="http://schemas.microsoft.com/office/drawing/2014/main" id="{142BF506-3702-41AE-8CA2-CE2EA3D5F38D}"/>
              </a:ext>
            </a:extLst>
          </p:cNvPr>
          <p:cNvCxnSpPr>
            <a:cxnSpLocks/>
          </p:cNvCxnSpPr>
          <p:nvPr/>
        </p:nvCxnSpPr>
        <p:spPr>
          <a:xfrm>
            <a:off x="4947781" y="2051045"/>
            <a:ext cx="2467627" cy="347221"/>
          </a:xfrm>
          <a:prstGeom prst="straightConnector1">
            <a:avLst/>
          </a:prstGeom>
          <a:ln w="47625">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B017549-96A1-4FEE-A6B2-70D8A5939392}"/>
              </a:ext>
            </a:extLst>
          </p:cNvPr>
          <p:cNvCxnSpPr>
            <a:cxnSpLocks/>
          </p:cNvCxnSpPr>
          <p:nvPr/>
        </p:nvCxnSpPr>
        <p:spPr>
          <a:xfrm>
            <a:off x="4947781" y="2398266"/>
            <a:ext cx="2467627" cy="0"/>
          </a:xfrm>
          <a:prstGeom prst="straightConnector1">
            <a:avLst/>
          </a:prstGeom>
          <a:ln w="4445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877E835D-B2D7-4D5E-A7DF-34E5964ABD74}"/>
              </a:ext>
            </a:extLst>
          </p:cNvPr>
          <p:cNvGrpSpPr/>
          <p:nvPr/>
        </p:nvGrpSpPr>
        <p:grpSpPr>
          <a:xfrm>
            <a:off x="838200" y="3829457"/>
            <a:ext cx="10928963" cy="2820645"/>
            <a:chOff x="1535512" y="3993264"/>
            <a:chExt cx="9398705" cy="2494000"/>
          </a:xfrm>
        </p:grpSpPr>
        <p:pic>
          <p:nvPicPr>
            <p:cNvPr id="18" name="Picture 17">
              <a:extLst>
                <a:ext uri="{FF2B5EF4-FFF2-40B4-BE49-F238E27FC236}">
                  <a16:creationId xmlns:a16="http://schemas.microsoft.com/office/drawing/2014/main" id="{BF888A80-6A5E-429C-A181-280D5441552B}"/>
                </a:ext>
              </a:extLst>
            </p:cNvPr>
            <p:cNvPicPr>
              <a:picLocks noChangeAspect="1"/>
            </p:cNvPicPr>
            <p:nvPr/>
          </p:nvPicPr>
          <p:blipFill>
            <a:blip r:embed="rId3"/>
            <a:stretch>
              <a:fillRect/>
            </a:stretch>
          </p:blipFill>
          <p:spPr>
            <a:xfrm>
              <a:off x="1535512" y="3993264"/>
              <a:ext cx="4188882" cy="2494000"/>
            </a:xfrm>
            <a:prstGeom prst="rect">
              <a:avLst/>
            </a:prstGeom>
          </p:spPr>
        </p:pic>
        <p:pic>
          <p:nvPicPr>
            <p:cNvPr id="19" name="Picture 18">
              <a:extLst>
                <a:ext uri="{FF2B5EF4-FFF2-40B4-BE49-F238E27FC236}">
                  <a16:creationId xmlns:a16="http://schemas.microsoft.com/office/drawing/2014/main" id="{27A3D7DB-1EF3-42F5-B7ED-29D98E8C32D6}"/>
                </a:ext>
              </a:extLst>
            </p:cNvPr>
            <p:cNvPicPr>
              <a:picLocks noChangeAspect="1"/>
            </p:cNvPicPr>
            <p:nvPr/>
          </p:nvPicPr>
          <p:blipFill>
            <a:blip r:embed="rId4"/>
            <a:stretch>
              <a:fillRect/>
            </a:stretch>
          </p:blipFill>
          <p:spPr>
            <a:xfrm>
              <a:off x="6745335" y="3993264"/>
              <a:ext cx="4188882" cy="2494000"/>
            </a:xfrm>
            <a:prstGeom prst="rect">
              <a:avLst/>
            </a:prstGeom>
          </p:spPr>
        </p:pic>
      </p:grpSp>
    </p:spTree>
    <p:extLst>
      <p:ext uri="{BB962C8B-B14F-4D97-AF65-F5344CB8AC3E}">
        <p14:creationId xmlns:p14="http://schemas.microsoft.com/office/powerpoint/2010/main" val="2102320681"/>
      </p:ext>
    </p:extLst>
  </p:cSld>
  <p:clrMapOvr>
    <a:masterClrMapping/>
  </p:clrMapOvr>
  <p:timing>
    <p:tnLst>
      <p:par>
        <p:cTn id="1" dur="indefinite" restart="never" nodeType="tmRoot"/>
      </p:par>
    </p:tnLst>
  </p:timing>
</p:sld>
</file>

<file path=ppt/theme/theme1.xml><?xml version="1.0" encoding="utf-8"?>
<a:theme xmlns:a="http://schemas.openxmlformats.org/drawingml/2006/main" name="IU2018">
  <a:themeElements>
    <a:clrScheme name="Custom 2">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C55A11"/>
      </a:hlink>
      <a:folHlink>
        <a:srgbClr val="C55A1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U2018" id="{33E21BDE-2A5A-4435-9062-365BA0928FB1}" vid="{22F2B289-E1E1-4E3F-9F87-51FA6143580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IU2018</Template>
  <TotalTime>8110</TotalTime>
  <Words>2753</Words>
  <Application>Microsoft Office PowerPoint</Application>
  <PresentationFormat>Widescreen</PresentationFormat>
  <Paragraphs>268</Paragraphs>
  <Slides>25</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IU2018</vt:lpstr>
      <vt:lpstr>Insights into Opioid Epidemic in Indiana</vt:lpstr>
      <vt:lpstr>Outline</vt:lpstr>
      <vt:lpstr>Motivation</vt:lpstr>
      <vt:lpstr>Project Objectives</vt:lpstr>
      <vt:lpstr>Background  - Previous data</vt:lpstr>
      <vt:lpstr>Initial Hypothesis</vt:lpstr>
      <vt:lpstr>Better understanding the potential predictors</vt:lpstr>
      <vt:lpstr>Better understanding the potential predictors</vt:lpstr>
      <vt:lpstr>Epidemic Dimensions vs. Income  (only two dimensions shown to avoid redundancy) </vt:lpstr>
      <vt:lpstr>Epidemic Dimensions Vs. Tobacco Use (only two dimensions shown to avoid redundancy)</vt:lpstr>
      <vt:lpstr>PowerPoint Presentation</vt:lpstr>
      <vt:lpstr>PowerPoint Presentation</vt:lpstr>
      <vt:lpstr>Methodology - Data analysis approach</vt:lpstr>
      <vt:lpstr>Data Exploration in Python </vt:lpstr>
      <vt:lpstr>Substance Data Correlation Heatmap</vt:lpstr>
      <vt:lpstr>Substance Data Correlation Heatmap</vt:lpstr>
      <vt:lpstr>Substance Data Correlation Heatmap</vt:lpstr>
      <vt:lpstr>Results: Example - Increased abuse in 2008 -2017</vt:lpstr>
      <vt:lpstr>Results: Example - Stable or declining abuse in 2008 -2017</vt:lpstr>
      <vt:lpstr>Interim insights - Demographics</vt:lpstr>
      <vt:lpstr>Example: Geographic trends by year </vt:lpstr>
      <vt:lpstr>Example: Geographic trends by year </vt:lpstr>
      <vt:lpstr>Interim insights – Geographic Distribution</vt:lpstr>
      <vt:lpstr>Major Overall Insights</vt:lpstr>
      <vt:lpstr>Future Work Recommendations</vt:lpstr>
    </vt:vector>
  </TitlesOfParts>
  <Company>Indiana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Yezerets, Helen</dc:creator>
  <cp:lastModifiedBy>Yezerets, Helen</cp:lastModifiedBy>
  <cp:revision>252</cp:revision>
  <dcterms:created xsi:type="dcterms:W3CDTF">2018-11-28T02:37:13Z</dcterms:created>
  <dcterms:modified xsi:type="dcterms:W3CDTF">2018-12-03T18:00:55Z</dcterms:modified>
</cp:coreProperties>
</file>