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7" r:id="rId3"/>
    <p:sldId id="259" r:id="rId4"/>
    <p:sldId id="338" r:id="rId5"/>
    <p:sldId id="371" r:id="rId6"/>
    <p:sldId id="326" r:id="rId7"/>
    <p:sldId id="355" r:id="rId8"/>
    <p:sldId id="356" r:id="rId9"/>
    <p:sldId id="363" r:id="rId10"/>
    <p:sldId id="370" r:id="rId11"/>
    <p:sldId id="334" r:id="rId12"/>
    <p:sldId id="339" r:id="rId13"/>
    <p:sldId id="340" r:id="rId14"/>
    <p:sldId id="341" r:id="rId15"/>
    <p:sldId id="347" r:id="rId16"/>
    <p:sldId id="27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94" autoAdjust="0"/>
    <p:restoredTop sz="92564"/>
  </p:normalViewPr>
  <p:slideViewPr>
    <p:cSldViewPr snapToGrid="0">
      <p:cViewPr>
        <p:scale>
          <a:sx n="80" d="100"/>
          <a:sy n="80" d="100"/>
        </p:scale>
        <p:origin x="144"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30974D3-553A-4E65-98C4-58ECFF453DA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0E33D8-8D1E-47A1-9D9B-08DBC5CE075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0974D3-553A-4E65-98C4-58ECFF453DA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0E33D8-8D1E-47A1-9D9B-08DBC5CE075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0974D3-553A-4E65-98C4-58ECFF453DA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0E33D8-8D1E-47A1-9D9B-08DBC5CE075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0974D3-553A-4E65-98C4-58ECFF453DA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0E33D8-8D1E-47A1-9D9B-08DBC5CE075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B30974D3-553A-4E65-98C4-58ECFF453DA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0E33D8-8D1E-47A1-9D9B-08DBC5CE075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30974D3-553A-4E65-98C4-58ECFF453DA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0E33D8-8D1E-47A1-9D9B-08DBC5CE075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30974D3-553A-4E65-98C4-58ECFF453DA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F0E33D8-8D1E-47A1-9D9B-08DBC5CE075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30974D3-553A-4E65-98C4-58ECFF453DA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F0E33D8-8D1E-47A1-9D9B-08DBC5CE075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0974D3-553A-4E65-98C4-58ECFF453DA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F0E33D8-8D1E-47A1-9D9B-08DBC5CE075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30974D3-553A-4E65-98C4-58ECFF453DA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0E33D8-8D1E-47A1-9D9B-08DBC5CE075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30974D3-553A-4E65-98C4-58ECFF453DA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0E33D8-8D1E-47A1-9D9B-08DBC5CE075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0974D3-553A-4E65-98C4-58ECFF453DA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0E33D8-8D1E-47A1-9D9B-08DBC5CE075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3801"/>
            <a:ext cx="10515600" cy="1325563"/>
          </a:xfrm>
        </p:spPr>
        <p:txBody>
          <a:bodyPr>
            <a:normAutofit/>
          </a:bodyPr>
          <a:lstStyle/>
          <a:p>
            <a:r>
              <a:rPr lang="en-US" altLang="zh-CN" sz="4000" b="1" dirty="0" err="1" smtClean="0">
                <a:latin typeface="微软雅黑" panose="020B0503020204020204" pitchFamily="34" charset="-122"/>
                <a:ea typeface="微软雅黑" panose="020B0503020204020204" pitchFamily="34" charset="-122"/>
              </a:rPr>
              <a:t>AngularJs</a:t>
            </a:r>
            <a:endParaRPr lang="en-US" altLang="zh-CN" sz="4000"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endParaRPr lang="en-US" altLang="zh-CN" dirty="0" smtClean="0">
              <a:latin typeface="微软雅黑" panose="020B0503020204020204" pitchFamily="34" charset="-122"/>
              <a:ea typeface="微软雅黑" panose="020B0503020204020204" pitchFamily="34" charset="-122"/>
            </a:endParaRPr>
          </a:p>
          <a:p>
            <a:pPr marL="0" indent="0">
              <a:buNone/>
            </a:pPr>
            <a:r>
              <a:rPr lang="zh-CN" altLang="en-US"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2050" name="Picture 2" descr="Angula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16954" y="1990600"/>
            <a:ext cx="3437266" cy="34372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8260"/>
            <a:ext cx="10515600" cy="1325563"/>
          </a:xfrm>
        </p:spPr>
        <p:txBody>
          <a:bodyPr>
            <a:normAutofit/>
          </a:bodyPr>
          <a:lstStyle/>
          <a:p>
            <a:r>
              <a:rPr lang="en-US" altLang="zh-CN" sz="4000" b="1" dirty="0" smtClean="0">
                <a:latin typeface="微软雅黑" panose="020B0503020204020204" pitchFamily="34" charset="-122"/>
                <a:ea typeface="微软雅黑" panose="020B0503020204020204" pitchFamily="34" charset="-122"/>
              </a:rPr>
              <a:t>Angular </a:t>
            </a:r>
            <a:r>
              <a:rPr lang="zh-CN" altLang="en-US" sz="4000" b="1" dirty="0" smtClean="0">
                <a:latin typeface="微软雅黑" panose="020B0503020204020204" pitchFamily="34" charset="-122"/>
                <a:ea typeface="微软雅黑" panose="020B0503020204020204" pitchFamily="34" charset="-122"/>
              </a:rPr>
              <a:t>服务</a:t>
            </a:r>
            <a:endParaRPr lang="zh-CN" altLang="en-US" sz="4000" b="1" dirty="0"/>
          </a:p>
        </p:txBody>
      </p:sp>
      <p:sp>
        <p:nvSpPr>
          <p:cNvPr id="3" name="文本框 2"/>
          <p:cNvSpPr txBox="1"/>
          <p:nvPr/>
        </p:nvSpPr>
        <p:spPr>
          <a:xfrm>
            <a:off x="8622132" y="882058"/>
            <a:ext cx="2577262" cy="731520"/>
          </a:xfrm>
          <a:prstGeom prst="rect">
            <a:avLst/>
          </a:prstGeom>
          <a:noFill/>
        </p:spPr>
        <p:txBody>
          <a:bodyPr wrap="square" rtlCol="0">
            <a:spAutoFit/>
          </a:bodyPr>
          <a:lstStyle/>
          <a:p>
            <a:pPr>
              <a:lnSpc>
                <a:spcPct val="150000"/>
              </a:lnSpc>
            </a:pPr>
            <a:r>
              <a:rPr kumimoji="1"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dirty="0" smtClean="0">
                <a:latin typeface="微软雅黑" panose="020B0503020204020204" pitchFamily="34" charset="-122"/>
                <a:ea typeface="微软雅黑" panose="020B0503020204020204" pitchFamily="34" charset="-122"/>
                <a:cs typeface="微软雅黑" panose="020B0503020204020204" pitchFamily="34" charset="-122"/>
              </a:rPr>
              <a:t>factory()</a:t>
            </a:r>
            <a:r>
              <a:rPr lang="zh-CN" altLang="en-US" sz="2800" b="1" dirty="0" smtClean="0">
                <a:latin typeface="微软雅黑" panose="020B0503020204020204" pitchFamily="34" charset="-122"/>
                <a:ea typeface="微软雅黑" panose="020B0503020204020204" pitchFamily="34" charset="-122"/>
                <a:cs typeface="微软雅黑" panose="020B0503020204020204" pitchFamily="34" charset="-122"/>
              </a:rPr>
              <a:t>方法</a:t>
            </a:r>
            <a:endParaRPr lang="zh-CN" altLang="en-US" sz="2400" b="1" dirty="0" smtClean="0">
              <a:solidFill>
                <a:srgbClr val="00B05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0942" y="1657680"/>
            <a:ext cx="9982200" cy="48133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8260"/>
            <a:ext cx="10515600" cy="1325563"/>
          </a:xfrm>
        </p:spPr>
        <p:txBody>
          <a:bodyPr>
            <a:normAutofit/>
          </a:bodyPr>
          <a:lstStyle/>
          <a:p>
            <a:r>
              <a:rPr lang="en-US" altLang="zh-CN" sz="4000" b="1" dirty="0" smtClean="0">
                <a:latin typeface="微软雅黑" panose="020B0503020204020204" pitchFamily="34" charset="-122"/>
                <a:ea typeface="微软雅黑" panose="020B0503020204020204" pitchFamily="34" charset="-122"/>
              </a:rPr>
              <a:t>Angular </a:t>
            </a:r>
            <a:r>
              <a:rPr lang="zh-CN" altLang="en-US" sz="4000" b="1" dirty="0" smtClean="0">
                <a:latin typeface="微软雅黑" panose="020B0503020204020204" pitchFamily="34" charset="-122"/>
                <a:ea typeface="微软雅黑" panose="020B0503020204020204" pitchFamily="34" charset="-122"/>
              </a:rPr>
              <a:t>服务</a:t>
            </a:r>
            <a:endParaRPr lang="zh-CN" altLang="en-US" sz="4000" b="1" dirty="0"/>
          </a:p>
        </p:txBody>
      </p:sp>
      <p:sp>
        <p:nvSpPr>
          <p:cNvPr id="3" name="文本框 2"/>
          <p:cNvSpPr txBox="1"/>
          <p:nvPr/>
        </p:nvSpPr>
        <p:spPr>
          <a:xfrm>
            <a:off x="8750468" y="930184"/>
            <a:ext cx="2643436" cy="731520"/>
          </a:xfrm>
          <a:prstGeom prst="rect">
            <a:avLst/>
          </a:prstGeom>
          <a:noFill/>
        </p:spPr>
        <p:txBody>
          <a:bodyPr wrap="square" rtlCol="0">
            <a:spAutoFit/>
          </a:bodyPr>
          <a:lstStyle/>
          <a:p>
            <a:pPr>
              <a:lnSpc>
                <a:spcPct val="150000"/>
              </a:lnSpc>
            </a:pPr>
            <a:r>
              <a:rPr kumimoji="1"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a:t>
            </a:r>
            <a:r>
              <a:rPr kumimoji="1" lang="en-US" altLang="zh-CN" sz="2800" b="1" dirty="0" smtClean="0">
                <a:latin typeface="微软雅黑" panose="020B0503020204020204" pitchFamily="34" charset="-122"/>
                <a:ea typeface="微软雅黑" panose="020B0503020204020204" pitchFamily="34" charset="-122"/>
                <a:cs typeface="微软雅黑" panose="020B0503020204020204" pitchFamily="34" charset="-122"/>
              </a:rPr>
              <a:t>service</a:t>
            </a:r>
            <a:r>
              <a:rPr lang="en-US" altLang="zh-CN" sz="2800" b="1"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cs typeface="微软雅黑" panose="020B0503020204020204" pitchFamily="34" charset="-122"/>
              </a:rPr>
              <a:t>方法</a:t>
            </a:r>
            <a:endParaRPr lang="zh-CN" altLang="en-US" sz="2400" b="1" dirty="0" smtClean="0">
              <a:solidFill>
                <a:srgbClr val="00B05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0600" y="1703803"/>
            <a:ext cx="10210800" cy="44323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8260"/>
            <a:ext cx="10515600" cy="1325563"/>
          </a:xfrm>
        </p:spPr>
        <p:txBody>
          <a:bodyPr>
            <a:normAutofit/>
          </a:bodyPr>
          <a:lstStyle/>
          <a:p>
            <a:r>
              <a:rPr lang="en-US" altLang="zh-CN" sz="4000" b="1" dirty="0" smtClean="0">
                <a:latin typeface="微软雅黑" panose="020B0503020204020204" pitchFamily="34" charset="-122"/>
                <a:ea typeface="微软雅黑" panose="020B0503020204020204" pitchFamily="34" charset="-122"/>
              </a:rPr>
              <a:t>Angular </a:t>
            </a:r>
            <a:r>
              <a:rPr lang="zh-CN" altLang="en-US" sz="4000" b="1" dirty="0" smtClean="0">
                <a:latin typeface="微软雅黑" panose="020B0503020204020204" pitchFamily="34" charset="-122"/>
                <a:ea typeface="微软雅黑" panose="020B0503020204020204" pitchFamily="34" charset="-122"/>
              </a:rPr>
              <a:t>服务</a:t>
            </a:r>
            <a:endParaRPr lang="zh-CN" altLang="en-US" sz="4000" b="1" dirty="0"/>
          </a:p>
        </p:txBody>
      </p:sp>
      <p:sp>
        <p:nvSpPr>
          <p:cNvPr id="3" name="文本框 2"/>
          <p:cNvSpPr txBox="1"/>
          <p:nvPr/>
        </p:nvSpPr>
        <p:spPr>
          <a:xfrm>
            <a:off x="8044620" y="866016"/>
            <a:ext cx="2799846" cy="731520"/>
          </a:xfrm>
          <a:prstGeom prst="rect">
            <a:avLst/>
          </a:prstGeom>
          <a:noFill/>
        </p:spPr>
        <p:txBody>
          <a:bodyPr wrap="square" rtlCol="0">
            <a:spAutoFit/>
          </a:bodyPr>
          <a:lstStyle/>
          <a:p>
            <a:pPr>
              <a:lnSpc>
                <a:spcPct val="150000"/>
              </a:lnSpc>
            </a:pPr>
            <a:r>
              <a:rPr kumimoji="1" lang="en-US" altLang="zh-CN" sz="2800" b="1"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dirty="0" smtClean="0">
                <a:latin typeface="微软雅黑" panose="020B0503020204020204" pitchFamily="34" charset="-122"/>
                <a:ea typeface="微软雅黑" panose="020B0503020204020204" pitchFamily="34" charset="-122"/>
                <a:cs typeface="微软雅黑" panose="020B0503020204020204" pitchFamily="34" charset="-122"/>
              </a:rPr>
              <a:t>provider()</a:t>
            </a:r>
            <a:r>
              <a:rPr lang="zh-CN" altLang="en-US" sz="2800" b="1" dirty="0" smtClean="0">
                <a:latin typeface="微软雅黑" panose="020B0503020204020204" pitchFamily="34" charset="-122"/>
                <a:ea typeface="微软雅黑" panose="020B0503020204020204" pitchFamily="34" charset="-122"/>
                <a:cs typeface="微软雅黑" panose="020B0503020204020204" pitchFamily="34" charset="-122"/>
              </a:rPr>
              <a:t>方法</a:t>
            </a:r>
            <a:endParaRPr lang="zh-CN" altLang="en-US" sz="2400" b="1" dirty="0" smtClean="0">
              <a:solidFill>
                <a:srgbClr val="00B05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62502" y="1613578"/>
            <a:ext cx="9269663" cy="483802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12281"/>
            <a:ext cx="10515600" cy="4992266"/>
          </a:xfrm>
        </p:spPr>
        <p:txBody>
          <a:bodyPr/>
          <a:lstStyle/>
          <a:p>
            <a:r>
              <a:rPr lang="zh-CN" altLang="en-US" dirty="0">
                <a:latin typeface="微软雅黑" panose="020B0503020204020204" pitchFamily="34" charset="-122"/>
                <a:ea typeface="微软雅黑" panose="020B0503020204020204" pitchFamily="34" charset="-122"/>
              </a:rPr>
              <a:t>“依赖注入”，从字面上来说，它分为两个部分</a:t>
            </a:r>
            <a:r>
              <a:rPr lang="zh-CN" altLang="en-US" dirty="0" smtClean="0">
                <a:latin typeface="微软雅黑" panose="020B0503020204020204" pitchFamily="34" charset="-122"/>
                <a:ea typeface="微软雅黑" panose="020B0503020204020204" pitchFamily="34" charset="-122"/>
              </a:rPr>
              <a:t>：</a:t>
            </a:r>
            <a:endParaRPr lang="zh-CN" altLang="en-US"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一</a:t>
            </a:r>
            <a:r>
              <a:rPr lang="zh-CN" altLang="en-US" dirty="0">
                <a:latin typeface="微软雅黑" panose="020B0503020204020204" pitchFamily="34" charset="-122"/>
                <a:ea typeface="微软雅黑" panose="020B0503020204020204" pitchFamily="34" charset="-122"/>
              </a:rPr>
              <a:t>是依赖，另一部分是注入。</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zh-CN" altLang="en-US"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lang="zh-CN" altLang="en-US"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lang="zh-CN" altLang="en-US"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说白</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一点，就</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是将某个组成部分依赖的组件注入</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到</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这个容器中</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椭圆 3"/>
          <p:cNvSpPr/>
          <p:nvPr/>
        </p:nvSpPr>
        <p:spPr>
          <a:xfrm>
            <a:off x="1135246" y="2544347"/>
            <a:ext cx="4713605" cy="2559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当一个对象在建立时，需要依赖于另一个对象，这是代码层的一种“依赖”关系</a:t>
            </a:r>
            <a:endParaRPr lang="zh-CN" altLang="en-US" sz="2400" dirty="0">
              <a:latin typeface="微软雅黑" panose="020B0503020204020204" pitchFamily="34" charset="-122"/>
              <a:ea typeface="微软雅黑" panose="020B0503020204020204" pitchFamily="34" charset="-122"/>
            </a:endParaRPr>
          </a:p>
        </p:txBody>
      </p:sp>
      <p:sp>
        <p:nvSpPr>
          <p:cNvPr id="6" name="椭圆 5"/>
          <p:cNvSpPr/>
          <p:nvPr/>
        </p:nvSpPr>
        <p:spPr>
          <a:xfrm>
            <a:off x="6344151" y="2544347"/>
            <a:ext cx="4687570" cy="260032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当在代码中声明了依赖关系之后，</a:t>
            </a:r>
            <a:r>
              <a:rPr lang="en-US" altLang="zh-CN" sz="2400" dirty="0">
                <a:latin typeface="微软雅黑" panose="020B0503020204020204" pitchFamily="34" charset="-122"/>
                <a:ea typeface="微软雅黑" panose="020B0503020204020204" pitchFamily="34" charset="-122"/>
              </a:rPr>
              <a:t>Angular</a:t>
            </a:r>
            <a:r>
              <a:rPr lang="zh-CN" altLang="en-US" sz="2400" dirty="0">
                <a:latin typeface="微软雅黑" panose="020B0503020204020204" pitchFamily="34" charset="-122"/>
                <a:ea typeface="微软雅黑" panose="020B0503020204020204" pitchFamily="34" charset="-122"/>
              </a:rPr>
              <a:t>则通过</a:t>
            </a:r>
            <a:r>
              <a:rPr lang="en-US" altLang="zh-CN" sz="2400" dirty="0">
                <a:latin typeface="微软雅黑" panose="020B0503020204020204" pitchFamily="34" charset="-122"/>
                <a:ea typeface="微软雅黑" panose="020B0503020204020204" pitchFamily="34" charset="-122"/>
              </a:rPr>
              <a:t>injector</a:t>
            </a:r>
            <a:r>
              <a:rPr lang="zh-CN" altLang="en-US" sz="2400" dirty="0">
                <a:latin typeface="微软雅黑" panose="020B0503020204020204" pitchFamily="34" charset="-122"/>
                <a:ea typeface="微软雅黑" panose="020B0503020204020204" pitchFamily="34" charset="-122"/>
              </a:rPr>
              <a:t>注入器将所依赖的对象进行“注入”操作</a:t>
            </a:r>
            <a:endParaRPr lang="zh-CN" altLang="en-US" sz="2400" dirty="0">
              <a:latin typeface="微软雅黑" panose="020B0503020204020204" pitchFamily="34" charset="-122"/>
              <a:ea typeface="微软雅黑" panose="020B0503020204020204" pitchFamily="34" charset="-122"/>
            </a:endParaRPr>
          </a:p>
        </p:txBody>
      </p:sp>
      <p:sp>
        <p:nvSpPr>
          <p:cNvPr id="7" name="标题 1"/>
          <p:cNvSpPr txBox="1"/>
          <p:nvPr/>
        </p:nvSpPr>
        <p:spPr>
          <a:xfrm>
            <a:off x="838200" y="382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smtClean="0">
                <a:latin typeface="微软雅黑" panose="020B0503020204020204" pitchFamily="34" charset="-122"/>
                <a:ea typeface="微软雅黑" panose="020B0503020204020204" pitchFamily="34" charset="-122"/>
              </a:rPr>
              <a:t>Angular </a:t>
            </a:r>
            <a:r>
              <a:rPr lang="zh-CN" altLang="en-US" sz="4000" b="1" smtClean="0">
                <a:latin typeface="微软雅黑" panose="020B0503020204020204" pitchFamily="34" charset="-122"/>
                <a:ea typeface="微软雅黑" panose="020B0503020204020204" pitchFamily="34" charset="-122"/>
              </a:rPr>
              <a:t>依赖注入</a:t>
            </a:r>
            <a:endParaRPr lang="zh-CN" altLang="en-US" sz="40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1924" y="1202898"/>
            <a:ext cx="10243382" cy="4524315"/>
          </a:xfrm>
          <a:prstGeom prst="rect">
            <a:avLst/>
          </a:prstGeom>
          <a:noFill/>
        </p:spPr>
        <p:txBody>
          <a:bodyPr wrap="square" rtlCol="0">
            <a:spAutoFit/>
          </a:bodyPr>
          <a:lstStyle/>
          <a:p>
            <a:pPr>
              <a:lnSpc>
                <a:spcPct val="150000"/>
              </a:lnSpc>
            </a:pPr>
            <a:r>
              <a:rPr kumimoji="1" lang="en-US" altLang="zh-CN" sz="3200" dirty="0" err="1">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a:t>
            </a:r>
            <a:r>
              <a:rPr kumimoji="1" lang="en-US" altLang="zh-CN" sz="3200"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ngular.injector</a:t>
            </a:r>
            <a:r>
              <a:rPr kumimoji="1" lang="en-US" altLang="zh-CN" sz="320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320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 </a:t>
            </a:r>
            <a:r>
              <a:rPr kumimoji="1" lang="en-US" altLang="zh-CN" sz="320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32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injector</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其实是一个</a:t>
            </a: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IOC</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容器 ，包含了很多</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rPr>
              <a:t>服务。</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IOC</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指</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的是控制</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反转，</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IOC</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容器负责</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实例化，定位，配置</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应用程序中的对象及建立这些对象间的</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依赖 </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pt-BR" altLang="zh-CN" sz="2800" dirty="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 angular</a:t>
            </a:r>
            <a:r>
              <a:rPr lang="zh-CN" altLang="pt-BR" sz="2800" dirty="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注入器加载了</a:t>
            </a:r>
            <a:r>
              <a:rPr lang="pt-BR" altLang="zh-CN" sz="2800" dirty="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pt-BR" sz="2800" dirty="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个模块中的服务</a:t>
            </a:r>
            <a:r>
              <a:rPr lang="zh-CN" altLang="pt-BR" sz="2800"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pt-BR" altLang="zh-CN" sz="2800" dirty="0">
                <a:latin typeface="微软雅黑" panose="020B0503020204020204" pitchFamily="34" charset="-122"/>
                <a:ea typeface="微软雅黑" panose="020B0503020204020204" pitchFamily="34" charset="-122"/>
                <a:cs typeface="微软雅黑" panose="020B0503020204020204" pitchFamily="34" charset="-122"/>
              </a:rPr>
              <a:t>var </a:t>
            </a:r>
            <a:r>
              <a:rPr lang="pt-BR" altLang="zh-CN" sz="2800" dirty="0" err="1">
                <a:latin typeface="微软雅黑" panose="020B0503020204020204" pitchFamily="34" charset="-122"/>
                <a:ea typeface="微软雅黑" panose="020B0503020204020204" pitchFamily="34" charset="-122"/>
                <a:cs typeface="微软雅黑" panose="020B0503020204020204" pitchFamily="34" charset="-122"/>
              </a:rPr>
              <a:t>injector</a:t>
            </a:r>
            <a:r>
              <a:rPr lang="pt-BR" altLang="zh-CN" sz="2800" dirty="0">
                <a:latin typeface="微软雅黑" panose="020B0503020204020204" pitchFamily="34" charset="-122"/>
                <a:ea typeface="微软雅黑" panose="020B0503020204020204" pitchFamily="34" charset="-122"/>
                <a:cs typeface="微软雅黑" panose="020B0503020204020204" pitchFamily="34" charset="-122"/>
              </a:rPr>
              <a:t> = </a:t>
            </a:r>
            <a:r>
              <a:rPr lang="pt-BR" altLang="zh-CN" sz="2800" dirty="0" err="1">
                <a:latin typeface="微软雅黑" panose="020B0503020204020204" pitchFamily="34" charset="-122"/>
                <a:ea typeface="微软雅黑" panose="020B0503020204020204" pitchFamily="34" charset="-122"/>
                <a:cs typeface="微软雅黑" panose="020B0503020204020204" pitchFamily="34" charset="-122"/>
              </a:rPr>
              <a:t>angular.injector</a:t>
            </a:r>
            <a:r>
              <a:rPr lang="pt-BR" altLang="zh-CN" sz="2800" dirty="0">
                <a:latin typeface="微软雅黑" panose="020B0503020204020204" pitchFamily="34" charset="-122"/>
                <a:ea typeface="微软雅黑" panose="020B0503020204020204" pitchFamily="34" charset="-122"/>
                <a:cs typeface="微软雅黑" panose="020B0503020204020204" pitchFamily="34" charset="-122"/>
              </a:rPr>
              <a:t>(["</a:t>
            </a:r>
            <a:r>
              <a:rPr lang="pt-BR" altLang="zh-CN" sz="2800" dirty="0" err="1">
                <a:latin typeface="微软雅黑" panose="020B0503020204020204" pitchFamily="34" charset="-122"/>
                <a:ea typeface="微软雅黑" panose="020B0503020204020204" pitchFamily="34" charset="-122"/>
                <a:cs typeface="微软雅黑" panose="020B0503020204020204" pitchFamily="34" charset="-122"/>
              </a:rPr>
              <a:t>my</a:t>
            </a: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App1</a:t>
            </a:r>
            <a:r>
              <a:rPr lang="pt-BR" altLang="zh-CN" sz="2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cs typeface="微软雅黑" panose="020B0503020204020204" pitchFamily="34" charset="-122"/>
              </a:rPr>
              <a:t>myApp</a:t>
            </a:r>
            <a:r>
              <a:rPr lang="pt-BR" altLang="zh-CN" sz="28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rPr>
              <a:t>通过</a:t>
            </a:r>
            <a:r>
              <a:rPr lang="pt-BR" altLang="zh-CN" sz="2800" dirty="0" err="1" smtClean="0">
                <a:latin typeface="微软雅黑" panose="020B0503020204020204" pitchFamily="34" charset="-122"/>
                <a:ea typeface="微软雅黑" panose="020B0503020204020204" pitchFamily="34" charset="-122"/>
                <a:cs typeface="微软雅黑" panose="020B0503020204020204" pitchFamily="34" charset="-122"/>
              </a:rPr>
              <a:t>injector.</a:t>
            </a:r>
            <a:r>
              <a:rPr lang="pt-BR" altLang="zh-CN" sz="2800" dirty="0" err="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get</a:t>
            </a:r>
            <a:r>
              <a:rPr lang="pt-BR" altLang="zh-CN" sz="2800" dirty="0" smtClean="0">
                <a:latin typeface="微软雅黑" panose="020B0503020204020204" pitchFamily="34" charset="-122"/>
                <a:ea typeface="微软雅黑" panose="020B0503020204020204" pitchFamily="34" charset="-122"/>
                <a:cs typeface="微软雅黑" panose="020B0503020204020204" pitchFamily="34" charset="-122"/>
              </a:rPr>
              <a:t>(“</a:t>
            </a:r>
            <a:r>
              <a:rPr lang="pt-BR" altLang="zh-CN" sz="2800" dirty="0" err="1" smtClean="0">
                <a:latin typeface="微软雅黑" panose="020B0503020204020204" pitchFamily="34" charset="-122"/>
                <a:ea typeface="微软雅黑" panose="020B0503020204020204" pitchFamily="34" charset="-122"/>
                <a:cs typeface="微软雅黑" panose="020B0503020204020204" pitchFamily="34" charset="-122"/>
              </a:rPr>
              <a:t>serviceName</a:t>
            </a:r>
            <a:r>
              <a:rPr lang="pt-BR" altLang="zh-CN" sz="2800"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pt-BR" sz="2800" dirty="0">
                <a:latin typeface="微软雅黑" panose="020B0503020204020204" pitchFamily="34" charset="-122"/>
                <a:ea typeface="微软雅黑" panose="020B0503020204020204" pitchFamily="34" charset="-122"/>
                <a:cs typeface="微软雅黑" panose="020B0503020204020204" pitchFamily="34" charset="-122"/>
              </a:rPr>
              <a:t>的方式，从</a:t>
            </a:r>
            <a:r>
              <a:rPr lang="pt-BR" altLang="zh-CN" sz="2800" dirty="0" err="1">
                <a:latin typeface="微软雅黑" panose="020B0503020204020204" pitchFamily="34" charset="-122"/>
                <a:ea typeface="微软雅黑" panose="020B0503020204020204" pitchFamily="34" charset="-122"/>
                <a:cs typeface="微软雅黑" panose="020B0503020204020204" pitchFamily="34" charset="-122"/>
              </a:rPr>
              <a:t>injector</a:t>
            </a:r>
            <a:r>
              <a:rPr lang="zh-CN" altLang="pt-BR" sz="2800" dirty="0">
                <a:latin typeface="微软雅黑" panose="020B0503020204020204" pitchFamily="34" charset="-122"/>
                <a:ea typeface="微软雅黑" panose="020B0503020204020204" pitchFamily="34" charset="-122"/>
                <a:cs typeface="微软雅黑" panose="020B0503020204020204" pitchFamily="34" charset="-122"/>
              </a:rPr>
              <a:t>中获取所需要的</a:t>
            </a:r>
            <a:r>
              <a:rPr lang="zh-CN" altLang="pt-BR" sz="2800" dirty="0" smtClean="0">
                <a:latin typeface="微软雅黑" panose="020B0503020204020204" pitchFamily="34" charset="-122"/>
                <a:ea typeface="微软雅黑" panose="020B0503020204020204" pitchFamily="34" charset="-122"/>
                <a:cs typeface="微软雅黑" panose="020B0503020204020204" pitchFamily="34" charset="-122"/>
              </a:rPr>
              <a:t>服务</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has(</a:t>
            </a:r>
            <a:r>
              <a:rPr lang="zh-CN" altLang="en-US" sz="28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rPr>
              <a:t>方法</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判断</a:t>
            </a: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injector</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中是否有某个</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rPr>
              <a:t>服务。</a:t>
            </a:r>
            <a:endPar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标题 1"/>
          <p:cNvSpPr>
            <a:spLocks noGrp="1"/>
          </p:cNvSpPr>
          <p:nvPr>
            <p:ph type="title"/>
          </p:nvPr>
        </p:nvSpPr>
        <p:spPr>
          <a:xfrm>
            <a:off x="838200" y="38260"/>
            <a:ext cx="10515600" cy="1325563"/>
          </a:xfrm>
        </p:spPr>
        <p:txBody>
          <a:bodyPr>
            <a:normAutofit/>
          </a:bodyPr>
          <a:lstStyle/>
          <a:p>
            <a:r>
              <a:rPr lang="en-US" altLang="zh-CN" sz="4000" b="1" dirty="0" smtClean="0">
                <a:latin typeface="微软雅黑" panose="020B0503020204020204" pitchFamily="34" charset="-122"/>
                <a:ea typeface="微软雅黑" panose="020B0503020204020204" pitchFamily="34" charset="-122"/>
              </a:rPr>
              <a:t>Angular </a:t>
            </a:r>
            <a:r>
              <a:rPr lang="zh-CN" altLang="en-US" sz="4000" b="1" dirty="0" smtClean="0">
                <a:latin typeface="微软雅黑" panose="020B0503020204020204" pitchFamily="34" charset="-122"/>
                <a:ea typeface="微软雅黑" panose="020B0503020204020204" pitchFamily="34" charset="-122"/>
              </a:rPr>
              <a:t>注入器</a:t>
            </a:r>
            <a:endParaRPr lang="zh-CN" altLang="en-US" sz="40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8260"/>
            <a:ext cx="10515600" cy="1325563"/>
          </a:xfrm>
        </p:spPr>
        <p:txBody>
          <a:bodyPr>
            <a:normAutofit/>
          </a:bodyPr>
          <a:lstStyle/>
          <a:p>
            <a:r>
              <a:rPr lang="en-US" altLang="zh-CN" sz="4000" b="1" dirty="0" smtClean="0">
                <a:latin typeface="微软雅黑" panose="020B0503020204020204" pitchFamily="34" charset="-122"/>
                <a:ea typeface="微软雅黑" panose="020B0503020204020204" pitchFamily="34" charset="-122"/>
              </a:rPr>
              <a:t>Angular </a:t>
            </a:r>
            <a:r>
              <a:rPr lang="zh-CN" altLang="en-US" sz="4000" b="1" dirty="0" smtClean="0">
                <a:latin typeface="微软雅黑" panose="020B0503020204020204" pitchFamily="34" charset="-122"/>
                <a:ea typeface="微软雅黑" panose="020B0503020204020204" pitchFamily="34" charset="-122"/>
              </a:rPr>
              <a:t>练习</a:t>
            </a:r>
            <a:endParaRPr lang="zh-CN" altLang="en-US" sz="4000" b="1" dirty="0"/>
          </a:p>
        </p:txBody>
      </p:sp>
      <p:sp>
        <p:nvSpPr>
          <p:cNvPr id="6" name="文本框 5"/>
          <p:cNvSpPr txBox="1"/>
          <p:nvPr/>
        </p:nvSpPr>
        <p:spPr>
          <a:xfrm>
            <a:off x="838200" y="2828919"/>
            <a:ext cx="10515600" cy="2185214"/>
          </a:xfrm>
          <a:prstGeom prst="rect">
            <a:avLst/>
          </a:prstGeom>
          <a:noFill/>
        </p:spPr>
        <p:txBody>
          <a:bodyPr wrap="square" rtlCol="0">
            <a:spAutoFit/>
          </a:bodyPr>
          <a:lstStyle/>
          <a:p>
            <a:pPr algn="ctr"/>
            <a:r>
              <a:rPr kumimoji="1" lang="zh-CN" altLang="en-US" sz="3200" dirty="0" smtClean="0">
                <a:latin typeface="微软雅黑" panose="020B0503020204020204" pitchFamily="34" charset="-122"/>
                <a:ea typeface="微软雅黑" panose="020B0503020204020204" pitchFamily="34" charset="-122"/>
                <a:cs typeface="微软雅黑" panose="020B0503020204020204" pitchFamily="34" charset="-122"/>
              </a:rPr>
              <a:t>理解并练习今天所学内容</a:t>
            </a:r>
            <a:endParaRPr kumimoji="1" lang="zh-CN" altLang="en-US" sz="3200" dirty="0" smtClean="0">
              <a:latin typeface="微软雅黑" panose="020B0503020204020204" pitchFamily="34" charset="-122"/>
              <a:ea typeface="微软雅黑" panose="020B0503020204020204" pitchFamily="34" charset="-122"/>
              <a:cs typeface="微软雅黑" panose="020B0503020204020204" pitchFamily="34" charset="-122"/>
            </a:endParaRPr>
          </a:p>
          <a:p>
            <a:pPr algn="ctr"/>
            <a:endParaRPr kumimoji="1" lang="zh-CN" altLang="en-US" sz="3200" dirty="0">
              <a:latin typeface="微软雅黑" panose="020B0503020204020204" pitchFamily="34" charset="-122"/>
              <a:ea typeface="微软雅黑" panose="020B0503020204020204" pitchFamily="34" charset="-122"/>
              <a:cs typeface="微软雅黑" panose="020B0503020204020204" pitchFamily="34" charset="-122"/>
            </a:endParaRPr>
          </a:p>
          <a:p>
            <a:pPr algn="ctr"/>
            <a:endParaRPr kumimoji="1" lang="zh-CN" altLang="en-US" sz="3200" dirty="0">
              <a:latin typeface="微软雅黑" panose="020B0503020204020204" pitchFamily="34" charset="-122"/>
              <a:ea typeface="微软雅黑" panose="020B0503020204020204" pitchFamily="34" charset="-122"/>
              <a:cs typeface="微软雅黑" panose="020B0503020204020204" pitchFamily="34" charset="-122"/>
            </a:endParaRPr>
          </a:p>
          <a:p>
            <a:pPr algn="ctr"/>
            <a:r>
              <a:rPr kumimoji="1" lang="en-US" altLang="zh-CN" sz="4000" dirty="0" smtClean="0">
                <a:latin typeface="微软雅黑" panose="020B0503020204020204" pitchFamily="34" charset="-122"/>
                <a:ea typeface="微软雅黑" panose="020B0503020204020204" pitchFamily="34" charset="-122"/>
                <a:cs typeface="微软雅黑" panose="020B0503020204020204" pitchFamily="34" charset="-122"/>
              </a:rPr>
              <a:t>thanks</a:t>
            </a:r>
            <a:endParaRPr kumimoji="1" lang="zh-CN" altLang="en-US" sz="40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8263"/>
            <a:ext cx="10515600" cy="1325563"/>
          </a:xfrm>
        </p:spPr>
        <p:txBody>
          <a:bodyPr>
            <a:normAutofit/>
          </a:bodyPr>
          <a:lstStyle/>
          <a:p>
            <a:r>
              <a:rPr lang="en-US" altLang="zh-CN" sz="4000" b="1" dirty="0" smtClean="0">
                <a:latin typeface="微软雅黑" panose="020B0503020204020204" pitchFamily="34" charset="-122"/>
                <a:ea typeface="微软雅黑" panose="020B0503020204020204" pitchFamily="34" charset="-122"/>
              </a:rPr>
              <a:t>Angular</a:t>
            </a:r>
            <a:r>
              <a:rPr lang="zh-CN" altLang="en-US" sz="4000" b="1" dirty="0" smtClean="0">
                <a:latin typeface="微软雅黑" panose="020B0503020204020204" pitchFamily="34" charset="-122"/>
                <a:ea typeface="微软雅黑" panose="020B0503020204020204" pitchFamily="34" charset="-122"/>
              </a:rPr>
              <a:t> 内容概要</a:t>
            </a:r>
            <a:endParaRPr lang="zh-CN" altLang="en-US" sz="4000" b="1" dirty="0"/>
          </a:p>
        </p:txBody>
      </p:sp>
      <p:sp>
        <p:nvSpPr>
          <p:cNvPr id="3" name="内容占位符 2"/>
          <p:cNvSpPr>
            <a:spLocks noGrp="1"/>
          </p:cNvSpPr>
          <p:nvPr>
            <p:ph idx="1"/>
          </p:nvPr>
        </p:nvSpPr>
        <p:spPr>
          <a:xfrm>
            <a:off x="1562100" y="1584325"/>
            <a:ext cx="8427720" cy="4351655"/>
          </a:xfrm>
        </p:spPr>
        <p:txBody>
          <a:bodyPr>
            <a:normAutofit/>
          </a:bodyPr>
          <a:lstStyle/>
          <a:p>
            <a:pPr>
              <a:lnSpc>
                <a:spcPct val="150000"/>
              </a:lnSpc>
            </a:pPr>
            <a:r>
              <a:rPr lang="tr-TR" altLang="zh-CN" sz="3200" b="1" dirty="0" err="1">
                <a:latin typeface="微软雅黑" panose="020B0503020204020204" pitchFamily="34" charset="-122"/>
                <a:ea typeface="微软雅黑" panose="020B0503020204020204" pitchFamily="34" charset="-122"/>
                <a:cs typeface="微软雅黑" panose="020B0503020204020204" pitchFamily="34" charset="-122"/>
                <a:sym typeface="+mn-ea"/>
              </a:rPr>
              <a:t>Angular</a:t>
            </a:r>
            <a:r>
              <a:rPr lang="zh-CN" altLang="en-US" sz="3200" b="1" dirty="0">
                <a:latin typeface="微软雅黑" panose="020B0503020204020204" pitchFamily="34" charset="-122"/>
                <a:ea typeface="微软雅黑" panose="020B0503020204020204" pitchFamily="34" charset="-122"/>
                <a:cs typeface="微软雅黑" panose="020B0503020204020204" pitchFamily="34" charset="-122"/>
                <a:sym typeface="+mn-ea"/>
              </a:rPr>
              <a:t> 自定义服务</a:t>
            </a:r>
            <a:endParaRPr lang="zh-CN" altLang="en-US" sz="3200"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tr-TR" altLang="zh-CN" sz="3200" b="1" dirty="0" err="1">
                <a:latin typeface="微软雅黑" panose="020B0503020204020204" pitchFamily="34" charset="-122"/>
                <a:ea typeface="微软雅黑" panose="020B0503020204020204" pitchFamily="34" charset="-122"/>
                <a:cs typeface="微软雅黑" panose="020B0503020204020204" pitchFamily="34" charset="-122"/>
                <a:sym typeface="+mn-ea"/>
              </a:rPr>
              <a:t>Angular</a:t>
            </a:r>
            <a:r>
              <a:rPr lang="zh-CN" altLang="en-US" sz="3200" b="1"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tr-TR" sz="3200" b="1" dirty="0">
                <a:latin typeface="微软雅黑" panose="020B0503020204020204" pitchFamily="34" charset="-122"/>
                <a:ea typeface="微软雅黑" panose="020B0503020204020204" pitchFamily="34" charset="-122"/>
                <a:cs typeface="微软雅黑" panose="020B0503020204020204" pitchFamily="34" charset="-122"/>
                <a:sym typeface="+mn-ea"/>
              </a:rPr>
              <a:t>依赖</a:t>
            </a:r>
            <a:r>
              <a:rPr lang="zh-CN" altLang="tr-TR" sz="3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注入</a:t>
            </a:r>
            <a:endParaRPr lang="zh-CN" altLang="en-US" sz="3200"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3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angular</a:t>
            </a:r>
            <a:r>
              <a:rPr lang="zh-CN" altLang="en-US" sz="3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3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3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3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injector(</a:t>
            </a:r>
            <a:r>
              <a:rPr lang="zh-CN" altLang="en-US" sz="3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3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3200"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3200" b="1" dirty="0">
                <a:latin typeface="微软雅黑" panose="020B0503020204020204" pitchFamily="34" charset="-122"/>
                <a:ea typeface="微软雅黑" panose="020B0503020204020204" pitchFamily="34" charset="-122"/>
                <a:cs typeface="微软雅黑" panose="020B0503020204020204" pitchFamily="34" charset="-122"/>
                <a:sym typeface="+mn-ea"/>
              </a:rPr>
              <a:t>angular.forEach</a:t>
            </a:r>
            <a:endParaRPr lang="en-US" altLang="zh-CN" sz="3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3200" b="1" dirty="0">
                <a:latin typeface="微软雅黑" panose="020B0503020204020204" pitchFamily="34" charset="-122"/>
                <a:ea typeface="微软雅黑" panose="020B0503020204020204" pitchFamily="34" charset="-122"/>
                <a:cs typeface="微软雅黑" panose="020B0503020204020204" pitchFamily="34" charset="-122"/>
                <a:sym typeface="+mn-ea"/>
              </a:rPr>
              <a:t>angular.extend</a:t>
            </a:r>
            <a:endParaRPr lang="en-US" altLang="zh-CN" sz="3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8243"/>
            <a:ext cx="10515600" cy="1325563"/>
          </a:xfrm>
        </p:spPr>
        <p:txBody>
          <a:bodyPr>
            <a:normAutofit/>
          </a:bodyPr>
          <a:lstStyle/>
          <a:p>
            <a:r>
              <a:rPr lang="en-US" altLang="zh-CN" sz="4000" b="1" dirty="0">
                <a:latin typeface="微软雅黑" panose="020B0503020204020204" pitchFamily="34" charset="-122"/>
                <a:ea typeface="微软雅黑" panose="020B0503020204020204" pitchFamily="34" charset="-122"/>
              </a:rPr>
              <a:t>Angular </a:t>
            </a:r>
            <a:r>
              <a:rPr lang="zh-CN" altLang="en-US" sz="4000" b="1" dirty="0" smtClean="0">
                <a:latin typeface="微软雅黑" panose="020B0503020204020204" pitchFamily="34" charset="-122"/>
                <a:ea typeface="微软雅黑" panose="020B0503020204020204" pitchFamily="34" charset="-122"/>
              </a:rPr>
              <a:t>服务</a:t>
            </a:r>
            <a:endParaRPr lang="en-US" altLang="zh-CN" sz="4000"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zh-CN" altLang="en-US" dirty="0" smtClean="0">
                <a:latin typeface="微软雅黑" panose="020B0503020204020204" pitchFamily="34" charset="-122"/>
                <a:ea typeface="微软雅黑" panose="020B0503020204020204" pitchFamily="34" charset="-122"/>
              </a:rPr>
              <a:t>服务</a:t>
            </a:r>
            <a:r>
              <a:rPr lang="zh-CN" altLang="en-US" dirty="0">
                <a:latin typeface="微软雅黑" panose="020B0503020204020204" pitchFamily="34" charset="-122"/>
                <a:ea typeface="微软雅黑" panose="020B0503020204020204" pitchFamily="34" charset="-122"/>
              </a:rPr>
              <a:t>是一种单例对象</a:t>
            </a:r>
            <a:r>
              <a:rPr lang="zh-CN" altLang="en-US" dirty="0" smtClean="0">
                <a:latin typeface="微软雅黑" panose="020B0503020204020204" pitchFamily="34" charset="-122"/>
                <a:ea typeface="微软雅黑" panose="020B0503020204020204" pitchFamily="34" charset="-122"/>
              </a:rPr>
              <a:t>，指</a:t>
            </a:r>
            <a:r>
              <a:rPr lang="zh-CN" altLang="en-US" dirty="0">
                <a:latin typeface="微软雅黑" panose="020B0503020204020204" pitchFamily="34" charset="-122"/>
                <a:ea typeface="微软雅黑" panose="020B0503020204020204" pitchFamily="34" charset="-122"/>
              </a:rPr>
              <a:t>的</a:t>
            </a:r>
            <a:r>
              <a:rPr lang="zh-CN" altLang="en-US" dirty="0" smtClean="0">
                <a:latin typeface="微软雅黑" panose="020B0503020204020204" pitchFamily="34" charset="-122"/>
                <a:ea typeface="微软雅黑" panose="020B0503020204020204" pitchFamily="34" charset="-122"/>
              </a:rPr>
              <a:t>是在</a:t>
            </a:r>
            <a:r>
              <a:rPr lang="zh-CN" altLang="en-US" dirty="0">
                <a:latin typeface="微软雅黑" panose="020B0503020204020204" pitchFamily="34" charset="-122"/>
                <a:ea typeface="微软雅黑" panose="020B0503020204020204" pitchFamily="34" charset="-122"/>
              </a:rPr>
              <a:t>每一个应用中只会被实例化一次，并且是在需要时异步进行加载</a:t>
            </a:r>
            <a:r>
              <a:rPr lang="zh-CN" altLang="en-US" dirty="0" smtClean="0">
                <a:latin typeface="微软雅黑" panose="020B0503020204020204" pitchFamily="34" charset="-122"/>
                <a:ea typeface="微软雅黑" panose="020B0503020204020204" pitchFamily="34" charset="-122"/>
              </a:rPr>
              <a:t>。功能是提供</a:t>
            </a:r>
            <a:r>
              <a:rPr lang="zh-CN" altLang="en-US" dirty="0">
                <a:latin typeface="微软雅黑" panose="020B0503020204020204" pitchFamily="34" charset="-122"/>
                <a:ea typeface="微软雅黑" panose="020B0503020204020204" pitchFamily="34" charset="-122"/>
              </a:rPr>
              <a:t>数据和对象。</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它可以分为下列 </a:t>
            </a:r>
            <a:r>
              <a:rPr lang="en-US" altLang="zh-CN" b="1" dirty="0">
                <a:latin typeface="微软雅黑" panose="020B0503020204020204" pitchFamily="34" charset="-122"/>
                <a:ea typeface="微软雅黑" panose="020B0503020204020204" pitchFamily="34" charset="-122"/>
              </a:rPr>
              <a:t>2</a:t>
            </a:r>
            <a:r>
              <a:rPr lang="en-US" altLang="zh-CN" b="1"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大类</a:t>
            </a:r>
            <a:endParaRPr lang="en-US" altLang="zh-CN"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4" name="椭圆 3"/>
          <p:cNvSpPr/>
          <p:nvPr/>
        </p:nvSpPr>
        <p:spPr>
          <a:xfrm>
            <a:off x="2700449" y="3747294"/>
            <a:ext cx="2434107" cy="1416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内置服务</a:t>
            </a:r>
            <a:endParaRPr lang="zh-CN" altLang="en-US" sz="2400" dirty="0" smtClean="0">
              <a:latin typeface="微软雅黑" panose="020B0503020204020204" pitchFamily="34" charset="-122"/>
              <a:ea typeface="微软雅黑" panose="020B0503020204020204" pitchFamily="34" charset="-122"/>
            </a:endParaRPr>
          </a:p>
        </p:txBody>
      </p:sp>
      <p:sp>
        <p:nvSpPr>
          <p:cNvPr id="6" name="椭圆 5"/>
          <p:cNvSpPr/>
          <p:nvPr/>
        </p:nvSpPr>
        <p:spPr>
          <a:xfrm>
            <a:off x="6421281" y="3747294"/>
            <a:ext cx="2434107" cy="1416676"/>
          </a:xfrm>
          <a:prstGeom prst="ellips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自定义服务</a:t>
            </a:r>
            <a:endParaRPr lang="zh-CN" altLang="en-US"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分层思想</a:t>
            </a:r>
            <a:endParaRPr lang="zh-CN" altLang="en-US"/>
          </a:p>
        </p:txBody>
      </p:sp>
      <p:sp>
        <p:nvSpPr>
          <p:cNvPr id="3" name="内容占位符 2"/>
          <p:cNvSpPr>
            <a:spLocks noGrp="1"/>
          </p:cNvSpPr>
          <p:nvPr>
            <p:ph idx="1"/>
          </p:nvPr>
        </p:nvSpPr>
        <p:spPr/>
        <p:txBody>
          <a:bodyPr/>
          <a:p>
            <a:r>
              <a:rPr lang="zh-CN" altLang="en-US"/>
              <a:t>dao层：就是Model层，在后台时，这一层的作用，就要是写与数据库交互数据的一层，在angularJS里就主要是写ajax的。 </a:t>
            </a:r>
            <a:endParaRPr lang="zh-CN" altLang="en-US"/>
          </a:p>
          <a:p>
            <a:r>
              <a:rPr lang="zh-CN" altLang="en-US"/>
              <a:t>service层：主查写逻辑代码的，但在angularJS里也可以持久化数据（充当数据容器），以供不同的controller高用。 </a:t>
            </a:r>
            <a:endParaRPr lang="zh-CN" altLang="en-US"/>
          </a:p>
          <a:p>
            <a:r>
              <a:rPr lang="zh-CN" altLang="en-US"/>
              <a:t>controller层：即控制层，在angularJS里就是写控制器的。控制器里尽量不要写那些不必要的逻辑，尽量写在service层里。 </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8260"/>
            <a:ext cx="10515600" cy="1325563"/>
          </a:xfrm>
        </p:spPr>
        <p:txBody>
          <a:bodyPr>
            <a:normAutofit/>
          </a:bodyPr>
          <a:lstStyle/>
          <a:p>
            <a:r>
              <a:rPr lang="en-US" altLang="zh-CN" sz="4000" b="1" dirty="0" smtClean="0">
                <a:latin typeface="微软雅黑" panose="020B0503020204020204" pitchFamily="34" charset="-122"/>
                <a:ea typeface="微软雅黑" panose="020B0503020204020204" pitchFamily="34" charset="-122"/>
              </a:rPr>
              <a:t>Angular </a:t>
            </a:r>
            <a:r>
              <a:rPr lang="zh-CN" altLang="en-US" sz="4000" b="1" dirty="0" smtClean="0">
                <a:latin typeface="微软雅黑" panose="020B0503020204020204" pitchFamily="34" charset="-122"/>
                <a:ea typeface="微软雅黑" panose="020B0503020204020204" pitchFamily="34" charset="-122"/>
              </a:rPr>
              <a:t>服务</a:t>
            </a:r>
            <a:endParaRPr lang="zh-CN" altLang="en-US" sz="4000" b="1" dirty="0"/>
          </a:p>
        </p:txBody>
      </p:sp>
      <p:sp>
        <p:nvSpPr>
          <p:cNvPr id="3" name="文本框 2"/>
          <p:cNvSpPr txBox="1"/>
          <p:nvPr/>
        </p:nvSpPr>
        <p:spPr>
          <a:xfrm>
            <a:off x="954008" y="1202898"/>
            <a:ext cx="10227339" cy="4616648"/>
          </a:xfrm>
          <a:prstGeom prst="rect">
            <a:avLst/>
          </a:prstGeom>
          <a:noFill/>
        </p:spPr>
        <p:txBody>
          <a:bodyPr wrap="square" rtlCol="0">
            <a:spAutoFit/>
          </a:bodyPr>
          <a:lstStyle/>
          <a:p>
            <a:pPr>
              <a:lnSpc>
                <a:spcPct val="150000"/>
              </a:lnSpc>
            </a:pPr>
            <a:r>
              <a:rPr lang="zh-CN" altLang="en-US" sz="280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自定义服务</a:t>
            </a:r>
            <a:endParaRPr lang="zh-CN" altLang="en-US" sz="280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创建</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rPr>
              <a:t>服务的方法</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800" dirty="0" smtClean="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dirty="0" err="1" smtClean="0">
                <a:latin typeface="微软雅黑" panose="020B0503020204020204" pitchFamily="34" charset="-122"/>
                <a:ea typeface="微软雅黑" panose="020B0503020204020204" pitchFamily="34" charset="-122"/>
                <a:cs typeface="微软雅黑" panose="020B0503020204020204" pitchFamily="34" charset="-122"/>
              </a:rPr>
              <a:t>app.factory</a:t>
            </a:r>
            <a:r>
              <a:rPr lang="en-US" altLang="zh-CN" sz="2800"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dirty="0" err="1" smtClean="0">
                <a:latin typeface="微软雅黑" panose="020B0503020204020204" pitchFamily="34" charset="-122"/>
                <a:ea typeface="微软雅黑" panose="020B0503020204020204" pitchFamily="34" charset="-122"/>
                <a:cs typeface="微软雅黑" panose="020B0503020204020204" pitchFamily="34" charset="-122"/>
              </a:rPr>
              <a:t>serviceName</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cs typeface="微软雅黑" panose="020B0503020204020204" pitchFamily="34" charset="-122"/>
              </a:rPr>
              <a:t>[‘service’,</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dirty="0" err="1" smtClean="0">
                <a:latin typeface="微软雅黑" panose="020B0503020204020204" pitchFamily="34" charset="-122"/>
                <a:ea typeface="微软雅黑" panose="020B0503020204020204" pitchFamily="34" charset="-122"/>
                <a:cs typeface="微软雅黑" panose="020B0503020204020204" pitchFamily="34" charset="-122"/>
              </a:rPr>
              <a:t>fn</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rPr>
              <a:t>方法</a:t>
            </a:r>
            <a:endPar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800" dirty="0" smtClean="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dirty="0" err="1" smtClean="0">
                <a:latin typeface="微软雅黑" panose="020B0503020204020204" pitchFamily="34" charset="-122"/>
                <a:ea typeface="微软雅黑" panose="020B0503020204020204" pitchFamily="34" charset="-122"/>
                <a:cs typeface="微软雅黑" panose="020B0503020204020204" pitchFamily="34" charset="-122"/>
              </a:rPr>
              <a:t>app.service</a:t>
            </a: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cs typeface="微软雅黑" panose="020B0503020204020204" pitchFamily="34" charset="-122"/>
              </a:rPr>
              <a:t>serviceName</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 [‘service</a:t>
            </a:r>
            <a:r>
              <a:rPr lang="en-US" altLang="zh-CN" sz="2800"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dirty="0" err="1" smtClean="0">
                <a:latin typeface="微软雅黑" panose="020B0503020204020204" pitchFamily="34" charset="-122"/>
                <a:ea typeface="微软雅黑" panose="020B0503020204020204" pitchFamily="34" charset="-122"/>
                <a:cs typeface="微软雅黑" panose="020B0503020204020204" pitchFamily="34" charset="-122"/>
              </a:rPr>
              <a:t>fn</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rPr>
              <a:t>  方法</a:t>
            </a:r>
            <a:endPar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800" dirty="0" smtClean="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dirty="0" err="1" smtClean="0">
                <a:latin typeface="微软雅黑" panose="020B0503020204020204" pitchFamily="34" charset="-122"/>
                <a:ea typeface="微软雅黑" panose="020B0503020204020204" pitchFamily="34" charset="-122"/>
                <a:cs typeface="微软雅黑" panose="020B0503020204020204" pitchFamily="34" charset="-122"/>
              </a:rPr>
              <a:t>app.provider</a:t>
            </a: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cs typeface="微软雅黑" panose="020B0503020204020204" pitchFamily="34" charset="-122"/>
              </a:rPr>
              <a:t>serviceName</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dirty="0" err="1" smtClean="0">
                <a:latin typeface="微软雅黑" panose="020B0503020204020204" pitchFamily="34" charset="-122"/>
                <a:ea typeface="微软雅黑" panose="020B0503020204020204" pitchFamily="34" charset="-122"/>
                <a:cs typeface="微软雅黑" panose="020B0503020204020204" pitchFamily="34" charset="-122"/>
              </a:rPr>
              <a:t>fn</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rPr>
              <a:t>方法</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rPr>
              <a:t>第一个参数为自定义服务名称</a:t>
            </a:r>
            <a:endPar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rPr>
              <a:t>第二个参数为服务函数，</a:t>
            </a:r>
            <a:r>
              <a:rPr lang="en-US" altLang="zh-CN" sz="2800" dirty="0" smtClean="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800" dirty="0" smtClean="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rPr>
              <a:t> 可以注入内置用服务</a:t>
            </a:r>
            <a:endPar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48598" y="491063"/>
            <a:ext cx="10227339" cy="4328160"/>
          </a:xfrm>
          <a:prstGeom prst="rect">
            <a:avLst/>
          </a:prstGeom>
          <a:noFill/>
        </p:spPr>
        <p:txBody>
          <a:bodyPr wrap="square" rtlCol="0">
            <a:spAutoFit/>
          </a:bodyPr>
          <a:lstStyle/>
          <a:p>
            <a:pPr>
              <a:lnSpc>
                <a:spcPct val="150000"/>
              </a:lnSpc>
            </a:pPr>
            <a:r>
              <a:rPr lang="en-US" altLang="en-US" sz="3600" dirty="0" smtClean="0">
                <a:sym typeface="+mn-ea"/>
              </a:rPr>
              <a:t>Angular </a:t>
            </a:r>
            <a:r>
              <a:rPr lang="zh-CN" altLang="en-US" sz="3600" dirty="0" smtClean="0">
                <a:sym typeface="+mn-ea"/>
              </a:rPr>
              <a:t>创建服务</a:t>
            </a:r>
            <a:r>
              <a:rPr lang="en-US" altLang="zh-CN" sz="3600" dirty="0" smtClean="0">
                <a:sym typeface="+mn-ea"/>
              </a:rPr>
              <a:t>- Factory()</a:t>
            </a:r>
            <a:endParaRPr lang="en-US" altLang="zh-CN" sz="360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en-US" sz="2800" dirty="0" smtClean="0">
                <a:sym typeface="+mn-ea"/>
              </a:rPr>
              <a:t>Angular </a:t>
            </a:r>
            <a:r>
              <a:rPr lang="zh-CN" altLang="en-US" sz="2800" dirty="0" smtClean="0">
                <a:sym typeface="+mn-ea"/>
              </a:rPr>
              <a:t>创建服务最</a:t>
            </a:r>
            <a:r>
              <a:rPr lang="zh-CN" altLang="en-US" sz="2800" dirty="0">
                <a:sym typeface="+mn-ea"/>
              </a:rPr>
              <a:t>简单的方式是使用</a:t>
            </a:r>
            <a:r>
              <a:rPr lang="en-US" altLang="zh-CN" sz="2800" b="1" dirty="0">
                <a:sym typeface="+mn-ea"/>
              </a:rPr>
              <a:t>factory()</a:t>
            </a:r>
            <a:r>
              <a:rPr lang="zh-CN" altLang="en-US" sz="2800" dirty="0" smtClean="0">
                <a:sym typeface="+mn-ea"/>
              </a:rPr>
              <a:t>方法</a:t>
            </a:r>
            <a:endPar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2800" dirty="0" smtClean="0">
                <a:sym typeface="+mn-ea"/>
              </a:rPr>
              <a:t>语法：</a:t>
            </a:r>
            <a:endParaRPr lang="zh-CN" altLang="en-US" sz="2800" dirty="0" smtClean="0"/>
          </a:p>
          <a:p>
            <a:pPr lvl="1"/>
            <a:r>
              <a:rPr lang="en-US" altLang="zh-CN" sz="2800" dirty="0" err="1">
                <a:sym typeface="Arial" panose="020B0604020202020204" pitchFamily="34" charset="0"/>
              </a:rPr>
              <a:t>	angular.module</a:t>
            </a:r>
            <a:r>
              <a:rPr lang="en-US" altLang="zh-CN" sz="2800" dirty="0">
                <a:sym typeface="Arial" panose="020B0604020202020204" pitchFamily="34" charset="0"/>
              </a:rPr>
              <a:t>().factory</a:t>
            </a:r>
            <a:r>
              <a:rPr lang="en-US" altLang="zh-CN" sz="2800" dirty="0" smtClean="0">
                <a:sym typeface="Arial" panose="020B0604020202020204" pitchFamily="34" charset="0"/>
              </a:rPr>
              <a:t>(“name”,</a:t>
            </a:r>
            <a:r>
              <a:rPr lang="en-US" altLang="zh-CN" sz="2800" dirty="0" err="1" smtClean="0">
                <a:sym typeface="Arial" panose="020B0604020202020204" pitchFamily="34" charset="0"/>
              </a:rPr>
              <a:t>fn</a:t>
            </a:r>
            <a:r>
              <a:rPr lang="en-US" altLang="zh-CN" sz="2800" dirty="0" smtClean="0">
                <a:sym typeface="Arial" panose="020B0604020202020204" pitchFamily="34" charset="0"/>
              </a:rPr>
              <a:t>)</a:t>
            </a:r>
            <a:endParaRPr lang="en-US" altLang="zh-CN" sz="2800" dirty="0" smtClean="0">
              <a:sym typeface="Arial" panose="020B0604020202020204" pitchFamily="34" charset="0"/>
            </a:endParaRPr>
          </a:p>
          <a:p>
            <a:pPr lvl="1"/>
            <a:endParaRPr lang="en-US" altLang="zh-CN" sz="2800" dirty="0" smtClean="0">
              <a:sym typeface="Arial" panose="020B0604020202020204" pitchFamily="34" charset="0"/>
            </a:endParaRPr>
          </a:p>
          <a:p>
            <a:pPr lvl="1"/>
            <a:r>
              <a:rPr lang="zh-CN" altLang="en-US" sz="2800" dirty="0" smtClean="0">
                <a:sym typeface="+mn-ea"/>
              </a:rPr>
              <a:t>在</a:t>
            </a:r>
            <a:r>
              <a:rPr lang="en-US" altLang="zh-CN" sz="2800" dirty="0">
                <a:sym typeface="+mn-ea"/>
              </a:rPr>
              <a:t>service</a:t>
            </a:r>
            <a:r>
              <a:rPr lang="zh-CN" altLang="en-US" sz="2800" dirty="0">
                <a:sym typeface="+mn-ea"/>
              </a:rPr>
              <a:t>里面当我们仅仅需要的是一个方法和数据的集合且不需要处理复杂的逻辑的时候，</a:t>
            </a:r>
            <a:r>
              <a:rPr lang="en-US" altLang="zh-CN" sz="2800" dirty="0">
                <a:sym typeface="+mn-ea"/>
              </a:rPr>
              <a:t>factory()</a:t>
            </a:r>
            <a:r>
              <a:rPr lang="zh-CN" altLang="en-US" sz="2800" dirty="0">
                <a:sym typeface="+mn-ea"/>
              </a:rPr>
              <a:t>是一个非常不错的选择</a:t>
            </a:r>
            <a:endParaRPr kumimoji="1" lang="zh-CN" altLang="en-US" sz="2800" dirty="0"/>
          </a:p>
          <a:p>
            <a:pPr lvl="1"/>
            <a:endPar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48598" y="491063"/>
            <a:ext cx="10227339" cy="4114800"/>
          </a:xfrm>
          <a:prstGeom prst="rect">
            <a:avLst/>
          </a:prstGeom>
          <a:noFill/>
        </p:spPr>
        <p:txBody>
          <a:bodyPr wrap="square" rtlCol="0">
            <a:spAutoFit/>
          </a:bodyPr>
          <a:lstStyle/>
          <a:p>
            <a:pPr>
              <a:lnSpc>
                <a:spcPct val="150000"/>
              </a:lnSpc>
            </a:pPr>
            <a:r>
              <a:rPr lang="en-US" altLang="en-US" sz="4000">
                <a:sym typeface="+mn-ea"/>
              </a:rPr>
              <a:t>Angular </a:t>
            </a:r>
            <a:r>
              <a:rPr lang="zh-CN" altLang="en-US" sz="4000">
                <a:sym typeface="+mn-ea"/>
              </a:rPr>
              <a:t>创建服务</a:t>
            </a:r>
            <a:r>
              <a:rPr lang="en-US" altLang="zh-CN" sz="4000">
                <a:sym typeface="+mn-ea"/>
              </a:rPr>
              <a:t>- Service()</a:t>
            </a:r>
            <a:endParaRPr lang="en-US" altLang="zh-CN" sz="400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3200">
                <a:sym typeface="+mn-ea"/>
              </a:rPr>
              <a:t>service()</a:t>
            </a:r>
            <a:r>
              <a:rPr lang="zh-CN" altLang="en-US" sz="3200">
                <a:sym typeface="+mn-ea"/>
              </a:rPr>
              <a:t>方法很适合使用在功能控制比较多的</a:t>
            </a:r>
            <a:r>
              <a:rPr lang="en-US" altLang="zh-CN" sz="3200">
                <a:sym typeface="+mn-ea"/>
              </a:rPr>
              <a:t>service</a:t>
            </a:r>
            <a:r>
              <a:rPr lang="zh-CN" altLang="en-US" sz="3600">
                <a:sym typeface="+mn-ea"/>
              </a:rPr>
              <a:t>里面</a:t>
            </a:r>
            <a:endParaRPr lang="zh-CN" altLang="en-US" sz="3600">
              <a:sym typeface="+mn-ea"/>
            </a:endParaRPr>
          </a:p>
          <a:p>
            <a:pPr>
              <a:lnSpc>
                <a:spcPct val="150000"/>
              </a:lnSpc>
            </a:pPr>
            <a:r>
              <a:rPr lang="zh-CN" altLang="en-US" sz="3600">
                <a:sym typeface="+mn-ea"/>
              </a:rPr>
              <a:t>语法：构造函数格式</a:t>
            </a:r>
            <a:endParaRPr lang="zh-CN" altLang="en-US" sz="3600">
              <a:sym typeface="+mn-ea"/>
            </a:endParaRPr>
          </a:p>
          <a:p>
            <a:pPr lvl="1"/>
            <a:r>
              <a:rPr lang="en-US" altLang="zh-CN" sz="3200">
                <a:sym typeface="Arial" panose="020B0604020202020204" pitchFamily="34" charset="0"/>
              </a:rPr>
              <a:t>angular.module().</a:t>
            </a:r>
            <a:r>
              <a:rPr lang="en-US" altLang="zh-CN" sz="3200">
                <a:sym typeface="+mn-ea"/>
              </a:rPr>
              <a:t> service</a:t>
            </a:r>
            <a:r>
              <a:rPr lang="en-US" altLang="zh-CN" sz="3600">
                <a:sym typeface="Arial" panose="020B0604020202020204" pitchFamily="34" charset="0"/>
              </a:rPr>
              <a:t>(“name”,fn)</a:t>
            </a:r>
            <a:endParaRPr lang="en-US" altLang="zh-CN" sz="3600">
              <a:sym typeface="Arial" panose="020B0604020202020204" pitchFamily="34" charset="0"/>
            </a:endParaRPr>
          </a:p>
          <a:p>
            <a:pPr lvl="1"/>
            <a:r>
              <a:rPr lang="zh-CN" altLang="en-US" sz="3200">
                <a:sym typeface="+mn-ea"/>
              </a:rPr>
              <a:t>一般直接用</a:t>
            </a:r>
            <a:r>
              <a:rPr lang="en-US" altLang="zh-CN" sz="3200">
                <a:sym typeface="+mn-ea"/>
              </a:rPr>
              <a:t>this</a:t>
            </a:r>
            <a:r>
              <a:rPr lang="zh-CN" altLang="en-US" sz="3200">
                <a:sym typeface="+mn-ea"/>
              </a:rPr>
              <a:t>来操作数据、定义函数。</a:t>
            </a:r>
            <a:endParaRPr kumimoji="1" lang="zh-CN" altLang="en-US" sz="3200" dirty="0">
              <a:sym typeface="+mn-ea"/>
            </a:endParaRPr>
          </a:p>
          <a:p>
            <a:pPr lvl="1"/>
            <a:endPar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48598" y="491063"/>
            <a:ext cx="10227339" cy="5608320"/>
          </a:xfrm>
          <a:prstGeom prst="rect">
            <a:avLst/>
          </a:prstGeom>
          <a:noFill/>
        </p:spPr>
        <p:txBody>
          <a:bodyPr wrap="square" rtlCol="0">
            <a:spAutoFit/>
          </a:bodyPr>
          <a:lstStyle/>
          <a:p>
            <a:pPr>
              <a:lnSpc>
                <a:spcPct val="150000"/>
              </a:lnSpc>
            </a:pPr>
            <a:r>
              <a:rPr lang="en-US" altLang="zh-CN" sz="2800" dirty="0">
                <a:sym typeface="+mn-ea"/>
              </a:rPr>
              <a:t>provider()</a:t>
            </a:r>
            <a:r>
              <a:rPr lang="zh-CN" altLang="en-US" sz="2800" dirty="0">
                <a:sym typeface="+mn-ea"/>
              </a:rPr>
              <a:t>是创建</a:t>
            </a:r>
            <a:r>
              <a:rPr lang="en-US" altLang="zh-CN" sz="2800" dirty="0">
                <a:sym typeface="+mn-ea"/>
              </a:rPr>
              <a:t>service</a:t>
            </a:r>
            <a:r>
              <a:rPr lang="zh-CN" altLang="en-US" sz="2800" dirty="0">
                <a:sym typeface="+mn-ea"/>
              </a:rPr>
              <a:t>最底层的</a:t>
            </a:r>
            <a:r>
              <a:rPr lang="zh-CN" altLang="en-US" sz="2400" dirty="0" smtClean="0">
                <a:sym typeface="+mn-ea"/>
              </a:rPr>
              <a:t>方式</a:t>
            </a:r>
            <a:endParaRPr lang="zh-CN" altLang="en-US" sz="2400" dirty="0" smtClean="0">
              <a:sym typeface="+mn-ea"/>
            </a:endParaRPr>
          </a:p>
          <a:p>
            <a:pPr>
              <a:lnSpc>
                <a:spcPct val="150000"/>
              </a:lnSpc>
            </a:pPr>
            <a:endParaRPr kumimoji="1" lang="zh-CN" altLang="en-US" sz="2000" dirty="0" smtClean="0">
              <a:sym typeface="+mn-ea"/>
            </a:endParaRPr>
          </a:p>
          <a:p>
            <a:pPr>
              <a:lnSpc>
                <a:spcPct val="150000"/>
              </a:lnSpc>
            </a:pPr>
            <a:r>
              <a:rPr lang="zh-CN" altLang="en-US" sz="2800" dirty="0">
                <a:sym typeface="+mn-ea"/>
              </a:rPr>
              <a:t>用于产生一个可配置的 </a:t>
            </a:r>
            <a:r>
              <a:rPr lang="en-US" altLang="zh-CN" sz="2800" dirty="0">
                <a:sym typeface="+mn-ea"/>
              </a:rPr>
              <a:t>Service</a:t>
            </a:r>
            <a:r>
              <a:rPr lang="zh-CN" altLang="en-US" sz="2800" dirty="0">
                <a:sym typeface="+mn-ea"/>
              </a:rPr>
              <a:t>，由两部分组成</a:t>
            </a:r>
            <a:r>
              <a:rPr lang="zh-CN" altLang="en-US" sz="2400" dirty="0" smtClean="0">
                <a:sym typeface="+mn-ea"/>
              </a:rPr>
              <a:t>。</a:t>
            </a:r>
            <a:endParaRPr lang="zh-CN" altLang="en-US" sz="2400" dirty="0" smtClean="0">
              <a:sym typeface="+mn-ea"/>
            </a:endParaRPr>
          </a:p>
          <a:p>
            <a:pPr>
              <a:lnSpc>
                <a:spcPct val="150000"/>
              </a:lnSpc>
            </a:pPr>
            <a:r>
              <a:rPr lang="zh-CN" altLang="en-US" sz="2800" dirty="0" smtClean="0">
                <a:sym typeface="+mn-ea"/>
              </a:rPr>
              <a:t>第一</a:t>
            </a:r>
            <a:r>
              <a:rPr lang="zh-CN" altLang="en-US" sz="2800" dirty="0">
                <a:sym typeface="+mn-ea"/>
              </a:rPr>
              <a:t>部分的变量和函数是可以在 </a:t>
            </a:r>
            <a:r>
              <a:rPr lang="en-US" altLang="zh-CN" sz="2800" dirty="0" err="1">
                <a:sym typeface="+mn-ea"/>
              </a:rPr>
              <a:t>app.config</a:t>
            </a:r>
            <a:r>
              <a:rPr lang="zh-CN" altLang="en-US" sz="2800" dirty="0">
                <a:sym typeface="+mn-ea"/>
              </a:rPr>
              <a:t> 函数中访问的，</a:t>
            </a:r>
            <a:r>
              <a:rPr lang="zh-CN" altLang="en-US" sz="2800" dirty="0" smtClean="0">
                <a:sym typeface="+mn-ea"/>
              </a:rPr>
              <a:t>可以</a:t>
            </a:r>
            <a:r>
              <a:rPr lang="zh-CN" altLang="en-US" sz="2800" dirty="0">
                <a:sym typeface="+mn-ea"/>
              </a:rPr>
              <a:t>在它们被其他地方访问到之前来修改它们</a:t>
            </a:r>
            <a:r>
              <a:rPr lang="zh-CN" altLang="en-US" sz="2400" dirty="0" smtClean="0">
                <a:sym typeface="+mn-ea"/>
              </a:rPr>
              <a:t>。</a:t>
            </a:r>
            <a:endParaRPr lang="zh-CN" altLang="en-US" sz="2400" dirty="0" smtClean="0">
              <a:sym typeface="+mn-ea"/>
            </a:endParaRPr>
          </a:p>
          <a:p>
            <a:pPr>
              <a:lnSpc>
                <a:spcPct val="150000"/>
              </a:lnSpc>
            </a:pPr>
            <a:endParaRPr kumimoji="1" lang="zh-CN" altLang="en-US" sz="2000" dirty="0" smtClean="0">
              <a:sym typeface="+mn-ea"/>
            </a:endParaRPr>
          </a:p>
          <a:p>
            <a:pPr>
              <a:lnSpc>
                <a:spcPct val="150000"/>
              </a:lnSpc>
            </a:pPr>
            <a:r>
              <a:rPr lang="zh-CN" altLang="en-US" sz="2800" dirty="0">
                <a:sym typeface="+mn-ea"/>
              </a:rPr>
              <a:t>第二部分的变量和函数是通过 </a:t>
            </a:r>
            <a:r>
              <a:rPr lang="en-US" altLang="zh-CN" sz="2800" dirty="0">
                <a:sym typeface="+mn-ea"/>
              </a:rPr>
              <a:t>$get()</a:t>
            </a:r>
            <a:r>
              <a:rPr lang="zh-CN" altLang="en-US" sz="2800" dirty="0">
                <a:sym typeface="+mn-ea"/>
              </a:rPr>
              <a:t> 函数返回的，可以在任何传入了该 </a:t>
            </a:r>
            <a:r>
              <a:rPr lang="en-US" altLang="zh-CN" sz="2800" dirty="0">
                <a:sym typeface="+mn-ea"/>
              </a:rPr>
              <a:t>provider </a:t>
            </a:r>
            <a:r>
              <a:rPr lang="zh-CN" altLang="en-US" sz="2800" dirty="0">
                <a:sym typeface="+mn-ea"/>
              </a:rPr>
              <a:t>的控制器中进行访问的。</a:t>
            </a:r>
            <a:endParaRPr kumimoji="1" lang="zh-CN" altLang="en-US" sz="2400" dirty="0">
              <a:sym typeface="+mn-ea"/>
            </a:endParaRPr>
          </a:p>
          <a:p>
            <a:pPr>
              <a:lnSpc>
                <a:spcPct val="150000"/>
              </a:lnSpc>
            </a:pPr>
            <a:endParaRPr kumimoji="1" lang="zh-CN" altLang="en-US" sz="2000" dirty="0">
              <a:sym typeface="+mn-ea"/>
            </a:endParaRPr>
          </a:p>
          <a:p>
            <a:pPr lvl="1"/>
            <a:endParaRPr kumimoji="1"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三种方法的比较</a:t>
            </a:r>
            <a:endParaRPr lang="zh-CN" altLang="en-US"/>
          </a:p>
        </p:txBody>
      </p:sp>
      <p:sp>
        <p:nvSpPr>
          <p:cNvPr id="3" name="内容占位符 2"/>
          <p:cNvSpPr>
            <a:spLocks noGrp="1"/>
          </p:cNvSpPr>
          <p:nvPr>
            <p:ph idx="1"/>
          </p:nvPr>
        </p:nvSpPr>
        <p:spPr/>
        <p:txBody>
          <a:bodyPr/>
          <a:p>
            <a:endParaRPr lang="zh-CN" altLang="en-US"/>
          </a:p>
          <a:p>
            <a:r>
              <a:rPr lang="zh-CN" altLang="en-US"/>
              <a:t>需要在config中进行全局配置的话，只能选择provider方法</a:t>
            </a:r>
            <a:endParaRPr lang="zh-CN" altLang="en-US"/>
          </a:p>
          <a:p>
            <a:r>
              <a:rPr lang="zh-CN" altLang="en-US"/>
              <a:t>factory和service是使用比较频繁的创建服务的方法。他们之间的唯一区别是：service方法用于注入的结果通常是new出来的对象，factory方法注入的结果通常是一系列的functions</a:t>
            </a:r>
            <a:endParaRPr lang="zh-CN" altLang="en-US"/>
          </a:p>
          <a:p>
            <a:r>
              <a:rPr lang="zh-CN" altLang="en-US"/>
              <a:t>provider是创建服务最为复杂的方法，除非你需要创建一个可以复用的代码段并且需要进行全局配置，才需要使用provider创建</a:t>
            </a:r>
            <a:endParaRPr lang="zh-CN" altLang="en-US"/>
          </a:p>
          <a:p>
            <a:r>
              <a:rPr lang="zh-CN" altLang="en-US"/>
              <a:t>所有具有特定性目的的对象都是通过factory方法去创建</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1829</Words>
  <Application>WPS 演示</Application>
  <PresentationFormat>宽屏</PresentationFormat>
  <Paragraphs>114</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宋体</vt:lpstr>
      <vt:lpstr>Wingdings</vt:lpstr>
      <vt:lpstr>微软雅黑</vt:lpstr>
      <vt:lpstr>Arial Unicode MS</vt:lpstr>
      <vt:lpstr>Calibri Light</vt:lpstr>
      <vt:lpstr>Calibri</vt:lpstr>
      <vt:lpstr>Office 主题</vt:lpstr>
      <vt:lpstr>AngularJs</vt:lpstr>
      <vt:lpstr>Angular 内容概要</vt:lpstr>
      <vt:lpstr>Angular 服务</vt:lpstr>
      <vt:lpstr>分层思想</vt:lpstr>
      <vt:lpstr>Angular 服务</vt:lpstr>
      <vt:lpstr>PowerPoint 演示文稿</vt:lpstr>
      <vt:lpstr>PowerPoint 演示文稿</vt:lpstr>
      <vt:lpstr>PowerPoint 演示文稿</vt:lpstr>
      <vt:lpstr>三种方法的比较</vt:lpstr>
      <vt:lpstr>Angular 服务</vt:lpstr>
      <vt:lpstr>Angular 服务</vt:lpstr>
      <vt:lpstr>Angular 服务</vt:lpstr>
      <vt:lpstr>PowerPoint 演示文稿</vt:lpstr>
      <vt:lpstr>Angular 注入器</vt:lpstr>
      <vt:lpstr>Angular 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基础知识</dc:title>
  <dc:creator>guorong tao</dc:creator>
  <cp:lastModifiedBy>HLT</cp:lastModifiedBy>
  <cp:revision>319</cp:revision>
  <dcterms:created xsi:type="dcterms:W3CDTF">2016-01-06T07:24:00Z</dcterms:created>
  <dcterms:modified xsi:type="dcterms:W3CDTF">2017-10-12T01:19:07Z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