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4"/>
  </p:notesMasterIdLst>
  <p:sldIdLst>
    <p:sldId id="256" r:id="rId2"/>
    <p:sldId id="257" r:id="rId3"/>
    <p:sldId id="258" r:id="rId4"/>
    <p:sldId id="260" r:id="rId5"/>
    <p:sldId id="263" r:id="rId6"/>
    <p:sldId id="261" r:id="rId7"/>
    <p:sldId id="259" r:id="rId8"/>
    <p:sldId id="266" r:id="rId9"/>
    <p:sldId id="262"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23FB4-6E13-43BB-A161-45D5CDBEE308}"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25272-5C1B-49F3-91FE-7C3B6967C5E4}" type="slidenum">
              <a:rPr lang="en-US" smtClean="0"/>
              <a:t>‹#›</a:t>
            </a:fld>
            <a:endParaRPr lang="en-US"/>
          </a:p>
        </p:txBody>
      </p:sp>
    </p:spTree>
    <p:extLst>
      <p:ext uri="{BB962C8B-B14F-4D97-AF65-F5344CB8AC3E}">
        <p14:creationId xmlns:p14="http://schemas.microsoft.com/office/powerpoint/2010/main" val="10709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ADB6F-98E6-4DCC-A4A6-183D4B7F059A}"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316716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ADB6F-98E6-4DCC-A4A6-183D4B7F059A}"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387078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44ADB6F-98E6-4DCC-A4A6-183D4B7F059A}" type="datetimeFigureOut">
              <a:rPr lang="en-US" smtClean="0"/>
              <a:t>5/17/2021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37109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ADB6F-98E6-4DCC-A4A6-183D4B7F059A}"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211766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44ADB6F-98E6-4DCC-A4A6-183D4B7F059A}" type="datetimeFigureOut">
              <a:rPr lang="en-US" smtClean="0"/>
              <a:t>5/17/2021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330BFF4-6BFD-4852-8A03-0072F7B4C72B}" type="slidenum">
              <a:rPr lang="en-US" smtClean="0"/>
              <a:t>‹#›</a:t>
            </a:fld>
            <a:endParaRPr lang="en-US"/>
          </a:p>
        </p:txBody>
      </p:sp>
    </p:spTree>
    <p:extLst>
      <p:ext uri="{BB962C8B-B14F-4D97-AF65-F5344CB8AC3E}">
        <p14:creationId xmlns:p14="http://schemas.microsoft.com/office/powerpoint/2010/main" val="352128399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4ADB6F-98E6-4DCC-A4A6-183D4B7F059A}"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184836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4ADB6F-98E6-4DCC-A4A6-183D4B7F059A}"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277222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4ADB6F-98E6-4DCC-A4A6-183D4B7F059A}"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30016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ADB6F-98E6-4DCC-A4A6-183D4B7F059A}"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17982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4ADB6F-98E6-4DCC-A4A6-183D4B7F059A}"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37216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4ADB6F-98E6-4DCC-A4A6-183D4B7F059A}"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0BFF4-6BFD-4852-8A03-0072F7B4C72B}" type="slidenum">
              <a:rPr lang="en-US" smtClean="0"/>
              <a:t>‹#›</a:t>
            </a:fld>
            <a:endParaRPr lang="en-US"/>
          </a:p>
        </p:txBody>
      </p:sp>
    </p:spTree>
    <p:extLst>
      <p:ext uri="{BB962C8B-B14F-4D97-AF65-F5344CB8AC3E}">
        <p14:creationId xmlns:p14="http://schemas.microsoft.com/office/powerpoint/2010/main" val="397095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44ADB6F-98E6-4DCC-A4A6-183D4B7F059A}" type="datetimeFigureOut">
              <a:rPr lang="en-US" smtClean="0"/>
              <a:t>5/17/2021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330BFF4-6BFD-4852-8A03-0072F7B4C72B}" type="slidenum">
              <a:rPr lang="en-US" smtClean="0"/>
              <a:t>‹#›</a:t>
            </a:fld>
            <a:endParaRPr lang="en-US"/>
          </a:p>
        </p:txBody>
      </p:sp>
    </p:spTree>
    <p:extLst>
      <p:ext uri="{BB962C8B-B14F-4D97-AF65-F5344CB8AC3E}">
        <p14:creationId xmlns:p14="http://schemas.microsoft.com/office/powerpoint/2010/main" val="195235869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displayr.com/what-is-a-roc-curve-how-to-interpret-i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paulvanderlaken.com/2019/08/16/roc-auc-precision-and-recall-visually-explain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D892-24E2-414C-8B5E-BB7119FDF007}"/>
              </a:ext>
            </a:extLst>
          </p:cNvPr>
          <p:cNvSpPr>
            <a:spLocks noGrp="1"/>
          </p:cNvSpPr>
          <p:nvPr>
            <p:ph type="ctrTitle"/>
          </p:nvPr>
        </p:nvSpPr>
        <p:spPr/>
        <p:txBody>
          <a:bodyPr/>
          <a:lstStyle/>
          <a:p>
            <a:r>
              <a:rPr lang="en-US" dirty="0"/>
              <a:t>Bank Marketing Campaign</a:t>
            </a:r>
          </a:p>
        </p:txBody>
      </p:sp>
      <p:sp>
        <p:nvSpPr>
          <p:cNvPr id="3" name="Subtitle 2">
            <a:extLst>
              <a:ext uri="{FF2B5EF4-FFF2-40B4-BE49-F238E27FC236}">
                <a16:creationId xmlns:a16="http://schemas.microsoft.com/office/drawing/2014/main" id="{281A6F3D-8963-44EA-8EB3-149594DAD347}"/>
              </a:ext>
            </a:extLst>
          </p:cNvPr>
          <p:cNvSpPr>
            <a:spLocks noGrp="1"/>
          </p:cNvSpPr>
          <p:nvPr>
            <p:ph type="subTitle" idx="1"/>
          </p:nvPr>
        </p:nvSpPr>
        <p:spPr>
          <a:xfrm>
            <a:off x="1523999" y="3996250"/>
            <a:ext cx="9420225" cy="2261675"/>
          </a:xfrm>
        </p:spPr>
        <p:txBody>
          <a:bodyPr>
            <a:normAutofit/>
          </a:bodyPr>
          <a:lstStyle/>
          <a:p>
            <a:pPr marL="0" indent="0" algn="ctr">
              <a:buNone/>
            </a:pPr>
            <a:r>
              <a:rPr lang="en-US" sz="2000" dirty="0"/>
              <a:t>An analysis of data collected from a marketing campaign conducted to encourage clients to subscribe to a term deposit.</a:t>
            </a:r>
          </a:p>
          <a:p>
            <a:pPr marL="0" indent="0" algn="ctr">
              <a:buNone/>
            </a:pPr>
            <a:endParaRPr lang="en-US" sz="2000" dirty="0"/>
          </a:p>
          <a:p>
            <a:pPr marL="0" indent="0">
              <a:buNone/>
            </a:pPr>
            <a:r>
              <a:rPr lang="en-US" sz="1800" dirty="0"/>
              <a:t>Analysis Completed: 5/18/21</a:t>
            </a:r>
          </a:p>
          <a:p>
            <a:pPr marL="0" indent="0">
              <a:buNone/>
            </a:pPr>
            <a:r>
              <a:rPr lang="en-US" sz="1800" dirty="0"/>
              <a:t>Completed by: Alyson Lamberti</a:t>
            </a:r>
          </a:p>
        </p:txBody>
      </p:sp>
    </p:spTree>
    <p:extLst>
      <p:ext uri="{BB962C8B-B14F-4D97-AF65-F5344CB8AC3E}">
        <p14:creationId xmlns:p14="http://schemas.microsoft.com/office/powerpoint/2010/main" val="421099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CEAD-56C9-4510-9E55-43C5340B3261}"/>
              </a:ext>
            </a:extLst>
          </p:cNvPr>
          <p:cNvSpPr>
            <a:spLocks noGrp="1"/>
          </p:cNvSpPr>
          <p:nvPr>
            <p:ph type="title"/>
          </p:nvPr>
        </p:nvSpPr>
        <p:spPr/>
        <p:txBody>
          <a:bodyPr/>
          <a:lstStyle/>
          <a:p>
            <a:r>
              <a:rPr lang="en-US" dirty="0"/>
              <a:t>Current model performance</a:t>
            </a:r>
          </a:p>
        </p:txBody>
      </p:sp>
      <p:pic>
        <p:nvPicPr>
          <p:cNvPr id="7" name="Content Placeholder 6">
            <a:extLst>
              <a:ext uri="{FF2B5EF4-FFF2-40B4-BE49-F238E27FC236}">
                <a16:creationId xmlns:a16="http://schemas.microsoft.com/office/drawing/2014/main" id="{115949BC-C3E5-4A45-9024-7FF5A945EB89}"/>
              </a:ext>
            </a:extLst>
          </p:cNvPr>
          <p:cNvPicPr>
            <a:picLocks noGrp="1" noChangeAspect="1"/>
          </p:cNvPicPr>
          <p:nvPr>
            <p:ph idx="1"/>
          </p:nvPr>
        </p:nvPicPr>
        <p:blipFill>
          <a:blip r:embed="rId2"/>
          <a:stretch>
            <a:fillRect/>
          </a:stretch>
        </p:blipFill>
        <p:spPr>
          <a:xfrm>
            <a:off x="5654338" y="2638988"/>
            <a:ext cx="3193068" cy="2299671"/>
          </a:xfrm>
        </p:spPr>
      </p:pic>
      <p:sp>
        <p:nvSpPr>
          <p:cNvPr id="3" name="TextBox 2">
            <a:extLst>
              <a:ext uri="{FF2B5EF4-FFF2-40B4-BE49-F238E27FC236}">
                <a16:creationId xmlns:a16="http://schemas.microsoft.com/office/drawing/2014/main" id="{72003802-5E1D-454C-874D-30CFB5D1FC6C}"/>
              </a:ext>
            </a:extLst>
          </p:cNvPr>
          <p:cNvSpPr txBox="1"/>
          <p:nvPr/>
        </p:nvSpPr>
        <p:spPr>
          <a:xfrm>
            <a:off x="194571" y="1890233"/>
            <a:ext cx="11852427" cy="369332"/>
          </a:xfrm>
          <a:prstGeom prst="rect">
            <a:avLst/>
          </a:prstGeom>
          <a:noFill/>
        </p:spPr>
        <p:txBody>
          <a:bodyPr wrap="square" rtlCol="0">
            <a:spAutoFit/>
          </a:bodyPr>
          <a:lstStyle/>
          <a:p>
            <a:pPr algn="ctr"/>
            <a:r>
              <a:rPr lang="en-US" dirty="0">
                <a:solidFill>
                  <a:schemeClr val="bg1"/>
                </a:solidFill>
              </a:rPr>
              <a:t>As a deeper evaluation the ROC curve and Precision-Recall curve are evaluated</a:t>
            </a:r>
          </a:p>
        </p:txBody>
      </p:sp>
      <p:sp>
        <p:nvSpPr>
          <p:cNvPr id="4" name="TextBox 3">
            <a:extLst>
              <a:ext uri="{FF2B5EF4-FFF2-40B4-BE49-F238E27FC236}">
                <a16:creationId xmlns:a16="http://schemas.microsoft.com/office/drawing/2014/main" id="{89958D41-5F3A-412C-98C0-84D550E7505D}"/>
              </a:ext>
            </a:extLst>
          </p:cNvPr>
          <p:cNvSpPr txBox="1"/>
          <p:nvPr/>
        </p:nvSpPr>
        <p:spPr>
          <a:xfrm>
            <a:off x="194571" y="2385510"/>
            <a:ext cx="514391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ROC curve is a common metric that evaluates the True Positive Rate (the proportion of observations that were correctly predicted to be positive out of all positive observations) against the False Positive Rate (the proportion of observations that are incorrectly predicted to be positive out of all negative observations).</a:t>
            </a:r>
          </a:p>
          <a:p>
            <a:pPr marL="285750" indent="-285750">
              <a:buFont typeface="Arial" panose="020B0604020202020204" pitchFamily="34" charset="0"/>
              <a:buChar char="•"/>
            </a:pPr>
            <a:r>
              <a:rPr lang="en-US" dirty="0"/>
              <a:t>An Ideal ROC curve is graphed to the far left corner of the graph with an AUC (Area Under the Curve) very large value close to 1.</a:t>
            </a:r>
          </a:p>
          <a:p>
            <a:pPr marL="285750" indent="-285750">
              <a:buFont typeface="Arial" panose="020B0604020202020204" pitchFamily="34" charset="0"/>
              <a:buChar char="•"/>
            </a:pPr>
            <a:r>
              <a:rPr lang="en-US" dirty="0"/>
              <a:t>This models’ predictions show graph under the diagonal line (a model with no prediction value) with a very small AUC of 0.235. This means that the model is providing virtually no value as it is predicting almost all values as ‘yes’ when they are truly a ‘no’</a:t>
            </a:r>
          </a:p>
        </p:txBody>
      </p:sp>
      <p:pic>
        <p:nvPicPr>
          <p:cNvPr id="8" name="Picture 7">
            <a:extLst>
              <a:ext uri="{FF2B5EF4-FFF2-40B4-BE49-F238E27FC236}">
                <a16:creationId xmlns:a16="http://schemas.microsoft.com/office/drawing/2014/main" id="{9D85B34D-0FD2-4AAB-ADA0-EBE210425224}"/>
              </a:ext>
            </a:extLst>
          </p:cNvPr>
          <p:cNvPicPr>
            <a:picLocks noChangeAspect="1"/>
          </p:cNvPicPr>
          <p:nvPr/>
        </p:nvPicPr>
        <p:blipFill>
          <a:blip r:embed="rId3"/>
          <a:stretch>
            <a:fillRect/>
          </a:stretch>
        </p:blipFill>
        <p:spPr>
          <a:xfrm>
            <a:off x="9163257" y="4444691"/>
            <a:ext cx="2621825" cy="2129133"/>
          </a:xfrm>
          <a:prstGeom prst="rect">
            <a:avLst/>
          </a:prstGeom>
        </p:spPr>
      </p:pic>
      <p:sp>
        <p:nvSpPr>
          <p:cNvPr id="12" name="TextBox 11">
            <a:extLst>
              <a:ext uri="{FF2B5EF4-FFF2-40B4-BE49-F238E27FC236}">
                <a16:creationId xmlns:a16="http://schemas.microsoft.com/office/drawing/2014/main" id="{63D419ED-48D1-4FDF-9093-6A1104C2B4C8}"/>
              </a:ext>
            </a:extLst>
          </p:cNvPr>
          <p:cNvSpPr txBox="1"/>
          <p:nvPr/>
        </p:nvSpPr>
        <p:spPr>
          <a:xfrm>
            <a:off x="8756340" y="6574106"/>
            <a:ext cx="3435660" cy="261609"/>
          </a:xfrm>
          <a:prstGeom prst="rect">
            <a:avLst/>
          </a:prstGeom>
          <a:noFill/>
        </p:spPr>
        <p:txBody>
          <a:bodyPr wrap="square">
            <a:spAutoFit/>
          </a:bodyPr>
          <a:lstStyle/>
          <a:p>
            <a:r>
              <a:rPr lang="en-US" sz="1100" dirty="0">
                <a:hlinkClick r:id="rId4"/>
              </a:rPr>
              <a:t>What is a ROC Curve and How to Interpret It | </a:t>
            </a:r>
            <a:r>
              <a:rPr lang="en-US" sz="1100" dirty="0" err="1">
                <a:hlinkClick r:id="rId4"/>
              </a:rPr>
              <a:t>Displayr</a:t>
            </a:r>
            <a:endParaRPr lang="en-US" sz="1100" dirty="0"/>
          </a:p>
        </p:txBody>
      </p:sp>
      <p:sp>
        <p:nvSpPr>
          <p:cNvPr id="13" name="TextBox 12">
            <a:extLst>
              <a:ext uri="{FF2B5EF4-FFF2-40B4-BE49-F238E27FC236}">
                <a16:creationId xmlns:a16="http://schemas.microsoft.com/office/drawing/2014/main" id="{31B7A9BC-D8ED-4D41-AD17-0C8B5ED3CD62}"/>
              </a:ext>
            </a:extLst>
          </p:cNvPr>
          <p:cNvSpPr txBox="1"/>
          <p:nvPr/>
        </p:nvSpPr>
        <p:spPr>
          <a:xfrm>
            <a:off x="9408848" y="3976327"/>
            <a:ext cx="2047760" cy="369332"/>
          </a:xfrm>
          <a:prstGeom prst="rect">
            <a:avLst/>
          </a:prstGeom>
          <a:noFill/>
        </p:spPr>
        <p:txBody>
          <a:bodyPr wrap="square" rtlCol="0">
            <a:spAutoFit/>
          </a:bodyPr>
          <a:lstStyle/>
          <a:p>
            <a:pPr algn="ctr"/>
            <a:r>
              <a:rPr lang="en-US" b="1" dirty="0"/>
              <a:t>Ideal ROC Curve</a:t>
            </a:r>
          </a:p>
        </p:txBody>
      </p:sp>
      <p:cxnSp>
        <p:nvCxnSpPr>
          <p:cNvPr id="15" name="Straight Arrow Connector 14">
            <a:extLst>
              <a:ext uri="{FF2B5EF4-FFF2-40B4-BE49-F238E27FC236}">
                <a16:creationId xmlns:a16="http://schemas.microsoft.com/office/drawing/2014/main" id="{503DBE7F-5CB7-46CC-A017-E7405D70BFE4}"/>
              </a:ext>
            </a:extLst>
          </p:cNvPr>
          <p:cNvCxnSpPr/>
          <p:nvPr/>
        </p:nvCxnSpPr>
        <p:spPr>
          <a:xfrm flipH="1" flipV="1">
            <a:off x="9827581" y="4938659"/>
            <a:ext cx="772357" cy="5705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272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CEAD-56C9-4510-9E55-43C5340B3261}"/>
              </a:ext>
            </a:extLst>
          </p:cNvPr>
          <p:cNvSpPr>
            <a:spLocks noGrp="1"/>
          </p:cNvSpPr>
          <p:nvPr>
            <p:ph type="title"/>
          </p:nvPr>
        </p:nvSpPr>
        <p:spPr/>
        <p:txBody>
          <a:bodyPr/>
          <a:lstStyle/>
          <a:p>
            <a:r>
              <a:rPr lang="en-US" dirty="0"/>
              <a:t>Current model performance</a:t>
            </a:r>
          </a:p>
        </p:txBody>
      </p:sp>
      <p:pic>
        <p:nvPicPr>
          <p:cNvPr id="9" name="Picture 8">
            <a:extLst>
              <a:ext uri="{FF2B5EF4-FFF2-40B4-BE49-F238E27FC236}">
                <a16:creationId xmlns:a16="http://schemas.microsoft.com/office/drawing/2014/main" id="{76AC70FB-65C4-42EA-B51D-60E680E88772}"/>
              </a:ext>
            </a:extLst>
          </p:cNvPr>
          <p:cNvPicPr>
            <a:picLocks noChangeAspect="1"/>
          </p:cNvPicPr>
          <p:nvPr/>
        </p:nvPicPr>
        <p:blipFill>
          <a:blip r:embed="rId2"/>
          <a:stretch>
            <a:fillRect/>
          </a:stretch>
        </p:blipFill>
        <p:spPr>
          <a:xfrm>
            <a:off x="6094959" y="2259565"/>
            <a:ext cx="3376630" cy="2661384"/>
          </a:xfrm>
          <a:prstGeom prst="rect">
            <a:avLst/>
          </a:prstGeom>
        </p:spPr>
      </p:pic>
      <p:sp>
        <p:nvSpPr>
          <p:cNvPr id="10" name="TextBox 9">
            <a:extLst>
              <a:ext uri="{FF2B5EF4-FFF2-40B4-BE49-F238E27FC236}">
                <a16:creationId xmlns:a16="http://schemas.microsoft.com/office/drawing/2014/main" id="{B64B0FF7-B2BA-41B7-8090-E6280A76A948}"/>
              </a:ext>
            </a:extLst>
          </p:cNvPr>
          <p:cNvSpPr txBox="1"/>
          <p:nvPr/>
        </p:nvSpPr>
        <p:spPr>
          <a:xfrm>
            <a:off x="145002" y="2259564"/>
            <a:ext cx="5829670" cy="3693319"/>
          </a:xfrm>
          <a:prstGeom prst="rect">
            <a:avLst/>
          </a:prstGeom>
          <a:noFill/>
        </p:spPr>
        <p:txBody>
          <a:bodyPr wrap="square" rtlCol="0">
            <a:spAutoFit/>
          </a:bodyPr>
          <a:lstStyle/>
          <a:p>
            <a:pPr algn="l" fontAlgn="base">
              <a:buFont typeface="Arial" panose="020B0604020202020204" pitchFamily="34" charset="0"/>
              <a:buChar char="•"/>
            </a:pPr>
            <a:r>
              <a:rPr lang="en-US" dirty="0"/>
              <a:t>Precision-Recall curves are better evaluators of imbalance data sets because it focuses on how well the model is predicting the minority class (the positive ‘yes’) </a:t>
            </a:r>
          </a:p>
          <a:p>
            <a:pPr algn="l" fontAlgn="base">
              <a:buFont typeface="Arial" panose="020B0604020202020204" pitchFamily="34" charset="0"/>
              <a:buChar char="•"/>
            </a:pPr>
            <a:r>
              <a:rPr lang="en-US" dirty="0"/>
              <a:t>Precision is what percentage of the positive predictions were correct </a:t>
            </a:r>
          </a:p>
          <a:p>
            <a:pPr algn="l" fontAlgn="base">
              <a:buFont typeface="Arial" panose="020B0604020202020204" pitchFamily="34" charset="0"/>
              <a:buChar char="•"/>
            </a:pPr>
            <a:r>
              <a:rPr lang="en-US" dirty="0"/>
              <a:t>Recall is what percentage of the actual positives were identified </a:t>
            </a:r>
          </a:p>
          <a:p>
            <a:pPr algn="l" fontAlgn="base">
              <a:buFont typeface="Arial" panose="020B0604020202020204" pitchFamily="34" charset="0"/>
              <a:buChar char="•"/>
            </a:pPr>
            <a:r>
              <a:rPr lang="en-US" dirty="0"/>
              <a:t> An ideal curve is to the far right corner of the graph.</a:t>
            </a:r>
          </a:p>
          <a:p>
            <a:pPr algn="l" fontAlgn="base">
              <a:buFont typeface="Arial" panose="020B0604020202020204" pitchFamily="34" charset="0"/>
              <a:buChar char="•"/>
            </a:pPr>
            <a:r>
              <a:rPr lang="en-US" dirty="0"/>
              <a:t>This models predictions graph under the horizontal line  (A no-skill model with a precision that is the ratio of positive examples in the dataset). This means that the model is very poor and only correctly predicting a ‘yes’ because it is predicting almost everything a ‘yes’</a:t>
            </a:r>
          </a:p>
        </p:txBody>
      </p:sp>
      <p:sp>
        <p:nvSpPr>
          <p:cNvPr id="3" name="TextBox 2">
            <a:extLst>
              <a:ext uri="{FF2B5EF4-FFF2-40B4-BE49-F238E27FC236}">
                <a16:creationId xmlns:a16="http://schemas.microsoft.com/office/drawing/2014/main" id="{72003802-5E1D-454C-874D-30CFB5D1FC6C}"/>
              </a:ext>
            </a:extLst>
          </p:cNvPr>
          <p:cNvSpPr txBox="1"/>
          <p:nvPr/>
        </p:nvSpPr>
        <p:spPr>
          <a:xfrm>
            <a:off x="194571" y="1890233"/>
            <a:ext cx="11852427" cy="369332"/>
          </a:xfrm>
          <a:prstGeom prst="rect">
            <a:avLst/>
          </a:prstGeom>
          <a:noFill/>
        </p:spPr>
        <p:txBody>
          <a:bodyPr wrap="square" rtlCol="0">
            <a:spAutoFit/>
          </a:bodyPr>
          <a:lstStyle/>
          <a:p>
            <a:pPr algn="ctr"/>
            <a:r>
              <a:rPr lang="en-US" dirty="0">
                <a:solidFill>
                  <a:schemeClr val="bg1"/>
                </a:solidFill>
              </a:rPr>
              <a:t>As a deeper evaluation the ROC curve and Precision-Recall curve are evaluated</a:t>
            </a:r>
          </a:p>
        </p:txBody>
      </p:sp>
      <p:pic>
        <p:nvPicPr>
          <p:cNvPr id="12" name="Picture 11">
            <a:extLst>
              <a:ext uri="{FF2B5EF4-FFF2-40B4-BE49-F238E27FC236}">
                <a16:creationId xmlns:a16="http://schemas.microsoft.com/office/drawing/2014/main" id="{CAE752A8-AE14-46D2-9480-43EAEF4C77B0}"/>
              </a:ext>
            </a:extLst>
          </p:cNvPr>
          <p:cNvPicPr>
            <a:picLocks noChangeAspect="1"/>
          </p:cNvPicPr>
          <p:nvPr/>
        </p:nvPicPr>
        <p:blipFill>
          <a:blip r:embed="rId3"/>
          <a:stretch>
            <a:fillRect/>
          </a:stretch>
        </p:blipFill>
        <p:spPr>
          <a:xfrm>
            <a:off x="9673424" y="4650918"/>
            <a:ext cx="2027345" cy="1922906"/>
          </a:xfrm>
          <a:prstGeom prst="rect">
            <a:avLst/>
          </a:prstGeom>
        </p:spPr>
      </p:pic>
      <p:sp>
        <p:nvSpPr>
          <p:cNvPr id="13" name="TextBox 12">
            <a:extLst>
              <a:ext uri="{FF2B5EF4-FFF2-40B4-BE49-F238E27FC236}">
                <a16:creationId xmlns:a16="http://schemas.microsoft.com/office/drawing/2014/main" id="{412854AF-9E32-4BEB-A24E-1DCF4ED16DF3}"/>
              </a:ext>
            </a:extLst>
          </p:cNvPr>
          <p:cNvSpPr txBox="1"/>
          <p:nvPr/>
        </p:nvSpPr>
        <p:spPr>
          <a:xfrm>
            <a:off x="9500309" y="4272708"/>
            <a:ext cx="2373574" cy="369332"/>
          </a:xfrm>
          <a:prstGeom prst="rect">
            <a:avLst/>
          </a:prstGeom>
          <a:noFill/>
        </p:spPr>
        <p:txBody>
          <a:bodyPr wrap="square" rtlCol="0">
            <a:spAutoFit/>
          </a:bodyPr>
          <a:lstStyle/>
          <a:p>
            <a:pPr algn="ctr"/>
            <a:r>
              <a:rPr lang="en-US" b="1" dirty="0"/>
              <a:t>Ideal Precision-Recall</a:t>
            </a:r>
          </a:p>
        </p:txBody>
      </p:sp>
      <p:sp>
        <p:nvSpPr>
          <p:cNvPr id="15" name="TextBox 14">
            <a:extLst>
              <a:ext uri="{FF2B5EF4-FFF2-40B4-BE49-F238E27FC236}">
                <a16:creationId xmlns:a16="http://schemas.microsoft.com/office/drawing/2014/main" id="{02372C71-B901-47AA-94C6-9463AFA9BA30}"/>
              </a:ext>
            </a:extLst>
          </p:cNvPr>
          <p:cNvSpPr txBox="1"/>
          <p:nvPr/>
        </p:nvSpPr>
        <p:spPr>
          <a:xfrm>
            <a:off x="7637015" y="6573824"/>
            <a:ext cx="4409983" cy="261610"/>
          </a:xfrm>
          <a:prstGeom prst="rect">
            <a:avLst/>
          </a:prstGeom>
          <a:noFill/>
        </p:spPr>
        <p:txBody>
          <a:bodyPr wrap="square">
            <a:spAutoFit/>
          </a:bodyPr>
          <a:lstStyle/>
          <a:p>
            <a:r>
              <a:rPr lang="en-US" sz="1100" dirty="0">
                <a:hlinkClick r:id="rId4"/>
              </a:rPr>
              <a:t>ROC, AUC, precision, and recall visually explained – paulvanderlaken.com</a:t>
            </a:r>
            <a:endParaRPr lang="en-US" sz="1100" dirty="0"/>
          </a:p>
        </p:txBody>
      </p:sp>
    </p:spTree>
    <p:extLst>
      <p:ext uri="{BB962C8B-B14F-4D97-AF65-F5344CB8AC3E}">
        <p14:creationId xmlns:p14="http://schemas.microsoft.com/office/powerpoint/2010/main" val="255663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CEAD-56C9-4510-9E55-43C5340B3261}"/>
              </a:ext>
            </a:extLst>
          </p:cNvPr>
          <p:cNvSpPr>
            <a:spLocks noGrp="1"/>
          </p:cNvSpPr>
          <p:nvPr>
            <p:ph type="title"/>
          </p:nvPr>
        </p:nvSpPr>
        <p:spPr/>
        <p:txBody>
          <a:bodyPr/>
          <a:lstStyle/>
          <a:p>
            <a:r>
              <a:rPr lang="en-US" dirty="0"/>
              <a:t>new model performance</a:t>
            </a:r>
          </a:p>
        </p:txBody>
      </p:sp>
      <p:sp>
        <p:nvSpPr>
          <p:cNvPr id="10" name="TextBox 9">
            <a:extLst>
              <a:ext uri="{FF2B5EF4-FFF2-40B4-BE49-F238E27FC236}">
                <a16:creationId xmlns:a16="http://schemas.microsoft.com/office/drawing/2014/main" id="{B64B0FF7-B2BA-41B7-8090-E6280A76A948}"/>
              </a:ext>
            </a:extLst>
          </p:cNvPr>
          <p:cNvSpPr txBox="1"/>
          <p:nvPr/>
        </p:nvSpPr>
        <p:spPr>
          <a:xfrm>
            <a:off x="4264119" y="2612590"/>
            <a:ext cx="3938726" cy="2862322"/>
          </a:xfrm>
          <a:prstGeom prst="rect">
            <a:avLst/>
          </a:prstGeom>
          <a:noFill/>
        </p:spPr>
        <p:txBody>
          <a:bodyPr wrap="square" rtlCol="0">
            <a:spAutoFit/>
          </a:bodyPr>
          <a:lstStyle/>
          <a:p>
            <a:pPr algn="l" fontAlgn="base">
              <a:buFont typeface="Arial" panose="020B0604020202020204" pitchFamily="34" charset="0"/>
              <a:buChar char="•"/>
            </a:pPr>
            <a:r>
              <a:rPr lang="en-US" dirty="0"/>
              <a:t>As seen in both the ROC curve and the Precision-Recall curve, this new model with a cleaned data set is outperforming the current model. </a:t>
            </a:r>
          </a:p>
          <a:p>
            <a:pPr algn="l" fontAlgn="base"/>
            <a:endParaRPr lang="en-US" dirty="0"/>
          </a:p>
          <a:p>
            <a:pPr algn="l" fontAlgn="base">
              <a:buFont typeface="Arial" panose="020B0604020202020204" pitchFamily="34" charset="0"/>
              <a:buChar char="•"/>
            </a:pPr>
            <a:r>
              <a:rPr lang="en-US" dirty="0"/>
              <a:t>This type of classifier also produces a list of variable importance. It is shown that two of the variables found in the earlier data exploration are on the top of </a:t>
            </a:r>
            <a:r>
              <a:rPr lang="en-US"/>
              <a:t>the list.</a:t>
            </a:r>
            <a:endParaRPr lang="en-US" dirty="0"/>
          </a:p>
        </p:txBody>
      </p:sp>
      <p:sp>
        <p:nvSpPr>
          <p:cNvPr id="3" name="TextBox 2">
            <a:extLst>
              <a:ext uri="{FF2B5EF4-FFF2-40B4-BE49-F238E27FC236}">
                <a16:creationId xmlns:a16="http://schemas.microsoft.com/office/drawing/2014/main" id="{72003802-5E1D-454C-874D-30CFB5D1FC6C}"/>
              </a:ext>
            </a:extLst>
          </p:cNvPr>
          <p:cNvSpPr txBox="1"/>
          <p:nvPr/>
        </p:nvSpPr>
        <p:spPr>
          <a:xfrm>
            <a:off x="3583268" y="1849712"/>
            <a:ext cx="5023382" cy="646331"/>
          </a:xfrm>
          <a:prstGeom prst="rect">
            <a:avLst/>
          </a:prstGeom>
          <a:noFill/>
        </p:spPr>
        <p:txBody>
          <a:bodyPr wrap="square" rtlCol="0">
            <a:spAutoFit/>
          </a:bodyPr>
          <a:lstStyle/>
          <a:p>
            <a:pPr algn="ctr"/>
            <a:r>
              <a:rPr lang="en-US" dirty="0">
                <a:solidFill>
                  <a:schemeClr val="bg1"/>
                </a:solidFill>
              </a:rPr>
              <a:t>A basic Random Forest Classifier was fit with the cleaned dataset</a:t>
            </a:r>
          </a:p>
        </p:txBody>
      </p:sp>
      <p:pic>
        <p:nvPicPr>
          <p:cNvPr id="5" name="Picture 4">
            <a:extLst>
              <a:ext uri="{FF2B5EF4-FFF2-40B4-BE49-F238E27FC236}">
                <a16:creationId xmlns:a16="http://schemas.microsoft.com/office/drawing/2014/main" id="{88AB4D00-FEC8-41A5-B915-60C8819CE21D}"/>
              </a:ext>
            </a:extLst>
          </p:cNvPr>
          <p:cNvPicPr>
            <a:picLocks noChangeAspect="1"/>
          </p:cNvPicPr>
          <p:nvPr/>
        </p:nvPicPr>
        <p:blipFill>
          <a:blip r:embed="rId2"/>
          <a:stretch>
            <a:fillRect/>
          </a:stretch>
        </p:blipFill>
        <p:spPr>
          <a:xfrm>
            <a:off x="331603" y="4556614"/>
            <a:ext cx="3073294" cy="2086018"/>
          </a:xfrm>
          <a:prstGeom prst="rect">
            <a:avLst/>
          </a:prstGeom>
        </p:spPr>
      </p:pic>
      <p:pic>
        <p:nvPicPr>
          <p:cNvPr id="7" name="Picture 6">
            <a:extLst>
              <a:ext uri="{FF2B5EF4-FFF2-40B4-BE49-F238E27FC236}">
                <a16:creationId xmlns:a16="http://schemas.microsoft.com/office/drawing/2014/main" id="{203A3846-821D-48B9-8C9F-5D0F0C27A071}"/>
              </a:ext>
            </a:extLst>
          </p:cNvPr>
          <p:cNvPicPr>
            <a:picLocks noChangeAspect="1"/>
          </p:cNvPicPr>
          <p:nvPr/>
        </p:nvPicPr>
        <p:blipFill>
          <a:blip r:embed="rId3"/>
          <a:stretch>
            <a:fillRect/>
          </a:stretch>
        </p:blipFill>
        <p:spPr>
          <a:xfrm>
            <a:off x="331603" y="2079762"/>
            <a:ext cx="3073294" cy="2086018"/>
          </a:xfrm>
          <a:prstGeom prst="rect">
            <a:avLst/>
          </a:prstGeom>
        </p:spPr>
      </p:pic>
      <p:sp>
        <p:nvSpPr>
          <p:cNvPr id="14" name="TextBox 13">
            <a:extLst>
              <a:ext uri="{FF2B5EF4-FFF2-40B4-BE49-F238E27FC236}">
                <a16:creationId xmlns:a16="http://schemas.microsoft.com/office/drawing/2014/main" id="{DC867826-D22A-4784-BEA6-B64047E515DC}"/>
              </a:ext>
            </a:extLst>
          </p:cNvPr>
          <p:cNvSpPr txBox="1"/>
          <p:nvPr/>
        </p:nvSpPr>
        <p:spPr>
          <a:xfrm>
            <a:off x="755981" y="1772297"/>
            <a:ext cx="2373574" cy="369332"/>
          </a:xfrm>
          <a:prstGeom prst="rect">
            <a:avLst/>
          </a:prstGeom>
          <a:noFill/>
        </p:spPr>
        <p:txBody>
          <a:bodyPr wrap="square" rtlCol="0">
            <a:spAutoFit/>
          </a:bodyPr>
          <a:lstStyle/>
          <a:p>
            <a:pPr algn="ctr"/>
            <a:r>
              <a:rPr lang="en-US" b="1" dirty="0"/>
              <a:t>ROC Curve</a:t>
            </a:r>
          </a:p>
        </p:txBody>
      </p:sp>
      <p:sp>
        <p:nvSpPr>
          <p:cNvPr id="16" name="TextBox 15">
            <a:extLst>
              <a:ext uri="{FF2B5EF4-FFF2-40B4-BE49-F238E27FC236}">
                <a16:creationId xmlns:a16="http://schemas.microsoft.com/office/drawing/2014/main" id="{9CD5D66B-6BD4-4470-82D8-CDF5BEC41192}"/>
              </a:ext>
            </a:extLst>
          </p:cNvPr>
          <p:cNvSpPr txBox="1"/>
          <p:nvPr/>
        </p:nvSpPr>
        <p:spPr>
          <a:xfrm>
            <a:off x="681463" y="4176531"/>
            <a:ext cx="2373574" cy="369332"/>
          </a:xfrm>
          <a:prstGeom prst="rect">
            <a:avLst/>
          </a:prstGeom>
          <a:noFill/>
        </p:spPr>
        <p:txBody>
          <a:bodyPr wrap="square" rtlCol="0">
            <a:spAutoFit/>
          </a:bodyPr>
          <a:lstStyle/>
          <a:p>
            <a:pPr algn="ctr"/>
            <a:r>
              <a:rPr lang="en-US" b="1" dirty="0"/>
              <a:t>Precision-Recall curve</a:t>
            </a:r>
          </a:p>
        </p:txBody>
      </p:sp>
      <p:sp>
        <p:nvSpPr>
          <p:cNvPr id="17" name="TextBox 16">
            <a:extLst>
              <a:ext uri="{FF2B5EF4-FFF2-40B4-BE49-F238E27FC236}">
                <a16:creationId xmlns:a16="http://schemas.microsoft.com/office/drawing/2014/main" id="{69EA9D94-24E4-4680-84C1-9FF5F24A8897}"/>
              </a:ext>
            </a:extLst>
          </p:cNvPr>
          <p:cNvSpPr txBox="1"/>
          <p:nvPr/>
        </p:nvSpPr>
        <p:spPr>
          <a:xfrm>
            <a:off x="3679860" y="5591459"/>
            <a:ext cx="5107245" cy="1200329"/>
          </a:xfrm>
          <a:prstGeom prst="rect">
            <a:avLst/>
          </a:prstGeom>
          <a:noFill/>
        </p:spPr>
        <p:txBody>
          <a:bodyPr wrap="square" rtlCol="0">
            <a:spAutoFit/>
          </a:bodyPr>
          <a:lstStyle/>
          <a:p>
            <a:pPr algn="ctr" fontAlgn="base"/>
            <a:r>
              <a:rPr lang="en-US" dirty="0"/>
              <a:t>NEXT STEPS: </a:t>
            </a:r>
          </a:p>
          <a:p>
            <a:pPr algn="ctr" fontAlgn="base">
              <a:buFont typeface="Arial" panose="020B0604020202020204" pitchFamily="34" charset="0"/>
              <a:buChar char="•"/>
            </a:pPr>
            <a:r>
              <a:rPr lang="en-US" dirty="0"/>
              <a:t> Fine tune the Random Forest Classifier parameters</a:t>
            </a:r>
          </a:p>
          <a:p>
            <a:pPr algn="ctr" fontAlgn="base">
              <a:buFont typeface="Arial" panose="020B0604020202020204" pitchFamily="34" charset="0"/>
              <a:buChar char="•"/>
            </a:pPr>
            <a:r>
              <a:rPr lang="en-US" dirty="0"/>
              <a:t>Fit additional model types that do well with imbalanced </a:t>
            </a:r>
            <a:r>
              <a:rPr lang="en-US"/>
              <a:t>data sets and </a:t>
            </a:r>
            <a:r>
              <a:rPr lang="en-US" dirty="0"/>
              <a:t>compare results</a:t>
            </a:r>
          </a:p>
        </p:txBody>
      </p:sp>
      <p:pic>
        <p:nvPicPr>
          <p:cNvPr id="19" name="Picture 18">
            <a:extLst>
              <a:ext uri="{FF2B5EF4-FFF2-40B4-BE49-F238E27FC236}">
                <a16:creationId xmlns:a16="http://schemas.microsoft.com/office/drawing/2014/main" id="{6FED86FF-673A-44F0-AD8A-39A0DC689FE2}"/>
              </a:ext>
            </a:extLst>
          </p:cNvPr>
          <p:cNvPicPr>
            <a:picLocks noChangeAspect="1"/>
          </p:cNvPicPr>
          <p:nvPr/>
        </p:nvPicPr>
        <p:blipFill>
          <a:blip r:embed="rId4"/>
          <a:stretch>
            <a:fillRect/>
          </a:stretch>
        </p:blipFill>
        <p:spPr>
          <a:xfrm>
            <a:off x="9327349" y="1966269"/>
            <a:ext cx="2237414" cy="4825519"/>
          </a:xfrm>
          <a:prstGeom prst="rect">
            <a:avLst/>
          </a:prstGeom>
        </p:spPr>
      </p:pic>
      <p:cxnSp>
        <p:nvCxnSpPr>
          <p:cNvPr id="21" name="Straight Arrow Connector 20">
            <a:extLst>
              <a:ext uri="{FF2B5EF4-FFF2-40B4-BE49-F238E27FC236}">
                <a16:creationId xmlns:a16="http://schemas.microsoft.com/office/drawing/2014/main" id="{BCE3E87F-63D0-47B9-942F-0781E5620621}"/>
              </a:ext>
            </a:extLst>
          </p:cNvPr>
          <p:cNvCxnSpPr/>
          <p:nvPr/>
        </p:nvCxnSpPr>
        <p:spPr>
          <a:xfrm flipV="1">
            <a:off x="10369118" y="6249880"/>
            <a:ext cx="0" cy="19530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3DC0BF-6FC1-42BB-8036-87BE9F52A959}"/>
              </a:ext>
            </a:extLst>
          </p:cNvPr>
          <p:cNvCxnSpPr>
            <a:cxnSpLocks/>
          </p:cNvCxnSpPr>
          <p:nvPr/>
        </p:nvCxnSpPr>
        <p:spPr>
          <a:xfrm flipV="1">
            <a:off x="10086512" y="5948040"/>
            <a:ext cx="0" cy="30184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9F73CF6-2FAF-49B9-9505-59631DDDBFE5}"/>
              </a:ext>
            </a:extLst>
          </p:cNvPr>
          <p:cNvCxnSpPr>
            <a:cxnSpLocks/>
          </p:cNvCxnSpPr>
          <p:nvPr/>
        </p:nvCxnSpPr>
        <p:spPr>
          <a:xfrm flipV="1">
            <a:off x="9972582" y="5924365"/>
            <a:ext cx="0" cy="32551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16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8855-81C9-4D0E-8DF3-24FFB4CF47DD}"/>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BEE5291F-8BEE-410F-B297-DD8478FD75B3}"/>
              </a:ext>
            </a:extLst>
          </p:cNvPr>
          <p:cNvSpPr>
            <a:spLocks noGrp="1"/>
          </p:cNvSpPr>
          <p:nvPr>
            <p:ph idx="1"/>
          </p:nvPr>
        </p:nvSpPr>
        <p:spPr/>
        <p:txBody>
          <a:bodyPr/>
          <a:lstStyle/>
          <a:p>
            <a:pPr marL="0" indent="0">
              <a:buNone/>
            </a:pPr>
            <a:r>
              <a:rPr lang="en-US" dirty="0"/>
              <a:t>To evaluate the data with the intent on improving or validating the banks current model that predicts which clients will be receptive to similar marketing campaigns.</a:t>
            </a:r>
          </a:p>
          <a:p>
            <a:pPr marL="0" indent="0">
              <a:buNone/>
            </a:pPr>
            <a:endParaRPr lang="en-US" dirty="0"/>
          </a:p>
          <a:p>
            <a:r>
              <a:rPr lang="en-US" dirty="0"/>
              <a:t>Evaluate the variables available </a:t>
            </a:r>
          </a:p>
          <a:p>
            <a:r>
              <a:rPr lang="en-US" dirty="0"/>
              <a:t>Find patterns within the data </a:t>
            </a:r>
          </a:p>
          <a:p>
            <a:r>
              <a:rPr lang="en-US" dirty="0"/>
              <a:t>Clean the data for continued modeling</a:t>
            </a:r>
          </a:p>
          <a:p>
            <a:r>
              <a:rPr lang="en-US" dirty="0"/>
              <a:t>Evaluate current model</a:t>
            </a:r>
          </a:p>
          <a:p>
            <a:r>
              <a:rPr lang="en-US" dirty="0"/>
              <a:t>Produce New model</a:t>
            </a:r>
          </a:p>
        </p:txBody>
      </p:sp>
    </p:spTree>
    <p:extLst>
      <p:ext uri="{BB962C8B-B14F-4D97-AF65-F5344CB8AC3E}">
        <p14:creationId xmlns:p14="http://schemas.microsoft.com/office/powerpoint/2010/main" val="301375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FA4D-7725-49D9-ABA7-6C2F0CCDCA5E}"/>
              </a:ext>
            </a:extLst>
          </p:cNvPr>
          <p:cNvSpPr>
            <a:spLocks noGrp="1"/>
          </p:cNvSpPr>
          <p:nvPr>
            <p:ph type="title"/>
          </p:nvPr>
        </p:nvSpPr>
        <p:spPr/>
        <p:txBody>
          <a:bodyPr/>
          <a:lstStyle/>
          <a:p>
            <a:r>
              <a:rPr lang="en-US" sz="5400" dirty="0"/>
              <a:t>20</a:t>
            </a:r>
            <a:r>
              <a:rPr lang="en-US" dirty="0"/>
              <a:t> variables, </a:t>
            </a:r>
            <a:r>
              <a:rPr lang="en-US" sz="5400" dirty="0"/>
              <a:t>1</a:t>
            </a:r>
            <a:r>
              <a:rPr lang="en-US" dirty="0"/>
              <a:t> target</a:t>
            </a:r>
          </a:p>
        </p:txBody>
      </p:sp>
      <p:graphicFrame>
        <p:nvGraphicFramePr>
          <p:cNvPr id="4" name="Table 4">
            <a:extLst>
              <a:ext uri="{FF2B5EF4-FFF2-40B4-BE49-F238E27FC236}">
                <a16:creationId xmlns:a16="http://schemas.microsoft.com/office/drawing/2014/main" id="{0012FD0B-F349-458A-A2A1-6ACF686B76A3}"/>
              </a:ext>
            </a:extLst>
          </p:cNvPr>
          <p:cNvGraphicFramePr>
            <a:graphicFrameLocks noGrp="1"/>
          </p:cNvGraphicFramePr>
          <p:nvPr>
            <p:ph idx="1"/>
            <p:extLst>
              <p:ext uri="{D42A27DB-BD31-4B8C-83A1-F6EECF244321}">
                <p14:modId xmlns:p14="http://schemas.microsoft.com/office/powerpoint/2010/main" val="4147225737"/>
              </p:ext>
            </p:extLst>
          </p:nvPr>
        </p:nvGraphicFramePr>
        <p:xfrm>
          <a:off x="555625" y="1944688"/>
          <a:ext cx="1597025" cy="4729480"/>
        </p:xfrm>
        <a:graphic>
          <a:graphicData uri="http://schemas.openxmlformats.org/drawingml/2006/table">
            <a:tbl>
              <a:tblPr firstRow="1" bandRow="1">
                <a:tableStyleId>{5C22544A-7EE6-4342-B048-85BDC9FD1C3A}</a:tableStyleId>
              </a:tblPr>
              <a:tblGrid>
                <a:gridCol w="1597025">
                  <a:extLst>
                    <a:ext uri="{9D8B030D-6E8A-4147-A177-3AD203B41FA5}">
                      <a16:colId xmlns:a16="http://schemas.microsoft.com/office/drawing/2014/main" val="3932458514"/>
                    </a:ext>
                  </a:extLst>
                </a:gridCol>
              </a:tblGrid>
              <a:tr h="370840">
                <a:tc>
                  <a:txBody>
                    <a:bodyPr/>
                    <a:lstStyle/>
                    <a:p>
                      <a:r>
                        <a:rPr lang="en-US" sz="1600" dirty="0"/>
                        <a:t>20 Variables</a:t>
                      </a:r>
                    </a:p>
                  </a:txBody>
                  <a:tcPr/>
                </a:tc>
                <a:extLst>
                  <a:ext uri="{0D108BD9-81ED-4DB2-BD59-A6C34878D82A}">
                    <a16:rowId xmlns:a16="http://schemas.microsoft.com/office/drawing/2014/main" val="2401333217"/>
                  </a:ext>
                </a:extLst>
              </a:tr>
              <a:tr h="370840">
                <a:tc>
                  <a:txBody>
                    <a:bodyPr/>
                    <a:lstStyle/>
                    <a:p>
                      <a:r>
                        <a:rPr lang="en-US" sz="1400" dirty="0"/>
                        <a:t>age</a:t>
                      </a:r>
                    </a:p>
                    <a:p>
                      <a:r>
                        <a:rPr lang="en-US" sz="1400" dirty="0"/>
                        <a:t>job</a:t>
                      </a:r>
                    </a:p>
                    <a:p>
                      <a:r>
                        <a:rPr lang="en-US" sz="1400" dirty="0"/>
                        <a:t>marital</a:t>
                      </a:r>
                    </a:p>
                    <a:p>
                      <a:r>
                        <a:rPr lang="en-US" sz="1400" dirty="0"/>
                        <a:t>education</a:t>
                      </a:r>
                    </a:p>
                    <a:p>
                      <a:r>
                        <a:rPr lang="en-US" sz="1400" dirty="0"/>
                        <a:t>default</a:t>
                      </a:r>
                    </a:p>
                    <a:p>
                      <a:r>
                        <a:rPr lang="en-US" sz="1400" dirty="0"/>
                        <a:t>housing</a:t>
                      </a:r>
                    </a:p>
                    <a:p>
                      <a:r>
                        <a:rPr lang="en-US" sz="1400" dirty="0"/>
                        <a:t>loan</a:t>
                      </a:r>
                    </a:p>
                    <a:p>
                      <a:r>
                        <a:rPr lang="en-US" sz="1400" dirty="0"/>
                        <a:t>contact</a:t>
                      </a:r>
                    </a:p>
                    <a:p>
                      <a:r>
                        <a:rPr lang="en-US" sz="1400" dirty="0"/>
                        <a:t>month</a:t>
                      </a:r>
                    </a:p>
                    <a:p>
                      <a:r>
                        <a:rPr lang="en-US" sz="1400" dirty="0" err="1"/>
                        <a:t>day_of_week</a:t>
                      </a:r>
                      <a:endParaRPr lang="en-US" sz="1400" dirty="0"/>
                    </a:p>
                    <a:p>
                      <a:r>
                        <a:rPr lang="en-US" sz="1400" dirty="0"/>
                        <a:t>duration</a:t>
                      </a:r>
                    </a:p>
                    <a:p>
                      <a:r>
                        <a:rPr lang="en-US" sz="1400" dirty="0"/>
                        <a:t>campaign</a:t>
                      </a:r>
                    </a:p>
                    <a:p>
                      <a:r>
                        <a:rPr lang="en-US" sz="1400" dirty="0" err="1"/>
                        <a:t>pdays</a:t>
                      </a:r>
                      <a:endParaRPr lang="en-US" sz="1400" dirty="0"/>
                    </a:p>
                    <a:p>
                      <a:r>
                        <a:rPr lang="en-US" sz="1400" dirty="0"/>
                        <a:t>previous</a:t>
                      </a:r>
                    </a:p>
                    <a:p>
                      <a:r>
                        <a:rPr lang="en-US" sz="1400" dirty="0" err="1"/>
                        <a:t>poutcome</a:t>
                      </a:r>
                      <a:endParaRPr lang="en-US" sz="1400" dirty="0"/>
                    </a:p>
                    <a:p>
                      <a:r>
                        <a:rPr lang="en-US" sz="1400" dirty="0" err="1"/>
                        <a:t>emp.var.rate</a:t>
                      </a:r>
                      <a:endParaRPr lang="en-US" sz="1400" dirty="0"/>
                    </a:p>
                    <a:p>
                      <a:r>
                        <a:rPr lang="en-US" sz="1400" dirty="0" err="1"/>
                        <a:t>cons.price.idx</a:t>
                      </a:r>
                      <a:endParaRPr lang="en-US" sz="1400" dirty="0"/>
                    </a:p>
                    <a:p>
                      <a:r>
                        <a:rPr lang="en-US" sz="1400" dirty="0" err="1"/>
                        <a:t>cons.conf.idx</a:t>
                      </a:r>
                      <a:endParaRPr lang="en-US" sz="1400" dirty="0"/>
                    </a:p>
                    <a:p>
                      <a:r>
                        <a:rPr lang="en-US" sz="1400" dirty="0"/>
                        <a:t>euribor3m</a:t>
                      </a:r>
                    </a:p>
                    <a:p>
                      <a:r>
                        <a:rPr lang="en-US" sz="1400" dirty="0" err="1"/>
                        <a:t>nr.employed</a:t>
                      </a:r>
                      <a:endParaRPr lang="en-US" sz="1400" dirty="0"/>
                    </a:p>
                  </a:txBody>
                  <a:tcPr/>
                </a:tc>
                <a:extLst>
                  <a:ext uri="{0D108BD9-81ED-4DB2-BD59-A6C34878D82A}">
                    <a16:rowId xmlns:a16="http://schemas.microsoft.com/office/drawing/2014/main" val="4225550269"/>
                  </a:ext>
                </a:extLst>
              </a:tr>
            </a:tbl>
          </a:graphicData>
        </a:graphic>
      </p:graphicFrame>
      <p:graphicFrame>
        <p:nvGraphicFramePr>
          <p:cNvPr id="5" name="Table 5">
            <a:extLst>
              <a:ext uri="{FF2B5EF4-FFF2-40B4-BE49-F238E27FC236}">
                <a16:creationId xmlns:a16="http://schemas.microsoft.com/office/drawing/2014/main" id="{8E1F69A1-EC85-48BD-AD39-F745194CAB7D}"/>
              </a:ext>
            </a:extLst>
          </p:cNvPr>
          <p:cNvGraphicFramePr>
            <a:graphicFrameLocks noGrp="1"/>
          </p:cNvGraphicFramePr>
          <p:nvPr>
            <p:extLst>
              <p:ext uri="{D42A27DB-BD31-4B8C-83A1-F6EECF244321}">
                <p14:modId xmlns:p14="http://schemas.microsoft.com/office/powerpoint/2010/main" val="2046496717"/>
              </p:ext>
            </p:extLst>
          </p:nvPr>
        </p:nvGraphicFramePr>
        <p:xfrm>
          <a:off x="3327400" y="1944687"/>
          <a:ext cx="8128000" cy="457612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386904331"/>
                    </a:ext>
                  </a:extLst>
                </a:gridCol>
              </a:tblGrid>
              <a:tr h="369888">
                <a:tc>
                  <a:txBody>
                    <a:bodyPr/>
                    <a:lstStyle/>
                    <a:p>
                      <a:r>
                        <a:rPr lang="en-US" dirty="0"/>
                        <a:t>1 Target (y)</a:t>
                      </a:r>
                    </a:p>
                  </a:txBody>
                  <a:tcPr/>
                </a:tc>
                <a:extLst>
                  <a:ext uri="{0D108BD9-81ED-4DB2-BD59-A6C34878D82A}">
                    <a16:rowId xmlns:a16="http://schemas.microsoft.com/office/drawing/2014/main" val="3188267726"/>
                  </a:ext>
                </a:extLst>
              </a:tr>
              <a:tr h="23647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307123561"/>
                  </a:ext>
                </a:extLst>
              </a:tr>
            </a:tbl>
          </a:graphicData>
        </a:graphic>
      </p:graphicFrame>
      <p:pic>
        <p:nvPicPr>
          <p:cNvPr id="7" name="Picture 6">
            <a:extLst>
              <a:ext uri="{FF2B5EF4-FFF2-40B4-BE49-F238E27FC236}">
                <a16:creationId xmlns:a16="http://schemas.microsoft.com/office/drawing/2014/main" id="{42A3F943-CF39-44A8-8C04-9E11A03AAAFA}"/>
              </a:ext>
            </a:extLst>
          </p:cNvPr>
          <p:cNvPicPr>
            <a:picLocks noChangeAspect="1"/>
          </p:cNvPicPr>
          <p:nvPr/>
        </p:nvPicPr>
        <p:blipFill>
          <a:blip r:embed="rId2"/>
          <a:stretch>
            <a:fillRect/>
          </a:stretch>
        </p:blipFill>
        <p:spPr>
          <a:xfrm>
            <a:off x="4076990" y="2562515"/>
            <a:ext cx="3571585" cy="3571585"/>
          </a:xfrm>
          <a:prstGeom prst="rect">
            <a:avLst/>
          </a:prstGeom>
        </p:spPr>
      </p:pic>
      <p:sp>
        <p:nvSpPr>
          <p:cNvPr id="8" name="TextBox 7">
            <a:extLst>
              <a:ext uri="{FF2B5EF4-FFF2-40B4-BE49-F238E27FC236}">
                <a16:creationId xmlns:a16="http://schemas.microsoft.com/office/drawing/2014/main" id="{C548D61D-55CE-4EE3-817C-22BCF865555F}"/>
              </a:ext>
            </a:extLst>
          </p:cNvPr>
          <p:cNvSpPr txBox="1"/>
          <p:nvPr/>
        </p:nvSpPr>
        <p:spPr>
          <a:xfrm>
            <a:off x="8258175" y="2895600"/>
            <a:ext cx="2728824" cy="2031325"/>
          </a:xfrm>
          <a:prstGeom prst="rect">
            <a:avLst/>
          </a:prstGeom>
          <a:noFill/>
        </p:spPr>
        <p:txBody>
          <a:bodyPr wrap="square" rtlCol="0">
            <a:spAutoFit/>
          </a:bodyPr>
          <a:lstStyle/>
          <a:p>
            <a:pPr algn="ctr"/>
            <a:r>
              <a:rPr lang="en-US" dirty="0">
                <a:solidFill>
                  <a:schemeClr val="bg1"/>
                </a:solidFill>
              </a:rPr>
              <a:t>‘Yes’= The client subscribed a term deposit</a:t>
            </a:r>
          </a:p>
          <a:p>
            <a:pPr algn="ctr"/>
            <a:endParaRPr lang="en-US" dirty="0">
              <a:solidFill>
                <a:schemeClr val="bg1"/>
              </a:solidFill>
            </a:endParaRPr>
          </a:p>
          <a:p>
            <a:pPr algn="ctr"/>
            <a:r>
              <a:rPr lang="en-US" dirty="0">
                <a:solidFill>
                  <a:schemeClr val="bg1"/>
                </a:solidFill>
              </a:rPr>
              <a:t>Only 11% of the total records are labeled as ‘Yes’ making this an imbalanced dataset.</a:t>
            </a:r>
          </a:p>
        </p:txBody>
      </p:sp>
    </p:spTree>
    <p:extLst>
      <p:ext uri="{BB962C8B-B14F-4D97-AF65-F5344CB8AC3E}">
        <p14:creationId xmlns:p14="http://schemas.microsoft.com/office/powerpoint/2010/main" val="336503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4AD1-B4DE-46C0-A025-A17E6C639793}"/>
              </a:ext>
            </a:extLst>
          </p:cNvPr>
          <p:cNvSpPr>
            <a:spLocks noGrp="1"/>
          </p:cNvSpPr>
          <p:nvPr>
            <p:ph type="title"/>
          </p:nvPr>
        </p:nvSpPr>
        <p:spPr/>
        <p:txBody>
          <a:bodyPr/>
          <a:lstStyle/>
          <a:p>
            <a:r>
              <a:rPr lang="en-US" dirty="0"/>
              <a:t>Variables vs target </a:t>
            </a:r>
          </a:p>
        </p:txBody>
      </p:sp>
      <p:sp>
        <p:nvSpPr>
          <p:cNvPr id="3" name="Content Placeholder 2">
            <a:extLst>
              <a:ext uri="{FF2B5EF4-FFF2-40B4-BE49-F238E27FC236}">
                <a16:creationId xmlns:a16="http://schemas.microsoft.com/office/drawing/2014/main" id="{5AB9E343-779F-455F-B200-4CA4F7920831}"/>
              </a:ext>
            </a:extLst>
          </p:cNvPr>
          <p:cNvSpPr>
            <a:spLocks noGrp="1"/>
          </p:cNvSpPr>
          <p:nvPr>
            <p:ph idx="1"/>
          </p:nvPr>
        </p:nvSpPr>
        <p:spPr>
          <a:xfrm>
            <a:off x="463303" y="2011680"/>
            <a:ext cx="6508998" cy="4562144"/>
          </a:xfrm>
        </p:spPr>
        <p:txBody>
          <a:bodyPr>
            <a:normAutofit/>
          </a:bodyPr>
          <a:lstStyle/>
          <a:p>
            <a:r>
              <a:rPr lang="en-US" dirty="0"/>
              <a:t>Numeric data is easy to visualize with box plots</a:t>
            </a:r>
          </a:p>
          <a:p>
            <a:r>
              <a:rPr lang="en-US" dirty="0"/>
              <a:t>To evaluate if the variable has influence on the target a comparison of the box portion of the plot is done. The box portion holds the core of the data points. Boxes that are offset from each other mean that the ‘yes’ and ‘no’ classifications within the target groups contain different sets of data points within that variable. Therefore, that variable may have influence on predicting the target.</a:t>
            </a:r>
          </a:p>
          <a:p>
            <a:r>
              <a:rPr lang="en-US" dirty="0"/>
              <a:t>Variables found: </a:t>
            </a:r>
            <a:r>
              <a:rPr lang="en-US" dirty="0" err="1"/>
              <a:t>nr.employed</a:t>
            </a:r>
            <a:r>
              <a:rPr lang="en-US" dirty="0"/>
              <a:t> , previous, campaign</a:t>
            </a:r>
          </a:p>
        </p:txBody>
      </p:sp>
      <p:pic>
        <p:nvPicPr>
          <p:cNvPr id="9" name="Picture 8">
            <a:extLst>
              <a:ext uri="{FF2B5EF4-FFF2-40B4-BE49-F238E27FC236}">
                <a16:creationId xmlns:a16="http://schemas.microsoft.com/office/drawing/2014/main" id="{FABC8D3A-6C10-43C3-9547-6D610F43E4FB}"/>
              </a:ext>
            </a:extLst>
          </p:cNvPr>
          <p:cNvPicPr>
            <a:picLocks noChangeAspect="1"/>
          </p:cNvPicPr>
          <p:nvPr/>
        </p:nvPicPr>
        <p:blipFill>
          <a:blip r:embed="rId2"/>
          <a:stretch>
            <a:fillRect/>
          </a:stretch>
        </p:blipFill>
        <p:spPr>
          <a:xfrm>
            <a:off x="7520439" y="1537730"/>
            <a:ext cx="4208259" cy="1739160"/>
          </a:xfrm>
          <a:prstGeom prst="rect">
            <a:avLst/>
          </a:prstGeom>
        </p:spPr>
      </p:pic>
      <p:pic>
        <p:nvPicPr>
          <p:cNvPr id="11" name="Picture 10">
            <a:extLst>
              <a:ext uri="{FF2B5EF4-FFF2-40B4-BE49-F238E27FC236}">
                <a16:creationId xmlns:a16="http://schemas.microsoft.com/office/drawing/2014/main" id="{52FF3C08-BE8D-42E5-AD89-E913C1AB8DD8}"/>
              </a:ext>
            </a:extLst>
          </p:cNvPr>
          <p:cNvPicPr>
            <a:picLocks noChangeAspect="1"/>
          </p:cNvPicPr>
          <p:nvPr/>
        </p:nvPicPr>
        <p:blipFill>
          <a:blip r:embed="rId3"/>
          <a:stretch>
            <a:fillRect/>
          </a:stretch>
        </p:blipFill>
        <p:spPr>
          <a:xfrm>
            <a:off x="7520439" y="3276890"/>
            <a:ext cx="4208259" cy="1731659"/>
          </a:xfrm>
          <a:prstGeom prst="rect">
            <a:avLst/>
          </a:prstGeom>
        </p:spPr>
      </p:pic>
      <p:pic>
        <p:nvPicPr>
          <p:cNvPr id="5" name="Picture 4">
            <a:extLst>
              <a:ext uri="{FF2B5EF4-FFF2-40B4-BE49-F238E27FC236}">
                <a16:creationId xmlns:a16="http://schemas.microsoft.com/office/drawing/2014/main" id="{C218641A-08C1-4A83-B373-838F87115CC2}"/>
              </a:ext>
            </a:extLst>
          </p:cNvPr>
          <p:cNvPicPr>
            <a:picLocks noChangeAspect="1"/>
          </p:cNvPicPr>
          <p:nvPr/>
        </p:nvPicPr>
        <p:blipFill>
          <a:blip r:embed="rId4"/>
          <a:stretch>
            <a:fillRect/>
          </a:stretch>
        </p:blipFill>
        <p:spPr>
          <a:xfrm>
            <a:off x="7520437" y="5016050"/>
            <a:ext cx="4208260" cy="1733171"/>
          </a:xfrm>
          <a:prstGeom prst="rect">
            <a:avLst/>
          </a:prstGeom>
        </p:spPr>
      </p:pic>
    </p:spTree>
    <p:extLst>
      <p:ext uri="{BB962C8B-B14F-4D97-AF65-F5344CB8AC3E}">
        <p14:creationId xmlns:p14="http://schemas.microsoft.com/office/powerpoint/2010/main" val="299706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4AD1-B4DE-46C0-A025-A17E6C639793}"/>
              </a:ext>
            </a:extLst>
          </p:cNvPr>
          <p:cNvSpPr>
            <a:spLocks noGrp="1"/>
          </p:cNvSpPr>
          <p:nvPr>
            <p:ph type="title"/>
          </p:nvPr>
        </p:nvSpPr>
        <p:spPr/>
        <p:txBody>
          <a:bodyPr/>
          <a:lstStyle/>
          <a:p>
            <a:r>
              <a:rPr lang="en-US" dirty="0"/>
              <a:t>Variables vs target </a:t>
            </a:r>
          </a:p>
        </p:txBody>
      </p:sp>
      <p:sp>
        <p:nvSpPr>
          <p:cNvPr id="3" name="Content Placeholder 2">
            <a:extLst>
              <a:ext uri="{FF2B5EF4-FFF2-40B4-BE49-F238E27FC236}">
                <a16:creationId xmlns:a16="http://schemas.microsoft.com/office/drawing/2014/main" id="{5AB9E343-779F-455F-B200-4CA4F7920831}"/>
              </a:ext>
            </a:extLst>
          </p:cNvPr>
          <p:cNvSpPr>
            <a:spLocks noGrp="1"/>
          </p:cNvSpPr>
          <p:nvPr>
            <p:ph idx="1"/>
          </p:nvPr>
        </p:nvSpPr>
        <p:spPr>
          <a:xfrm>
            <a:off x="463303" y="2011680"/>
            <a:ext cx="6508998" cy="4562144"/>
          </a:xfrm>
        </p:spPr>
        <p:txBody>
          <a:bodyPr>
            <a:normAutofit/>
          </a:bodyPr>
          <a:lstStyle/>
          <a:p>
            <a:r>
              <a:rPr lang="en-US" dirty="0"/>
              <a:t>Categorical data can be visualized by bar graphs</a:t>
            </a:r>
          </a:p>
          <a:p>
            <a:r>
              <a:rPr lang="en-US" dirty="0"/>
              <a:t>To evaluate if the variable has influence on the target a comparison of variable class representation within the target variable ‘yes’ and ‘no’ classes is completed. If any class is more or less prominent in the target variable results it can indicate a possible influence. Since this is an imbalanced dataset it is difficult to conclude. </a:t>
            </a:r>
          </a:p>
          <a:p>
            <a:endParaRPr lang="en-US" dirty="0"/>
          </a:p>
          <a:p>
            <a:r>
              <a:rPr lang="en-US" dirty="0"/>
              <a:t>Variables found: job, </a:t>
            </a:r>
            <a:r>
              <a:rPr lang="en-US" dirty="0" err="1"/>
              <a:t>poutcome,education</a:t>
            </a:r>
            <a:endParaRPr lang="en-US" dirty="0"/>
          </a:p>
          <a:p>
            <a:pPr marL="0" indent="0">
              <a:buNone/>
            </a:pPr>
            <a:endParaRPr lang="en-US" dirty="0"/>
          </a:p>
        </p:txBody>
      </p:sp>
      <p:pic>
        <p:nvPicPr>
          <p:cNvPr id="7" name="Picture 6">
            <a:extLst>
              <a:ext uri="{FF2B5EF4-FFF2-40B4-BE49-F238E27FC236}">
                <a16:creationId xmlns:a16="http://schemas.microsoft.com/office/drawing/2014/main" id="{A258E15E-0E8C-4C00-9987-C5397C2C804B}"/>
              </a:ext>
            </a:extLst>
          </p:cNvPr>
          <p:cNvPicPr>
            <a:picLocks noChangeAspect="1"/>
          </p:cNvPicPr>
          <p:nvPr/>
        </p:nvPicPr>
        <p:blipFill>
          <a:blip r:embed="rId2"/>
          <a:stretch>
            <a:fillRect/>
          </a:stretch>
        </p:blipFill>
        <p:spPr>
          <a:xfrm>
            <a:off x="7625020" y="5151524"/>
            <a:ext cx="4162682" cy="1706476"/>
          </a:xfrm>
          <a:prstGeom prst="rect">
            <a:avLst/>
          </a:prstGeom>
        </p:spPr>
      </p:pic>
      <p:pic>
        <p:nvPicPr>
          <p:cNvPr id="10" name="Picture 9">
            <a:extLst>
              <a:ext uri="{FF2B5EF4-FFF2-40B4-BE49-F238E27FC236}">
                <a16:creationId xmlns:a16="http://schemas.microsoft.com/office/drawing/2014/main" id="{C9FAB2D0-985B-466B-A998-B48F929180C6}"/>
              </a:ext>
            </a:extLst>
          </p:cNvPr>
          <p:cNvPicPr>
            <a:picLocks noChangeAspect="1"/>
          </p:cNvPicPr>
          <p:nvPr/>
        </p:nvPicPr>
        <p:blipFill>
          <a:blip r:embed="rId3"/>
          <a:stretch>
            <a:fillRect/>
          </a:stretch>
        </p:blipFill>
        <p:spPr>
          <a:xfrm>
            <a:off x="7625020" y="3489742"/>
            <a:ext cx="4162682" cy="1661782"/>
          </a:xfrm>
          <a:prstGeom prst="rect">
            <a:avLst/>
          </a:prstGeom>
        </p:spPr>
      </p:pic>
      <p:pic>
        <p:nvPicPr>
          <p:cNvPr id="16" name="Picture 15">
            <a:extLst>
              <a:ext uri="{FF2B5EF4-FFF2-40B4-BE49-F238E27FC236}">
                <a16:creationId xmlns:a16="http://schemas.microsoft.com/office/drawing/2014/main" id="{DF39D60A-51DA-4A5C-9559-5DCFDD76B1E0}"/>
              </a:ext>
            </a:extLst>
          </p:cNvPr>
          <p:cNvPicPr>
            <a:picLocks noChangeAspect="1"/>
          </p:cNvPicPr>
          <p:nvPr/>
        </p:nvPicPr>
        <p:blipFill>
          <a:blip r:embed="rId4"/>
          <a:stretch>
            <a:fillRect/>
          </a:stretch>
        </p:blipFill>
        <p:spPr>
          <a:xfrm>
            <a:off x="8113304" y="621150"/>
            <a:ext cx="3186114" cy="2851079"/>
          </a:xfrm>
          <a:prstGeom prst="rect">
            <a:avLst/>
          </a:prstGeom>
        </p:spPr>
      </p:pic>
    </p:spTree>
    <p:extLst>
      <p:ext uri="{BB962C8B-B14F-4D97-AF65-F5344CB8AC3E}">
        <p14:creationId xmlns:p14="http://schemas.microsoft.com/office/powerpoint/2010/main" val="70383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FE97-1DA4-408C-8E36-15611D4A43C0}"/>
              </a:ext>
            </a:extLst>
          </p:cNvPr>
          <p:cNvSpPr>
            <a:spLocks noGrp="1"/>
          </p:cNvSpPr>
          <p:nvPr>
            <p:ph type="title"/>
          </p:nvPr>
        </p:nvSpPr>
        <p:spPr/>
        <p:txBody>
          <a:bodyPr/>
          <a:lstStyle/>
          <a:p>
            <a:r>
              <a:rPr lang="en-US" dirty="0"/>
              <a:t>Collinearity</a:t>
            </a:r>
          </a:p>
        </p:txBody>
      </p:sp>
      <p:sp>
        <p:nvSpPr>
          <p:cNvPr id="3" name="Content Placeholder 2">
            <a:extLst>
              <a:ext uri="{FF2B5EF4-FFF2-40B4-BE49-F238E27FC236}">
                <a16:creationId xmlns:a16="http://schemas.microsoft.com/office/drawing/2014/main" id="{0D1379F3-DF10-4CFD-8455-90808894F5CD}"/>
              </a:ext>
            </a:extLst>
          </p:cNvPr>
          <p:cNvSpPr>
            <a:spLocks noGrp="1"/>
          </p:cNvSpPr>
          <p:nvPr>
            <p:ph idx="1"/>
          </p:nvPr>
        </p:nvSpPr>
        <p:spPr>
          <a:xfrm>
            <a:off x="6422619" y="2125980"/>
            <a:ext cx="5026431" cy="3865245"/>
          </a:xfrm>
        </p:spPr>
        <p:txBody>
          <a:bodyPr>
            <a:normAutofit/>
          </a:bodyPr>
          <a:lstStyle/>
          <a:p>
            <a:r>
              <a:rPr lang="en-US" dirty="0"/>
              <a:t>When one independent variable is directly correlated with another independent variable it causes problems receiving accurate results from a model.</a:t>
            </a:r>
          </a:p>
          <a:p>
            <a:r>
              <a:rPr lang="en-US" dirty="0"/>
              <a:t>A high correlation is a value close to 1.</a:t>
            </a:r>
          </a:p>
          <a:p>
            <a:endParaRPr lang="en-US" dirty="0"/>
          </a:p>
          <a:p>
            <a:r>
              <a:rPr lang="en-US" dirty="0"/>
              <a:t>Variables Found:</a:t>
            </a:r>
          </a:p>
          <a:p>
            <a:pPr lvl="1"/>
            <a:r>
              <a:rPr lang="en-US" dirty="0"/>
              <a:t>Euribor3m vs </a:t>
            </a:r>
            <a:r>
              <a:rPr lang="en-US" dirty="0" err="1"/>
              <a:t>emp.var.rate</a:t>
            </a:r>
            <a:endParaRPr lang="en-US" dirty="0"/>
          </a:p>
          <a:p>
            <a:pPr lvl="1"/>
            <a:r>
              <a:rPr lang="en-US" dirty="0"/>
              <a:t>Euribor3m vs </a:t>
            </a:r>
            <a:r>
              <a:rPr lang="en-US" dirty="0" err="1"/>
              <a:t>nr.employed</a:t>
            </a:r>
            <a:endParaRPr lang="en-US" dirty="0"/>
          </a:p>
          <a:p>
            <a:pPr lvl="1"/>
            <a:r>
              <a:rPr lang="en-US" dirty="0" err="1"/>
              <a:t>Nr.employed</a:t>
            </a:r>
            <a:r>
              <a:rPr lang="en-US" dirty="0"/>
              <a:t> vs </a:t>
            </a:r>
            <a:r>
              <a:rPr lang="en-US" dirty="0" err="1"/>
              <a:t>emp.var.rate</a:t>
            </a:r>
            <a:endParaRPr lang="en-US" dirty="0"/>
          </a:p>
        </p:txBody>
      </p:sp>
      <p:pic>
        <p:nvPicPr>
          <p:cNvPr id="5" name="Picture 4">
            <a:extLst>
              <a:ext uri="{FF2B5EF4-FFF2-40B4-BE49-F238E27FC236}">
                <a16:creationId xmlns:a16="http://schemas.microsoft.com/office/drawing/2014/main" id="{827BD04B-6618-4282-BAA2-BF388B8C0F93}"/>
              </a:ext>
            </a:extLst>
          </p:cNvPr>
          <p:cNvPicPr>
            <a:picLocks noChangeAspect="1"/>
          </p:cNvPicPr>
          <p:nvPr/>
        </p:nvPicPr>
        <p:blipFill>
          <a:blip r:embed="rId2"/>
          <a:stretch>
            <a:fillRect/>
          </a:stretch>
        </p:blipFill>
        <p:spPr>
          <a:xfrm>
            <a:off x="324001" y="1856227"/>
            <a:ext cx="4800449" cy="4951979"/>
          </a:xfrm>
          <a:prstGeom prst="rect">
            <a:avLst/>
          </a:prstGeom>
        </p:spPr>
      </p:pic>
    </p:spTree>
    <p:extLst>
      <p:ext uri="{BB962C8B-B14F-4D97-AF65-F5344CB8AC3E}">
        <p14:creationId xmlns:p14="http://schemas.microsoft.com/office/powerpoint/2010/main" val="227778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7A47-57DF-4BCE-98CA-E022DF4365A7}"/>
              </a:ext>
            </a:extLst>
          </p:cNvPr>
          <p:cNvSpPr>
            <a:spLocks noGrp="1"/>
          </p:cNvSpPr>
          <p:nvPr>
            <p:ph type="title"/>
          </p:nvPr>
        </p:nvSpPr>
        <p:spPr/>
        <p:txBody>
          <a:bodyPr/>
          <a:lstStyle/>
          <a:p>
            <a:r>
              <a:rPr lang="en-US" dirty="0"/>
              <a:t>Cleaning the data</a:t>
            </a:r>
          </a:p>
        </p:txBody>
      </p:sp>
      <p:graphicFrame>
        <p:nvGraphicFramePr>
          <p:cNvPr id="10" name="Table 10">
            <a:extLst>
              <a:ext uri="{FF2B5EF4-FFF2-40B4-BE49-F238E27FC236}">
                <a16:creationId xmlns:a16="http://schemas.microsoft.com/office/drawing/2014/main" id="{FDAF58F3-DD37-4E08-BE6E-316FC2C9058A}"/>
              </a:ext>
            </a:extLst>
          </p:cNvPr>
          <p:cNvGraphicFramePr>
            <a:graphicFrameLocks noGrp="1"/>
          </p:cNvGraphicFramePr>
          <p:nvPr>
            <p:extLst>
              <p:ext uri="{D42A27DB-BD31-4B8C-83A1-F6EECF244321}">
                <p14:modId xmlns:p14="http://schemas.microsoft.com/office/powerpoint/2010/main" val="2169121032"/>
              </p:ext>
            </p:extLst>
          </p:nvPr>
        </p:nvGraphicFramePr>
        <p:xfrm>
          <a:off x="203746" y="2006000"/>
          <a:ext cx="11782425" cy="4038600"/>
        </p:xfrm>
        <a:graphic>
          <a:graphicData uri="http://schemas.openxmlformats.org/drawingml/2006/table">
            <a:tbl>
              <a:tblPr firstRow="1" bandRow="1">
                <a:tableStyleId>{5C22544A-7EE6-4342-B048-85BDC9FD1C3A}</a:tableStyleId>
              </a:tblPr>
              <a:tblGrid>
                <a:gridCol w="3927475">
                  <a:extLst>
                    <a:ext uri="{9D8B030D-6E8A-4147-A177-3AD203B41FA5}">
                      <a16:colId xmlns:a16="http://schemas.microsoft.com/office/drawing/2014/main" val="2819294103"/>
                    </a:ext>
                  </a:extLst>
                </a:gridCol>
                <a:gridCol w="3927475">
                  <a:extLst>
                    <a:ext uri="{9D8B030D-6E8A-4147-A177-3AD203B41FA5}">
                      <a16:colId xmlns:a16="http://schemas.microsoft.com/office/drawing/2014/main" val="3584397598"/>
                    </a:ext>
                  </a:extLst>
                </a:gridCol>
                <a:gridCol w="3927475">
                  <a:extLst>
                    <a:ext uri="{9D8B030D-6E8A-4147-A177-3AD203B41FA5}">
                      <a16:colId xmlns:a16="http://schemas.microsoft.com/office/drawing/2014/main" val="179093988"/>
                    </a:ext>
                  </a:extLst>
                </a:gridCol>
              </a:tblGrid>
              <a:tr h="370840">
                <a:tc>
                  <a:txBody>
                    <a:bodyPr/>
                    <a:lstStyle/>
                    <a:p>
                      <a:r>
                        <a:rPr lang="en-US" dirty="0"/>
                        <a:t>Issue</a:t>
                      </a:r>
                    </a:p>
                  </a:txBody>
                  <a:tcPr/>
                </a:tc>
                <a:tc>
                  <a:txBody>
                    <a:bodyPr/>
                    <a:lstStyle/>
                    <a:p>
                      <a:r>
                        <a:rPr lang="en-US" dirty="0"/>
                        <a:t>Method</a:t>
                      </a:r>
                    </a:p>
                  </a:txBody>
                  <a:tcPr/>
                </a:tc>
                <a:tc>
                  <a:txBody>
                    <a:bodyPr/>
                    <a:lstStyle/>
                    <a:p>
                      <a:r>
                        <a:rPr lang="en-US" dirty="0"/>
                        <a:t>Variables Effected</a:t>
                      </a:r>
                    </a:p>
                  </a:txBody>
                  <a:tcPr/>
                </a:tc>
                <a:extLst>
                  <a:ext uri="{0D108BD9-81ED-4DB2-BD59-A6C34878D82A}">
                    <a16:rowId xmlns:a16="http://schemas.microsoft.com/office/drawing/2014/main" val="3115013598"/>
                  </a:ext>
                </a:extLst>
              </a:tr>
              <a:tr h="370840">
                <a:tc>
                  <a:txBody>
                    <a:bodyPr/>
                    <a:lstStyle/>
                    <a:p>
                      <a:r>
                        <a:rPr lang="en-US" sz="1600" dirty="0"/>
                        <a:t>Transform Target Value</a:t>
                      </a:r>
                    </a:p>
                  </a:txBody>
                  <a:tcPr/>
                </a:tc>
                <a:tc>
                  <a:txBody>
                    <a:bodyPr/>
                    <a:lstStyle/>
                    <a:p>
                      <a:r>
                        <a:rPr lang="en-US" sz="1600" dirty="0"/>
                        <a:t>Change into Binary 0=no , 1=yes</a:t>
                      </a:r>
                    </a:p>
                  </a:txBody>
                  <a:tcPr/>
                </a:tc>
                <a:tc>
                  <a:txBody>
                    <a:bodyPr/>
                    <a:lstStyle/>
                    <a:p>
                      <a:r>
                        <a:rPr lang="en-US" sz="1600" dirty="0"/>
                        <a:t>Target (y)</a:t>
                      </a:r>
                    </a:p>
                  </a:txBody>
                  <a:tcPr/>
                </a:tc>
                <a:extLst>
                  <a:ext uri="{0D108BD9-81ED-4DB2-BD59-A6C34878D82A}">
                    <a16:rowId xmlns:a16="http://schemas.microsoft.com/office/drawing/2014/main" val="3319135302"/>
                  </a:ext>
                </a:extLst>
              </a:tr>
              <a:tr h="370840">
                <a:tc>
                  <a:txBody>
                    <a:bodyPr/>
                    <a:lstStyle/>
                    <a:p>
                      <a:r>
                        <a:rPr lang="en-US" sz="1600" dirty="0"/>
                        <a:t>Missing values</a:t>
                      </a:r>
                    </a:p>
                  </a:txBody>
                  <a:tcPr/>
                </a:tc>
                <a:tc>
                  <a:txBody>
                    <a:bodyPr/>
                    <a:lstStyle/>
                    <a:p>
                      <a:pPr marL="285750" indent="-285750">
                        <a:buFont typeface="Arial" panose="020B0604020202020204" pitchFamily="34" charset="0"/>
                        <a:buChar char="•"/>
                      </a:pPr>
                      <a:r>
                        <a:rPr lang="en-US" sz="1600" dirty="0"/>
                        <a:t>Search for Nan and missing value placeholders</a:t>
                      </a:r>
                    </a:p>
                    <a:p>
                      <a:pPr marL="285750" indent="-285750">
                        <a:buFont typeface="Arial" panose="020B0604020202020204" pitchFamily="34" charset="0"/>
                        <a:buChar char="•"/>
                      </a:pPr>
                      <a:r>
                        <a:rPr lang="en-US" sz="1600" dirty="0"/>
                        <a:t>Replace values with the mode or mean</a:t>
                      </a:r>
                    </a:p>
                  </a:txBody>
                  <a:tcPr/>
                </a:tc>
                <a:tc>
                  <a:txBody>
                    <a:bodyPr/>
                    <a:lstStyle/>
                    <a:p>
                      <a:pPr marL="285750" indent="-285750">
                        <a:buFont typeface="Arial" panose="020B0604020202020204" pitchFamily="34" charset="0"/>
                        <a:buChar char="•"/>
                      </a:pPr>
                      <a:r>
                        <a:rPr lang="en-US" sz="1600" dirty="0"/>
                        <a:t>Numeric Variables: no missing values and both </a:t>
                      </a:r>
                      <a:r>
                        <a:rPr lang="en-US" sz="2000" dirty="0"/>
                        <a:t>0</a:t>
                      </a:r>
                      <a:r>
                        <a:rPr lang="en-US" sz="1600" dirty="0"/>
                        <a:t> and </a:t>
                      </a:r>
                      <a:r>
                        <a:rPr lang="en-US" sz="1800" dirty="0"/>
                        <a:t>999</a:t>
                      </a:r>
                      <a:r>
                        <a:rPr lang="en-US" sz="1600" dirty="0"/>
                        <a:t> placeholder’s hold meaning</a:t>
                      </a:r>
                    </a:p>
                    <a:p>
                      <a:pPr marL="285750" indent="-285750">
                        <a:buFont typeface="Arial" panose="020B0604020202020204" pitchFamily="34" charset="0"/>
                        <a:buChar char="•"/>
                      </a:pPr>
                      <a:r>
                        <a:rPr lang="en-US" sz="1600" dirty="0"/>
                        <a:t>Categorical Variables: ‘unknown’ had no meaning. Replaced with mode.</a:t>
                      </a:r>
                    </a:p>
                    <a:p>
                      <a:r>
                        <a:rPr lang="en-US" sz="1600" dirty="0"/>
                        <a:t>(job, marital, education, default, housing, loan)</a:t>
                      </a:r>
                    </a:p>
                  </a:txBody>
                  <a:tcPr/>
                </a:tc>
                <a:extLst>
                  <a:ext uri="{0D108BD9-81ED-4DB2-BD59-A6C34878D82A}">
                    <a16:rowId xmlns:a16="http://schemas.microsoft.com/office/drawing/2014/main" val="1556141987"/>
                  </a:ext>
                </a:extLst>
              </a:tr>
              <a:tr h="370840">
                <a:tc>
                  <a:txBody>
                    <a:bodyPr/>
                    <a:lstStyle/>
                    <a:p>
                      <a:r>
                        <a:rPr lang="en-US" sz="1600" dirty="0"/>
                        <a:t>Inconsistent data</a:t>
                      </a:r>
                    </a:p>
                  </a:txBody>
                  <a:tcPr/>
                </a:tc>
                <a:tc>
                  <a:txBody>
                    <a:bodyPr/>
                    <a:lstStyle/>
                    <a:p>
                      <a:pPr marL="285750" indent="-285750">
                        <a:buFont typeface="Arial" panose="020B0604020202020204" pitchFamily="34" charset="0"/>
                        <a:buChar char="•"/>
                      </a:pPr>
                      <a:r>
                        <a:rPr lang="en-US" sz="1600" dirty="0"/>
                        <a:t>Look for any data combinations that do not make logical sense (input errors)</a:t>
                      </a:r>
                    </a:p>
                  </a:txBody>
                  <a:tcPr/>
                </a:tc>
                <a:tc>
                  <a:txBody>
                    <a:bodyPr/>
                    <a:lstStyle/>
                    <a:p>
                      <a:pPr marL="285750" indent="-285750">
                        <a:buFont typeface="Arial" panose="020B0604020202020204" pitchFamily="34" charset="0"/>
                        <a:buChar char="•"/>
                      </a:pPr>
                      <a:r>
                        <a:rPr lang="en-US" sz="1600" dirty="0" err="1"/>
                        <a:t>Pdays</a:t>
                      </a:r>
                      <a:r>
                        <a:rPr lang="en-US" sz="1600" dirty="0"/>
                        <a:t> is 999 when previous &gt;0 and </a:t>
                      </a:r>
                      <a:r>
                        <a:rPr lang="en-US" sz="1600" dirty="0" err="1"/>
                        <a:t>poutcome</a:t>
                      </a:r>
                      <a:r>
                        <a:rPr lang="en-US" sz="1600" dirty="0"/>
                        <a:t> = ‘failure’</a:t>
                      </a:r>
                    </a:p>
                    <a:p>
                      <a:pPr marL="285750" indent="-285750">
                        <a:buFont typeface="Arial" panose="020B0604020202020204" pitchFamily="34" charset="0"/>
                        <a:buChar char="•"/>
                      </a:pPr>
                      <a:r>
                        <a:rPr lang="en-US" sz="1600" dirty="0"/>
                        <a:t>Replace 999 with the average for those rows</a:t>
                      </a:r>
                    </a:p>
                  </a:txBody>
                  <a:tcPr/>
                </a:tc>
                <a:extLst>
                  <a:ext uri="{0D108BD9-81ED-4DB2-BD59-A6C34878D82A}">
                    <a16:rowId xmlns:a16="http://schemas.microsoft.com/office/drawing/2014/main" val="407181971"/>
                  </a:ext>
                </a:extLst>
              </a:tr>
              <a:tr h="370840">
                <a:tc>
                  <a:txBody>
                    <a:bodyPr/>
                    <a:lstStyle/>
                    <a:p>
                      <a:r>
                        <a:rPr lang="en-US" sz="1600" dirty="0"/>
                        <a:t>Not useful/Correlated Variables</a:t>
                      </a:r>
                    </a:p>
                  </a:txBody>
                  <a:tcPr/>
                </a:tc>
                <a:tc>
                  <a:txBody>
                    <a:bodyPr/>
                    <a:lstStyle/>
                    <a:p>
                      <a:r>
                        <a:rPr lang="en-US" sz="1600" dirty="0"/>
                        <a:t>Remove </a:t>
                      </a:r>
                    </a:p>
                  </a:txBody>
                  <a:tcPr/>
                </a:tc>
                <a:tc>
                  <a:txBody>
                    <a:bodyPr/>
                    <a:lstStyle/>
                    <a:p>
                      <a:r>
                        <a:rPr lang="en-US" sz="1600" dirty="0" err="1"/>
                        <a:t>emp.var.rate</a:t>
                      </a:r>
                      <a:r>
                        <a:rPr lang="en-US" sz="1600" dirty="0"/>
                        <a:t>, Euribor3m, duration</a:t>
                      </a:r>
                    </a:p>
                  </a:txBody>
                  <a:tcPr/>
                </a:tc>
                <a:extLst>
                  <a:ext uri="{0D108BD9-81ED-4DB2-BD59-A6C34878D82A}">
                    <a16:rowId xmlns:a16="http://schemas.microsoft.com/office/drawing/2014/main" val="2932263218"/>
                  </a:ext>
                </a:extLst>
              </a:tr>
            </a:tbl>
          </a:graphicData>
        </a:graphic>
      </p:graphicFrame>
    </p:spTree>
    <p:extLst>
      <p:ext uri="{BB962C8B-B14F-4D97-AF65-F5344CB8AC3E}">
        <p14:creationId xmlns:p14="http://schemas.microsoft.com/office/powerpoint/2010/main" val="188867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7A47-57DF-4BCE-98CA-E022DF4365A7}"/>
              </a:ext>
            </a:extLst>
          </p:cNvPr>
          <p:cNvSpPr>
            <a:spLocks noGrp="1"/>
          </p:cNvSpPr>
          <p:nvPr>
            <p:ph type="title"/>
          </p:nvPr>
        </p:nvSpPr>
        <p:spPr/>
        <p:txBody>
          <a:bodyPr/>
          <a:lstStyle/>
          <a:p>
            <a:r>
              <a:rPr lang="en-US" dirty="0"/>
              <a:t>Cleaning the data</a:t>
            </a:r>
          </a:p>
        </p:txBody>
      </p:sp>
      <p:graphicFrame>
        <p:nvGraphicFramePr>
          <p:cNvPr id="10" name="Table 10">
            <a:extLst>
              <a:ext uri="{FF2B5EF4-FFF2-40B4-BE49-F238E27FC236}">
                <a16:creationId xmlns:a16="http://schemas.microsoft.com/office/drawing/2014/main" id="{FDAF58F3-DD37-4E08-BE6E-316FC2C9058A}"/>
              </a:ext>
            </a:extLst>
          </p:cNvPr>
          <p:cNvGraphicFramePr>
            <a:graphicFrameLocks noGrp="1"/>
          </p:cNvGraphicFramePr>
          <p:nvPr>
            <p:extLst>
              <p:ext uri="{D42A27DB-BD31-4B8C-83A1-F6EECF244321}">
                <p14:modId xmlns:p14="http://schemas.microsoft.com/office/powerpoint/2010/main" val="3950225741"/>
              </p:ext>
            </p:extLst>
          </p:nvPr>
        </p:nvGraphicFramePr>
        <p:xfrm>
          <a:off x="203746" y="1952734"/>
          <a:ext cx="11782425" cy="4185920"/>
        </p:xfrm>
        <a:graphic>
          <a:graphicData uri="http://schemas.openxmlformats.org/drawingml/2006/table">
            <a:tbl>
              <a:tblPr firstRow="1" bandRow="1">
                <a:tableStyleId>{5C22544A-7EE6-4342-B048-85BDC9FD1C3A}</a:tableStyleId>
              </a:tblPr>
              <a:tblGrid>
                <a:gridCol w="3927475">
                  <a:extLst>
                    <a:ext uri="{9D8B030D-6E8A-4147-A177-3AD203B41FA5}">
                      <a16:colId xmlns:a16="http://schemas.microsoft.com/office/drawing/2014/main" val="2819294103"/>
                    </a:ext>
                  </a:extLst>
                </a:gridCol>
                <a:gridCol w="3927475">
                  <a:extLst>
                    <a:ext uri="{9D8B030D-6E8A-4147-A177-3AD203B41FA5}">
                      <a16:colId xmlns:a16="http://schemas.microsoft.com/office/drawing/2014/main" val="3584397598"/>
                    </a:ext>
                  </a:extLst>
                </a:gridCol>
                <a:gridCol w="3927475">
                  <a:extLst>
                    <a:ext uri="{9D8B030D-6E8A-4147-A177-3AD203B41FA5}">
                      <a16:colId xmlns:a16="http://schemas.microsoft.com/office/drawing/2014/main" val="179093988"/>
                    </a:ext>
                  </a:extLst>
                </a:gridCol>
              </a:tblGrid>
              <a:tr h="370840">
                <a:tc>
                  <a:txBody>
                    <a:bodyPr/>
                    <a:lstStyle/>
                    <a:p>
                      <a:r>
                        <a:rPr lang="en-US" dirty="0"/>
                        <a:t>Issue</a:t>
                      </a:r>
                    </a:p>
                  </a:txBody>
                  <a:tcPr/>
                </a:tc>
                <a:tc>
                  <a:txBody>
                    <a:bodyPr/>
                    <a:lstStyle/>
                    <a:p>
                      <a:r>
                        <a:rPr lang="en-US" dirty="0"/>
                        <a:t>Method</a:t>
                      </a:r>
                    </a:p>
                  </a:txBody>
                  <a:tcPr/>
                </a:tc>
                <a:tc>
                  <a:txBody>
                    <a:bodyPr/>
                    <a:lstStyle/>
                    <a:p>
                      <a:r>
                        <a:rPr lang="en-US" dirty="0"/>
                        <a:t>Variables Effected</a:t>
                      </a:r>
                    </a:p>
                  </a:txBody>
                  <a:tcPr/>
                </a:tc>
                <a:extLst>
                  <a:ext uri="{0D108BD9-81ED-4DB2-BD59-A6C34878D82A}">
                    <a16:rowId xmlns:a16="http://schemas.microsoft.com/office/drawing/2014/main" val="3115013598"/>
                  </a:ext>
                </a:extLst>
              </a:tr>
              <a:tr h="370840">
                <a:tc>
                  <a:txBody>
                    <a:bodyPr/>
                    <a:lstStyle/>
                    <a:p>
                      <a:r>
                        <a:rPr lang="en-US" sz="1600" dirty="0"/>
                        <a:t>Outliers</a:t>
                      </a:r>
                    </a:p>
                  </a:txBody>
                  <a:tcPr/>
                </a:tc>
                <a:tc>
                  <a:txBody>
                    <a:bodyPr/>
                    <a:lstStyle/>
                    <a:p>
                      <a:pPr marL="285750" indent="-285750">
                        <a:buFont typeface="Arial" panose="020B0604020202020204" pitchFamily="34" charset="0"/>
                        <a:buChar char="•"/>
                      </a:pPr>
                      <a:r>
                        <a:rPr lang="en-US" sz="1600" dirty="0"/>
                        <a:t>Categorical: Bin</a:t>
                      </a:r>
                    </a:p>
                    <a:p>
                      <a:pPr marL="285750" indent="-285750">
                        <a:buFont typeface="Arial" panose="020B0604020202020204" pitchFamily="34" charset="0"/>
                        <a:buChar char="•"/>
                      </a:pPr>
                      <a:r>
                        <a:rPr lang="en-US" sz="1600" dirty="0"/>
                        <a:t>Numerical: </a:t>
                      </a:r>
                    </a:p>
                    <a:p>
                      <a:pPr marL="742950" lvl="1" indent="-285750">
                        <a:buFont typeface="Arial" panose="020B0604020202020204" pitchFamily="34" charset="0"/>
                        <a:buChar char="•"/>
                      </a:pPr>
                      <a:r>
                        <a:rPr lang="en-US" sz="1600" dirty="0"/>
                        <a:t>Evaluate skewness, log transform if needed, cap at the .01 and .99 percentiles</a:t>
                      </a:r>
                    </a:p>
                    <a:p>
                      <a:pPr marL="742950" lvl="1" indent="-285750">
                        <a:buFont typeface="Arial" panose="020B0604020202020204" pitchFamily="34" charset="0"/>
                        <a:buChar char="•"/>
                      </a:pPr>
                      <a:r>
                        <a:rPr lang="en-US" sz="1600" dirty="0"/>
                        <a:t>Bin variables into categorical variables</a:t>
                      </a:r>
                    </a:p>
                  </a:txBody>
                  <a:tcPr/>
                </a:tc>
                <a:tc>
                  <a:txBody>
                    <a:bodyPr/>
                    <a:lstStyle/>
                    <a:p>
                      <a:pPr marL="285750" indent="-285750">
                        <a:buFont typeface="Arial" panose="020B0604020202020204" pitchFamily="34" charset="0"/>
                        <a:buChar char="•"/>
                      </a:pPr>
                      <a:r>
                        <a:rPr lang="en-US" sz="1600" dirty="0"/>
                        <a:t>Categorical: In education variable, the illiterate class was binned with basic.4y</a:t>
                      </a:r>
                    </a:p>
                    <a:p>
                      <a:pPr marL="285750" indent="-285750">
                        <a:buFont typeface="Arial" panose="020B0604020202020204" pitchFamily="34" charset="0"/>
                        <a:buChar char="•"/>
                      </a:pPr>
                      <a:r>
                        <a:rPr lang="en-US" sz="1600" dirty="0"/>
                        <a:t>Numerical:</a:t>
                      </a:r>
                    </a:p>
                    <a:p>
                      <a:pPr marL="742950" lvl="1" indent="-285750">
                        <a:buFont typeface="Arial" panose="020B0604020202020204" pitchFamily="34" charset="0"/>
                        <a:buChar char="•"/>
                      </a:pPr>
                      <a:r>
                        <a:rPr lang="en-US" sz="1600" dirty="0"/>
                        <a:t>Log Transformed: campaign</a:t>
                      </a:r>
                    </a:p>
                    <a:p>
                      <a:pPr marL="742950" lvl="1" indent="-285750">
                        <a:buFont typeface="Arial" panose="020B0604020202020204" pitchFamily="34" charset="0"/>
                        <a:buChar char="•"/>
                      </a:pPr>
                      <a:r>
                        <a:rPr lang="en-US" sz="1600" dirty="0"/>
                        <a:t>Capped: age, campaign, </a:t>
                      </a:r>
                      <a:r>
                        <a:rPr lang="en-US" sz="1600" dirty="0" err="1"/>
                        <a:t>cons.conf.idx</a:t>
                      </a:r>
                      <a:r>
                        <a:rPr lang="en-US" sz="1600" dirty="0"/>
                        <a:t>, </a:t>
                      </a:r>
                    </a:p>
                    <a:p>
                      <a:pPr marL="742950" lvl="1" indent="-285750">
                        <a:buFont typeface="Arial" panose="020B0604020202020204" pitchFamily="34" charset="0"/>
                        <a:buChar char="•"/>
                      </a:pPr>
                      <a:r>
                        <a:rPr lang="en-US" sz="1600" dirty="0"/>
                        <a:t>Made categorical: previous, </a:t>
                      </a:r>
                      <a:r>
                        <a:rPr lang="en-US" sz="1600" dirty="0" err="1"/>
                        <a:t>pdays</a:t>
                      </a:r>
                      <a:endParaRPr lang="en-US" sz="1600" dirty="0"/>
                    </a:p>
                  </a:txBody>
                  <a:tcPr/>
                </a:tc>
                <a:extLst>
                  <a:ext uri="{0D108BD9-81ED-4DB2-BD59-A6C34878D82A}">
                    <a16:rowId xmlns:a16="http://schemas.microsoft.com/office/drawing/2014/main" val="3319135302"/>
                  </a:ext>
                </a:extLst>
              </a:tr>
              <a:tr h="370840">
                <a:tc>
                  <a:txBody>
                    <a:bodyPr/>
                    <a:lstStyle/>
                    <a:p>
                      <a:r>
                        <a:rPr lang="en-US" sz="1600" dirty="0"/>
                        <a:t>Dummy Variables</a:t>
                      </a:r>
                    </a:p>
                  </a:txBody>
                  <a:tcPr/>
                </a:tc>
                <a:tc>
                  <a:txBody>
                    <a:bodyPr/>
                    <a:lstStyle/>
                    <a:p>
                      <a:r>
                        <a:rPr lang="en-US" sz="1600" dirty="0"/>
                        <a:t>Hot Encode categorical variables for use in a model</a:t>
                      </a:r>
                    </a:p>
                  </a:txBody>
                  <a:tcPr/>
                </a:tc>
                <a:tc>
                  <a:txBody>
                    <a:bodyPr/>
                    <a:lstStyle/>
                    <a:p>
                      <a:r>
                        <a:rPr lang="en-US" sz="1600" dirty="0" err="1"/>
                        <a:t>job,marital,education,default,housing</a:t>
                      </a:r>
                      <a:r>
                        <a:rPr lang="en-US" sz="1600" dirty="0"/>
                        <a:t>, loan, contact, month, day of week, </a:t>
                      </a:r>
                      <a:r>
                        <a:rPr lang="en-US" sz="1600" dirty="0" err="1"/>
                        <a:t>poutcome</a:t>
                      </a:r>
                      <a:r>
                        <a:rPr lang="en-US" sz="1600" dirty="0"/>
                        <a:t>, </a:t>
                      </a:r>
                      <a:r>
                        <a:rPr lang="en-US" sz="1600" dirty="0" err="1"/>
                        <a:t>pdays</a:t>
                      </a:r>
                      <a:r>
                        <a:rPr lang="en-US" sz="1600" dirty="0"/>
                        <a:t>, previous</a:t>
                      </a:r>
                    </a:p>
                  </a:txBody>
                  <a:tcPr/>
                </a:tc>
                <a:extLst>
                  <a:ext uri="{0D108BD9-81ED-4DB2-BD59-A6C34878D82A}">
                    <a16:rowId xmlns:a16="http://schemas.microsoft.com/office/drawing/2014/main" val="4139156306"/>
                  </a:ext>
                </a:extLst>
              </a:tr>
              <a:tr h="370840">
                <a:tc>
                  <a:txBody>
                    <a:bodyPr/>
                    <a:lstStyle/>
                    <a:p>
                      <a:r>
                        <a:rPr lang="en-US" sz="1600" dirty="0"/>
                        <a:t>Train and Test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Default Train: 75%, Test: 25%</a:t>
                      </a:r>
                    </a:p>
                  </a:txBody>
                  <a:tcPr/>
                </a:tc>
                <a:tc>
                  <a:txBody>
                    <a:bodyPr/>
                    <a:lstStyle/>
                    <a:p>
                      <a:endParaRPr lang="en-US" sz="1600" dirty="0"/>
                    </a:p>
                  </a:txBody>
                  <a:tcPr/>
                </a:tc>
                <a:extLst>
                  <a:ext uri="{0D108BD9-81ED-4DB2-BD59-A6C34878D82A}">
                    <a16:rowId xmlns:a16="http://schemas.microsoft.com/office/drawing/2014/main" val="3365507301"/>
                  </a:ext>
                </a:extLst>
              </a:tr>
              <a:tr h="370840">
                <a:tc>
                  <a:txBody>
                    <a:bodyPr/>
                    <a:lstStyle/>
                    <a:p>
                      <a:r>
                        <a:rPr lang="en-US" sz="1600" dirty="0"/>
                        <a:t>Standardize</a:t>
                      </a:r>
                    </a:p>
                  </a:txBody>
                  <a:tcPr/>
                </a:tc>
                <a:tc>
                  <a:txBody>
                    <a:bodyPr/>
                    <a:lstStyle/>
                    <a:p>
                      <a:r>
                        <a:rPr lang="en-US" sz="1600" dirty="0"/>
                        <a:t>Standardize numeric variables a since they have different ranges</a:t>
                      </a:r>
                    </a:p>
                  </a:txBody>
                  <a:tcPr/>
                </a:tc>
                <a:tc>
                  <a:txBody>
                    <a:bodyPr/>
                    <a:lstStyle/>
                    <a:p>
                      <a:r>
                        <a:rPr lang="en-US" sz="1600" dirty="0"/>
                        <a:t>Age, campaign, </a:t>
                      </a:r>
                      <a:r>
                        <a:rPr lang="en-US" sz="1600" dirty="0" err="1"/>
                        <a:t>pdays,previous,cons.price.ind</a:t>
                      </a:r>
                      <a:r>
                        <a:rPr lang="en-US" sz="1600" dirty="0"/>
                        <a:t>, </a:t>
                      </a:r>
                      <a:r>
                        <a:rPr lang="en-US" sz="1600" dirty="0" err="1"/>
                        <a:t>cons.conf.idx,nr.employed</a:t>
                      </a:r>
                      <a:endParaRPr lang="en-US" sz="1600" dirty="0"/>
                    </a:p>
                  </a:txBody>
                  <a:tcPr/>
                </a:tc>
                <a:extLst>
                  <a:ext uri="{0D108BD9-81ED-4DB2-BD59-A6C34878D82A}">
                    <a16:rowId xmlns:a16="http://schemas.microsoft.com/office/drawing/2014/main" val="3312973044"/>
                  </a:ext>
                </a:extLst>
              </a:tr>
            </a:tbl>
          </a:graphicData>
        </a:graphic>
      </p:graphicFrame>
    </p:spTree>
    <p:extLst>
      <p:ext uri="{BB962C8B-B14F-4D97-AF65-F5344CB8AC3E}">
        <p14:creationId xmlns:p14="http://schemas.microsoft.com/office/powerpoint/2010/main" val="13115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CEAD-56C9-4510-9E55-43C5340B3261}"/>
              </a:ext>
            </a:extLst>
          </p:cNvPr>
          <p:cNvSpPr>
            <a:spLocks noGrp="1"/>
          </p:cNvSpPr>
          <p:nvPr>
            <p:ph type="title"/>
          </p:nvPr>
        </p:nvSpPr>
        <p:spPr/>
        <p:txBody>
          <a:bodyPr/>
          <a:lstStyle/>
          <a:p>
            <a:r>
              <a:rPr lang="en-US" dirty="0"/>
              <a:t>Current model performance</a:t>
            </a:r>
          </a:p>
        </p:txBody>
      </p:sp>
      <p:pic>
        <p:nvPicPr>
          <p:cNvPr id="5" name="Picture 4">
            <a:extLst>
              <a:ext uri="{FF2B5EF4-FFF2-40B4-BE49-F238E27FC236}">
                <a16:creationId xmlns:a16="http://schemas.microsoft.com/office/drawing/2014/main" id="{CE56B7C5-7165-4B52-B27F-E1A040272E26}"/>
              </a:ext>
            </a:extLst>
          </p:cNvPr>
          <p:cNvPicPr>
            <a:picLocks noChangeAspect="1"/>
          </p:cNvPicPr>
          <p:nvPr/>
        </p:nvPicPr>
        <p:blipFill>
          <a:blip r:embed="rId2"/>
          <a:stretch>
            <a:fillRect/>
          </a:stretch>
        </p:blipFill>
        <p:spPr>
          <a:xfrm>
            <a:off x="163867" y="2244337"/>
            <a:ext cx="6519642" cy="4199283"/>
          </a:xfrm>
          <a:prstGeom prst="rect">
            <a:avLst/>
          </a:prstGeom>
        </p:spPr>
      </p:pic>
      <p:sp>
        <p:nvSpPr>
          <p:cNvPr id="4" name="Content Placeholder 3">
            <a:extLst>
              <a:ext uri="{FF2B5EF4-FFF2-40B4-BE49-F238E27FC236}">
                <a16:creationId xmlns:a16="http://schemas.microsoft.com/office/drawing/2014/main" id="{DC9D8E48-48B6-4C1E-AF0B-A4DBA0EC5ECD}"/>
              </a:ext>
            </a:extLst>
          </p:cNvPr>
          <p:cNvSpPr>
            <a:spLocks noGrp="1"/>
          </p:cNvSpPr>
          <p:nvPr>
            <p:ph idx="1"/>
          </p:nvPr>
        </p:nvSpPr>
        <p:spPr>
          <a:xfrm>
            <a:off x="6968971" y="2244336"/>
            <a:ext cx="4984318" cy="4199283"/>
          </a:xfrm>
        </p:spPr>
        <p:txBody>
          <a:bodyPr/>
          <a:lstStyle/>
          <a:p>
            <a:r>
              <a:rPr lang="en-US" dirty="0"/>
              <a:t>In a simple analysis it is shown that both the ‘yes’ and ‘no’ classes within the target variable both share the same distribution of values. With the assumption that the model gave high probabilities to predict the ‘yes’ value, we can see the ‘no’ values share the same high probabilities.</a:t>
            </a:r>
          </a:p>
        </p:txBody>
      </p:sp>
    </p:spTree>
    <p:extLst>
      <p:ext uri="{BB962C8B-B14F-4D97-AF65-F5344CB8AC3E}">
        <p14:creationId xmlns:p14="http://schemas.microsoft.com/office/powerpoint/2010/main" val="214853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2573</TotalTime>
  <Words>1166</Words>
  <Application>Microsoft Office PowerPoint</Application>
  <PresentationFormat>Widescreen</PresentationFormat>
  <Paragraphs>139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Wingdings</vt:lpstr>
      <vt:lpstr>Banded</vt:lpstr>
      <vt:lpstr>Bank Marketing Campaign</vt:lpstr>
      <vt:lpstr>Purpose</vt:lpstr>
      <vt:lpstr>20 variables, 1 target</vt:lpstr>
      <vt:lpstr>Variables vs target </vt:lpstr>
      <vt:lpstr>Variables vs target </vt:lpstr>
      <vt:lpstr>Collinearity</vt:lpstr>
      <vt:lpstr>Cleaning the data</vt:lpstr>
      <vt:lpstr>Cleaning the data</vt:lpstr>
      <vt:lpstr>Current model performance</vt:lpstr>
      <vt:lpstr>Current model performance</vt:lpstr>
      <vt:lpstr>Current model performance</vt:lpstr>
      <vt:lpstr>new model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 Lamberti</dc:creator>
  <cp:lastModifiedBy>Aly Lamberti</cp:lastModifiedBy>
  <cp:revision>49</cp:revision>
  <dcterms:created xsi:type="dcterms:W3CDTF">2021-05-14T13:07:53Z</dcterms:created>
  <dcterms:modified xsi:type="dcterms:W3CDTF">2021-05-17T18:48:51Z</dcterms:modified>
</cp:coreProperties>
</file>