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48" r:id="rId2"/>
  </p:sldMasterIdLst>
  <p:notesMasterIdLst>
    <p:notesMasterId r:id="rId6"/>
  </p:notesMasterIdLst>
  <p:sldIdLst>
    <p:sldId id="257" r:id="rId3"/>
    <p:sldId id="258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-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C49E6-E654-46D8-BA56-67DA517F3F2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6AAFE-5B33-46BD-B6FE-BCC664224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8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B21D4A-2640-4022-8B06-9C653DCA1B6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64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6AAFE-5B33-46BD-B6FE-BCC6642240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72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F0E6-9357-460B-BA71-DD9CDF4A0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DDD1A-3515-4C69-9B7B-525AD0433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2AE79-9DC3-4494-8145-38B63CA8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8070-25B7-41DE-8B3E-8799AF17B3D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40E90-D803-4605-888E-9E523D13D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D1773-94B0-4153-9A85-0DBEFF450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4678-C3EF-43A8-81CB-8061D73E8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2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8E15F-B9BE-4FF5-BBBA-54B35AFBA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17705-574D-44BF-818E-59238569A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EDDCE-072E-4A4D-AD6A-05A2D7F5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8070-25B7-41DE-8B3E-8799AF17B3D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A1031-692A-42A8-9453-54651B45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09623-0093-4015-A70E-39AB31AF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4678-C3EF-43A8-81CB-8061D73E8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9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08F5A3-5C35-4621-8454-F7273938F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F589C-EAFA-405B-A36F-9D7D18062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2F6B-8A6D-4CFF-9194-4BD52036C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8070-25B7-41DE-8B3E-8799AF17B3D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5085C-C745-42D1-8B4D-0172D95B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7445B-4FD0-403D-9ECA-113D440B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4678-C3EF-43A8-81CB-8061D73E8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53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21D6-C975-4E72-A61F-48FF1A3D8C8E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70A6-4919-234B-8CD0-08A13211E8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12257024" cy="6894576"/>
            <a:chOff x="0" y="0"/>
            <a:chExt cx="9192768" cy="5170932"/>
          </a:xfrm>
        </p:grpSpPr>
        <p:pic>
          <p:nvPicPr>
            <p:cNvPr id="4" name="Picture 3" descr="Regeneron PPT v2-05.jpg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9192768" cy="5170932"/>
            </a:xfrm>
            <a:prstGeom prst="rect">
              <a:avLst/>
            </a:prstGeom>
          </p:spPr>
        </p:pic>
        <p:pic>
          <p:nvPicPr>
            <p:cNvPr id="8" name="Picture 7" descr="Regeneron logo_tagline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8045" y="3614424"/>
              <a:ext cx="3114847" cy="63483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25558" y="1628913"/>
            <a:ext cx="4529439" cy="655257"/>
          </a:xfrm>
        </p:spPr>
        <p:txBody>
          <a:bodyPr/>
          <a:lstStyle>
            <a:lvl1pPr algn="ctr">
              <a:defRPr spc="267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062927" y="2297969"/>
            <a:ext cx="5654699" cy="1466468"/>
          </a:xfrm>
        </p:spPr>
        <p:txBody>
          <a:bodyPr>
            <a:noAutofit/>
          </a:bodyPr>
          <a:lstStyle>
            <a:lvl1pPr marL="0" indent="0" algn="ctr">
              <a:lnSpc>
                <a:spcPts val="2800"/>
              </a:lnSpc>
              <a:spcBef>
                <a:spcPct val="20000"/>
              </a:spcBef>
              <a:buNone/>
              <a:defRPr sz="2000" cap="all" spc="133">
                <a:solidFill>
                  <a:srgbClr val="FFFFFF"/>
                </a:solidFill>
              </a:defRPr>
            </a:lvl1pPr>
            <a:lvl2pPr marL="609585" indent="0">
              <a:buNone/>
              <a:defRPr sz="2000" cap="all" spc="133">
                <a:solidFill>
                  <a:srgbClr val="FFFFFF"/>
                </a:solidFill>
              </a:defRPr>
            </a:lvl2pPr>
            <a:lvl3pPr marL="1219170" indent="0">
              <a:buNone/>
              <a:defRPr sz="2000" cap="all" spc="133">
                <a:solidFill>
                  <a:srgbClr val="FFFFFF"/>
                </a:solidFill>
              </a:defRPr>
            </a:lvl3pPr>
            <a:lvl4pPr marL="1828754" indent="0">
              <a:buNone/>
              <a:defRPr sz="2000" cap="all" spc="133">
                <a:solidFill>
                  <a:srgbClr val="FFFFFF"/>
                </a:solidFill>
              </a:defRPr>
            </a:lvl4pPr>
            <a:lvl5pPr marL="2438339" indent="0">
              <a:buNone/>
              <a:defRPr sz="2000" cap="all" spc="133">
                <a:solidFill>
                  <a:srgbClr val="FFFFFF"/>
                </a:solidFill>
              </a:defRPr>
            </a:lvl5pPr>
          </a:lstStyle>
          <a:p>
            <a:pPr lvl="0" algn="ctr">
              <a:lnSpc>
                <a:spcPts val="2800"/>
              </a:lnSpc>
              <a:spcBef>
                <a:spcPct val="20000"/>
              </a:spcBef>
            </a:pPr>
            <a:r>
              <a:rPr lang="en-US" sz="2000" cap="all" spc="307" dirty="0" err="1">
                <a:solidFill>
                  <a:schemeClr val="bg1"/>
                </a:solidFill>
                <a:latin typeface="Arial Narrow"/>
                <a:cs typeface="Arial Narrow"/>
              </a:rPr>
              <a:t>Lorem</a:t>
            </a:r>
            <a:r>
              <a:rPr lang="en-US" sz="2000" cap="all" spc="307" dirty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n-US" sz="2000" cap="all" spc="307" dirty="0" err="1">
                <a:solidFill>
                  <a:schemeClr val="bg1"/>
                </a:solidFill>
                <a:latin typeface="Arial Narrow"/>
                <a:cs typeface="Arial Narrow"/>
              </a:rPr>
              <a:t>ipsum</a:t>
            </a:r>
            <a:r>
              <a:rPr lang="en-US" sz="2000" cap="all" spc="307" dirty="0">
                <a:solidFill>
                  <a:schemeClr val="bg1"/>
                </a:solidFill>
                <a:latin typeface="Arial Narrow"/>
                <a:cs typeface="Arial Narrow"/>
              </a:rPr>
              <a:t> dolor sit </a:t>
            </a:r>
            <a:r>
              <a:rPr lang="en-US" sz="2000" cap="all" spc="307" dirty="0" err="1">
                <a:solidFill>
                  <a:schemeClr val="bg1"/>
                </a:solidFill>
                <a:latin typeface="Arial Narrow"/>
                <a:cs typeface="Arial Narrow"/>
              </a:rPr>
              <a:t>amet</a:t>
            </a:r>
            <a:r>
              <a:rPr lang="en-US" sz="2000" cap="all" spc="307" dirty="0">
                <a:solidFill>
                  <a:schemeClr val="bg1"/>
                </a:solidFill>
                <a:latin typeface="Arial Narrow"/>
                <a:cs typeface="Arial Narrow"/>
              </a:rPr>
              <a:t>, </a:t>
            </a:r>
            <a:r>
              <a:rPr lang="en-US" sz="2000" cap="all" spc="307" dirty="0" err="1">
                <a:solidFill>
                  <a:schemeClr val="bg1"/>
                </a:solidFill>
                <a:latin typeface="Arial Narrow"/>
                <a:cs typeface="Arial Narrow"/>
              </a:rPr>
              <a:t>consectetur</a:t>
            </a:r>
            <a:r>
              <a:rPr lang="en-US" sz="2000" cap="all" spc="307" dirty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n-US" sz="2000" cap="all" spc="307" dirty="0" err="1">
                <a:solidFill>
                  <a:schemeClr val="bg1"/>
                </a:solidFill>
                <a:latin typeface="Arial Narrow"/>
                <a:cs typeface="Arial Narrow"/>
              </a:rPr>
              <a:t>adipiscing</a:t>
            </a:r>
            <a:r>
              <a:rPr lang="en-US" sz="2000" cap="all" spc="307" dirty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n-US" sz="2000" cap="all" spc="307" dirty="0" err="1">
                <a:solidFill>
                  <a:schemeClr val="bg1"/>
                </a:solidFill>
                <a:latin typeface="Arial Narrow"/>
                <a:cs typeface="Arial Narrow"/>
              </a:rPr>
              <a:t>elit</a:t>
            </a:r>
            <a:r>
              <a:rPr lang="en-US" sz="2000" cap="all" spc="307" dirty="0">
                <a:solidFill>
                  <a:schemeClr val="bg1"/>
                </a:solidFill>
                <a:latin typeface="Arial Narrow"/>
                <a:cs typeface="Arial Narrow"/>
              </a:rPr>
              <a:t>. </a:t>
            </a:r>
            <a:r>
              <a:rPr lang="en-US" sz="2000" cap="all" spc="307" dirty="0" err="1">
                <a:solidFill>
                  <a:schemeClr val="bg1"/>
                </a:solidFill>
                <a:latin typeface="Arial Narrow"/>
                <a:cs typeface="Arial Narrow"/>
              </a:rPr>
              <a:t>Sus</a:t>
            </a:r>
            <a:r>
              <a:rPr lang="en-US" sz="2000" cap="all" spc="307" dirty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n-US" sz="2000" cap="all" spc="307" dirty="0" err="1">
                <a:solidFill>
                  <a:schemeClr val="bg1"/>
                </a:solidFill>
                <a:latin typeface="Arial Narrow"/>
                <a:cs typeface="Arial Narrow"/>
              </a:rPr>
              <a:t>pendisse</a:t>
            </a:r>
            <a:r>
              <a:rPr lang="en-US" sz="2000" cap="all" spc="307" dirty="0">
                <a:solidFill>
                  <a:schemeClr val="bg1"/>
                </a:solidFill>
                <a:latin typeface="Arial Narrow"/>
                <a:cs typeface="Arial Narrow"/>
              </a:rPr>
              <a:t> a ante </a:t>
            </a:r>
            <a:r>
              <a:rPr lang="en-US" sz="2000" cap="all" spc="307" dirty="0" err="1">
                <a:solidFill>
                  <a:schemeClr val="bg1"/>
                </a:solidFill>
                <a:latin typeface="Arial Narrow"/>
                <a:cs typeface="Arial Narrow"/>
              </a:rPr>
              <a:t>eget</a:t>
            </a:r>
            <a:r>
              <a:rPr lang="en-US" sz="2000" cap="all" spc="307" dirty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n-US" sz="2000" cap="all" spc="307" dirty="0" err="1">
                <a:solidFill>
                  <a:schemeClr val="bg1"/>
                </a:solidFill>
                <a:latin typeface="Arial Narrow"/>
                <a:cs typeface="Arial Narrow"/>
              </a:rPr>
              <a:t>orci</a:t>
            </a:r>
            <a:endParaRPr lang="en-US" sz="2000" cap="all" spc="307" dirty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34862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08F5B-E9C0-4FEF-937A-89B5CAD0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DE767-1759-4EF2-8D1F-121FCBB4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DEF9A-AA36-45C8-A726-0613E4817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8070-25B7-41DE-8B3E-8799AF17B3D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868FF-76EE-4566-BF22-440DBDDC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0BF1D-CD85-4945-8449-B3BFB6F93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4678-C3EF-43A8-81CB-8061D73E8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2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15E8-4726-443A-B4CB-0060C89F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66AD2-2DB0-4FFD-A1E9-B98563640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A5AFF-849B-4737-A5F0-2D35CCD2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8070-25B7-41DE-8B3E-8799AF17B3D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051FD-4F86-4EBB-9795-817FE714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7C640-E14D-4893-8BDE-A3F31052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4678-C3EF-43A8-81CB-8061D73E8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3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E2E7-9784-41AE-953D-E304638E1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CB49C-F175-41CB-A263-C1159F825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8655F-707B-45D4-9755-35FC61DA3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6B3E8-3CB1-4E9C-812F-7E25B9783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8070-25B7-41DE-8B3E-8799AF17B3D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1E5AD-64A8-49EA-A739-ADFB6CEB3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43D3F-2088-41ED-B5A2-79AA6F66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4678-C3EF-43A8-81CB-8061D73E8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3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70F4-67D5-4138-9371-5A136656F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9134D-FA58-46A7-95C0-54CD61A89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BA2D3-4121-4412-AB8F-F951D3B1C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1772ED-C7A1-4391-94AB-76B3D4D28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FB7FF-5547-4E1D-B28E-64EA06F06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3E5099-FDFF-4218-81A6-93CF0ED88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8070-25B7-41DE-8B3E-8799AF17B3D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913F18-E9F7-4D73-B8E2-833091F5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F992A0-F053-47AC-A8E3-676B4A88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4678-C3EF-43A8-81CB-8061D73E8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5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BE82-2D1A-42F6-9411-680A62F9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556F3-FA36-42E1-8600-A2070DA0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8070-25B7-41DE-8B3E-8799AF17B3D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59020-8EB8-4AD4-AF7B-329F612E8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4C5E3-6A75-4322-AF12-B54FA314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4678-C3EF-43A8-81CB-8061D73E8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3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0FE280-13AE-4436-8772-8BDAF289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8070-25B7-41DE-8B3E-8799AF17B3D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512439-4690-478C-8F51-641723EE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81263-21D3-4D9C-93F1-B330A5AE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4678-C3EF-43A8-81CB-8061D73E8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4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8442E-FA22-4118-9784-4AFE3CCE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AC2EC-A116-40AF-A3EF-537AFF01D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69057-586A-4BA3-BFC3-BAA8CA5A2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74749-323E-4D0A-9D10-2678D319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8070-25B7-41DE-8B3E-8799AF17B3D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EEEF4-66CB-44BB-9606-F39A26E0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A836E-D1FF-45FE-B7DA-AC616D93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4678-C3EF-43A8-81CB-8061D73E8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7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EB09F-404B-4C1D-84EF-6CC85A5A3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2B179D-48BA-480F-97B1-B69830C17A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E4DF3-9600-45EC-95E6-9CD48297E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50D6B-EB33-4069-A925-CBA0A340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8070-25B7-41DE-8B3E-8799AF17B3D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7BE89-C400-4D60-98F7-02BAA1F4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710A9-8713-4F47-BC8D-47164249B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4678-C3EF-43A8-81CB-8061D73E8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2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ADC04-3F46-427B-B054-80E8AB91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491F2-AD53-4C62-B3AA-A8A15B9B9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F5F03-E9A9-4D61-875D-6A112ABE1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18070-25B7-41DE-8B3E-8799AF17B3D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B449E-897C-4207-B7BE-A1C490BAA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9A0FA-A049-4308-8293-031DF2263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D4678-C3EF-43A8-81CB-8061D73E8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9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1087183"/>
            <a:ext cx="12192000" cy="5777780"/>
            <a:chOff x="0" y="815387"/>
            <a:chExt cx="9144000" cy="4333335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4691522"/>
              <a:ext cx="9144000" cy="457200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 userDrawn="1"/>
          </p:nvCxnSpPr>
          <p:spPr>
            <a:xfrm>
              <a:off x="0" y="815387"/>
              <a:ext cx="9144000" cy="158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2" name="Picture 11" descr="Regeneron logo_tagline.png"/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33003" y="4831469"/>
              <a:ext cx="1547824" cy="201168"/>
            </a:xfrm>
            <a:prstGeom prst="rect">
              <a:avLst/>
            </a:prstGeom>
          </p:spPr>
        </p:pic>
      </p:grp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301572" y="139099"/>
            <a:ext cx="11582400" cy="794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310671" y="1255595"/>
            <a:ext cx="11582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8278135" y="6374666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503921D6-C975-4E72-A61F-48FF1A3D8C8E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336739" y="6374666"/>
            <a:ext cx="569068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02CC70A6-4919-234B-8CD0-08A13211E8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74699" y="6374666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3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b="1" kern="1200" cap="all">
          <a:solidFill>
            <a:srgbClr val="D60057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464205" y="4070761"/>
            <a:ext cx="2844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i="1" cap="all" spc="200" dirty="0">
                <a:solidFill>
                  <a:schemeClr val="bg1"/>
                </a:solidFill>
                <a:effectLst/>
                <a:latin typeface="Arial Narrow" panose="020B0606020202030204" pitchFamily="34" charset="0"/>
                <a:ea typeface="Times New Roman"/>
              </a:rPr>
              <a:t>Protein Biochemistry</a:t>
            </a:r>
            <a:endParaRPr lang="en-US" sz="1800" b="1" cap="all" spc="200" dirty="0">
              <a:solidFill>
                <a:schemeClr val="bg1"/>
              </a:solidFill>
              <a:latin typeface="Arial Narrow" panose="020B0606020202030204" pitchFamily="34" charset="0"/>
              <a:cs typeface="Arial Narrow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13654" y="793101"/>
            <a:ext cx="6292816" cy="3179155"/>
          </a:xfrm>
        </p:spPr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cap="none" dirty="0">
                <a:solidFill>
                  <a:schemeClr val="bg1"/>
                </a:solidFill>
                <a:latin typeface="Arial Narrow" panose="020B0606020202030204" pitchFamily="34" charset="0"/>
              </a:rPr>
              <a:t>ESD RMS Noise Analysis Review</a:t>
            </a:r>
          </a:p>
          <a:p>
            <a:pPr algn="ctr"/>
            <a:endParaRPr lang="en-US" sz="2800" cap="none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2800" cap="none" dirty="0">
                <a:solidFill>
                  <a:schemeClr val="bg1"/>
                </a:solidFill>
                <a:latin typeface="Arial Narrow" panose="020B0606020202030204" pitchFamily="34" charset="0"/>
              </a:rPr>
              <a:t>07 Jan 2020</a:t>
            </a:r>
          </a:p>
          <a:p>
            <a:pPr algn="ctr"/>
            <a:endParaRPr lang="en-US" sz="2800" cap="none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400" cap="none" dirty="0">
                <a:solidFill>
                  <a:schemeClr val="bg1"/>
                </a:solidFill>
                <a:latin typeface="Arial Narrow" panose="020B0606020202030204" pitchFamily="34" charset="0"/>
              </a:rPr>
              <a:t>Aly Hafez, Ram Vanam, Dorothy Kim, Prasad Sarangapani, Peter Ihnat, and Erica Pyles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20DD1-1F91-43F7-A52D-4CE6FD7F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lang="en-US"/>
            </a:defPPr>
            <a:lvl1pPr marL="0" algn="l" defTabSz="81276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81276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81276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81276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81276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81276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81276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81276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81276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2F0B675C-9824-407B-9DDB-34435636D995}" type="slidenum">
              <a:rPr lang="en-US" sz="3600" smtClean="0">
                <a:latin typeface="Arial Narrow" panose="020B0606020202030204" pitchFamily="34" charset="0"/>
              </a:rPr>
              <a:pPr algn="ctr">
                <a:defRPr/>
              </a:pPr>
              <a:t>1</a:t>
            </a:fld>
            <a:endParaRPr lang="en-US" sz="3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82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D14B1-E61D-4EAB-89F1-8CD77B08C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20" y="153954"/>
            <a:ext cx="11730960" cy="715109"/>
          </a:xfrm>
        </p:spPr>
        <p:txBody>
          <a:bodyPr>
            <a:no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 Narrow" panose="020B0606020202030204" pitchFamily="34" charset="0"/>
              </a:rPr>
              <a:t>Introduction:</a:t>
            </a:r>
            <a:endParaRPr lang="en-US" sz="2400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766713-5CD6-4452-9285-69D0DD41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lang="en-US"/>
            </a:defPPr>
            <a:lvl1pPr marL="0" algn="l" defTabSz="81276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81276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81276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81276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81276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81276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81276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81276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81276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CC70A6-4919-234B-8CD0-08A13211E8D9}" type="slidenum">
              <a:rPr lang="en-US" smtClean="0">
                <a:latin typeface="Arial Narrow" panose="020B0606020202030204" pitchFamily="34" charset="0"/>
              </a:rPr>
              <a:pPr/>
              <a:t>2</a:t>
            </a:fld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0E18-9F86-4F67-B108-466629C7F28B}"/>
              </a:ext>
            </a:extLst>
          </p:cNvPr>
          <p:cNvSpPr txBox="1"/>
          <p:nvPr/>
        </p:nvSpPr>
        <p:spPr>
          <a:xfrm>
            <a:off x="8724123" y="6405297"/>
            <a:ext cx="978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 Narrow" panose="020B0606020202030204" pitchFamily="34" charset="0"/>
                <a:cs typeface="Arial Narrow"/>
              </a:rPr>
              <a:t>Dorothy 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556B28-69D4-49C7-9F68-71721C840E3E}"/>
              </a:ext>
            </a:extLst>
          </p:cNvPr>
          <p:cNvSpPr txBox="1"/>
          <p:nvPr/>
        </p:nvSpPr>
        <p:spPr>
          <a:xfrm>
            <a:off x="331237" y="1301620"/>
            <a:ext cx="113180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 Narrow" panose="020B0606020202030204" pitchFamily="34" charset="0"/>
                <a:cs typeface="Arial Narrow"/>
              </a:rPr>
              <a:t>The performance characteristics of a suitable quantitative analytical method include specificity, linearity and range, accuracy, precision, and </a:t>
            </a:r>
            <a:r>
              <a:rPr lang="en-US" sz="1600" b="1" dirty="0">
                <a:latin typeface="Arial Narrow" panose="020B0606020202030204" pitchFamily="34" charset="0"/>
                <a:cs typeface="Arial Narrow"/>
              </a:rPr>
              <a:t>sensitivity</a:t>
            </a:r>
            <a:r>
              <a:rPr lang="en-US" sz="1600" dirty="0">
                <a:latin typeface="Arial Narrow" panose="020B0606020202030204" pitchFamily="34" charset="0"/>
                <a:cs typeface="Arial Narrow"/>
              </a:rPr>
              <a:t> (quantitation and detection limits).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 Narrow" panose="020B0606020202030204" pitchFamily="34" charset="0"/>
              <a:cs typeface="Arial Narro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 Narrow" panose="020B0606020202030204" pitchFamily="34" charset="0"/>
                <a:cs typeface="Arial Narrow"/>
              </a:rPr>
              <a:t>However, there are no universally accepted standard for calculating quantitation and detection limits.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 Narrow" panose="020B0606020202030204" pitchFamily="34" charset="0"/>
              <a:cs typeface="Arial Narro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 Narrow" panose="020B0606020202030204" pitchFamily="34" charset="0"/>
                <a:cs typeface="Arial Narrow"/>
              </a:rPr>
              <a:t>The limit of detection (LOD) and the limit of quantification (LOQ) are key parameters characterizing the performance of the whole test method at low concentrations.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 Narrow" panose="020B0606020202030204" pitchFamily="34" charset="0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69975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1CE2F-6C4E-484A-AD7A-5D3F250C3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5E59B-27A1-4985-A8F3-E90B0CA333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1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ster Design">
  <a:themeElements>
    <a:clrScheme name="Custom 2">
      <a:dk1>
        <a:sysClr val="windowText" lastClr="000000"/>
      </a:dk1>
      <a:lt1>
        <a:sysClr val="window" lastClr="FFFFFF"/>
      </a:lt1>
      <a:dk2>
        <a:srgbClr val="5C6670"/>
      </a:dk2>
      <a:lt2>
        <a:srgbClr val="B8B09C"/>
      </a:lt2>
      <a:accent1>
        <a:srgbClr val="0F4DBC"/>
      </a:accent1>
      <a:accent2>
        <a:srgbClr val="D60057"/>
      </a:accent2>
      <a:accent3>
        <a:srgbClr val="FFC656"/>
      </a:accent3>
      <a:accent4>
        <a:srgbClr val="C4E86B"/>
      </a:accent4>
      <a:accent5>
        <a:srgbClr val="43B4E4"/>
      </a:accent5>
      <a:accent6>
        <a:srgbClr val="1F355E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rgbClr val="D60057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>
            <a:latin typeface="Arial Narrow"/>
            <a:cs typeface="Arial Narrow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110</Words>
  <Application>Microsoft Office PowerPoint</Application>
  <PresentationFormat>Widescreen</PresentationFormat>
  <Paragraphs>17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Narrow</vt:lpstr>
      <vt:lpstr>Calibri</vt:lpstr>
      <vt:lpstr>Calibri Light</vt:lpstr>
      <vt:lpstr>Office Theme</vt:lpstr>
      <vt:lpstr>Master Design</vt:lpstr>
      <vt:lpstr>PowerPoint Presentation</vt:lpstr>
      <vt:lpstr>Introduction: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Aly Hafez</dc:creator>
  <cp:lastModifiedBy>Aly Hafez</cp:lastModifiedBy>
  <cp:revision>6</cp:revision>
  <dcterms:created xsi:type="dcterms:W3CDTF">2021-01-07T15:01:58Z</dcterms:created>
  <dcterms:modified xsi:type="dcterms:W3CDTF">2021-01-07T17:36:17Z</dcterms:modified>
</cp:coreProperties>
</file>