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8" r:id="rId12"/>
    <p:sldId id="269" r:id="rId13"/>
    <p:sldId id="29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06751" y="54990"/>
            <a:ext cx="6767195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82572" y="1334159"/>
            <a:ext cx="8626855" cy="1506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31.png"/><Relationship Id="rId5" Type="http://schemas.openxmlformats.org/officeDocument/2006/relationships/image" Target="../media/image26.png"/><Relationship Id="rId10" Type="http://schemas.openxmlformats.org/officeDocument/2006/relationships/image" Target="../media/image30.png"/><Relationship Id="rId4" Type="http://schemas.openxmlformats.org/officeDocument/2006/relationships/image" Target="../media/image20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600200"/>
            <a:ext cx="12192000" cy="784860"/>
          </a:xfrm>
          <a:custGeom>
            <a:avLst/>
            <a:gdLst/>
            <a:ahLst/>
            <a:cxnLst/>
            <a:rect l="l" t="t" r="r" b="b"/>
            <a:pathLst>
              <a:path w="12192000" h="784860">
                <a:moveTo>
                  <a:pt x="12192000" y="0"/>
                </a:moveTo>
                <a:lnTo>
                  <a:pt x="0" y="0"/>
                </a:lnTo>
                <a:lnTo>
                  <a:pt x="0" y="784860"/>
                </a:lnTo>
                <a:lnTo>
                  <a:pt x="12192000" y="7848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32229" y="1620393"/>
            <a:ext cx="85299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50" dirty="0">
                <a:solidFill>
                  <a:srgbClr val="FFFFFF"/>
                </a:solidFill>
                <a:latin typeface="Calibri Light"/>
                <a:cs typeface="Calibri Light"/>
              </a:rPr>
              <a:t>Neural</a:t>
            </a:r>
            <a:r>
              <a:rPr sz="4400" b="0" spc="-8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400" b="0" spc="-45" dirty="0">
                <a:solidFill>
                  <a:srgbClr val="FFFFFF"/>
                </a:solidFill>
                <a:latin typeface="Calibri Light"/>
                <a:cs typeface="Calibri Light"/>
              </a:rPr>
              <a:t>network</a:t>
            </a:r>
            <a:r>
              <a:rPr sz="4400" b="0" spc="-10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400" b="0" spc="-25" dirty="0">
                <a:solidFill>
                  <a:srgbClr val="FFFFFF"/>
                </a:solidFill>
                <a:latin typeface="Calibri Light"/>
                <a:cs typeface="Calibri Light"/>
              </a:rPr>
              <a:t>and</a:t>
            </a:r>
            <a:r>
              <a:rPr sz="4400" b="0" spc="-9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400" b="0" spc="-30" dirty="0">
                <a:solidFill>
                  <a:srgbClr val="FFFFFF"/>
                </a:solidFill>
                <a:latin typeface="Calibri Light"/>
                <a:cs typeface="Calibri Light"/>
              </a:rPr>
              <a:t>learning</a:t>
            </a:r>
            <a:r>
              <a:rPr sz="4400" b="0" spc="-10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400" b="0" spc="-35" dirty="0">
                <a:solidFill>
                  <a:srgbClr val="FFFFFF"/>
                </a:solidFill>
                <a:latin typeface="Calibri Light"/>
                <a:cs typeface="Calibri Light"/>
              </a:rPr>
              <a:t>machines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09800" y="3048000"/>
            <a:ext cx="8152384" cy="1263808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75"/>
              </a:spcBef>
            </a:pPr>
            <a:r>
              <a:rPr lang="en-US" sz="4000" b="1" spc="-10" dirty="0">
                <a:solidFill>
                  <a:srgbClr val="FF0000"/>
                </a:solidFill>
                <a:latin typeface="Calibri"/>
                <a:cs typeface="Calibri"/>
              </a:rPr>
              <a:t>Backpropagation for updating weights</a:t>
            </a:r>
          </a:p>
          <a:p>
            <a:pPr marL="12700" algn="ctr">
              <a:lnSpc>
                <a:spcPct val="100000"/>
              </a:lnSpc>
              <a:spcBef>
                <a:spcPts val="1075"/>
              </a:spcBef>
            </a:pPr>
            <a:r>
              <a:rPr sz="2400" b="1" spc="-10" dirty="0">
                <a:latin typeface="Calibri"/>
                <a:cs typeface="Calibri"/>
              </a:rPr>
              <a:t>Instructor: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lang="en-US" sz="2400" b="1" spc="-75" dirty="0">
                <a:latin typeface="Calibri"/>
                <a:cs typeface="Calibri"/>
              </a:rPr>
              <a:t>Ahmed Yousry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32966" y="745998"/>
            <a:ext cx="5400040" cy="524510"/>
          </a:xfrm>
          <a:prstGeom prst="rect">
            <a:avLst/>
          </a:prstGeom>
          <a:solidFill>
            <a:srgbClr val="4471C4"/>
          </a:solidFill>
          <a:ln w="41148">
            <a:solidFill>
              <a:srgbClr val="006FC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75"/>
              </a:spcBef>
            </a:pP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second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 method:</a:t>
            </a:r>
            <a:r>
              <a:rPr sz="28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Back</a:t>
            </a:r>
            <a:r>
              <a:rPr sz="28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FFFF"/>
                </a:solidFill>
                <a:latin typeface="Calibri"/>
                <a:cs typeface="Calibri"/>
              </a:rPr>
              <a:t>propagation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06751" y="54990"/>
            <a:ext cx="67671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2452370" algn="l"/>
              </a:tabLst>
            </a:pPr>
            <a:r>
              <a:rPr sz="3200" b="1" spc="-20" dirty="0">
                <a:latin typeface="Calibri"/>
                <a:cs typeface="Calibri"/>
              </a:rPr>
              <a:t>Regarding</a:t>
            </a:r>
            <a:r>
              <a:rPr sz="3200" b="1" spc="-35" dirty="0">
                <a:latin typeface="Calibri"/>
                <a:cs typeface="Calibri"/>
              </a:rPr>
              <a:t> </a:t>
            </a:r>
            <a:r>
              <a:rPr sz="3200" b="1" spc="5" dirty="0">
                <a:latin typeface="Calibri"/>
                <a:cs typeface="Calibri"/>
              </a:rPr>
              <a:t>5</a:t>
            </a:r>
            <a:r>
              <a:rPr sz="3150" b="1" spc="7" baseline="25132" dirty="0">
                <a:latin typeface="Calibri"/>
                <a:cs typeface="Calibri"/>
              </a:rPr>
              <a:t>th	</a:t>
            </a:r>
            <a:r>
              <a:rPr sz="3200" b="1" spc="-15" dirty="0">
                <a:latin typeface="Calibri"/>
                <a:cs typeface="Calibri"/>
              </a:rPr>
              <a:t>step:</a:t>
            </a:r>
            <a:r>
              <a:rPr sz="3200" b="1" spc="-55" dirty="0">
                <a:latin typeface="Calibri"/>
                <a:cs typeface="Calibri"/>
              </a:rPr>
              <a:t> </a:t>
            </a:r>
            <a:r>
              <a:rPr sz="3200" b="1" spc="-20" dirty="0">
                <a:latin typeface="Calibri"/>
                <a:cs typeface="Calibri"/>
              </a:rPr>
              <a:t>Weights</a:t>
            </a:r>
            <a:r>
              <a:rPr sz="3200" b="1" spc="-30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Adaptation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82572" y="1468323"/>
            <a:ext cx="24714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0979" indent="-20891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21615" algn="l"/>
              </a:tabLst>
            </a:pPr>
            <a:r>
              <a:rPr sz="2400" b="1" spc="-25" dirty="0">
                <a:latin typeface="Calibri"/>
                <a:cs typeface="Calibri"/>
              </a:rPr>
              <a:t>Weight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derivative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32204" y="2060448"/>
            <a:ext cx="4236085" cy="889635"/>
            <a:chOff x="1632204" y="2060448"/>
            <a:chExt cx="4236085" cy="88963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56588" y="2084832"/>
              <a:ext cx="4211574" cy="86487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32204" y="2060448"/>
              <a:ext cx="4211320" cy="864235"/>
            </a:xfrm>
            <a:custGeom>
              <a:avLst/>
              <a:gdLst/>
              <a:ahLst/>
              <a:cxnLst/>
              <a:rect l="l" t="t" r="r" b="b"/>
              <a:pathLst>
                <a:path w="4211320" h="864235">
                  <a:moveTo>
                    <a:pt x="4210812" y="0"/>
                  </a:moveTo>
                  <a:lnTo>
                    <a:pt x="0" y="0"/>
                  </a:lnTo>
                  <a:lnTo>
                    <a:pt x="0" y="864108"/>
                  </a:lnTo>
                  <a:lnTo>
                    <a:pt x="4210812" y="864108"/>
                  </a:lnTo>
                  <a:lnTo>
                    <a:pt x="4210812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06759" y="2478537"/>
              <a:ext cx="1600835" cy="0"/>
            </a:xfrm>
            <a:custGeom>
              <a:avLst/>
              <a:gdLst/>
              <a:ahLst/>
              <a:cxnLst/>
              <a:rect l="l" t="t" r="r" b="b"/>
              <a:pathLst>
                <a:path w="1600835">
                  <a:moveTo>
                    <a:pt x="0" y="0"/>
                  </a:moveTo>
                  <a:lnTo>
                    <a:pt x="476394" y="0"/>
                  </a:lnTo>
                </a:path>
                <a:path w="1600835">
                  <a:moveTo>
                    <a:pt x="886401" y="0"/>
                  </a:moveTo>
                  <a:lnTo>
                    <a:pt x="1292915" y="0"/>
                  </a:lnTo>
                </a:path>
                <a:path w="1600835">
                  <a:moveTo>
                    <a:pt x="1362816" y="0"/>
                  </a:moveTo>
                  <a:lnTo>
                    <a:pt x="1600435" y="0"/>
                  </a:lnTo>
                </a:path>
              </a:pathLst>
            </a:custGeom>
            <a:ln w="165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706977" y="2065757"/>
            <a:ext cx="1216025" cy="3714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  <a:tabLst>
                <a:tab pos="581660" algn="l"/>
                <a:tab pos="993140" algn="l"/>
              </a:tabLst>
            </a:pPr>
            <a:r>
              <a:rPr sz="2250" spc="360" dirty="0">
                <a:latin typeface="Symbol"/>
                <a:cs typeface="Symbol"/>
              </a:rPr>
              <a:t></a:t>
            </a:r>
            <a:r>
              <a:rPr sz="2250" i="1" spc="360" dirty="0">
                <a:latin typeface="Times New Roman"/>
                <a:cs typeface="Times New Roman"/>
              </a:rPr>
              <a:t>E	</a:t>
            </a:r>
            <a:r>
              <a:rPr sz="3375" spc="562" baseline="-35802" dirty="0">
                <a:latin typeface="Symbol"/>
                <a:cs typeface="Symbol"/>
              </a:rPr>
              <a:t></a:t>
            </a:r>
            <a:r>
              <a:rPr sz="3375" spc="562" baseline="-35802" dirty="0">
                <a:latin typeface="Times New Roman"/>
                <a:cs typeface="Times New Roman"/>
              </a:rPr>
              <a:t>	</a:t>
            </a:r>
            <a:r>
              <a:rPr sz="2250" spc="335" dirty="0">
                <a:latin typeface="Symbol"/>
                <a:cs typeface="Symbol"/>
              </a:rPr>
              <a:t>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67313" y="2476644"/>
            <a:ext cx="1533525" cy="3714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  <a:tabLst>
                <a:tab pos="850900" algn="l"/>
                <a:tab pos="1333500" algn="l"/>
              </a:tabLst>
            </a:pPr>
            <a:r>
              <a:rPr sz="2250" spc="305" dirty="0">
                <a:latin typeface="Symbol"/>
                <a:cs typeface="Symbol"/>
              </a:rPr>
              <a:t></a:t>
            </a:r>
            <a:r>
              <a:rPr sz="2250" i="1" spc="305" dirty="0">
                <a:latin typeface="Times New Roman"/>
                <a:cs typeface="Times New Roman"/>
              </a:rPr>
              <a:t>y</a:t>
            </a:r>
            <a:r>
              <a:rPr sz="2250" i="1" dirty="0">
                <a:latin typeface="Times New Roman"/>
                <a:cs typeface="Times New Roman"/>
              </a:rPr>
              <a:t>	</a:t>
            </a:r>
            <a:r>
              <a:rPr sz="2250" spc="305" dirty="0">
                <a:latin typeface="Symbol"/>
                <a:cs typeface="Symbol"/>
              </a:rPr>
              <a:t></a:t>
            </a:r>
            <a:r>
              <a:rPr sz="2250" i="1" spc="305" dirty="0">
                <a:latin typeface="Times New Roman"/>
                <a:cs typeface="Times New Roman"/>
              </a:rPr>
              <a:t>y</a:t>
            </a:r>
            <a:r>
              <a:rPr sz="2250" i="1" dirty="0">
                <a:latin typeface="Times New Roman"/>
                <a:cs typeface="Times New Roman"/>
              </a:rPr>
              <a:t>	</a:t>
            </a:r>
            <a:r>
              <a:rPr sz="2250" spc="340" dirty="0">
                <a:latin typeface="Times New Roman"/>
                <a:cs typeface="Times New Roman"/>
              </a:rPr>
              <a:t>2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69800" y="2249577"/>
            <a:ext cx="2687320" cy="3714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  <a:tabLst>
                <a:tab pos="1617345" algn="l"/>
                <a:tab pos="1950720" algn="l"/>
              </a:tabLst>
            </a:pPr>
            <a:r>
              <a:rPr sz="3375" spc="509" baseline="35802" dirty="0">
                <a:latin typeface="Times New Roman"/>
                <a:cs typeface="Times New Roman"/>
              </a:rPr>
              <a:t>1</a:t>
            </a:r>
            <a:r>
              <a:rPr sz="3375" spc="142" baseline="35802" dirty="0">
                <a:latin typeface="Times New Roman"/>
                <a:cs typeface="Times New Roman"/>
              </a:rPr>
              <a:t> </a:t>
            </a:r>
            <a:r>
              <a:rPr sz="2250" spc="320" dirty="0">
                <a:latin typeface="Times New Roman"/>
                <a:cs typeface="Times New Roman"/>
              </a:rPr>
              <a:t>(</a:t>
            </a:r>
            <a:r>
              <a:rPr sz="2250" i="1" spc="320" dirty="0">
                <a:latin typeface="Times New Roman"/>
                <a:cs typeface="Times New Roman"/>
              </a:rPr>
              <a:t>d</a:t>
            </a:r>
            <a:r>
              <a:rPr sz="2250" i="1" spc="235" dirty="0">
                <a:latin typeface="Times New Roman"/>
                <a:cs typeface="Times New Roman"/>
              </a:rPr>
              <a:t> </a:t>
            </a:r>
            <a:r>
              <a:rPr sz="2250" spc="375" dirty="0">
                <a:latin typeface="Symbol"/>
                <a:cs typeface="Symbol"/>
              </a:rPr>
              <a:t></a:t>
            </a:r>
            <a:r>
              <a:rPr sz="2250" spc="229" dirty="0">
                <a:latin typeface="Times New Roman"/>
                <a:cs typeface="Times New Roman"/>
              </a:rPr>
              <a:t> </a:t>
            </a:r>
            <a:r>
              <a:rPr sz="2250" i="1" spc="365" dirty="0">
                <a:latin typeface="Times New Roman"/>
                <a:cs typeface="Times New Roman"/>
              </a:rPr>
              <a:t>y</a:t>
            </a:r>
            <a:r>
              <a:rPr sz="2250" spc="365" dirty="0">
                <a:latin typeface="Times New Roman"/>
                <a:cs typeface="Times New Roman"/>
              </a:rPr>
              <a:t>)</a:t>
            </a:r>
            <a:r>
              <a:rPr sz="2325" spc="547" baseline="35842" dirty="0">
                <a:latin typeface="Times New Roman"/>
                <a:cs typeface="Times New Roman"/>
              </a:rPr>
              <a:t>2	</a:t>
            </a:r>
            <a:r>
              <a:rPr sz="2250" spc="375" dirty="0">
                <a:latin typeface="Symbol"/>
                <a:cs typeface="Symbol"/>
              </a:rPr>
              <a:t></a:t>
            </a:r>
            <a:r>
              <a:rPr sz="2250" spc="375" dirty="0">
                <a:latin typeface="Times New Roman"/>
                <a:cs typeface="Times New Roman"/>
              </a:rPr>
              <a:t>	</a:t>
            </a:r>
            <a:r>
              <a:rPr sz="2250" i="1" spc="305" dirty="0">
                <a:latin typeface="Times New Roman"/>
                <a:cs typeface="Times New Roman"/>
              </a:rPr>
              <a:t>y</a:t>
            </a:r>
            <a:r>
              <a:rPr sz="2250" i="1" spc="-10" dirty="0">
                <a:latin typeface="Times New Roman"/>
                <a:cs typeface="Times New Roman"/>
              </a:rPr>
              <a:t> </a:t>
            </a:r>
            <a:r>
              <a:rPr sz="2250" spc="375" dirty="0">
                <a:latin typeface="Symbol"/>
                <a:cs typeface="Symbol"/>
              </a:rPr>
              <a:t></a:t>
            </a:r>
            <a:r>
              <a:rPr sz="2250" spc="-85" dirty="0">
                <a:latin typeface="Times New Roman"/>
                <a:cs typeface="Times New Roman"/>
              </a:rPr>
              <a:t> </a:t>
            </a:r>
            <a:r>
              <a:rPr sz="2250" i="1" spc="340" dirty="0">
                <a:latin typeface="Times New Roman"/>
                <a:cs typeface="Times New Roman"/>
              </a:rPr>
              <a:t>d</a:t>
            </a:r>
            <a:endParaRPr sz="225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559052" y="3069335"/>
            <a:ext cx="5497830" cy="1032510"/>
            <a:chOff x="1559052" y="3069335"/>
            <a:chExt cx="5497830" cy="1032510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83436" y="3093719"/>
              <a:ext cx="5473446" cy="100812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559052" y="3069335"/>
              <a:ext cx="5473065" cy="1007744"/>
            </a:xfrm>
            <a:custGeom>
              <a:avLst/>
              <a:gdLst/>
              <a:ahLst/>
              <a:cxnLst/>
              <a:rect l="l" t="t" r="r" b="b"/>
              <a:pathLst>
                <a:path w="5473065" h="1007745">
                  <a:moveTo>
                    <a:pt x="5472684" y="0"/>
                  </a:moveTo>
                  <a:lnTo>
                    <a:pt x="0" y="0"/>
                  </a:lnTo>
                  <a:lnTo>
                    <a:pt x="0" y="1007363"/>
                  </a:lnTo>
                  <a:lnTo>
                    <a:pt x="5472684" y="1007363"/>
                  </a:lnTo>
                  <a:lnTo>
                    <a:pt x="5472684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31563" y="3591579"/>
              <a:ext cx="5201285" cy="0"/>
            </a:xfrm>
            <a:custGeom>
              <a:avLst/>
              <a:gdLst/>
              <a:ahLst/>
              <a:cxnLst/>
              <a:rect l="l" t="t" r="r" b="b"/>
              <a:pathLst>
                <a:path w="5201284">
                  <a:moveTo>
                    <a:pt x="0" y="0"/>
                  </a:moveTo>
                  <a:lnTo>
                    <a:pt x="395349" y="0"/>
                  </a:lnTo>
                </a:path>
                <a:path w="5201284">
                  <a:moveTo>
                    <a:pt x="794093" y="0"/>
                  </a:moveTo>
                  <a:lnTo>
                    <a:pt x="1166760" y="0"/>
                  </a:lnTo>
                </a:path>
                <a:path w="5201284">
                  <a:moveTo>
                    <a:pt x="1234744" y="0"/>
                  </a:moveTo>
                  <a:lnTo>
                    <a:pt x="2214603" y="0"/>
                  </a:lnTo>
                </a:path>
                <a:path w="5201284">
                  <a:moveTo>
                    <a:pt x="2613347" y="0"/>
                  </a:moveTo>
                  <a:lnTo>
                    <a:pt x="3593229" y="0"/>
                  </a:lnTo>
                </a:path>
                <a:path w="5201284">
                  <a:moveTo>
                    <a:pt x="4220780" y="0"/>
                  </a:moveTo>
                  <a:lnTo>
                    <a:pt x="5200672" y="0"/>
                  </a:lnTo>
                </a:path>
              </a:pathLst>
            </a:custGeom>
            <a:ln w="180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849220" y="3308735"/>
            <a:ext cx="133985" cy="4578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800" spc="15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81419" y="3308735"/>
            <a:ext cx="514350" cy="4578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800" spc="-225" dirty="0">
                <a:latin typeface="Times New Roman"/>
                <a:cs typeface="Times New Roman"/>
              </a:rPr>
              <a:t>(</a:t>
            </a:r>
            <a:r>
              <a:rPr sz="2800" spc="260" dirty="0">
                <a:latin typeface="Times New Roman"/>
                <a:cs typeface="Times New Roman"/>
              </a:rPr>
              <a:t>1</a:t>
            </a:r>
            <a:r>
              <a:rPr sz="2800" spc="30" dirty="0">
                <a:latin typeface="Symbol"/>
                <a:cs typeface="Symbol"/>
              </a:rPr>
              <a:t>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97752" y="2963196"/>
            <a:ext cx="2612390" cy="1122045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68580" algn="ctr">
              <a:lnSpc>
                <a:spcPct val="100000"/>
              </a:lnSpc>
              <a:spcBef>
                <a:spcPts val="1045"/>
              </a:spcBef>
              <a:tabLst>
                <a:tab pos="1675764" algn="l"/>
              </a:tabLst>
            </a:pPr>
            <a:r>
              <a:rPr sz="2800" spc="25" dirty="0">
                <a:latin typeface="Times New Roman"/>
                <a:cs typeface="Times New Roman"/>
              </a:rPr>
              <a:t>1	1</a:t>
            </a:r>
            <a:endParaRPr sz="2800">
              <a:latin typeface="Times New Roman"/>
              <a:cs typeface="Times New Roman"/>
            </a:endParaRPr>
          </a:p>
          <a:p>
            <a:pPr marR="5080" algn="ctr">
              <a:lnSpc>
                <a:spcPct val="100000"/>
              </a:lnSpc>
              <a:spcBef>
                <a:spcPts val="960"/>
              </a:spcBef>
              <a:tabLst>
                <a:tab pos="1607185" algn="l"/>
              </a:tabLst>
            </a:pPr>
            <a:r>
              <a:rPr sz="2800" spc="260" dirty="0">
                <a:latin typeface="Times New Roman"/>
                <a:cs typeface="Times New Roman"/>
              </a:rPr>
              <a:t>1</a:t>
            </a:r>
            <a:r>
              <a:rPr sz="2800" spc="30" dirty="0">
                <a:latin typeface="Symbol"/>
                <a:cs typeface="Symbol"/>
              </a:rPr>
              <a:t></a:t>
            </a:r>
            <a:r>
              <a:rPr sz="2800" spc="-200" dirty="0">
                <a:latin typeface="Times New Roman"/>
                <a:cs typeface="Times New Roman"/>
              </a:rPr>
              <a:t> </a:t>
            </a:r>
            <a:r>
              <a:rPr sz="2800" spc="210" dirty="0">
                <a:latin typeface="Times New Roman"/>
                <a:cs typeface="Times New Roman"/>
              </a:rPr>
              <a:t>e</a:t>
            </a:r>
            <a:r>
              <a:rPr sz="2925" spc="247" baseline="37037" dirty="0">
                <a:latin typeface="Symbol"/>
                <a:cs typeface="Symbol"/>
              </a:rPr>
              <a:t></a:t>
            </a:r>
            <a:r>
              <a:rPr sz="2925" i="1" spc="22" baseline="37037" dirty="0">
                <a:latin typeface="Times New Roman"/>
                <a:cs typeface="Times New Roman"/>
              </a:rPr>
              <a:t>s</a:t>
            </a:r>
            <a:r>
              <a:rPr sz="2925" i="1" baseline="37037" dirty="0">
                <a:latin typeface="Times New Roman"/>
                <a:cs typeface="Times New Roman"/>
              </a:rPr>
              <a:t>	</a:t>
            </a:r>
            <a:r>
              <a:rPr sz="2800" spc="260" dirty="0">
                <a:latin typeface="Times New Roman"/>
                <a:cs typeface="Times New Roman"/>
              </a:rPr>
              <a:t>1</a:t>
            </a:r>
            <a:r>
              <a:rPr sz="2800" spc="30" dirty="0">
                <a:latin typeface="Symbol"/>
                <a:cs typeface="Symbol"/>
              </a:rPr>
              <a:t></a:t>
            </a:r>
            <a:r>
              <a:rPr sz="2800" spc="-200" dirty="0">
                <a:latin typeface="Times New Roman"/>
                <a:cs typeface="Times New Roman"/>
              </a:rPr>
              <a:t> </a:t>
            </a:r>
            <a:r>
              <a:rPr sz="2800" spc="210" dirty="0">
                <a:latin typeface="Times New Roman"/>
                <a:cs typeface="Times New Roman"/>
              </a:rPr>
              <a:t>e</a:t>
            </a:r>
            <a:r>
              <a:rPr sz="2925" spc="247" baseline="37037" dirty="0">
                <a:latin typeface="Symbol"/>
                <a:cs typeface="Symbol"/>
              </a:rPr>
              <a:t></a:t>
            </a:r>
            <a:r>
              <a:rPr sz="2925" i="1" spc="22" baseline="37037" dirty="0">
                <a:latin typeface="Times New Roman"/>
                <a:cs typeface="Times New Roman"/>
              </a:rPr>
              <a:t>s</a:t>
            </a:r>
            <a:endParaRPr sz="2925" baseline="37037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49252" y="3308735"/>
            <a:ext cx="212090" cy="4578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800" spc="30" dirty="0">
                <a:latin typeface="Symbol"/>
                <a:cs typeface="Symbol"/>
              </a:rPr>
              <a:t>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425167" y="3627282"/>
            <a:ext cx="1386205" cy="4578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sz="4200" spc="-7" baseline="4960" dirty="0">
                <a:latin typeface="Symbol"/>
                <a:cs typeface="Symbol"/>
              </a:rPr>
              <a:t></a:t>
            </a:r>
            <a:r>
              <a:rPr sz="4200" i="1" spc="30" baseline="4960" dirty="0">
                <a:latin typeface="Times New Roman"/>
                <a:cs typeface="Times New Roman"/>
              </a:rPr>
              <a:t>s</a:t>
            </a:r>
            <a:r>
              <a:rPr sz="4200" i="1" spc="7" baseline="4960" dirty="0">
                <a:latin typeface="Times New Roman"/>
                <a:cs typeface="Times New Roman"/>
              </a:rPr>
              <a:t> </a:t>
            </a:r>
            <a:r>
              <a:rPr sz="2800" spc="260" dirty="0">
                <a:latin typeface="Times New Roman"/>
                <a:cs typeface="Times New Roman"/>
              </a:rPr>
              <a:t>1</a:t>
            </a:r>
            <a:r>
              <a:rPr sz="2800" spc="30" dirty="0">
                <a:latin typeface="Symbol"/>
                <a:cs typeface="Symbol"/>
              </a:rPr>
              <a:t></a:t>
            </a:r>
            <a:r>
              <a:rPr sz="2800" spc="-200" dirty="0">
                <a:latin typeface="Times New Roman"/>
                <a:cs typeface="Times New Roman"/>
              </a:rPr>
              <a:t> </a:t>
            </a:r>
            <a:r>
              <a:rPr sz="2800" spc="210" dirty="0">
                <a:latin typeface="Times New Roman"/>
                <a:cs typeface="Times New Roman"/>
              </a:rPr>
              <a:t>e</a:t>
            </a:r>
            <a:r>
              <a:rPr sz="2925" spc="247" baseline="37037" dirty="0">
                <a:latin typeface="Symbol"/>
                <a:cs typeface="Symbol"/>
              </a:rPr>
              <a:t></a:t>
            </a:r>
            <a:r>
              <a:rPr sz="2925" i="1" spc="22" baseline="37037" dirty="0">
                <a:latin typeface="Times New Roman"/>
                <a:cs typeface="Times New Roman"/>
              </a:rPr>
              <a:t>s</a:t>
            </a:r>
            <a:endParaRPr sz="2925" baseline="37037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67804" y="3592400"/>
            <a:ext cx="329565" cy="4578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800" spc="-5" dirty="0">
                <a:latin typeface="Symbol"/>
                <a:cs typeface="Symbol"/>
              </a:rPr>
              <a:t></a:t>
            </a:r>
            <a:r>
              <a:rPr sz="2800" i="1" spc="20" dirty="0"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18379" y="3079124"/>
            <a:ext cx="1866264" cy="4578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511175" algn="l"/>
                <a:tab pos="899794" algn="l"/>
                <a:tab pos="1646555" algn="l"/>
              </a:tabLst>
            </a:pPr>
            <a:r>
              <a:rPr sz="2800" spc="10" dirty="0">
                <a:latin typeface="Symbol"/>
                <a:cs typeface="Symbol"/>
              </a:rPr>
              <a:t></a:t>
            </a:r>
            <a:r>
              <a:rPr sz="2800" i="1" spc="10" dirty="0">
                <a:latin typeface="Times New Roman"/>
                <a:cs typeface="Times New Roman"/>
              </a:rPr>
              <a:t>y	</a:t>
            </a:r>
            <a:r>
              <a:rPr sz="4200" spc="44" baseline="-35714" dirty="0">
                <a:latin typeface="Symbol"/>
                <a:cs typeface="Symbol"/>
              </a:rPr>
              <a:t></a:t>
            </a:r>
            <a:r>
              <a:rPr sz="4200" spc="44" baseline="-35714" dirty="0">
                <a:latin typeface="Times New Roman"/>
                <a:cs typeface="Times New Roman"/>
              </a:rPr>
              <a:t>	</a:t>
            </a:r>
            <a:r>
              <a:rPr sz="2800" spc="25" dirty="0">
                <a:latin typeface="Symbol"/>
                <a:cs typeface="Symbol"/>
              </a:rPr>
              <a:t></a:t>
            </a:r>
            <a:r>
              <a:rPr sz="2800" spc="25" dirty="0">
                <a:latin typeface="Times New Roman"/>
                <a:cs typeface="Times New Roman"/>
              </a:rPr>
              <a:t>	1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559052" y="4221479"/>
            <a:ext cx="4202430" cy="1104265"/>
            <a:chOff x="1559052" y="4221479"/>
            <a:chExt cx="4202430" cy="1104265"/>
          </a:xfrm>
        </p:grpSpPr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3436" y="4245863"/>
              <a:ext cx="4178046" cy="1079754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559052" y="4221479"/>
              <a:ext cx="4177665" cy="1079500"/>
            </a:xfrm>
            <a:custGeom>
              <a:avLst/>
              <a:gdLst/>
              <a:ahLst/>
              <a:cxnLst/>
              <a:rect l="l" t="t" r="r" b="b"/>
              <a:pathLst>
                <a:path w="4177665" h="1079500">
                  <a:moveTo>
                    <a:pt x="4177284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177284" y="1078992"/>
                  </a:lnTo>
                  <a:lnTo>
                    <a:pt x="4177284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225208" y="4674587"/>
            <a:ext cx="2489200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343535" algn="l"/>
                <a:tab pos="883919" algn="l"/>
                <a:tab pos="1266825" algn="l"/>
                <a:tab pos="2372995" algn="l"/>
              </a:tabLst>
            </a:pPr>
            <a:r>
              <a:rPr sz="1950" spc="-165" dirty="0">
                <a:latin typeface="Times New Roman"/>
                <a:cs typeface="Times New Roman"/>
              </a:rPr>
              <a:t>1	1	2	2	1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907058" y="4958124"/>
            <a:ext cx="116205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950" spc="-165" dirty="0">
                <a:latin typeface="Times New Roman"/>
                <a:cs typeface="Times New Roman"/>
              </a:rPr>
              <a:t>1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047320" y="4958124"/>
            <a:ext cx="116205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950" spc="-165" dirty="0">
                <a:latin typeface="Times New Roman"/>
                <a:cs typeface="Times New Roman"/>
              </a:rPr>
              <a:t>1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600035" y="4672351"/>
            <a:ext cx="1382395" cy="54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897255" algn="l"/>
              </a:tabLst>
            </a:pPr>
            <a:r>
              <a:rPr sz="2800" spc="-240" dirty="0">
                <a:latin typeface="Symbol"/>
                <a:cs typeface="Symbol"/>
              </a:rPr>
              <a:t></a:t>
            </a:r>
            <a:r>
              <a:rPr sz="2800" spc="-290" dirty="0">
                <a:latin typeface="Times New Roman"/>
                <a:cs typeface="Times New Roman"/>
              </a:rPr>
              <a:t> </a:t>
            </a:r>
            <a:r>
              <a:rPr sz="5100" i="1" spc="-622" baseline="-8986" dirty="0">
                <a:latin typeface="Times New Roman"/>
                <a:cs typeface="Times New Roman"/>
              </a:rPr>
              <a:t>w</a:t>
            </a:r>
            <a:r>
              <a:rPr sz="5100" i="1" baseline="-8986" dirty="0">
                <a:latin typeface="Times New Roman"/>
                <a:cs typeface="Times New Roman"/>
              </a:rPr>
              <a:t>	</a:t>
            </a:r>
            <a:r>
              <a:rPr sz="2800" spc="-240" dirty="0">
                <a:latin typeface="Symbol"/>
                <a:cs typeface="Symbol"/>
              </a:rPr>
              <a:t></a:t>
            </a:r>
            <a:r>
              <a:rPr sz="2800" spc="-290" dirty="0">
                <a:latin typeface="Times New Roman"/>
                <a:cs typeface="Times New Roman"/>
              </a:rPr>
              <a:t> </a:t>
            </a:r>
            <a:r>
              <a:rPr sz="5100" i="1" spc="-622" baseline="-8986" dirty="0">
                <a:latin typeface="Times New Roman"/>
                <a:cs typeface="Times New Roman"/>
              </a:rPr>
              <a:t>w</a:t>
            </a:r>
            <a:endParaRPr sz="5100" baseline="-8986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592510" y="4460833"/>
            <a:ext cx="4055745" cy="54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561340" algn="l"/>
                <a:tab pos="1421130" algn="l"/>
                <a:tab pos="3609340" algn="l"/>
              </a:tabLst>
            </a:pPr>
            <a:r>
              <a:rPr sz="4200" u="heavy" spc="-187" baseline="46626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200" u="heavy" spc="-307" baseline="46626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200" u="heavy" spc="-397" baseline="46626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</a:t>
            </a:r>
            <a:r>
              <a:rPr sz="4200" i="1" u="heavy" spc="-284" baseline="46626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sz="4200" i="1" u="heavy" baseline="46626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4200" i="1" spc="-67" baseline="46626" dirty="0">
                <a:latin typeface="Times New Roman"/>
                <a:cs typeface="Times New Roman"/>
              </a:rPr>
              <a:t> </a:t>
            </a:r>
            <a:r>
              <a:rPr sz="4200" spc="-397" baseline="10912" dirty="0">
                <a:latin typeface="Symbol"/>
                <a:cs typeface="Symbol"/>
              </a:rPr>
              <a:t></a:t>
            </a:r>
            <a:r>
              <a:rPr sz="4200" spc="-127" baseline="10912" dirty="0">
                <a:latin typeface="Times New Roman"/>
                <a:cs typeface="Times New Roman"/>
              </a:rPr>
              <a:t> </a:t>
            </a:r>
            <a:r>
              <a:rPr sz="4200" u="heavy" spc="-187" baseline="46626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200" u="heavy" spc="345" baseline="46626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200" u="heavy" spc="-359" baseline="46626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</a:t>
            </a:r>
            <a:r>
              <a:rPr sz="4200" u="heavy" baseline="46626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4200" spc="-270" baseline="46626" dirty="0">
                <a:latin typeface="Times New Roman"/>
                <a:cs typeface="Times New Roman"/>
              </a:rPr>
              <a:t> </a:t>
            </a:r>
            <a:r>
              <a:rPr sz="3400" i="1" spc="-275" dirty="0">
                <a:latin typeface="Times New Roman"/>
                <a:cs typeface="Times New Roman"/>
              </a:rPr>
              <a:t>x</a:t>
            </a:r>
            <a:r>
              <a:rPr sz="3400" i="1" spc="100" dirty="0">
                <a:latin typeface="Times New Roman"/>
                <a:cs typeface="Times New Roman"/>
              </a:rPr>
              <a:t> </a:t>
            </a:r>
            <a:r>
              <a:rPr sz="3400" i="1" spc="-415" dirty="0">
                <a:latin typeface="Times New Roman"/>
                <a:cs typeface="Times New Roman"/>
              </a:rPr>
              <a:t>w</a:t>
            </a:r>
            <a:r>
              <a:rPr sz="3400" i="1" spc="50" dirty="0">
                <a:latin typeface="Times New Roman"/>
                <a:cs typeface="Times New Roman"/>
              </a:rPr>
              <a:t> </a:t>
            </a:r>
            <a:r>
              <a:rPr sz="4200" spc="-397" baseline="10912" dirty="0">
                <a:latin typeface="Symbol"/>
                <a:cs typeface="Symbol"/>
              </a:rPr>
              <a:t></a:t>
            </a:r>
            <a:r>
              <a:rPr sz="4200" spc="-202" baseline="10912" dirty="0">
                <a:latin typeface="Times New Roman"/>
                <a:cs typeface="Times New Roman"/>
              </a:rPr>
              <a:t> </a:t>
            </a:r>
            <a:r>
              <a:rPr sz="3400" i="1" spc="-275" dirty="0">
                <a:latin typeface="Times New Roman"/>
                <a:cs typeface="Times New Roman"/>
              </a:rPr>
              <a:t>x</a:t>
            </a:r>
            <a:r>
              <a:rPr sz="3400" i="1" spc="405" dirty="0">
                <a:latin typeface="Times New Roman"/>
                <a:cs typeface="Times New Roman"/>
              </a:rPr>
              <a:t> </a:t>
            </a:r>
            <a:r>
              <a:rPr sz="3400" i="1" spc="-415" dirty="0">
                <a:latin typeface="Times New Roman"/>
                <a:cs typeface="Times New Roman"/>
              </a:rPr>
              <a:t>w</a:t>
            </a:r>
            <a:r>
              <a:rPr sz="3400" i="1" spc="355" dirty="0">
                <a:latin typeface="Times New Roman"/>
                <a:cs typeface="Times New Roman"/>
              </a:rPr>
              <a:t> </a:t>
            </a:r>
            <a:r>
              <a:rPr sz="4200" spc="-397" baseline="10912" dirty="0">
                <a:latin typeface="Symbol"/>
                <a:cs typeface="Symbol"/>
              </a:rPr>
              <a:t></a:t>
            </a:r>
            <a:r>
              <a:rPr sz="4200" spc="-532" baseline="10912" dirty="0">
                <a:latin typeface="Times New Roman"/>
                <a:cs typeface="Times New Roman"/>
              </a:rPr>
              <a:t> </a:t>
            </a:r>
            <a:r>
              <a:rPr sz="3400" i="1" spc="-310" dirty="0">
                <a:latin typeface="Times New Roman"/>
                <a:cs typeface="Times New Roman"/>
              </a:rPr>
              <a:t>b</a:t>
            </a:r>
            <a:r>
              <a:rPr sz="3400" i="1" dirty="0">
                <a:latin typeface="Times New Roman"/>
                <a:cs typeface="Times New Roman"/>
              </a:rPr>
              <a:t>	</a:t>
            </a:r>
            <a:r>
              <a:rPr sz="4200" spc="-397" baseline="10912" dirty="0">
                <a:latin typeface="Symbol"/>
                <a:cs typeface="Symbol"/>
              </a:rPr>
              <a:t></a:t>
            </a:r>
            <a:r>
              <a:rPr sz="4200" baseline="10912" dirty="0">
                <a:latin typeface="Times New Roman"/>
                <a:cs typeface="Times New Roman"/>
              </a:rPr>
              <a:t> </a:t>
            </a:r>
            <a:r>
              <a:rPr sz="3400" i="1" spc="-275" dirty="0">
                <a:latin typeface="Times New Roman"/>
                <a:cs typeface="Times New Roman"/>
              </a:rPr>
              <a:t>x</a:t>
            </a:r>
            <a:endParaRPr sz="3400">
              <a:latin typeface="Times New Roman"/>
              <a:cs typeface="Times New Roman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193535" y="4293108"/>
            <a:ext cx="4391660" cy="1002030"/>
            <a:chOff x="6193535" y="4293108"/>
            <a:chExt cx="4391660" cy="1002030"/>
          </a:xfrm>
        </p:grpSpPr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17919" y="4317492"/>
              <a:ext cx="4367022" cy="977646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6193535" y="4293108"/>
              <a:ext cx="4366260" cy="977265"/>
            </a:xfrm>
            <a:custGeom>
              <a:avLst/>
              <a:gdLst/>
              <a:ahLst/>
              <a:cxnLst/>
              <a:rect l="l" t="t" r="r" b="b"/>
              <a:pathLst>
                <a:path w="4366259" h="977264">
                  <a:moveTo>
                    <a:pt x="4366260" y="0"/>
                  </a:moveTo>
                  <a:lnTo>
                    <a:pt x="0" y="0"/>
                  </a:lnTo>
                  <a:lnTo>
                    <a:pt x="0" y="976884"/>
                  </a:lnTo>
                  <a:lnTo>
                    <a:pt x="4366260" y="976884"/>
                  </a:lnTo>
                  <a:lnTo>
                    <a:pt x="4366260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0401925" y="4702152"/>
            <a:ext cx="117475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800" spc="-75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965876" y="4702152"/>
            <a:ext cx="1405890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349250" algn="l"/>
                <a:tab pos="899160" algn="l"/>
                <a:tab pos="1287780" algn="l"/>
              </a:tabLst>
            </a:pPr>
            <a:r>
              <a:rPr sz="1800" spc="-75" dirty="0">
                <a:latin typeface="Times New Roman"/>
                <a:cs typeface="Times New Roman"/>
              </a:rPr>
              <a:t>1	1	2	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626547" y="4958849"/>
            <a:ext cx="117475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800" spc="-75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13275" y="4958849"/>
            <a:ext cx="117475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800" spc="-75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235832" y="4700127"/>
            <a:ext cx="1443355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951230" algn="l"/>
              </a:tabLst>
            </a:pPr>
            <a:r>
              <a:rPr sz="2550" spc="-100" dirty="0">
                <a:latin typeface="Symbol"/>
                <a:cs typeface="Symbol"/>
              </a:rPr>
              <a:t></a:t>
            </a:r>
            <a:r>
              <a:rPr sz="2550" spc="-220" dirty="0">
                <a:latin typeface="Times New Roman"/>
                <a:cs typeface="Times New Roman"/>
              </a:rPr>
              <a:t> </a:t>
            </a:r>
            <a:r>
              <a:rPr sz="4575" i="1" spc="-225" baseline="-9107" dirty="0">
                <a:latin typeface="Times New Roman"/>
                <a:cs typeface="Times New Roman"/>
              </a:rPr>
              <a:t>w</a:t>
            </a:r>
            <a:r>
              <a:rPr sz="4575" i="1" baseline="-9107" dirty="0">
                <a:latin typeface="Times New Roman"/>
                <a:cs typeface="Times New Roman"/>
              </a:rPr>
              <a:t>	</a:t>
            </a:r>
            <a:r>
              <a:rPr sz="2550" spc="-100" dirty="0">
                <a:latin typeface="Symbol"/>
                <a:cs typeface="Symbol"/>
              </a:rPr>
              <a:t></a:t>
            </a:r>
            <a:r>
              <a:rPr sz="2550" spc="-220" dirty="0">
                <a:latin typeface="Times New Roman"/>
                <a:cs typeface="Times New Roman"/>
              </a:rPr>
              <a:t> </a:t>
            </a:r>
            <a:r>
              <a:rPr sz="4575" i="1" spc="-225" baseline="-9107" dirty="0">
                <a:latin typeface="Times New Roman"/>
                <a:cs typeface="Times New Roman"/>
              </a:rPr>
              <a:t>w</a:t>
            </a:r>
            <a:endParaRPr sz="4575" baseline="-9107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227971" y="4508631"/>
            <a:ext cx="4200525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  <a:tabLst>
                <a:tab pos="608965" algn="l"/>
                <a:tab pos="1153160" algn="l"/>
                <a:tab pos="1522730" algn="l"/>
                <a:tab pos="2787015" algn="l"/>
                <a:tab pos="3182620" algn="l"/>
                <a:tab pos="3747135" algn="l"/>
              </a:tabLst>
            </a:pPr>
            <a:r>
              <a:rPr sz="3825" u="heavy" spc="-75" baseline="468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825" u="heavy" spc="30" baseline="468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825" u="heavy" spc="-150" baseline="4684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</a:t>
            </a:r>
            <a:r>
              <a:rPr sz="3825" i="1" u="heavy" spc="-150" baseline="468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	</a:t>
            </a:r>
            <a:r>
              <a:rPr sz="3825" spc="-165" baseline="10893" dirty="0">
                <a:latin typeface="Symbol"/>
                <a:cs typeface="Symbol"/>
              </a:rPr>
              <a:t></a:t>
            </a:r>
            <a:r>
              <a:rPr sz="3825" u="heavy" spc="-165" baseline="468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3825" u="heavy" spc="-150" baseline="4684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</a:t>
            </a:r>
            <a:r>
              <a:rPr sz="3825" u="heavy" spc="-150" baseline="468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3050" i="1" spc="-100" dirty="0">
                <a:latin typeface="Times New Roman"/>
                <a:cs typeface="Times New Roman"/>
              </a:rPr>
              <a:t>x</a:t>
            </a:r>
            <a:r>
              <a:rPr sz="3050" i="1" spc="200" dirty="0">
                <a:latin typeface="Times New Roman"/>
                <a:cs typeface="Times New Roman"/>
              </a:rPr>
              <a:t> </a:t>
            </a:r>
            <a:r>
              <a:rPr sz="3050" i="1" spc="-150" dirty="0">
                <a:latin typeface="Times New Roman"/>
                <a:cs typeface="Times New Roman"/>
              </a:rPr>
              <a:t>w</a:t>
            </a:r>
            <a:r>
              <a:rPr sz="3050" i="1" spc="160" dirty="0">
                <a:latin typeface="Times New Roman"/>
                <a:cs typeface="Times New Roman"/>
              </a:rPr>
              <a:t> </a:t>
            </a:r>
            <a:r>
              <a:rPr sz="3825" spc="-165" baseline="10893" dirty="0">
                <a:latin typeface="Symbol"/>
                <a:cs typeface="Symbol"/>
              </a:rPr>
              <a:t></a:t>
            </a:r>
            <a:r>
              <a:rPr sz="3825" spc="-97" baseline="10893" dirty="0">
                <a:latin typeface="Times New Roman"/>
                <a:cs typeface="Times New Roman"/>
              </a:rPr>
              <a:t> </a:t>
            </a:r>
            <a:r>
              <a:rPr sz="3050" i="1" spc="-100" dirty="0">
                <a:latin typeface="Times New Roman"/>
                <a:cs typeface="Times New Roman"/>
              </a:rPr>
              <a:t>x	</a:t>
            </a:r>
            <a:r>
              <a:rPr sz="3050" i="1" spc="-150" dirty="0">
                <a:latin typeface="Times New Roman"/>
                <a:cs typeface="Times New Roman"/>
              </a:rPr>
              <a:t>w	</a:t>
            </a:r>
            <a:r>
              <a:rPr sz="3825" spc="-165" baseline="10893" dirty="0">
                <a:latin typeface="Symbol"/>
                <a:cs typeface="Symbol"/>
              </a:rPr>
              <a:t></a:t>
            </a:r>
            <a:r>
              <a:rPr sz="3825" spc="-427" baseline="10893" dirty="0">
                <a:latin typeface="Times New Roman"/>
                <a:cs typeface="Times New Roman"/>
              </a:rPr>
              <a:t> </a:t>
            </a:r>
            <a:r>
              <a:rPr sz="3050" i="1" spc="-114" dirty="0">
                <a:latin typeface="Times New Roman"/>
                <a:cs typeface="Times New Roman"/>
              </a:rPr>
              <a:t>b	</a:t>
            </a:r>
            <a:r>
              <a:rPr sz="3825" spc="-165" baseline="10893" dirty="0">
                <a:latin typeface="Symbol"/>
                <a:cs typeface="Symbol"/>
              </a:rPr>
              <a:t></a:t>
            </a:r>
            <a:r>
              <a:rPr sz="3825" spc="15" baseline="10893" dirty="0">
                <a:latin typeface="Times New Roman"/>
                <a:cs typeface="Times New Roman"/>
              </a:rPr>
              <a:t> </a:t>
            </a:r>
            <a:r>
              <a:rPr sz="3050" i="1" spc="-100" dirty="0">
                <a:latin typeface="Times New Roman"/>
                <a:cs typeface="Times New Roman"/>
              </a:rPr>
              <a:t>x</a:t>
            </a:r>
            <a:endParaRPr sz="3050">
              <a:latin typeface="Times New Roman"/>
              <a:cs typeface="Times New Roman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3215639" y="5548884"/>
            <a:ext cx="5365750" cy="1157605"/>
            <a:chOff x="3215639" y="5548884"/>
            <a:chExt cx="5365750" cy="1157605"/>
          </a:xfrm>
        </p:grpSpPr>
        <p:pic>
          <p:nvPicPr>
            <p:cNvPr id="41" name="object 4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27831" y="5561076"/>
              <a:ext cx="5353050" cy="1145286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3215639" y="5548884"/>
              <a:ext cx="5328285" cy="1120140"/>
            </a:xfrm>
            <a:custGeom>
              <a:avLst/>
              <a:gdLst/>
              <a:ahLst/>
              <a:cxnLst/>
              <a:rect l="l" t="t" r="r" b="b"/>
              <a:pathLst>
                <a:path w="5328284" h="1120140">
                  <a:moveTo>
                    <a:pt x="5327904" y="0"/>
                  </a:moveTo>
                  <a:lnTo>
                    <a:pt x="0" y="0"/>
                  </a:lnTo>
                  <a:lnTo>
                    <a:pt x="0" y="1120139"/>
                  </a:lnTo>
                  <a:lnTo>
                    <a:pt x="5327904" y="1120139"/>
                  </a:lnTo>
                  <a:lnTo>
                    <a:pt x="5327904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386273" y="6090851"/>
              <a:ext cx="2587625" cy="0"/>
            </a:xfrm>
            <a:custGeom>
              <a:avLst/>
              <a:gdLst/>
              <a:ahLst/>
              <a:cxnLst/>
              <a:rect l="l" t="t" r="r" b="b"/>
              <a:pathLst>
                <a:path w="2587625">
                  <a:moveTo>
                    <a:pt x="0" y="0"/>
                  </a:moveTo>
                  <a:lnTo>
                    <a:pt x="979940" y="0"/>
                  </a:lnTo>
                </a:path>
                <a:path w="2587625">
                  <a:moveTo>
                    <a:pt x="1607577" y="0"/>
                  </a:moveTo>
                  <a:lnTo>
                    <a:pt x="2587518" y="0"/>
                  </a:lnTo>
                </a:path>
              </a:pathLst>
            </a:custGeom>
            <a:ln w="183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8379364" y="6019755"/>
            <a:ext cx="83820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2050" i="1" spc="-15" dirty="0">
                <a:latin typeface="Times New Roman"/>
                <a:cs typeface="Times New Roman"/>
              </a:rPr>
              <a:t>i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837603" y="6314105"/>
            <a:ext cx="83820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2050" i="1" spc="-15" dirty="0">
                <a:latin typeface="Times New Roman"/>
                <a:cs typeface="Times New Roman"/>
              </a:rPr>
              <a:t>i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965378" y="5723087"/>
            <a:ext cx="446405" cy="563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sz="2950" spc="-35" dirty="0">
                <a:latin typeface="Times New Roman"/>
                <a:cs typeface="Times New Roman"/>
              </a:rPr>
              <a:t>)</a:t>
            </a:r>
            <a:r>
              <a:rPr sz="2950" spc="-200" dirty="0">
                <a:latin typeface="Times New Roman"/>
                <a:cs typeface="Times New Roman"/>
              </a:rPr>
              <a:t> </a:t>
            </a:r>
            <a:r>
              <a:rPr sz="5250" i="1" spc="-52" baseline="-9523" dirty="0">
                <a:latin typeface="Times New Roman"/>
                <a:cs typeface="Times New Roman"/>
              </a:rPr>
              <a:t>x</a:t>
            </a:r>
            <a:endParaRPr sz="5250" baseline="-9523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422857" y="5797814"/>
            <a:ext cx="514350" cy="4743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2950" spc="-275" dirty="0">
                <a:latin typeface="Times New Roman"/>
                <a:cs typeface="Times New Roman"/>
              </a:rPr>
              <a:t>(</a:t>
            </a:r>
            <a:r>
              <a:rPr sz="2950" spc="185" dirty="0">
                <a:latin typeface="Times New Roman"/>
                <a:cs typeface="Times New Roman"/>
              </a:rPr>
              <a:t>1</a:t>
            </a:r>
            <a:r>
              <a:rPr sz="2950" spc="-55" dirty="0">
                <a:latin typeface="Symbol"/>
                <a:cs typeface="Symbol"/>
              </a:rPr>
              <a:t></a:t>
            </a:r>
            <a:endParaRPr sz="2950">
              <a:latin typeface="Symbol"/>
              <a:cs typeface="Symbo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339114" y="5439217"/>
            <a:ext cx="2612390" cy="116332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68580" algn="ctr">
              <a:lnSpc>
                <a:spcPct val="100000"/>
              </a:lnSpc>
              <a:spcBef>
                <a:spcPts val="1040"/>
              </a:spcBef>
              <a:tabLst>
                <a:tab pos="1675764" algn="l"/>
              </a:tabLst>
            </a:pPr>
            <a:r>
              <a:rPr sz="2950" spc="-50" dirty="0">
                <a:latin typeface="Times New Roman"/>
                <a:cs typeface="Times New Roman"/>
              </a:rPr>
              <a:t>1	1</a:t>
            </a:r>
            <a:endParaRPr sz="2950">
              <a:latin typeface="Times New Roman"/>
              <a:cs typeface="Times New Roman"/>
            </a:endParaRPr>
          </a:p>
          <a:p>
            <a:pPr marR="5080" algn="ctr">
              <a:lnSpc>
                <a:spcPct val="100000"/>
              </a:lnSpc>
              <a:spcBef>
                <a:spcPts val="940"/>
              </a:spcBef>
              <a:tabLst>
                <a:tab pos="1607185" algn="l"/>
              </a:tabLst>
            </a:pPr>
            <a:r>
              <a:rPr sz="2950" spc="185" dirty="0">
                <a:latin typeface="Times New Roman"/>
                <a:cs typeface="Times New Roman"/>
              </a:rPr>
              <a:t>1</a:t>
            </a:r>
            <a:r>
              <a:rPr sz="2950" spc="-55" dirty="0">
                <a:latin typeface="Symbol"/>
                <a:cs typeface="Symbol"/>
              </a:rPr>
              <a:t></a:t>
            </a:r>
            <a:r>
              <a:rPr sz="2950" spc="-240" dirty="0">
                <a:latin typeface="Times New Roman"/>
                <a:cs typeface="Times New Roman"/>
              </a:rPr>
              <a:t> </a:t>
            </a:r>
            <a:r>
              <a:rPr sz="2950" spc="140" dirty="0">
                <a:latin typeface="Times New Roman"/>
                <a:cs typeface="Times New Roman"/>
              </a:rPr>
              <a:t>e</a:t>
            </a:r>
            <a:r>
              <a:rPr sz="3075" spc="165" baseline="35230" dirty="0">
                <a:latin typeface="Symbol"/>
                <a:cs typeface="Symbol"/>
              </a:rPr>
              <a:t></a:t>
            </a:r>
            <a:r>
              <a:rPr sz="3075" i="1" spc="-30" baseline="35230" dirty="0">
                <a:latin typeface="Times New Roman"/>
                <a:cs typeface="Times New Roman"/>
              </a:rPr>
              <a:t>s</a:t>
            </a:r>
            <a:r>
              <a:rPr sz="3075" i="1" baseline="35230" dirty="0">
                <a:latin typeface="Times New Roman"/>
                <a:cs typeface="Times New Roman"/>
              </a:rPr>
              <a:t>	</a:t>
            </a:r>
            <a:r>
              <a:rPr sz="2950" spc="185" dirty="0">
                <a:latin typeface="Times New Roman"/>
                <a:cs typeface="Times New Roman"/>
              </a:rPr>
              <a:t>1</a:t>
            </a:r>
            <a:r>
              <a:rPr sz="2950" spc="-55" dirty="0">
                <a:latin typeface="Symbol"/>
                <a:cs typeface="Symbol"/>
              </a:rPr>
              <a:t></a:t>
            </a:r>
            <a:r>
              <a:rPr sz="2950" spc="-240" dirty="0">
                <a:latin typeface="Times New Roman"/>
                <a:cs typeface="Times New Roman"/>
              </a:rPr>
              <a:t> </a:t>
            </a:r>
            <a:r>
              <a:rPr sz="2950" spc="140" dirty="0">
                <a:latin typeface="Times New Roman"/>
                <a:cs typeface="Times New Roman"/>
              </a:rPr>
              <a:t>e</a:t>
            </a:r>
            <a:r>
              <a:rPr sz="3075" spc="165" baseline="35230" dirty="0">
                <a:latin typeface="Symbol"/>
                <a:cs typeface="Symbol"/>
              </a:rPr>
              <a:t></a:t>
            </a:r>
            <a:r>
              <a:rPr sz="3075" i="1" spc="-30" baseline="35230" dirty="0">
                <a:latin typeface="Times New Roman"/>
                <a:cs typeface="Times New Roman"/>
              </a:rPr>
              <a:t>s</a:t>
            </a:r>
            <a:endParaRPr sz="3075" baseline="3523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262757" y="5797814"/>
            <a:ext cx="2106930" cy="7835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ts val="2655"/>
              </a:lnSpc>
              <a:spcBef>
                <a:spcPts val="90"/>
              </a:spcBef>
            </a:pPr>
            <a:r>
              <a:rPr sz="4425" u="heavy" spc="307" baseline="3578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425" u="heavy" spc="-120" baseline="35781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</a:t>
            </a:r>
            <a:r>
              <a:rPr sz="4425" i="1" u="heavy" spc="-89" baseline="3578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4425" i="1" u="heavy" spc="487" baseline="3578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425" i="1" spc="104" baseline="35781" dirty="0">
                <a:latin typeface="Times New Roman"/>
                <a:cs typeface="Times New Roman"/>
              </a:rPr>
              <a:t> </a:t>
            </a:r>
            <a:r>
              <a:rPr sz="2950" spc="-55" dirty="0">
                <a:latin typeface="Symbol"/>
                <a:cs typeface="Symbol"/>
              </a:rPr>
              <a:t></a:t>
            </a:r>
            <a:r>
              <a:rPr sz="2950" spc="-70" dirty="0">
                <a:latin typeface="Times New Roman"/>
                <a:cs typeface="Times New Roman"/>
              </a:rPr>
              <a:t> </a:t>
            </a:r>
            <a:r>
              <a:rPr sz="2950" spc="-35" dirty="0">
                <a:latin typeface="Times New Roman"/>
                <a:cs typeface="Times New Roman"/>
              </a:rPr>
              <a:t>(</a:t>
            </a:r>
            <a:r>
              <a:rPr sz="2950" spc="-400" dirty="0">
                <a:latin typeface="Times New Roman"/>
                <a:cs typeface="Times New Roman"/>
              </a:rPr>
              <a:t> </a:t>
            </a:r>
            <a:r>
              <a:rPr sz="2950" i="1" spc="-45" dirty="0">
                <a:latin typeface="Times New Roman"/>
                <a:cs typeface="Times New Roman"/>
              </a:rPr>
              <a:t>y</a:t>
            </a:r>
            <a:r>
              <a:rPr sz="2950" i="1" spc="-160" dirty="0">
                <a:latin typeface="Times New Roman"/>
                <a:cs typeface="Times New Roman"/>
              </a:rPr>
              <a:t> </a:t>
            </a:r>
            <a:r>
              <a:rPr sz="2950" spc="-55" dirty="0">
                <a:latin typeface="Symbol"/>
                <a:cs typeface="Symbol"/>
              </a:rPr>
              <a:t></a:t>
            </a:r>
            <a:r>
              <a:rPr sz="2950" spc="-240" dirty="0">
                <a:latin typeface="Times New Roman"/>
                <a:cs typeface="Times New Roman"/>
              </a:rPr>
              <a:t> </a:t>
            </a:r>
            <a:r>
              <a:rPr sz="2950" i="1" spc="-50" dirty="0">
                <a:latin typeface="Times New Roman"/>
                <a:cs typeface="Times New Roman"/>
              </a:rPr>
              <a:t>d</a:t>
            </a:r>
            <a:r>
              <a:rPr sz="2950" i="1" spc="-430" dirty="0">
                <a:latin typeface="Times New Roman"/>
                <a:cs typeface="Times New Roman"/>
              </a:rPr>
              <a:t> </a:t>
            </a:r>
            <a:r>
              <a:rPr sz="2950" spc="-35" dirty="0">
                <a:latin typeface="Times New Roman"/>
                <a:cs typeface="Times New Roman"/>
              </a:rPr>
              <a:t>)</a:t>
            </a:r>
            <a:endParaRPr sz="2950">
              <a:latin typeface="Times New Roman"/>
              <a:cs typeface="Times New Roman"/>
            </a:endParaRPr>
          </a:p>
          <a:p>
            <a:pPr marL="50165">
              <a:lnSpc>
                <a:spcPts val="3315"/>
              </a:lnSpc>
            </a:pPr>
            <a:r>
              <a:rPr sz="2950" spc="-50" dirty="0">
                <a:latin typeface="Symbol"/>
                <a:cs typeface="Symbol"/>
              </a:rPr>
              <a:t></a:t>
            </a:r>
            <a:r>
              <a:rPr sz="2950" spc="-235" dirty="0">
                <a:latin typeface="Times New Roman"/>
                <a:cs typeface="Times New Roman"/>
              </a:rPr>
              <a:t> </a:t>
            </a:r>
            <a:r>
              <a:rPr sz="5250" i="1" spc="-75" baseline="-9523" dirty="0">
                <a:latin typeface="Times New Roman"/>
                <a:cs typeface="Times New Roman"/>
              </a:rPr>
              <a:t>w</a:t>
            </a:r>
            <a:endParaRPr sz="5250" baseline="-9523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3209544" y="5542788"/>
            <a:ext cx="5340350" cy="1132840"/>
          </a:xfrm>
          <a:custGeom>
            <a:avLst/>
            <a:gdLst/>
            <a:ahLst/>
            <a:cxnLst/>
            <a:rect l="l" t="t" r="r" b="b"/>
            <a:pathLst>
              <a:path w="5340350" h="1132840">
                <a:moveTo>
                  <a:pt x="0" y="1132332"/>
                </a:moveTo>
                <a:lnTo>
                  <a:pt x="5340096" y="1132332"/>
                </a:lnTo>
                <a:lnTo>
                  <a:pt x="5340096" y="0"/>
                </a:lnTo>
                <a:lnTo>
                  <a:pt x="0" y="0"/>
                </a:lnTo>
                <a:lnTo>
                  <a:pt x="0" y="1132332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32966" y="745998"/>
            <a:ext cx="5400040" cy="524510"/>
          </a:xfrm>
          <a:prstGeom prst="rect">
            <a:avLst/>
          </a:prstGeom>
          <a:solidFill>
            <a:srgbClr val="4471C4"/>
          </a:solidFill>
          <a:ln w="41148">
            <a:solidFill>
              <a:srgbClr val="006FC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75"/>
              </a:spcBef>
            </a:pP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second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 method:</a:t>
            </a:r>
            <a:r>
              <a:rPr sz="28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Back</a:t>
            </a:r>
            <a:r>
              <a:rPr sz="28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FFFF"/>
                </a:solidFill>
                <a:latin typeface="Calibri"/>
                <a:cs typeface="Calibri"/>
              </a:rPr>
              <a:t>propagation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06751" y="54990"/>
            <a:ext cx="67671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2452370" algn="l"/>
              </a:tabLst>
            </a:pPr>
            <a:r>
              <a:rPr spc="-20" dirty="0"/>
              <a:t>Regarding</a:t>
            </a:r>
            <a:r>
              <a:rPr spc="-35" dirty="0"/>
              <a:t> </a:t>
            </a:r>
            <a:r>
              <a:rPr spc="5" dirty="0"/>
              <a:t>5</a:t>
            </a:r>
            <a:r>
              <a:rPr sz="3150" spc="7" baseline="25132" dirty="0"/>
              <a:t>th	</a:t>
            </a:r>
            <a:r>
              <a:rPr sz="3200" spc="-15" dirty="0"/>
              <a:t>step:</a:t>
            </a:r>
            <a:r>
              <a:rPr sz="3200" spc="-55" dirty="0"/>
              <a:t> </a:t>
            </a:r>
            <a:r>
              <a:rPr sz="3200" spc="-20" dirty="0"/>
              <a:t>Weights</a:t>
            </a:r>
            <a:r>
              <a:rPr sz="3200" spc="-30" dirty="0"/>
              <a:t> </a:t>
            </a:r>
            <a:r>
              <a:rPr sz="3200" spc="-10" dirty="0"/>
              <a:t>Adaptation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1782572" y="1360470"/>
            <a:ext cx="7114540" cy="933450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220979" indent="-208915">
              <a:lnSpc>
                <a:spcPct val="100000"/>
              </a:lnSpc>
              <a:spcBef>
                <a:spcPts val="950"/>
              </a:spcBef>
              <a:buFont typeface="Wingdings"/>
              <a:buChar char=""/>
              <a:tabLst>
                <a:tab pos="221615" algn="l"/>
              </a:tabLst>
            </a:pPr>
            <a:r>
              <a:rPr sz="2400" b="1" spc="-10" dirty="0">
                <a:latin typeface="Calibri"/>
                <a:cs typeface="Calibri"/>
              </a:rPr>
              <a:t>Update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the</a:t>
            </a:r>
            <a:r>
              <a:rPr sz="2400" b="1" spc="-20" dirty="0">
                <a:latin typeface="Calibri"/>
                <a:cs typeface="Calibri"/>
              </a:rPr>
              <a:t> Weights</a:t>
            </a:r>
            <a:endParaRPr sz="2400">
              <a:latin typeface="Calibri"/>
              <a:cs typeface="Calibri"/>
            </a:endParaRPr>
          </a:p>
          <a:p>
            <a:pPr marL="444500">
              <a:lnSpc>
                <a:spcPct val="100000"/>
              </a:lnSpc>
              <a:spcBef>
                <a:spcPts val="775"/>
              </a:spcBef>
            </a:pPr>
            <a:r>
              <a:rPr sz="2200" b="1" spc="-5" dirty="0">
                <a:latin typeface="Calibri"/>
                <a:cs typeface="Calibri"/>
              </a:rPr>
              <a:t>In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order</a:t>
            </a:r>
            <a:r>
              <a:rPr sz="2200" b="1" spc="25" dirty="0">
                <a:latin typeface="Calibri"/>
                <a:cs typeface="Calibri"/>
              </a:rPr>
              <a:t> </a:t>
            </a:r>
            <a:r>
              <a:rPr sz="2200" b="1" spc="-20" dirty="0">
                <a:latin typeface="Calibri"/>
                <a:cs typeface="Calibri"/>
              </a:rPr>
              <a:t>to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update</a:t>
            </a:r>
            <a:r>
              <a:rPr sz="2200" b="1" spc="3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the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weights</a:t>
            </a:r>
            <a:r>
              <a:rPr sz="2200" b="1" spc="1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, use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the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Gradient</a:t>
            </a:r>
            <a:r>
              <a:rPr sz="2200" b="1" spc="2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Descent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1960" y="2523576"/>
            <a:ext cx="4234907" cy="741568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6980046" y="3639946"/>
            <a:ext cx="3099435" cy="2188210"/>
            <a:chOff x="6980046" y="3639946"/>
            <a:chExt cx="3099435" cy="2188210"/>
          </a:xfrm>
        </p:grpSpPr>
        <p:sp>
          <p:nvSpPr>
            <p:cNvPr id="7" name="object 7"/>
            <p:cNvSpPr/>
            <p:nvPr/>
          </p:nvSpPr>
          <p:spPr>
            <a:xfrm>
              <a:off x="6980047" y="3639946"/>
              <a:ext cx="3099435" cy="2188210"/>
            </a:xfrm>
            <a:custGeom>
              <a:avLst/>
              <a:gdLst/>
              <a:ahLst/>
              <a:cxnLst/>
              <a:rect l="l" t="t" r="r" b="b"/>
              <a:pathLst>
                <a:path w="3099434" h="2188210">
                  <a:moveTo>
                    <a:pt x="3099054" y="1993519"/>
                  </a:moveTo>
                  <a:lnTo>
                    <a:pt x="3055645" y="1969528"/>
                  </a:lnTo>
                  <a:lnTo>
                    <a:pt x="2908554" y="1888236"/>
                  </a:lnTo>
                  <a:lnTo>
                    <a:pt x="2898991" y="1885213"/>
                  </a:lnTo>
                  <a:lnTo>
                    <a:pt x="2889377" y="1886038"/>
                  </a:lnTo>
                  <a:lnTo>
                    <a:pt x="2880791" y="1890407"/>
                  </a:lnTo>
                  <a:lnTo>
                    <a:pt x="2874391" y="1898015"/>
                  </a:lnTo>
                  <a:lnTo>
                    <a:pt x="2871355" y="1907552"/>
                  </a:lnTo>
                  <a:lnTo>
                    <a:pt x="2872181" y="1917153"/>
                  </a:lnTo>
                  <a:lnTo>
                    <a:pt x="2876550" y="1925726"/>
                  </a:lnTo>
                  <a:lnTo>
                    <a:pt x="2884170" y="1932178"/>
                  </a:lnTo>
                  <a:lnTo>
                    <a:pt x="2955645" y="1971687"/>
                  </a:lnTo>
                  <a:lnTo>
                    <a:pt x="319913" y="2032800"/>
                  </a:lnTo>
                  <a:lnTo>
                    <a:pt x="319913" y="142951"/>
                  </a:lnTo>
                  <a:lnTo>
                    <a:pt x="361061" y="213487"/>
                  </a:lnTo>
                  <a:lnTo>
                    <a:pt x="367677" y="220916"/>
                  </a:lnTo>
                  <a:lnTo>
                    <a:pt x="376364" y="225094"/>
                  </a:lnTo>
                  <a:lnTo>
                    <a:pt x="385991" y="225729"/>
                  </a:lnTo>
                  <a:lnTo>
                    <a:pt x="395478" y="222504"/>
                  </a:lnTo>
                  <a:lnTo>
                    <a:pt x="402894" y="215887"/>
                  </a:lnTo>
                  <a:lnTo>
                    <a:pt x="407073" y="207200"/>
                  </a:lnTo>
                  <a:lnTo>
                    <a:pt x="407708" y="197573"/>
                  </a:lnTo>
                  <a:lnTo>
                    <a:pt x="404495" y="188087"/>
                  </a:lnTo>
                  <a:lnTo>
                    <a:pt x="323875" y="49911"/>
                  </a:lnTo>
                  <a:lnTo>
                    <a:pt x="294767" y="0"/>
                  </a:lnTo>
                  <a:lnTo>
                    <a:pt x="185039" y="188087"/>
                  </a:lnTo>
                  <a:lnTo>
                    <a:pt x="181813" y="197573"/>
                  </a:lnTo>
                  <a:lnTo>
                    <a:pt x="182448" y="207200"/>
                  </a:lnTo>
                  <a:lnTo>
                    <a:pt x="186626" y="215887"/>
                  </a:lnTo>
                  <a:lnTo>
                    <a:pt x="194056" y="222504"/>
                  </a:lnTo>
                  <a:lnTo>
                    <a:pt x="203530" y="225729"/>
                  </a:lnTo>
                  <a:lnTo>
                    <a:pt x="213169" y="225094"/>
                  </a:lnTo>
                  <a:lnTo>
                    <a:pt x="221843" y="220916"/>
                  </a:lnTo>
                  <a:lnTo>
                    <a:pt x="228473" y="213487"/>
                  </a:lnTo>
                  <a:lnTo>
                    <a:pt x="269621" y="142951"/>
                  </a:lnTo>
                  <a:lnTo>
                    <a:pt x="269621" y="2033968"/>
                  </a:lnTo>
                  <a:lnTo>
                    <a:pt x="0" y="2040216"/>
                  </a:lnTo>
                  <a:lnTo>
                    <a:pt x="1270" y="2090496"/>
                  </a:lnTo>
                  <a:lnTo>
                    <a:pt x="269621" y="2084285"/>
                  </a:lnTo>
                  <a:lnTo>
                    <a:pt x="269621" y="2187816"/>
                  </a:lnTo>
                  <a:lnTo>
                    <a:pt x="319913" y="2187803"/>
                  </a:lnTo>
                  <a:lnTo>
                    <a:pt x="319913" y="2083117"/>
                  </a:lnTo>
                  <a:lnTo>
                    <a:pt x="2956801" y="2021967"/>
                  </a:lnTo>
                  <a:lnTo>
                    <a:pt x="2887218" y="2064740"/>
                  </a:lnTo>
                  <a:lnTo>
                    <a:pt x="2879915" y="2071547"/>
                  </a:lnTo>
                  <a:lnTo>
                    <a:pt x="2875940" y="2080323"/>
                  </a:lnTo>
                  <a:lnTo>
                    <a:pt x="2875534" y="2089962"/>
                  </a:lnTo>
                  <a:lnTo>
                    <a:pt x="2878963" y="2099322"/>
                  </a:lnTo>
                  <a:lnTo>
                    <a:pt x="2885808" y="2106638"/>
                  </a:lnTo>
                  <a:lnTo>
                    <a:pt x="2894584" y="2110625"/>
                  </a:lnTo>
                  <a:lnTo>
                    <a:pt x="2904210" y="2111032"/>
                  </a:lnTo>
                  <a:lnTo>
                    <a:pt x="2913634" y="2107577"/>
                  </a:lnTo>
                  <a:lnTo>
                    <a:pt x="3099054" y="19935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499603" y="3792854"/>
              <a:ext cx="2255520" cy="1777364"/>
            </a:xfrm>
            <a:custGeom>
              <a:avLst/>
              <a:gdLst/>
              <a:ahLst/>
              <a:cxnLst/>
              <a:rect l="l" t="t" r="r" b="b"/>
              <a:pathLst>
                <a:path w="2255520" h="1777364">
                  <a:moveTo>
                    <a:pt x="2255520" y="297688"/>
                  </a:moveTo>
                  <a:lnTo>
                    <a:pt x="2246775" y="357390"/>
                  </a:lnTo>
                  <a:lnTo>
                    <a:pt x="2236962" y="416190"/>
                  </a:lnTo>
                  <a:lnTo>
                    <a:pt x="2226100" y="474066"/>
                  </a:lnTo>
                  <a:lnTo>
                    <a:pt x="2214212" y="530995"/>
                  </a:lnTo>
                  <a:lnTo>
                    <a:pt x="2201318" y="586956"/>
                  </a:lnTo>
                  <a:lnTo>
                    <a:pt x="2187440" y="641926"/>
                  </a:lnTo>
                  <a:lnTo>
                    <a:pt x="2172599" y="695883"/>
                  </a:lnTo>
                  <a:lnTo>
                    <a:pt x="2156815" y="748804"/>
                  </a:lnTo>
                  <a:lnTo>
                    <a:pt x="2140112" y="800668"/>
                  </a:lnTo>
                  <a:lnTo>
                    <a:pt x="2122508" y="851453"/>
                  </a:lnTo>
                  <a:lnTo>
                    <a:pt x="2104027" y="901135"/>
                  </a:lnTo>
                  <a:lnTo>
                    <a:pt x="2084689" y="949693"/>
                  </a:lnTo>
                  <a:lnTo>
                    <a:pt x="2064514" y="997105"/>
                  </a:lnTo>
                  <a:lnTo>
                    <a:pt x="2043526" y="1043348"/>
                  </a:lnTo>
                  <a:lnTo>
                    <a:pt x="2021744" y="1088400"/>
                  </a:lnTo>
                  <a:lnTo>
                    <a:pt x="1999189" y="1132240"/>
                  </a:lnTo>
                  <a:lnTo>
                    <a:pt x="1975884" y="1174844"/>
                  </a:lnTo>
                  <a:lnTo>
                    <a:pt x="1951850" y="1216190"/>
                  </a:lnTo>
                  <a:lnTo>
                    <a:pt x="1927106" y="1256257"/>
                  </a:lnTo>
                  <a:lnTo>
                    <a:pt x="1901676" y="1295022"/>
                  </a:lnTo>
                  <a:lnTo>
                    <a:pt x="1875579" y="1332462"/>
                  </a:lnTo>
                  <a:lnTo>
                    <a:pt x="1848838" y="1368556"/>
                  </a:lnTo>
                  <a:lnTo>
                    <a:pt x="1821473" y="1403282"/>
                  </a:lnTo>
                  <a:lnTo>
                    <a:pt x="1793506" y="1436617"/>
                  </a:lnTo>
                  <a:lnTo>
                    <a:pt x="1764958" y="1468539"/>
                  </a:lnTo>
                  <a:lnTo>
                    <a:pt x="1735849" y="1499025"/>
                  </a:lnTo>
                  <a:lnTo>
                    <a:pt x="1706202" y="1528054"/>
                  </a:lnTo>
                  <a:lnTo>
                    <a:pt x="1676038" y="1555604"/>
                  </a:lnTo>
                  <a:lnTo>
                    <a:pt x="1645377" y="1581651"/>
                  </a:lnTo>
                  <a:lnTo>
                    <a:pt x="1614242" y="1606174"/>
                  </a:lnTo>
                  <a:lnTo>
                    <a:pt x="1582652" y="1629151"/>
                  </a:lnTo>
                  <a:lnTo>
                    <a:pt x="1550630" y="1650560"/>
                  </a:lnTo>
                  <a:lnTo>
                    <a:pt x="1485373" y="1688582"/>
                  </a:lnTo>
                  <a:lnTo>
                    <a:pt x="1418640" y="1720063"/>
                  </a:lnTo>
                  <a:lnTo>
                    <a:pt x="1350601" y="1744826"/>
                  </a:lnTo>
                  <a:lnTo>
                    <a:pt x="1281425" y="1762692"/>
                  </a:lnTo>
                  <a:lnTo>
                    <a:pt x="1211284" y="1773484"/>
                  </a:lnTo>
                  <a:lnTo>
                    <a:pt x="1140345" y="1777024"/>
                  </a:lnTo>
                  <a:lnTo>
                    <a:pt x="1104630" y="1776019"/>
                  </a:lnTo>
                  <a:lnTo>
                    <a:pt x="1032815" y="1768348"/>
                  </a:lnTo>
                  <a:lnTo>
                    <a:pt x="960628" y="1752981"/>
                  </a:lnTo>
                  <a:lnTo>
                    <a:pt x="888238" y="1729740"/>
                  </a:lnTo>
                  <a:lnTo>
                    <a:pt x="820166" y="1700472"/>
                  </a:lnTo>
                  <a:lnTo>
                    <a:pt x="753933" y="1664712"/>
                  </a:lnTo>
                  <a:lnTo>
                    <a:pt x="721544" y="1644469"/>
                  </a:lnTo>
                  <a:lnTo>
                    <a:pt x="689659" y="1622689"/>
                  </a:lnTo>
                  <a:lnTo>
                    <a:pt x="658294" y="1599401"/>
                  </a:lnTo>
                  <a:lnTo>
                    <a:pt x="627462" y="1574634"/>
                  </a:lnTo>
                  <a:lnTo>
                    <a:pt x="597179" y="1548417"/>
                  </a:lnTo>
                  <a:lnTo>
                    <a:pt x="567460" y="1520778"/>
                  </a:lnTo>
                  <a:lnTo>
                    <a:pt x="538320" y="1491746"/>
                  </a:lnTo>
                  <a:lnTo>
                    <a:pt x="509773" y="1461351"/>
                  </a:lnTo>
                  <a:lnTo>
                    <a:pt x="481834" y="1429621"/>
                  </a:lnTo>
                  <a:lnTo>
                    <a:pt x="454517" y="1396585"/>
                  </a:lnTo>
                  <a:lnTo>
                    <a:pt x="427839" y="1362271"/>
                  </a:lnTo>
                  <a:lnTo>
                    <a:pt x="401814" y="1326709"/>
                  </a:lnTo>
                  <a:lnTo>
                    <a:pt x="376456" y="1289927"/>
                  </a:lnTo>
                  <a:lnTo>
                    <a:pt x="351780" y="1251955"/>
                  </a:lnTo>
                  <a:lnTo>
                    <a:pt x="327801" y="1212821"/>
                  </a:lnTo>
                  <a:lnTo>
                    <a:pt x="304534" y="1172553"/>
                  </a:lnTo>
                  <a:lnTo>
                    <a:pt x="281994" y="1131182"/>
                  </a:lnTo>
                  <a:lnTo>
                    <a:pt x="260196" y="1088734"/>
                  </a:lnTo>
                  <a:lnTo>
                    <a:pt x="239154" y="1045241"/>
                  </a:lnTo>
                  <a:lnTo>
                    <a:pt x="218884" y="1000729"/>
                  </a:lnTo>
                  <a:lnTo>
                    <a:pt x="199399" y="955229"/>
                  </a:lnTo>
                  <a:lnTo>
                    <a:pt x="180715" y="908769"/>
                  </a:lnTo>
                  <a:lnTo>
                    <a:pt x="162847" y="861377"/>
                  </a:lnTo>
                  <a:lnTo>
                    <a:pt x="145810" y="813083"/>
                  </a:lnTo>
                  <a:lnTo>
                    <a:pt x="129618" y="763916"/>
                  </a:lnTo>
                  <a:lnTo>
                    <a:pt x="114286" y="713904"/>
                  </a:lnTo>
                  <a:lnTo>
                    <a:pt x="99830" y="663076"/>
                  </a:lnTo>
                  <a:lnTo>
                    <a:pt x="86263" y="611461"/>
                  </a:lnTo>
                  <a:lnTo>
                    <a:pt x="73601" y="559088"/>
                  </a:lnTo>
                  <a:lnTo>
                    <a:pt x="61858" y="505985"/>
                  </a:lnTo>
                  <a:lnTo>
                    <a:pt x="51050" y="452182"/>
                  </a:lnTo>
                  <a:lnTo>
                    <a:pt x="41191" y="397707"/>
                  </a:lnTo>
                  <a:lnTo>
                    <a:pt x="32296" y="342590"/>
                  </a:lnTo>
                  <a:lnTo>
                    <a:pt x="24379" y="286858"/>
                  </a:lnTo>
                  <a:lnTo>
                    <a:pt x="17457" y="230541"/>
                  </a:lnTo>
                  <a:lnTo>
                    <a:pt x="11543" y="173668"/>
                  </a:lnTo>
                  <a:lnTo>
                    <a:pt x="6652" y="116268"/>
                  </a:lnTo>
                  <a:lnTo>
                    <a:pt x="2799" y="58368"/>
                  </a:lnTo>
                  <a:lnTo>
                    <a:pt x="0" y="0"/>
                  </a:lnTo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485635" y="3268217"/>
            <a:ext cx="6946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f</a:t>
            </a:r>
            <a:r>
              <a:rPr sz="2800" spc="-5" dirty="0">
                <a:latin typeface="Calibri"/>
                <a:cs typeface="Calibri"/>
              </a:rPr>
              <a:t>(</a:t>
            </a:r>
            <a:r>
              <a:rPr sz="2800" spc="-5" dirty="0">
                <a:latin typeface="Verdana"/>
                <a:cs typeface="Verdana"/>
              </a:rPr>
              <a:t>w)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193530" y="3768090"/>
            <a:ext cx="885190" cy="1802130"/>
          </a:xfrm>
          <a:custGeom>
            <a:avLst/>
            <a:gdLst/>
            <a:ahLst/>
            <a:cxnLst/>
            <a:rect l="l" t="t" r="r" b="b"/>
            <a:pathLst>
              <a:path w="885190" h="1802129">
                <a:moveTo>
                  <a:pt x="885190" y="0"/>
                </a:moveTo>
                <a:lnTo>
                  <a:pt x="0" y="1801622"/>
                </a:lnTo>
              </a:path>
            </a:pathLst>
          </a:custGeom>
          <a:ln w="50291">
            <a:solidFill>
              <a:srgbClr val="001F5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586341" y="4631816"/>
            <a:ext cx="8369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Verdana"/>
                <a:cs typeface="Verdana"/>
              </a:rPr>
              <a:t>+</a:t>
            </a:r>
            <a:r>
              <a:rPr sz="2000" spc="-7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slop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455786" y="5778068"/>
            <a:ext cx="590550" cy="226060"/>
          </a:xfrm>
          <a:custGeom>
            <a:avLst/>
            <a:gdLst/>
            <a:ahLst/>
            <a:cxnLst/>
            <a:rect l="l" t="t" r="r" b="b"/>
            <a:pathLst>
              <a:path w="590550" h="226060">
                <a:moveTo>
                  <a:pt x="197572" y="0"/>
                </a:moveTo>
                <a:lnTo>
                  <a:pt x="188087" y="3225"/>
                </a:lnTo>
                <a:lnTo>
                  <a:pt x="0" y="112953"/>
                </a:lnTo>
                <a:lnTo>
                  <a:pt x="188087" y="222681"/>
                </a:lnTo>
                <a:lnTo>
                  <a:pt x="197572" y="225906"/>
                </a:lnTo>
                <a:lnTo>
                  <a:pt x="207200" y="225279"/>
                </a:lnTo>
                <a:lnTo>
                  <a:pt x="215876" y="221093"/>
                </a:lnTo>
                <a:lnTo>
                  <a:pt x="222504" y="213638"/>
                </a:lnTo>
                <a:lnTo>
                  <a:pt x="225720" y="204186"/>
                </a:lnTo>
                <a:lnTo>
                  <a:pt x="225091" y="194566"/>
                </a:lnTo>
                <a:lnTo>
                  <a:pt x="220914" y="185885"/>
                </a:lnTo>
                <a:lnTo>
                  <a:pt x="213487" y="179247"/>
                </a:lnTo>
                <a:lnTo>
                  <a:pt x="142947" y="138099"/>
                </a:lnTo>
                <a:lnTo>
                  <a:pt x="49911" y="138099"/>
                </a:lnTo>
                <a:lnTo>
                  <a:pt x="49911" y="87807"/>
                </a:lnTo>
                <a:lnTo>
                  <a:pt x="142947" y="87807"/>
                </a:lnTo>
                <a:lnTo>
                  <a:pt x="213487" y="46659"/>
                </a:lnTo>
                <a:lnTo>
                  <a:pt x="220914" y="40021"/>
                </a:lnTo>
                <a:lnTo>
                  <a:pt x="225091" y="31339"/>
                </a:lnTo>
                <a:lnTo>
                  <a:pt x="225720" y="21720"/>
                </a:lnTo>
                <a:lnTo>
                  <a:pt x="222504" y="12267"/>
                </a:lnTo>
                <a:lnTo>
                  <a:pt x="215876" y="4812"/>
                </a:lnTo>
                <a:lnTo>
                  <a:pt x="207200" y="626"/>
                </a:lnTo>
                <a:lnTo>
                  <a:pt x="197572" y="0"/>
                </a:lnTo>
                <a:close/>
              </a:path>
              <a:path w="590550" h="226060">
                <a:moveTo>
                  <a:pt x="142947" y="87807"/>
                </a:moveTo>
                <a:lnTo>
                  <a:pt x="49911" y="87807"/>
                </a:lnTo>
                <a:lnTo>
                  <a:pt x="49911" y="138099"/>
                </a:lnTo>
                <a:lnTo>
                  <a:pt x="142947" y="138099"/>
                </a:lnTo>
                <a:lnTo>
                  <a:pt x="137069" y="134670"/>
                </a:lnTo>
                <a:lnTo>
                  <a:pt x="62611" y="134670"/>
                </a:lnTo>
                <a:lnTo>
                  <a:pt x="62611" y="91236"/>
                </a:lnTo>
                <a:lnTo>
                  <a:pt x="137069" y="91236"/>
                </a:lnTo>
                <a:lnTo>
                  <a:pt x="142947" y="87807"/>
                </a:lnTo>
                <a:close/>
              </a:path>
              <a:path w="590550" h="226060">
                <a:moveTo>
                  <a:pt x="590296" y="87807"/>
                </a:moveTo>
                <a:lnTo>
                  <a:pt x="142947" y="87807"/>
                </a:lnTo>
                <a:lnTo>
                  <a:pt x="99840" y="112953"/>
                </a:lnTo>
                <a:lnTo>
                  <a:pt x="142947" y="138099"/>
                </a:lnTo>
                <a:lnTo>
                  <a:pt x="590296" y="138099"/>
                </a:lnTo>
                <a:lnTo>
                  <a:pt x="590296" y="87807"/>
                </a:lnTo>
                <a:close/>
              </a:path>
              <a:path w="590550" h="226060">
                <a:moveTo>
                  <a:pt x="62611" y="91236"/>
                </a:moveTo>
                <a:lnTo>
                  <a:pt x="62611" y="134670"/>
                </a:lnTo>
                <a:lnTo>
                  <a:pt x="99840" y="112953"/>
                </a:lnTo>
                <a:lnTo>
                  <a:pt x="62611" y="91236"/>
                </a:lnTo>
                <a:close/>
              </a:path>
              <a:path w="590550" h="226060">
                <a:moveTo>
                  <a:pt x="99840" y="112953"/>
                </a:moveTo>
                <a:lnTo>
                  <a:pt x="62611" y="134670"/>
                </a:lnTo>
                <a:lnTo>
                  <a:pt x="137069" y="134670"/>
                </a:lnTo>
                <a:lnTo>
                  <a:pt x="99840" y="112953"/>
                </a:lnTo>
                <a:close/>
              </a:path>
              <a:path w="590550" h="226060">
                <a:moveTo>
                  <a:pt x="137069" y="91236"/>
                </a:moveTo>
                <a:lnTo>
                  <a:pt x="62611" y="91236"/>
                </a:lnTo>
                <a:lnTo>
                  <a:pt x="99840" y="112953"/>
                </a:lnTo>
                <a:lnTo>
                  <a:pt x="137069" y="9123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386828" y="5691380"/>
            <a:ext cx="2624455" cy="814069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R="368935" algn="r">
              <a:lnSpc>
                <a:spcPct val="100000"/>
              </a:lnSpc>
              <a:spcBef>
                <a:spcPts val="355"/>
              </a:spcBef>
            </a:pPr>
            <a:r>
              <a:rPr sz="2800" spc="-5" dirty="0">
                <a:latin typeface="Verdana"/>
                <a:cs typeface="Verdana"/>
              </a:rPr>
              <a:t>w</a:t>
            </a:r>
            <a:endParaRPr sz="2800">
              <a:latin typeface="Verdana"/>
              <a:cs typeface="Verdana"/>
            </a:endParaRPr>
          </a:p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z="2000" spc="10" dirty="0">
                <a:latin typeface="Verdana"/>
                <a:cs typeface="Verdana"/>
              </a:rPr>
              <a:t>W</a:t>
            </a:r>
            <a:r>
              <a:rPr sz="1950" spc="15" baseline="-21367" dirty="0">
                <a:latin typeface="Verdana"/>
                <a:cs typeface="Verdana"/>
              </a:rPr>
              <a:t>new</a:t>
            </a:r>
            <a:r>
              <a:rPr sz="2000" spc="10" dirty="0">
                <a:latin typeface="Verdana"/>
                <a:cs typeface="Verdana"/>
              </a:rPr>
              <a:t>=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W</a:t>
            </a:r>
            <a:r>
              <a:rPr sz="1950" spc="-22" baseline="-21367" dirty="0">
                <a:latin typeface="Verdana"/>
                <a:cs typeface="Verdana"/>
              </a:rPr>
              <a:t>old</a:t>
            </a:r>
            <a:r>
              <a:rPr sz="1950" spc="15" baseline="-21367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-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spc="-5" dirty="0">
                <a:latin typeface="Symbol"/>
                <a:cs typeface="Symbol"/>
              </a:rPr>
              <a:t></a:t>
            </a:r>
            <a:r>
              <a:rPr sz="2000" spc="-5" dirty="0">
                <a:latin typeface="Verdana"/>
                <a:cs typeface="Verdana"/>
              </a:rPr>
              <a:t>(+ve)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0050780" y="6150864"/>
            <a:ext cx="300355" cy="443865"/>
            <a:chOff x="10050780" y="6150864"/>
            <a:chExt cx="300355" cy="443865"/>
          </a:xfrm>
        </p:grpSpPr>
        <p:sp>
          <p:nvSpPr>
            <p:cNvPr id="15" name="object 15"/>
            <p:cNvSpPr/>
            <p:nvPr/>
          </p:nvSpPr>
          <p:spPr>
            <a:xfrm>
              <a:off x="10056876" y="6156960"/>
              <a:ext cx="288290" cy="431800"/>
            </a:xfrm>
            <a:custGeom>
              <a:avLst/>
              <a:gdLst/>
              <a:ahLst/>
              <a:cxnLst/>
              <a:rect l="l" t="t" r="r" b="b"/>
              <a:pathLst>
                <a:path w="288290" h="431800">
                  <a:moveTo>
                    <a:pt x="216026" y="0"/>
                  </a:moveTo>
                  <a:lnTo>
                    <a:pt x="72008" y="0"/>
                  </a:lnTo>
                  <a:lnTo>
                    <a:pt x="72008" y="287273"/>
                  </a:lnTo>
                  <a:lnTo>
                    <a:pt x="0" y="287273"/>
                  </a:lnTo>
                  <a:lnTo>
                    <a:pt x="144018" y="431291"/>
                  </a:lnTo>
                  <a:lnTo>
                    <a:pt x="288035" y="287273"/>
                  </a:lnTo>
                  <a:lnTo>
                    <a:pt x="216026" y="287273"/>
                  </a:lnTo>
                  <a:lnTo>
                    <a:pt x="21602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056876" y="6156960"/>
              <a:ext cx="288290" cy="431800"/>
            </a:xfrm>
            <a:custGeom>
              <a:avLst/>
              <a:gdLst/>
              <a:ahLst/>
              <a:cxnLst/>
              <a:rect l="l" t="t" r="r" b="b"/>
              <a:pathLst>
                <a:path w="288290" h="431800">
                  <a:moveTo>
                    <a:pt x="0" y="287273"/>
                  </a:moveTo>
                  <a:lnTo>
                    <a:pt x="72008" y="287273"/>
                  </a:lnTo>
                  <a:lnTo>
                    <a:pt x="72008" y="0"/>
                  </a:lnTo>
                  <a:lnTo>
                    <a:pt x="216026" y="0"/>
                  </a:lnTo>
                  <a:lnTo>
                    <a:pt x="216026" y="287273"/>
                  </a:lnTo>
                  <a:lnTo>
                    <a:pt x="288035" y="287273"/>
                  </a:lnTo>
                  <a:lnTo>
                    <a:pt x="144018" y="431291"/>
                  </a:lnTo>
                  <a:lnTo>
                    <a:pt x="0" y="287273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2046858" y="3639946"/>
            <a:ext cx="3099435" cy="2188210"/>
            <a:chOff x="2046858" y="3639946"/>
            <a:chExt cx="3099435" cy="2188210"/>
          </a:xfrm>
        </p:grpSpPr>
        <p:sp>
          <p:nvSpPr>
            <p:cNvPr id="18" name="object 18"/>
            <p:cNvSpPr/>
            <p:nvPr/>
          </p:nvSpPr>
          <p:spPr>
            <a:xfrm>
              <a:off x="2046859" y="3639946"/>
              <a:ext cx="3099435" cy="2188210"/>
            </a:xfrm>
            <a:custGeom>
              <a:avLst/>
              <a:gdLst/>
              <a:ahLst/>
              <a:cxnLst/>
              <a:rect l="l" t="t" r="r" b="b"/>
              <a:pathLst>
                <a:path w="3099435" h="2188210">
                  <a:moveTo>
                    <a:pt x="3099054" y="1993519"/>
                  </a:moveTo>
                  <a:lnTo>
                    <a:pt x="3055645" y="1969528"/>
                  </a:lnTo>
                  <a:lnTo>
                    <a:pt x="2908554" y="1888236"/>
                  </a:lnTo>
                  <a:lnTo>
                    <a:pt x="2898991" y="1885213"/>
                  </a:lnTo>
                  <a:lnTo>
                    <a:pt x="2889377" y="1886038"/>
                  </a:lnTo>
                  <a:lnTo>
                    <a:pt x="2880791" y="1890407"/>
                  </a:lnTo>
                  <a:lnTo>
                    <a:pt x="2874391" y="1898015"/>
                  </a:lnTo>
                  <a:lnTo>
                    <a:pt x="2871355" y="1907552"/>
                  </a:lnTo>
                  <a:lnTo>
                    <a:pt x="2872181" y="1917153"/>
                  </a:lnTo>
                  <a:lnTo>
                    <a:pt x="2876550" y="1925726"/>
                  </a:lnTo>
                  <a:lnTo>
                    <a:pt x="2884170" y="1932178"/>
                  </a:lnTo>
                  <a:lnTo>
                    <a:pt x="2955645" y="1971687"/>
                  </a:lnTo>
                  <a:lnTo>
                    <a:pt x="321437" y="2032774"/>
                  </a:lnTo>
                  <a:lnTo>
                    <a:pt x="321437" y="142951"/>
                  </a:lnTo>
                  <a:lnTo>
                    <a:pt x="362585" y="213487"/>
                  </a:lnTo>
                  <a:lnTo>
                    <a:pt x="369201" y="220916"/>
                  </a:lnTo>
                  <a:lnTo>
                    <a:pt x="377875" y="225094"/>
                  </a:lnTo>
                  <a:lnTo>
                    <a:pt x="387515" y="225729"/>
                  </a:lnTo>
                  <a:lnTo>
                    <a:pt x="397002" y="222504"/>
                  </a:lnTo>
                  <a:lnTo>
                    <a:pt x="404418" y="215887"/>
                  </a:lnTo>
                  <a:lnTo>
                    <a:pt x="408597" y="207200"/>
                  </a:lnTo>
                  <a:lnTo>
                    <a:pt x="409232" y="197573"/>
                  </a:lnTo>
                  <a:lnTo>
                    <a:pt x="406019" y="188087"/>
                  </a:lnTo>
                  <a:lnTo>
                    <a:pt x="325399" y="49911"/>
                  </a:lnTo>
                  <a:lnTo>
                    <a:pt x="296291" y="0"/>
                  </a:lnTo>
                  <a:lnTo>
                    <a:pt x="186563" y="188087"/>
                  </a:lnTo>
                  <a:lnTo>
                    <a:pt x="183337" y="197573"/>
                  </a:lnTo>
                  <a:lnTo>
                    <a:pt x="183972" y="207200"/>
                  </a:lnTo>
                  <a:lnTo>
                    <a:pt x="188150" y="215887"/>
                  </a:lnTo>
                  <a:lnTo>
                    <a:pt x="195580" y="222504"/>
                  </a:lnTo>
                  <a:lnTo>
                    <a:pt x="205054" y="225729"/>
                  </a:lnTo>
                  <a:lnTo>
                    <a:pt x="214693" y="225094"/>
                  </a:lnTo>
                  <a:lnTo>
                    <a:pt x="223367" y="220916"/>
                  </a:lnTo>
                  <a:lnTo>
                    <a:pt x="229997" y="213487"/>
                  </a:lnTo>
                  <a:lnTo>
                    <a:pt x="271145" y="142951"/>
                  </a:lnTo>
                  <a:lnTo>
                    <a:pt x="271145" y="2033930"/>
                  </a:lnTo>
                  <a:lnTo>
                    <a:pt x="0" y="2040216"/>
                  </a:lnTo>
                  <a:lnTo>
                    <a:pt x="1270" y="2090496"/>
                  </a:lnTo>
                  <a:lnTo>
                    <a:pt x="271145" y="2084247"/>
                  </a:lnTo>
                  <a:lnTo>
                    <a:pt x="271145" y="2187803"/>
                  </a:lnTo>
                  <a:lnTo>
                    <a:pt x="321437" y="2187803"/>
                  </a:lnTo>
                  <a:lnTo>
                    <a:pt x="321437" y="2083079"/>
                  </a:lnTo>
                  <a:lnTo>
                    <a:pt x="2956801" y="2021967"/>
                  </a:lnTo>
                  <a:lnTo>
                    <a:pt x="2887218" y="2064740"/>
                  </a:lnTo>
                  <a:lnTo>
                    <a:pt x="2879915" y="2071547"/>
                  </a:lnTo>
                  <a:lnTo>
                    <a:pt x="2875940" y="2080323"/>
                  </a:lnTo>
                  <a:lnTo>
                    <a:pt x="2875534" y="2089962"/>
                  </a:lnTo>
                  <a:lnTo>
                    <a:pt x="2878963" y="2099322"/>
                  </a:lnTo>
                  <a:lnTo>
                    <a:pt x="2885808" y="2106638"/>
                  </a:lnTo>
                  <a:lnTo>
                    <a:pt x="2894584" y="2110625"/>
                  </a:lnTo>
                  <a:lnTo>
                    <a:pt x="2904210" y="2111032"/>
                  </a:lnTo>
                  <a:lnTo>
                    <a:pt x="2913634" y="2107577"/>
                  </a:lnTo>
                  <a:lnTo>
                    <a:pt x="3099054" y="19935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566415" y="3792981"/>
              <a:ext cx="2257425" cy="1777364"/>
            </a:xfrm>
            <a:custGeom>
              <a:avLst/>
              <a:gdLst/>
              <a:ahLst/>
              <a:cxnLst/>
              <a:rect l="l" t="t" r="r" b="b"/>
              <a:pathLst>
                <a:path w="2257425" h="1777364">
                  <a:moveTo>
                    <a:pt x="2256917" y="297815"/>
                  </a:moveTo>
                  <a:lnTo>
                    <a:pt x="2248164" y="357509"/>
                  </a:lnTo>
                  <a:lnTo>
                    <a:pt x="2238342" y="416302"/>
                  </a:lnTo>
                  <a:lnTo>
                    <a:pt x="2227472" y="474171"/>
                  </a:lnTo>
                  <a:lnTo>
                    <a:pt x="2215574" y="531094"/>
                  </a:lnTo>
                  <a:lnTo>
                    <a:pt x="2202670" y="587048"/>
                  </a:lnTo>
                  <a:lnTo>
                    <a:pt x="2188782" y="642011"/>
                  </a:lnTo>
                  <a:lnTo>
                    <a:pt x="2173930" y="695962"/>
                  </a:lnTo>
                  <a:lnTo>
                    <a:pt x="2158135" y="748877"/>
                  </a:lnTo>
                  <a:lnTo>
                    <a:pt x="2141419" y="800735"/>
                  </a:lnTo>
                  <a:lnTo>
                    <a:pt x="2123803" y="851513"/>
                  </a:lnTo>
                  <a:lnTo>
                    <a:pt x="2105309" y="901190"/>
                  </a:lnTo>
                  <a:lnTo>
                    <a:pt x="2085957" y="949742"/>
                  </a:lnTo>
                  <a:lnTo>
                    <a:pt x="2065769" y="997148"/>
                  </a:lnTo>
                  <a:lnTo>
                    <a:pt x="2044766" y="1043385"/>
                  </a:lnTo>
                  <a:lnTo>
                    <a:pt x="2022969" y="1088432"/>
                  </a:lnTo>
                  <a:lnTo>
                    <a:pt x="2000400" y="1132265"/>
                  </a:lnTo>
                  <a:lnTo>
                    <a:pt x="1977079" y="1174863"/>
                  </a:lnTo>
                  <a:lnTo>
                    <a:pt x="1953028" y="1216204"/>
                  </a:lnTo>
                  <a:lnTo>
                    <a:pt x="1928269" y="1256265"/>
                  </a:lnTo>
                  <a:lnTo>
                    <a:pt x="1902822" y="1295024"/>
                  </a:lnTo>
                  <a:lnTo>
                    <a:pt x="1876708" y="1332459"/>
                  </a:lnTo>
                  <a:lnTo>
                    <a:pt x="1849949" y="1368547"/>
                  </a:lnTo>
                  <a:lnTo>
                    <a:pt x="1822567" y="1403267"/>
                  </a:lnTo>
                  <a:lnTo>
                    <a:pt x="1794581" y="1436596"/>
                  </a:lnTo>
                  <a:lnTo>
                    <a:pt x="1766015" y="1468512"/>
                  </a:lnTo>
                  <a:lnTo>
                    <a:pt x="1736888" y="1498992"/>
                  </a:lnTo>
                  <a:lnTo>
                    <a:pt x="1707222" y="1528015"/>
                  </a:lnTo>
                  <a:lnTo>
                    <a:pt x="1677038" y="1555558"/>
                  </a:lnTo>
                  <a:lnTo>
                    <a:pt x="1646358" y="1581599"/>
                  </a:lnTo>
                  <a:lnTo>
                    <a:pt x="1615203" y="1606115"/>
                  </a:lnTo>
                  <a:lnTo>
                    <a:pt x="1583593" y="1629086"/>
                  </a:lnTo>
                  <a:lnTo>
                    <a:pt x="1551551" y="1650487"/>
                  </a:lnTo>
                  <a:lnTo>
                    <a:pt x="1486252" y="1688495"/>
                  </a:lnTo>
                  <a:lnTo>
                    <a:pt x="1419477" y="1719961"/>
                  </a:lnTo>
                  <a:lnTo>
                    <a:pt x="1351396" y="1744707"/>
                  </a:lnTo>
                  <a:lnTo>
                    <a:pt x="1282177" y="1762556"/>
                  </a:lnTo>
                  <a:lnTo>
                    <a:pt x="1211992" y="1773329"/>
                  </a:lnTo>
                  <a:lnTo>
                    <a:pt x="1141010" y="1776850"/>
                  </a:lnTo>
                  <a:lnTo>
                    <a:pt x="1105272" y="1775835"/>
                  </a:lnTo>
                  <a:lnTo>
                    <a:pt x="1033413" y="1768142"/>
                  </a:lnTo>
                  <a:lnTo>
                    <a:pt x="961180" y="1752752"/>
                  </a:lnTo>
                  <a:lnTo>
                    <a:pt x="888745" y="1729486"/>
                  </a:lnTo>
                  <a:lnTo>
                    <a:pt x="820622" y="1700219"/>
                  </a:lnTo>
                  <a:lnTo>
                    <a:pt x="754342" y="1664458"/>
                  </a:lnTo>
                  <a:lnTo>
                    <a:pt x="721929" y="1644215"/>
                  </a:lnTo>
                  <a:lnTo>
                    <a:pt x="690022" y="1622436"/>
                  </a:lnTo>
                  <a:lnTo>
                    <a:pt x="658635" y="1599148"/>
                  </a:lnTo>
                  <a:lnTo>
                    <a:pt x="627783" y="1574382"/>
                  </a:lnTo>
                  <a:lnTo>
                    <a:pt x="597480" y="1548165"/>
                  </a:lnTo>
                  <a:lnTo>
                    <a:pt x="567742" y="1520527"/>
                  </a:lnTo>
                  <a:lnTo>
                    <a:pt x="538583" y="1491497"/>
                  </a:lnTo>
                  <a:lnTo>
                    <a:pt x="510018" y="1461103"/>
                  </a:lnTo>
                  <a:lnTo>
                    <a:pt x="482062" y="1429374"/>
                  </a:lnTo>
                  <a:lnTo>
                    <a:pt x="454730" y="1396339"/>
                  </a:lnTo>
                  <a:lnTo>
                    <a:pt x="428036" y="1362028"/>
                  </a:lnTo>
                  <a:lnTo>
                    <a:pt x="401995" y="1326468"/>
                  </a:lnTo>
                  <a:lnTo>
                    <a:pt x="376623" y="1289689"/>
                  </a:lnTo>
                  <a:lnTo>
                    <a:pt x="351934" y="1251720"/>
                  </a:lnTo>
                  <a:lnTo>
                    <a:pt x="327942" y="1212589"/>
                  </a:lnTo>
                  <a:lnTo>
                    <a:pt x="304663" y="1172325"/>
                  </a:lnTo>
                  <a:lnTo>
                    <a:pt x="282111" y="1130957"/>
                  </a:lnTo>
                  <a:lnTo>
                    <a:pt x="260302" y="1088514"/>
                  </a:lnTo>
                  <a:lnTo>
                    <a:pt x="239249" y="1045026"/>
                  </a:lnTo>
                  <a:lnTo>
                    <a:pt x="218969" y="1000520"/>
                  </a:lnTo>
                  <a:lnTo>
                    <a:pt x="199475" y="955025"/>
                  </a:lnTo>
                  <a:lnTo>
                    <a:pt x="180783" y="908571"/>
                  </a:lnTo>
                  <a:lnTo>
                    <a:pt x="162907" y="861186"/>
                  </a:lnTo>
                  <a:lnTo>
                    <a:pt x="145862" y="812900"/>
                  </a:lnTo>
                  <a:lnTo>
                    <a:pt x="129663" y="763740"/>
                  </a:lnTo>
                  <a:lnTo>
                    <a:pt x="114325" y="713736"/>
                  </a:lnTo>
                  <a:lnTo>
                    <a:pt x="99862" y="662917"/>
                  </a:lnTo>
                  <a:lnTo>
                    <a:pt x="86290" y="611311"/>
                  </a:lnTo>
                  <a:lnTo>
                    <a:pt x="73623" y="558948"/>
                  </a:lnTo>
                  <a:lnTo>
                    <a:pt x="61876" y="505857"/>
                  </a:lnTo>
                  <a:lnTo>
                    <a:pt x="51064" y="452065"/>
                  </a:lnTo>
                  <a:lnTo>
                    <a:pt x="41201" y="397602"/>
                  </a:lnTo>
                  <a:lnTo>
                    <a:pt x="32303" y="342497"/>
                  </a:lnTo>
                  <a:lnTo>
                    <a:pt x="24385" y="286779"/>
                  </a:lnTo>
                  <a:lnTo>
                    <a:pt x="17460" y="230477"/>
                  </a:lnTo>
                  <a:lnTo>
                    <a:pt x="11545" y="173619"/>
                  </a:lnTo>
                  <a:lnTo>
                    <a:pt x="6653" y="116234"/>
                  </a:lnTo>
                  <a:lnTo>
                    <a:pt x="2799" y="58351"/>
                  </a:lnTo>
                  <a:lnTo>
                    <a:pt x="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552702" y="3268217"/>
            <a:ext cx="6953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f</a:t>
            </a:r>
            <a:r>
              <a:rPr sz="2800" dirty="0">
                <a:latin typeface="Calibri"/>
                <a:cs typeface="Calibri"/>
              </a:rPr>
              <a:t>(</a:t>
            </a:r>
            <a:r>
              <a:rPr sz="2800" spc="-5" dirty="0">
                <a:latin typeface="Verdana"/>
                <a:cs typeface="Verdana"/>
              </a:rPr>
              <a:t>w)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423922" y="3717797"/>
            <a:ext cx="483234" cy="1872614"/>
          </a:xfrm>
          <a:custGeom>
            <a:avLst/>
            <a:gdLst/>
            <a:ahLst/>
            <a:cxnLst/>
            <a:rect l="l" t="t" r="r" b="b"/>
            <a:pathLst>
              <a:path w="483235" h="1872614">
                <a:moveTo>
                  <a:pt x="0" y="0"/>
                </a:moveTo>
                <a:lnTo>
                  <a:pt x="482853" y="1872208"/>
                </a:lnTo>
              </a:path>
            </a:pathLst>
          </a:custGeom>
          <a:ln w="50292">
            <a:solidFill>
              <a:srgbClr val="001F5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788411" y="4249039"/>
            <a:ext cx="7442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Verdana"/>
                <a:cs typeface="Verdana"/>
              </a:rPr>
              <a:t>-</a:t>
            </a:r>
            <a:r>
              <a:rPr sz="2000" spc="-8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slop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216401" y="5764352"/>
            <a:ext cx="706120" cy="226060"/>
          </a:xfrm>
          <a:custGeom>
            <a:avLst/>
            <a:gdLst/>
            <a:ahLst/>
            <a:cxnLst/>
            <a:rect l="l" t="t" r="r" b="b"/>
            <a:pathLst>
              <a:path w="706120" h="226060">
                <a:moveTo>
                  <a:pt x="606279" y="112953"/>
                </a:moveTo>
                <a:lnTo>
                  <a:pt x="492633" y="179247"/>
                </a:lnTo>
                <a:lnTo>
                  <a:pt x="485205" y="185885"/>
                </a:lnTo>
                <a:lnTo>
                  <a:pt x="481028" y="194566"/>
                </a:lnTo>
                <a:lnTo>
                  <a:pt x="480399" y="204186"/>
                </a:lnTo>
                <a:lnTo>
                  <a:pt x="483615" y="213638"/>
                </a:lnTo>
                <a:lnTo>
                  <a:pt x="490243" y="221093"/>
                </a:lnTo>
                <a:lnTo>
                  <a:pt x="498919" y="225279"/>
                </a:lnTo>
                <a:lnTo>
                  <a:pt x="508547" y="225906"/>
                </a:lnTo>
                <a:lnTo>
                  <a:pt x="518033" y="222681"/>
                </a:lnTo>
                <a:lnTo>
                  <a:pt x="663016" y="138099"/>
                </a:lnTo>
                <a:lnTo>
                  <a:pt x="656209" y="138099"/>
                </a:lnTo>
                <a:lnTo>
                  <a:pt x="656209" y="134670"/>
                </a:lnTo>
                <a:lnTo>
                  <a:pt x="643509" y="134670"/>
                </a:lnTo>
                <a:lnTo>
                  <a:pt x="606279" y="112953"/>
                </a:lnTo>
                <a:close/>
              </a:path>
              <a:path w="706120" h="226060">
                <a:moveTo>
                  <a:pt x="563172" y="87807"/>
                </a:moveTo>
                <a:lnTo>
                  <a:pt x="0" y="87807"/>
                </a:lnTo>
                <a:lnTo>
                  <a:pt x="0" y="138099"/>
                </a:lnTo>
                <a:lnTo>
                  <a:pt x="563172" y="138099"/>
                </a:lnTo>
                <a:lnTo>
                  <a:pt x="606279" y="112953"/>
                </a:lnTo>
                <a:lnTo>
                  <a:pt x="563172" y="87807"/>
                </a:lnTo>
                <a:close/>
              </a:path>
              <a:path w="706120" h="226060">
                <a:moveTo>
                  <a:pt x="663016" y="87807"/>
                </a:moveTo>
                <a:lnTo>
                  <a:pt x="656209" y="87807"/>
                </a:lnTo>
                <a:lnTo>
                  <a:pt x="656209" y="138099"/>
                </a:lnTo>
                <a:lnTo>
                  <a:pt x="663016" y="138099"/>
                </a:lnTo>
                <a:lnTo>
                  <a:pt x="706120" y="112953"/>
                </a:lnTo>
                <a:lnTo>
                  <a:pt x="663016" y="87807"/>
                </a:lnTo>
                <a:close/>
              </a:path>
              <a:path w="706120" h="226060">
                <a:moveTo>
                  <a:pt x="643509" y="91236"/>
                </a:moveTo>
                <a:lnTo>
                  <a:pt x="606279" y="112953"/>
                </a:lnTo>
                <a:lnTo>
                  <a:pt x="643509" y="134670"/>
                </a:lnTo>
                <a:lnTo>
                  <a:pt x="643509" y="91236"/>
                </a:lnTo>
                <a:close/>
              </a:path>
              <a:path w="706120" h="226060">
                <a:moveTo>
                  <a:pt x="656209" y="91236"/>
                </a:moveTo>
                <a:lnTo>
                  <a:pt x="643509" y="91236"/>
                </a:lnTo>
                <a:lnTo>
                  <a:pt x="643509" y="134670"/>
                </a:lnTo>
                <a:lnTo>
                  <a:pt x="656209" y="134670"/>
                </a:lnTo>
                <a:lnTo>
                  <a:pt x="656209" y="91236"/>
                </a:lnTo>
                <a:close/>
              </a:path>
              <a:path w="706120" h="226060">
                <a:moveTo>
                  <a:pt x="508547" y="0"/>
                </a:moveTo>
                <a:lnTo>
                  <a:pt x="498919" y="626"/>
                </a:lnTo>
                <a:lnTo>
                  <a:pt x="490243" y="4812"/>
                </a:lnTo>
                <a:lnTo>
                  <a:pt x="483615" y="12267"/>
                </a:lnTo>
                <a:lnTo>
                  <a:pt x="480399" y="21720"/>
                </a:lnTo>
                <a:lnTo>
                  <a:pt x="481028" y="31339"/>
                </a:lnTo>
                <a:lnTo>
                  <a:pt x="485205" y="40021"/>
                </a:lnTo>
                <a:lnTo>
                  <a:pt x="492633" y="46659"/>
                </a:lnTo>
                <a:lnTo>
                  <a:pt x="606279" y="112953"/>
                </a:lnTo>
                <a:lnTo>
                  <a:pt x="643509" y="91236"/>
                </a:lnTo>
                <a:lnTo>
                  <a:pt x="656209" y="91236"/>
                </a:lnTo>
                <a:lnTo>
                  <a:pt x="656209" y="87807"/>
                </a:lnTo>
                <a:lnTo>
                  <a:pt x="663016" y="87807"/>
                </a:lnTo>
                <a:lnTo>
                  <a:pt x="518033" y="3225"/>
                </a:lnTo>
                <a:lnTo>
                  <a:pt x="50854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405126" y="5724550"/>
            <a:ext cx="2527300" cy="760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222885" algn="r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Verdana"/>
                <a:cs typeface="Verdana"/>
              </a:rPr>
              <a:t>w</a:t>
            </a:r>
            <a:endParaRPr sz="2800">
              <a:latin typeface="Verdana"/>
              <a:cs typeface="Verdana"/>
            </a:endParaRPr>
          </a:p>
          <a:p>
            <a:pPr marL="38100">
              <a:lnSpc>
                <a:spcPct val="100000"/>
              </a:lnSpc>
              <a:spcBef>
                <a:spcPts val="25"/>
              </a:spcBef>
            </a:pPr>
            <a:r>
              <a:rPr sz="2000" spc="10" dirty="0">
                <a:latin typeface="Verdana"/>
                <a:cs typeface="Verdana"/>
              </a:rPr>
              <a:t>W</a:t>
            </a:r>
            <a:r>
              <a:rPr sz="1950" spc="15" baseline="-21367" dirty="0">
                <a:latin typeface="Verdana"/>
                <a:cs typeface="Verdana"/>
              </a:rPr>
              <a:t>new</a:t>
            </a:r>
            <a:r>
              <a:rPr sz="2000" spc="10" dirty="0">
                <a:latin typeface="Verdana"/>
                <a:cs typeface="Verdana"/>
              </a:rPr>
              <a:t>=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W</a:t>
            </a:r>
            <a:r>
              <a:rPr sz="1950" spc="-22" baseline="-21367" dirty="0">
                <a:latin typeface="Verdana"/>
                <a:cs typeface="Verdana"/>
              </a:rPr>
              <a:t>old</a:t>
            </a:r>
            <a:r>
              <a:rPr sz="1950" spc="15" baseline="-21367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-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spc="-10" dirty="0">
                <a:latin typeface="Symbol"/>
                <a:cs typeface="Symbol"/>
              </a:rPr>
              <a:t></a:t>
            </a:r>
            <a:r>
              <a:rPr sz="2000" spc="-10" dirty="0">
                <a:latin typeface="Verdana"/>
                <a:cs typeface="Verdana"/>
              </a:rPr>
              <a:t>(-ve)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930140" y="6015228"/>
            <a:ext cx="307975" cy="516890"/>
            <a:chOff x="4930140" y="6015228"/>
            <a:chExt cx="307975" cy="516890"/>
          </a:xfrm>
        </p:grpSpPr>
        <p:sp>
          <p:nvSpPr>
            <p:cNvPr id="26" name="object 26"/>
            <p:cNvSpPr/>
            <p:nvPr/>
          </p:nvSpPr>
          <p:spPr>
            <a:xfrm>
              <a:off x="4936236" y="6021324"/>
              <a:ext cx="295910" cy="504825"/>
            </a:xfrm>
            <a:custGeom>
              <a:avLst/>
              <a:gdLst/>
              <a:ahLst/>
              <a:cxnLst/>
              <a:rect l="l" t="t" r="r" b="b"/>
              <a:pathLst>
                <a:path w="295910" h="504825">
                  <a:moveTo>
                    <a:pt x="147827" y="0"/>
                  </a:moveTo>
                  <a:lnTo>
                    <a:pt x="0" y="147827"/>
                  </a:lnTo>
                  <a:lnTo>
                    <a:pt x="73913" y="147827"/>
                  </a:lnTo>
                  <a:lnTo>
                    <a:pt x="73913" y="504444"/>
                  </a:lnTo>
                  <a:lnTo>
                    <a:pt x="221741" y="504444"/>
                  </a:lnTo>
                  <a:lnTo>
                    <a:pt x="221741" y="147827"/>
                  </a:lnTo>
                  <a:lnTo>
                    <a:pt x="295655" y="147827"/>
                  </a:lnTo>
                  <a:lnTo>
                    <a:pt x="14782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936236" y="6021324"/>
              <a:ext cx="295910" cy="504825"/>
            </a:xfrm>
            <a:custGeom>
              <a:avLst/>
              <a:gdLst/>
              <a:ahLst/>
              <a:cxnLst/>
              <a:rect l="l" t="t" r="r" b="b"/>
              <a:pathLst>
                <a:path w="295910" h="504825">
                  <a:moveTo>
                    <a:pt x="295655" y="147827"/>
                  </a:moveTo>
                  <a:lnTo>
                    <a:pt x="221741" y="147827"/>
                  </a:lnTo>
                  <a:lnTo>
                    <a:pt x="221741" y="504444"/>
                  </a:lnTo>
                  <a:lnTo>
                    <a:pt x="73913" y="504444"/>
                  </a:lnTo>
                  <a:lnTo>
                    <a:pt x="73913" y="147827"/>
                  </a:lnTo>
                  <a:lnTo>
                    <a:pt x="0" y="147827"/>
                  </a:lnTo>
                  <a:lnTo>
                    <a:pt x="147827" y="0"/>
                  </a:lnTo>
                  <a:lnTo>
                    <a:pt x="295655" y="14782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0"/>
            <a:ext cx="9144000" cy="1270000"/>
          </a:xfrm>
          <a:prstGeom prst="rect">
            <a:avLst/>
          </a:prstGeom>
          <a:solidFill>
            <a:srgbClr val="4471C4">
              <a:alpha val="70195"/>
            </a:srgbClr>
          </a:solidFill>
          <a:ln w="12192">
            <a:solidFill>
              <a:srgbClr val="2E528F"/>
            </a:solidFill>
          </a:ln>
        </p:spPr>
        <p:txBody>
          <a:bodyPr vert="horz" wrap="square" lIns="0" tIns="33401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2630"/>
              </a:spcBef>
            </a:pPr>
            <a:r>
              <a:rPr sz="3600" spc="-10" dirty="0">
                <a:solidFill>
                  <a:srgbClr val="FFFFFF"/>
                </a:solidFill>
              </a:rPr>
              <a:t>Example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7424" y="1269490"/>
            <a:ext cx="9180576" cy="55885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DF7664-341A-46F2-9B68-74EAB674B521}"/>
              </a:ext>
            </a:extLst>
          </p:cNvPr>
          <p:cNvSpPr txBox="1"/>
          <p:nvPr/>
        </p:nvSpPr>
        <p:spPr>
          <a:xfrm>
            <a:off x="609600" y="4919175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Learning rate : 0.01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7424" y="0"/>
            <a:ext cx="9180576" cy="685799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9144000" cy="1270000"/>
          </a:xfrm>
          <a:prstGeom prst="rect">
            <a:avLst/>
          </a:prstGeom>
          <a:solidFill>
            <a:srgbClr val="4471C4">
              <a:alpha val="70195"/>
            </a:srgbClr>
          </a:solidFill>
          <a:ln w="12192">
            <a:solidFill>
              <a:srgbClr val="2E528F"/>
            </a:solidFill>
          </a:ln>
        </p:spPr>
        <p:txBody>
          <a:bodyPr vert="horz" wrap="square" lIns="0" tIns="267335" rIns="0" bIns="0" rtlCol="0">
            <a:spAutoFit/>
          </a:bodyPr>
          <a:lstStyle/>
          <a:p>
            <a:pPr marL="1035685">
              <a:lnSpc>
                <a:spcPct val="100000"/>
              </a:lnSpc>
              <a:spcBef>
                <a:spcPts val="2105"/>
              </a:spcBef>
              <a:tabLst>
                <a:tab pos="4984115" algn="l"/>
              </a:tabLst>
            </a:pPr>
            <a:r>
              <a:rPr sz="4400" spc="-15" dirty="0">
                <a:solidFill>
                  <a:srgbClr val="FFFFFF"/>
                </a:solidFill>
              </a:rPr>
              <a:t>Neural</a:t>
            </a:r>
            <a:r>
              <a:rPr sz="4400" spc="-10" dirty="0">
                <a:solidFill>
                  <a:srgbClr val="FFFFFF"/>
                </a:solidFill>
              </a:rPr>
              <a:t> Network	</a:t>
            </a:r>
            <a:r>
              <a:rPr sz="4400" spc="-15" dirty="0">
                <a:solidFill>
                  <a:srgbClr val="FFFFFF"/>
                </a:solidFill>
              </a:rPr>
              <a:t>training</a:t>
            </a:r>
            <a:r>
              <a:rPr sz="4400" spc="-35" dirty="0">
                <a:solidFill>
                  <a:srgbClr val="FFFFFF"/>
                </a:solidFill>
              </a:rPr>
              <a:t> </a:t>
            </a:r>
            <a:r>
              <a:rPr sz="4400" spc="-30" dirty="0">
                <a:solidFill>
                  <a:srgbClr val="FFFFFF"/>
                </a:solidFill>
              </a:rPr>
              <a:t>steps</a:t>
            </a:r>
            <a:endParaRPr sz="4400" dirty="0"/>
          </a:p>
        </p:txBody>
      </p:sp>
      <p:sp>
        <p:nvSpPr>
          <p:cNvPr id="3" name="object 3"/>
          <p:cNvSpPr/>
          <p:nvPr/>
        </p:nvSpPr>
        <p:spPr>
          <a:xfrm>
            <a:off x="2249423" y="1342644"/>
            <a:ext cx="6320155" cy="711835"/>
          </a:xfrm>
          <a:custGeom>
            <a:avLst/>
            <a:gdLst/>
            <a:ahLst/>
            <a:cxnLst/>
            <a:rect l="l" t="t" r="r" b="b"/>
            <a:pathLst>
              <a:path w="6320155" h="711835">
                <a:moveTo>
                  <a:pt x="6320028" y="0"/>
                </a:moveTo>
                <a:lnTo>
                  <a:pt x="355853" y="0"/>
                </a:lnTo>
                <a:lnTo>
                  <a:pt x="0" y="355853"/>
                </a:lnTo>
                <a:lnTo>
                  <a:pt x="355853" y="711707"/>
                </a:lnTo>
                <a:lnTo>
                  <a:pt x="6320028" y="711707"/>
                </a:lnTo>
                <a:lnTo>
                  <a:pt x="632002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729229" y="1392682"/>
            <a:ext cx="33172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5" dirty="0">
                <a:solidFill>
                  <a:srgbClr val="FFFFFF"/>
                </a:solidFill>
                <a:latin typeface="Calibri"/>
                <a:cs typeface="Calibri"/>
              </a:rPr>
              <a:t>Weight</a:t>
            </a:r>
            <a:r>
              <a:rPr sz="32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Initialization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888235" y="1336547"/>
            <a:ext cx="722630" cy="723900"/>
            <a:chOff x="1888235" y="1336547"/>
            <a:chExt cx="722630" cy="723900"/>
          </a:xfrm>
        </p:grpSpPr>
        <p:sp>
          <p:nvSpPr>
            <p:cNvPr id="6" name="object 6"/>
            <p:cNvSpPr/>
            <p:nvPr/>
          </p:nvSpPr>
          <p:spPr>
            <a:xfrm>
              <a:off x="1894331" y="1342643"/>
              <a:ext cx="710565" cy="711835"/>
            </a:xfrm>
            <a:custGeom>
              <a:avLst/>
              <a:gdLst/>
              <a:ahLst/>
              <a:cxnLst/>
              <a:rect l="l" t="t" r="r" b="b"/>
              <a:pathLst>
                <a:path w="710564" h="711835">
                  <a:moveTo>
                    <a:pt x="355092" y="0"/>
                  </a:moveTo>
                  <a:lnTo>
                    <a:pt x="306913" y="3247"/>
                  </a:lnTo>
                  <a:lnTo>
                    <a:pt x="260702" y="12707"/>
                  </a:lnTo>
                  <a:lnTo>
                    <a:pt x="216884" y="27955"/>
                  </a:lnTo>
                  <a:lnTo>
                    <a:pt x="175880" y="48570"/>
                  </a:lnTo>
                  <a:lnTo>
                    <a:pt x="138116" y="74127"/>
                  </a:lnTo>
                  <a:lnTo>
                    <a:pt x="104013" y="104203"/>
                  </a:lnTo>
                  <a:lnTo>
                    <a:pt x="73995" y="138375"/>
                  </a:lnTo>
                  <a:lnTo>
                    <a:pt x="48485" y="176219"/>
                  </a:lnTo>
                  <a:lnTo>
                    <a:pt x="27908" y="217312"/>
                  </a:lnTo>
                  <a:lnTo>
                    <a:pt x="12685" y="261231"/>
                  </a:lnTo>
                  <a:lnTo>
                    <a:pt x="3242" y="307553"/>
                  </a:lnTo>
                  <a:lnTo>
                    <a:pt x="0" y="355853"/>
                  </a:lnTo>
                  <a:lnTo>
                    <a:pt x="3242" y="404154"/>
                  </a:lnTo>
                  <a:lnTo>
                    <a:pt x="12685" y="450476"/>
                  </a:lnTo>
                  <a:lnTo>
                    <a:pt x="27908" y="494395"/>
                  </a:lnTo>
                  <a:lnTo>
                    <a:pt x="48485" y="535488"/>
                  </a:lnTo>
                  <a:lnTo>
                    <a:pt x="73995" y="573332"/>
                  </a:lnTo>
                  <a:lnTo>
                    <a:pt x="104012" y="607504"/>
                  </a:lnTo>
                  <a:lnTo>
                    <a:pt x="138116" y="637580"/>
                  </a:lnTo>
                  <a:lnTo>
                    <a:pt x="175880" y="663137"/>
                  </a:lnTo>
                  <a:lnTo>
                    <a:pt x="216884" y="683752"/>
                  </a:lnTo>
                  <a:lnTo>
                    <a:pt x="260702" y="699000"/>
                  </a:lnTo>
                  <a:lnTo>
                    <a:pt x="306913" y="708460"/>
                  </a:lnTo>
                  <a:lnTo>
                    <a:pt x="355092" y="711707"/>
                  </a:lnTo>
                  <a:lnTo>
                    <a:pt x="403270" y="708460"/>
                  </a:lnTo>
                  <a:lnTo>
                    <a:pt x="449481" y="699000"/>
                  </a:lnTo>
                  <a:lnTo>
                    <a:pt x="493299" y="683752"/>
                  </a:lnTo>
                  <a:lnTo>
                    <a:pt x="534303" y="663137"/>
                  </a:lnTo>
                  <a:lnTo>
                    <a:pt x="572067" y="637580"/>
                  </a:lnTo>
                  <a:lnTo>
                    <a:pt x="606170" y="607504"/>
                  </a:lnTo>
                  <a:lnTo>
                    <a:pt x="636188" y="573332"/>
                  </a:lnTo>
                  <a:lnTo>
                    <a:pt x="661698" y="535488"/>
                  </a:lnTo>
                  <a:lnTo>
                    <a:pt x="682275" y="494395"/>
                  </a:lnTo>
                  <a:lnTo>
                    <a:pt x="697498" y="450476"/>
                  </a:lnTo>
                  <a:lnTo>
                    <a:pt x="706941" y="404154"/>
                  </a:lnTo>
                  <a:lnTo>
                    <a:pt x="710184" y="355853"/>
                  </a:lnTo>
                  <a:lnTo>
                    <a:pt x="706941" y="307553"/>
                  </a:lnTo>
                  <a:lnTo>
                    <a:pt x="697498" y="261231"/>
                  </a:lnTo>
                  <a:lnTo>
                    <a:pt x="682275" y="217312"/>
                  </a:lnTo>
                  <a:lnTo>
                    <a:pt x="661698" y="176219"/>
                  </a:lnTo>
                  <a:lnTo>
                    <a:pt x="636188" y="138375"/>
                  </a:lnTo>
                  <a:lnTo>
                    <a:pt x="606171" y="104203"/>
                  </a:lnTo>
                  <a:lnTo>
                    <a:pt x="572067" y="74127"/>
                  </a:lnTo>
                  <a:lnTo>
                    <a:pt x="534303" y="48570"/>
                  </a:lnTo>
                  <a:lnTo>
                    <a:pt x="493299" y="27955"/>
                  </a:lnTo>
                  <a:lnTo>
                    <a:pt x="449481" y="12707"/>
                  </a:lnTo>
                  <a:lnTo>
                    <a:pt x="403270" y="3247"/>
                  </a:lnTo>
                  <a:lnTo>
                    <a:pt x="355092" y="0"/>
                  </a:lnTo>
                  <a:close/>
                </a:path>
              </a:pathLst>
            </a:custGeom>
            <a:solidFill>
              <a:srgbClr val="C0C8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94331" y="1342643"/>
              <a:ext cx="710565" cy="711835"/>
            </a:xfrm>
            <a:custGeom>
              <a:avLst/>
              <a:gdLst/>
              <a:ahLst/>
              <a:cxnLst/>
              <a:rect l="l" t="t" r="r" b="b"/>
              <a:pathLst>
                <a:path w="710564" h="711835">
                  <a:moveTo>
                    <a:pt x="0" y="355853"/>
                  </a:moveTo>
                  <a:lnTo>
                    <a:pt x="3242" y="307553"/>
                  </a:lnTo>
                  <a:lnTo>
                    <a:pt x="12685" y="261231"/>
                  </a:lnTo>
                  <a:lnTo>
                    <a:pt x="27908" y="217312"/>
                  </a:lnTo>
                  <a:lnTo>
                    <a:pt x="48485" y="176219"/>
                  </a:lnTo>
                  <a:lnTo>
                    <a:pt x="73995" y="138375"/>
                  </a:lnTo>
                  <a:lnTo>
                    <a:pt x="104013" y="104203"/>
                  </a:lnTo>
                  <a:lnTo>
                    <a:pt x="138116" y="74127"/>
                  </a:lnTo>
                  <a:lnTo>
                    <a:pt x="175880" y="48570"/>
                  </a:lnTo>
                  <a:lnTo>
                    <a:pt x="216884" y="27955"/>
                  </a:lnTo>
                  <a:lnTo>
                    <a:pt x="260702" y="12707"/>
                  </a:lnTo>
                  <a:lnTo>
                    <a:pt x="306913" y="3247"/>
                  </a:lnTo>
                  <a:lnTo>
                    <a:pt x="355092" y="0"/>
                  </a:lnTo>
                  <a:lnTo>
                    <a:pt x="403270" y="3247"/>
                  </a:lnTo>
                  <a:lnTo>
                    <a:pt x="449481" y="12707"/>
                  </a:lnTo>
                  <a:lnTo>
                    <a:pt x="493299" y="27955"/>
                  </a:lnTo>
                  <a:lnTo>
                    <a:pt x="534303" y="48570"/>
                  </a:lnTo>
                  <a:lnTo>
                    <a:pt x="572067" y="74127"/>
                  </a:lnTo>
                  <a:lnTo>
                    <a:pt x="606171" y="104203"/>
                  </a:lnTo>
                  <a:lnTo>
                    <a:pt x="636188" y="138375"/>
                  </a:lnTo>
                  <a:lnTo>
                    <a:pt x="661698" y="176219"/>
                  </a:lnTo>
                  <a:lnTo>
                    <a:pt x="682275" y="217312"/>
                  </a:lnTo>
                  <a:lnTo>
                    <a:pt x="697498" y="261231"/>
                  </a:lnTo>
                  <a:lnTo>
                    <a:pt x="706941" y="307553"/>
                  </a:lnTo>
                  <a:lnTo>
                    <a:pt x="710184" y="355853"/>
                  </a:lnTo>
                  <a:lnTo>
                    <a:pt x="706941" y="404154"/>
                  </a:lnTo>
                  <a:lnTo>
                    <a:pt x="697498" y="450476"/>
                  </a:lnTo>
                  <a:lnTo>
                    <a:pt x="682275" y="494395"/>
                  </a:lnTo>
                  <a:lnTo>
                    <a:pt x="661698" y="535488"/>
                  </a:lnTo>
                  <a:lnTo>
                    <a:pt x="636188" y="573332"/>
                  </a:lnTo>
                  <a:lnTo>
                    <a:pt x="606170" y="607504"/>
                  </a:lnTo>
                  <a:lnTo>
                    <a:pt x="572067" y="637580"/>
                  </a:lnTo>
                  <a:lnTo>
                    <a:pt x="534303" y="663137"/>
                  </a:lnTo>
                  <a:lnTo>
                    <a:pt x="493299" y="683752"/>
                  </a:lnTo>
                  <a:lnTo>
                    <a:pt x="449481" y="699000"/>
                  </a:lnTo>
                  <a:lnTo>
                    <a:pt x="403270" y="708460"/>
                  </a:lnTo>
                  <a:lnTo>
                    <a:pt x="355092" y="711707"/>
                  </a:lnTo>
                  <a:lnTo>
                    <a:pt x="306913" y="708460"/>
                  </a:lnTo>
                  <a:lnTo>
                    <a:pt x="260702" y="699000"/>
                  </a:lnTo>
                  <a:lnTo>
                    <a:pt x="216884" y="683752"/>
                  </a:lnTo>
                  <a:lnTo>
                    <a:pt x="175880" y="663137"/>
                  </a:lnTo>
                  <a:lnTo>
                    <a:pt x="138116" y="637580"/>
                  </a:lnTo>
                  <a:lnTo>
                    <a:pt x="104012" y="607504"/>
                  </a:lnTo>
                  <a:lnTo>
                    <a:pt x="73995" y="573332"/>
                  </a:lnTo>
                  <a:lnTo>
                    <a:pt x="48485" y="535488"/>
                  </a:lnTo>
                  <a:lnTo>
                    <a:pt x="27908" y="494395"/>
                  </a:lnTo>
                  <a:lnTo>
                    <a:pt x="12685" y="450476"/>
                  </a:lnTo>
                  <a:lnTo>
                    <a:pt x="3242" y="404154"/>
                  </a:lnTo>
                  <a:lnTo>
                    <a:pt x="0" y="355853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2249423" y="2266188"/>
            <a:ext cx="6320155" cy="710565"/>
          </a:xfrm>
          <a:custGeom>
            <a:avLst/>
            <a:gdLst/>
            <a:ahLst/>
            <a:cxnLst/>
            <a:rect l="l" t="t" r="r" b="b"/>
            <a:pathLst>
              <a:path w="6320155" h="710564">
                <a:moveTo>
                  <a:pt x="6320028" y="0"/>
                </a:moveTo>
                <a:lnTo>
                  <a:pt x="355092" y="0"/>
                </a:lnTo>
                <a:lnTo>
                  <a:pt x="0" y="355091"/>
                </a:lnTo>
                <a:lnTo>
                  <a:pt x="355092" y="710184"/>
                </a:lnTo>
                <a:lnTo>
                  <a:pt x="6320028" y="710184"/>
                </a:lnTo>
                <a:lnTo>
                  <a:pt x="632002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729229" y="2315718"/>
            <a:ext cx="30213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Inputs</a:t>
            </a:r>
            <a:r>
              <a:rPr sz="32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Application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888235" y="2260092"/>
            <a:ext cx="722630" cy="722630"/>
            <a:chOff x="1888235" y="2260092"/>
            <a:chExt cx="722630" cy="722630"/>
          </a:xfrm>
        </p:grpSpPr>
        <p:sp>
          <p:nvSpPr>
            <p:cNvPr id="11" name="object 11"/>
            <p:cNvSpPr/>
            <p:nvPr/>
          </p:nvSpPr>
          <p:spPr>
            <a:xfrm>
              <a:off x="1894331" y="2266188"/>
              <a:ext cx="710565" cy="710565"/>
            </a:xfrm>
            <a:custGeom>
              <a:avLst/>
              <a:gdLst/>
              <a:ahLst/>
              <a:cxnLst/>
              <a:rect l="l" t="t" r="r" b="b"/>
              <a:pathLst>
                <a:path w="710564" h="710564">
                  <a:moveTo>
                    <a:pt x="355092" y="0"/>
                  </a:moveTo>
                  <a:lnTo>
                    <a:pt x="306913" y="3242"/>
                  </a:lnTo>
                  <a:lnTo>
                    <a:pt x="260702" y="12685"/>
                  </a:lnTo>
                  <a:lnTo>
                    <a:pt x="216884" y="27908"/>
                  </a:lnTo>
                  <a:lnTo>
                    <a:pt x="175880" y="48485"/>
                  </a:lnTo>
                  <a:lnTo>
                    <a:pt x="138116" y="73995"/>
                  </a:lnTo>
                  <a:lnTo>
                    <a:pt x="104013" y="104012"/>
                  </a:lnTo>
                  <a:lnTo>
                    <a:pt x="73995" y="138116"/>
                  </a:lnTo>
                  <a:lnTo>
                    <a:pt x="48485" y="175880"/>
                  </a:lnTo>
                  <a:lnTo>
                    <a:pt x="27908" y="216884"/>
                  </a:lnTo>
                  <a:lnTo>
                    <a:pt x="12685" y="260702"/>
                  </a:lnTo>
                  <a:lnTo>
                    <a:pt x="3242" y="306913"/>
                  </a:lnTo>
                  <a:lnTo>
                    <a:pt x="0" y="355091"/>
                  </a:lnTo>
                  <a:lnTo>
                    <a:pt x="3242" y="403270"/>
                  </a:lnTo>
                  <a:lnTo>
                    <a:pt x="12685" y="449481"/>
                  </a:lnTo>
                  <a:lnTo>
                    <a:pt x="27908" y="493299"/>
                  </a:lnTo>
                  <a:lnTo>
                    <a:pt x="48485" y="534303"/>
                  </a:lnTo>
                  <a:lnTo>
                    <a:pt x="73995" y="572067"/>
                  </a:lnTo>
                  <a:lnTo>
                    <a:pt x="104012" y="606170"/>
                  </a:lnTo>
                  <a:lnTo>
                    <a:pt x="138116" y="636188"/>
                  </a:lnTo>
                  <a:lnTo>
                    <a:pt x="175880" y="661698"/>
                  </a:lnTo>
                  <a:lnTo>
                    <a:pt x="216884" y="682275"/>
                  </a:lnTo>
                  <a:lnTo>
                    <a:pt x="260702" y="697498"/>
                  </a:lnTo>
                  <a:lnTo>
                    <a:pt x="306913" y="706941"/>
                  </a:lnTo>
                  <a:lnTo>
                    <a:pt x="355092" y="710184"/>
                  </a:lnTo>
                  <a:lnTo>
                    <a:pt x="403270" y="706941"/>
                  </a:lnTo>
                  <a:lnTo>
                    <a:pt x="449481" y="697498"/>
                  </a:lnTo>
                  <a:lnTo>
                    <a:pt x="493299" y="682275"/>
                  </a:lnTo>
                  <a:lnTo>
                    <a:pt x="534303" y="661698"/>
                  </a:lnTo>
                  <a:lnTo>
                    <a:pt x="572067" y="636188"/>
                  </a:lnTo>
                  <a:lnTo>
                    <a:pt x="606170" y="606170"/>
                  </a:lnTo>
                  <a:lnTo>
                    <a:pt x="636188" y="572067"/>
                  </a:lnTo>
                  <a:lnTo>
                    <a:pt x="661698" y="534303"/>
                  </a:lnTo>
                  <a:lnTo>
                    <a:pt x="682275" y="493299"/>
                  </a:lnTo>
                  <a:lnTo>
                    <a:pt x="697498" y="449481"/>
                  </a:lnTo>
                  <a:lnTo>
                    <a:pt x="706941" y="403270"/>
                  </a:lnTo>
                  <a:lnTo>
                    <a:pt x="710184" y="355091"/>
                  </a:lnTo>
                  <a:lnTo>
                    <a:pt x="706941" y="306913"/>
                  </a:lnTo>
                  <a:lnTo>
                    <a:pt x="697498" y="260702"/>
                  </a:lnTo>
                  <a:lnTo>
                    <a:pt x="682275" y="216884"/>
                  </a:lnTo>
                  <a:lnTo>
                    <a:pt x="661698" y="175880"/>
                  </a:lnTo>
                  <a:lnTo>
                    <a:pt x="636188" y="138116"/>
                  </a:lnTo>
                  <a:lnTo>
                    <a:pt x="606171" y="104013"/>
                  </a:lnTo>
                  <a:lnTo>
                    <a:pt x="572067" y="73995"/>
                  </a:lnTo>
                  <a:lnTo>
                    <a:pt x="534303" y="48485"/>
                  </a:lnTo>
                  <a:lnTo>
                    <a:pt x="493299" y="27908"/>
                  </a:lnTo>
                  <a:lnTo>
                    <a:pt x="449481" y="12685"/>
                  </a:lnTo>
                  <a:lnTo>
                    <a:pt x="403270" y="3242"/>
                  </a:lnTo>
                  <a:lnTo>
                    <a:pt x="355092" y="0"/>
                  </a:lnTo>
                  <a:close/>
                </a:path>
              </a:pathLst>
            </a:custGeom>
            <a:solidFill>
              <a:srgbClr val="C0C8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894331" y="2266188"/>
              <a:ext cx="710565" cy="710565"/>
            </a:xfrm>
            <a:custGeom>
              <a:avLst/>
              <a:gdLst/>
              <a:ahLst/>
              <a:cxnLst/>
              <a:rect l="l" t="t" r="r" b="b"/>
              <a:pathLst>
                <a:path w="710564" h="710564">
                  <a:moveTo>
                    <a:pt x="0" y="355091"/>
                  </a:moveTo>
                  <a:lnTo>
                    <a:pt x="3242" y="306913"/>
                  </a:lnTo>
                  <a:lnTo>
                    <a:pt x="12685" y="260702"/>
                  </a:lnTo>
                  <a:lnTo>
                    <a:pt x="27908" y="216884"/>
                  </a:lnTo>
                  <a:lnTo>
                    <a:pt x="48485" y="175880"/>
                  </a:lnTo>
                  <a:lnTo>
                    <a:pt x="73995" y="138116"/>
                  </a:lnTo>
                  <a:lnTo>
                    <a:pt x="104013" y="104012"/>
                  </a:lnTo>
                  <a:lnTo>
                    <a:pt x="138116" y="73995"/>
                  </a:lnTo>
                  <a:lnTo>
                    <a:pt x="175880" y="48485"/>
                  </a:lnTo>
                  <a:lnTo>
                    <a:pt x="216884" y="27908"/>
                  </a:lnTo>
                  <a:lnTo>
                    <a:pt x="260702" y="12685"/>
                  </a:lnTo>
                  <a:lnTo>
                    <a:pt x="306913" y="3242"/>
                  </a:lnTo>
                  <a:lnTo>
                    <a:pt x="355092" y="0"/>
                  </a:lnTo>
                  <a:lnTo>
                    <a:pt x="403270" y="3242"/>
                  </a:lnTo>
                  <a:lnTo>
                    <a:pt x="449481" y="12685"/>
                  </a:lnTo>
                  <a:lnTo>
                    <a:pt x="493299" y="27908"/>
                  </a:lnTo>
                  <a:lnTo>
                    <a:pt x="534303" y="48485"/>
                  </a:lnTo>
                  <a:lnTo>
                    <a:pt x="572067" y="73995"/>
                  </a:lnTo>
                  <a:lnTo>
                    <a:pt x="606171" y="104013"/>
                  </a:lnTo>
                  <a:lnTo>
                    <a:pt x="636188" y="138116"/>
                  </a:lnTo>
                  <a:lnTo>
                    <a:pt x="661698" y="175880"/>
                  </a:lnTo>
                  <a:lnTo>
                    <a:pt x="682275" y="216884"/>
                  </a:lnTo>
                  <a:lnTo>
                    <a:pt x="697498" y="260702"/>
                  </a:lnTo>
                  <a:lnTo>
                    <a:pt x="706941" y="306913"/>
                  </a:lnTo>
                  <a:lnTo>
                    <a:pt x="710184" y="355091"/>
                  </a:lnTo>
                  <a:lnTo>
                    <a:pt x="706941" y="403270"/>
                  </a:lnTo>
                  <a:lnTo>
                    <a:pt x="697498" y="449481"/>
                  </a:lnTo>
                  <a:lnTo>
                    <a:pt x="682275" y="493299"/>
                  </a:lnTo>
                  <a:lnTo>
                    <a:pt x="661698" y="534303"/>
                  </a:lnTo>
                  <a:lnTo>
                    <a:pt x="636188" y="572067"/>
                  </a:lnTo>
                  <a:lnTo>
                    <a:pt x="606170" y="606170"/>
                  </a:lnTo>
                  <a:lnTo>
                    <a:pt x="572067" y="636188"/>
                  </a:lnTo>
                  <a:lnTo>
                    <a:pt x="534303" y="661698"/>
                  </a:lnTo>
                  <a:lnTo>
                    <a:pt x="493299" y="682275"/>
                  </a:lnTo>
                  <a:lnTo>
                    <a:pt x="449481" y="697498"/>
                  </a:lnTo>
                  <a:lnTo>
                    <a:pt x="403270" y="706941"/>
                  </a:lnTo>
                  <a:lnTo>
                    <a:pt x="355092" y="710184"/>
                  </a:lnTo>
                  <a:lnTo>
                    <a:pt x="306913" y="706941"/>
                  </a:lnTo>
                  <a:lnTo>
                    <a:pt x="260702" y="697498"/>
                  </a:lnTo>
                  <a:lnTo>
                    <a:pt x="216884" y="682275"/>
                  </a:lnTo>
                  <a:lnTo>
                    <a:pt x="175880" y="661698"/>
                  </a:lnTo>
                  <a:lnTo>
                    <a:pt x="138116" y="636188"/>
                  </a:lnTo>
                  <a:lnTo>
                    <a:pt x="104012" y="606170"/>
                  </a:lnTo>
                  <a:lnTo>
                    <a:pt x="73995" y="572067"/>
                  </a:lnTo>
                  <a:lnTo>
                    <a:pt x="48485" y="534303"/>
                  </a:lnTo>
                  <a:lnTo>
                    <a:pt x="27908" y="493299"/>
                  </a:lnTo>
                  <a:lnTo>
                    <a:pt x="12685" y="449481"/>
                  </a:lnTo>
                  <a:lnTo>
                    <a:pt x="3242" y="403270"/>
                  </a:lnTo>
                  <a:lnTo>
                    <a:pt x="0" y="355091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2249423" y="3188207"/>
            <a:ext cx="6320155" cy="710565"/>
          </a:xfrm>
          <a:custGeom>
            <a:avLst/>
            <a:gdLst/>
            <a:ahLst/>
            <a:cxnLst/>
            <a:rect l="l" t="t" r="r" b="b"/>
            <a:pathLst>
              <a:path w="6320155" h="710564">
                <a:moveTo>
                  <a:pt x="6320028" y="0"/>
                </a:moveTo>
                <a:lnTo>
                  <a:pt x="355092" y="0"/>
                </a:lnTo>
                <a:lnTo>
                  <a:pt x="0" y="355091"/>
                </a:lnTo>
                <a:lnTo>
                  <a:pt x="355092" y="710183"/>
                </a:lnTo>
                <a:lnTo>
                  <a:pt x="6320028" y="710183"/>
                </a:lnTo>
                <a:lnTo>
                  <a:pt x="632002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727705" y="3238627"/>
            <a:ext cx="53390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Sum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inputs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Weights</a:t>
            </a:r>
            <a:r>
              <a:rPr sz="3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product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888235" y="3182111"/>
            <a:ext cx="722630" cy="722630"/>
            <a:chOff x="1888235" y="3182111"/>
            <a:chExt cx="722630" cy="722630"/>
          </a:xfrm>
        </p:grpSpPr>
        <p:sp>
          <p:nvSpPr>
            <p:cNvPr id="16" name="object 16"/>
            <p:cNvSpPr/>
            <p:nvPr/>
          </p:nvSpPr>
          <p:spPr>
            <a:xfrm>
              <a:off x="1894331" y="3188207"/>
              <a:ext cx="710565" cy="710565"/>
            </a:xfrm>
            <a:custGeom>
              <a:avLst/>
              <a:gdLst/>
              <a:ahLst/>
              <a:cxnLst/>
              <a:rect l="l" t="t" r="r" b="b"/>
              <a:pathLst>
                <a:path w="710564" h="710564">
                  <a:moveTo>
                    <a:pt x="355092" y="0"/>
                  </a:moveTo>
                  <a:lnTo>
                    <a:pt x="306913" y="3242"/>
                  </a:lnTo>
                  <a:lnTo>
                    <a:pt x="260702" y="12685"/>
                  </a:lnTo>
                  <a:lnTo>
                    <a:pt x="216884" y="27908"/>
                  </a:lnTo>
                  <a:lnTo>
                    <a:pt x="175880" y="48485"/>
                  </a:lnTo>
                  <a:lnTo>
                    <a:pt x="138116" y="73995"/>
                  </a:lnTo>
                  <a:lnTo>
                    <a:pt x="104013" y="104012"/>
                  </a:lnTo>
                  <a:lnTo>
                    <a:pt x="73995" y="138116"/>
                  </a:lnTo>
                  <a:lnTo>
                    <a:pt x="48485" y="175880"/>
                  </a:lnTo>
                  <a:lnTo>
                    <a:pt x="27908" y="216884"/>
                  </a:lnTo>
                  <a:lnTo>
                    <a:pt x="12685" y="260702"/>
                  </a:lnTo>
                  <a:lnTo>
                    <a:pt x="3242" y="306913"/>
                  </a:lnTo>
                  <a:lnTo>
                    <a:pt x="0" y="355091"/>
                  </a:lnTo>
                  <a:lnTo>
                    <a:pt x="3242" y="403270"/>
                  </a:lnTo>
                  <a:lnTo>
                    <a:pt x="12685" y="449481"/>
                  </a:lnTo>
                  <a:lnTo>
                    <a:pt x="27908" y="493299"/>
                  </a:lnTo>
                  <a:lnTo>
                    <a:pt x="48485" y="534303"/>
                  </a:lnTo>
                  <a:lnTo>
                    <a:pt x="73995" y="572067"/>
                  </a:lnTo>
                  <a:lnTo>
                    <a:pt x="104012" y="606170"/>
                  </a:lnTo>
                  <a:lnTo>
                    <a:pt x="138116" y="636188"/>
                  </a:lnTo>
                  <a:lnTo>
                    <a:pt x="175880" y="661698"/>
                  </a:lnTo>
                  <a:lnTo>
                    <a:pt x="216884" y="682275"/>
                  </a:lnTo>
                  <a:lnTo>
                    <a:pt x="260702" y="697498"/>
                  </a:lnTo>
                  <a:lnTo>
                    <a:pt x="306913" y="706941"/>
                  </a:lnTo>
                  <a:lnTo>
                    <a:pt x="355092" y="710183"/>
                  </a:lnTo>
                  <a:lnTo>
                    <a:pt x="403270" y="706941"/>
                  </a:lnTo>
                  <a:lnTo>
                    <a:pt x="449481" y="697498"/>
                  </a:lnTo>
                  <a:lnTo>
                    <a:pt x="493299" y="682275"/>
                  </a:lnTo>
                  <a:lnTo>
                    <a:pt x="534303" y="661698"/>
                  </a:lnTo>
                  <a:lnTo>
                    <a:pt x="572067" y="636188"/>
                  </a:lnTo>
                  <a:lnTo>
                    <a:pt x="606170" y="606170"/>
                  </a:lnTo>
                  <a:lnTo>
                    <a:pt x="636188" y="572067"/>
                  </a:lnTo>
                  <a:lnTo>
                    <a:pt x="661698" y="534303"/>
                  </a:lnTo>
                  <a:lnTo>
                    <a:pt x="682275" y="493299"/>
                  </a:lnTo>
                  <a:lnTo>
                    <a:pt x="697498" y="449481"/>
                  </a:lnTo>
                  <a:lnTo>
                    <a:pt x="706941" y="403270"/>
                  </a:lnTo>
                  <a:lnTo>
                    <a:pt x="710184" y="355091"/>
                  </a:lnTo>
                  <a:lnTo>
                    <a:pt x="706941" y="306913"/>
                  </a:lnTo>
                  <a:lnTo>
                    <a:pt x="697498" y="260702"/>
                  </a:lnTo>
                  <a:lnTo>
                    <a:pt x="682275" y="216884"/>
                  </a:lnTo>
                  <a:lnTo>
                    <a:pt x="661698" y="175880"/>
                  </a:lnTo>
                  <a:lnTo>
                    <a:pt x="636188" y="138116"/>
                  </a:lnTo>
                  <a:lnTo>
                    <a:pt x="606171" y="104013"/>
                  </a:lnTo>
                  <a:lnTo>
                    <a:pt x="572067" y="73995"/>
                  </a:lnTo>
                  <a:lnTo>
                    <a:pt x="534303" y="48485"/>
                  </a:lnTo>
                  <a:lnTo>
                    <a:pt x="493299" y="27908"/>
                  </a:lnTo>
                  <a:lnTo>
                    <a:pt x="449481" y="12685"/>
                  </a:lnTo>
                  <a:lnTo>
                    <a:pt x="403270" y="3242"/>
                  </a:lnTo>
                  <a:lnTo>
                    <a:pt x="355092" y="0"/>
                  </a:lnTo>
                  <a:close/>
                </a:path>
              </a:pathLst>
            </a:custGeom>
            <a:solidFill>
              <a:srgbClr val="C0C8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894331" y="3188207"/>
              <a:ext cx="710565" cy="710565"/>
            </a:xfrm>
            <a:custGeom>
              <a:avLst/>
              <a:gdLst/>
              <a:ahLst/>
              <a:cxnLst/>
              <a:rect l="l" t="t" r="r" b="b"/>
              <a:pathLst>
                <a:path w="710564" h="710564">
                  <a:moveTo>
                    <a:pt x="0" y="355091"/>
                  </a:moveTo>
                  <a:lnTo>
                    <a:pt x="3242" y="306913"/>
                  </a:lnTo>
                  <a:lnTo>
                    <a:pt x="12685" y="260702"/>
                  </a:lnTo>
                  <a:lnTo>
                    <a:pt x="27908" y="216884"/>
                  </a:lnTo>
                  <a:lnTo>
                    <a:pt x="48485" y="175880"/>
                  </a:lnTo>
                  <a:lnTo>
                    <a:pt x="73995" y="138116"/>
                  </a:lnTo>
                  <a:lnTo>
                    <a:pt x="104013" y="104012"/>
                  </a:lnTo>
                  <a:lnTo>
                    <a:pt x="138116" y="73995"/>
                  </a:lnTo>
                  <a:lnTo>
                    <a:pt x="175880" y="48485"/>
                  </a:lnTo>
                  <a:lnTo>
                    <a:pt x="216884" y="27908"/>
                  </a:lnTo>
                  <a:lnTo>
                    <a:pt x="260702" y="12685"/>
                  </a:lnTo>
                  <a:lnTo>
                    <a:pt x="306913" y="3242"/>
                  </a:lnTo>
                  <a:lnTo>
                    <a:pt x="355092" y="0"/>
                  </a:lnTo>
                  <a:lnTo>
                    <a:pt x="403270" y="3242"/>
                  </a:lnTo>
                  <a:lnTo>
                    <a:pt x="449481" y="12685"/>
                  </a:lnTo>
                  <a:lnTo>
                    <a:pt x="493299" y="27908"/>
                  </a:lnTo>
                  <a:lnTo>
                    <a:pt x="534303" y="48485"/>
                  </a:lnTo>
                  <a:lnTo>
                    <a:pt x="572067" y="73995"/>
                  </a:lnTo>
                  <a:lnTo>
                    <a:pt x="606171" y="104013"/>
                  </a:lnTo>
                  <a:lnTo>
                    <a:pt x="636188" y="138116"/>
                  </a:lnTo>
                  <a:lnTo>
                    <a:pt x="661698" y="175880"/>
                  </a:lnTo>
                  <a:lnTo>
                    <a:pt x="682275" y="216884"/>
                  </a:lnTo>
                  <a:lnTo>
                    <a:pt x="697498" y="260702"/>
                  </a:lnTo>
                  <a:lnTo>
                    <a:pt x="706941" y="306913"/>
                  </a:lnTo>
                  <a:lnTo>
                    <a:pt x="710184" y="355091"/>
                  </a:lnTo>
                  <a:lnTo>
                    <a:pt x="706941" y="403270"/>
                  </a:lnTo>
                  <a:lnTo>
                    <a:pt x="697498" y="449481"/>
                  </a:lnTo>
                  <a:lnTo>
                    <a:pt x="682275" y="493299"/>
                  </a:lnTo>
                  <a:lnTo>
                    <a:pt x="661698" y="534303"/>
                  </a:lnTo>
                  <a:lnTo>
                    <a:pt x="636188" y="572067"/>
                  </a:lnTo>
                  <a:lnTo>
                    <a:pt x="606170" y="606170"/>
                  </a:lnTo>
                  <a:lnTo>
                    <a:pt x="572067" y="636188"/>
                  </a:lnTo>
                  <a:lnTo>
                    <a:pt x="534303" y="661698"/>
                  </a:lnTo>
                  <a:lnTo>
                    <a:pt x="493299" y="682275"/>
                  </a:lnTo>
                  <a:lnTo>
                    <a:pt x="449481" y="697498"/>
                  </a:lnTo>
                  <a:lnTo>
                    <a:pt x="403270" y="706941"/>
                  </a:lnTo>
                  <a:lnTo>
                    <a:pt x="355092" y="710183"/>
                  </a:lnTo>
                  <a:lnTo>
                    <a:pt x="306913" y="706941"/>
                  </a:lnTo>
                  <a:lnTo>
                    <a:pt x="260702" y="697498"/>
                  </a:lnTo>
                  <a:lnTo>
                    <a:pt x="216884" y="682275"/>
                  </a:lnTo>
                  <a:lnTo>
                    <a:pt x="175880" y="661698"/>
                  </a:lnTo>
                  <a:lnTo>
                    <a:pt x="138116" y="636188"/>
                  </a:lnTo>
                  <a:lnTo>
                    <a:pt x="104012" y="606170"/>
                  </a:lnTo>
                  <a:lnTo>
                    <a:pt x="73995" y="572067"/>
                  </a:lnTo>
                  <a:lnTo>
                    <a:pt x="48485" y="534303"/>
                  </a:lnTo>
                  <a:lnTo>
                    <a:pt x="27908" y="493299"/>
                  </a:lnTo>
                  <a:lnTo>
                    <a:pt x="12685" y="449481"/>
                  </a:lnTo>
                  <a:lnTo>
                    <a:pt x="3242" y="403270"/>
                  </a:lnTo>
                  <a:lnTo>
                    <a:pt x="0" y="355091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2249423" y="4111752"/>
            <a:ext cx="6320155" cy="710565"/>
          </a:xfrm>
          <a:custGeom>
            <a:avLst/>
            <a:gdLst/>
            <a:ahLst/>
            <a:cxnLst/>
            <a:rect l="l" t="t" r="r" b="b"/>
            <a:pathLst>
              <a:path w="6320155" h="710564">
                <a:moveTo>
                  <a:pt x="6320028" y="0"/>
                </a:moveTo>
                <a:lnTo>
                  <a:pt x="355092" y="0"/>
                </a:lnTo>
                <a:lnTo>
                  <a:pt x="0" y="355092"/>
                </a:lnTo>
                <a:lnTo>
                  <a:pt x="355092" y="710184"/>
                </a:lnTo>
                <a:lnTo>
                  <a:pt x="6320028" y="710184"/>
                </a:lnTo>
                <a:lnTo>
                  <a:pt x="632002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729229" y="4161282"/>
            <a:ext cx="33172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Activation</a:t>
            </a:r>
            <a:r>
              <a:rPr sz="32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functions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888235" y="4105655"/>
            <a:ext cx="722630" cy="722630"/>
            <a:chOff x="1888235" y="4105655"/>
            <a:chExt cx="722630" cy="722630"/>
          </a:xfrm>
        </p:grpSpPr>
        <p:sp>
          <p:nvSpPr>
            <p:cNvPr id="21" name="object 21"/>
            <p:cNvSpPr/>
            <p:nvPr/>
          </p:nvSpPr>
          <p:spPr>
            <a:xfrm>
              <a:off x="1894331" y="4111751"/>
              <a:ext cx="710565" cy="710565"/>
            </a:xfrm>
            <a:custGeom>
              <a:avLst/>
              <a:gdLst/>
              <a:ahLst/>
              <a:cxnLst/>
              <a:rect l="l" t="t" r="r" b="b"/>
              <a:pathLst>
                <a:path w="710564" h="710564">
                  <a:moveTo>
                    <a:pt x="355092" y="0"/>
                  </a:moveTo>
                  <a:lnTo>
                    <a:pt x="306913" y="3242"/>
                  </a:lnTo>
                  <a:lnTo>
                    <a:pt x="260702" y="12685"/>
                  </a:lnTo>
                  <a:lnTo>
                    <a:pt x="216884" y="27908"/>
                  </a:lnTo>
                  <a:lnTo>
                    <a:pt x="175880" y="48485"/>
                  </a:lnTo>
                  <a:lnTo>
                    <a:pt x="138116" y="73995"/>
                  </a:lnTo>
                  <a:lnTo>
                    <a:pt x="104013" y="104012"/>
                  </a:lnTo>
                  <a:lnTo>
                    <a:pt x="73995" y="138116"/>
                  </a:lnTo>
                  <a:lnTo>
                    <a:pt x="48485" y="175880"/>
                  </a:lnTo>
                  <a:lnTo>
                    <a:pt x="27908" y="216884"/>
                  </a:lnTo>
                  <a:lnTo>
                    <a:pt x="12685" y="260702"/>
                  </a:lnTo>
                  <a:lnTo>
                    <a:pt x="3242" y="306913"/>
                  </a:lnTo>
                  <a:lnTo>
                    <a:pt x="0" y="355092"/>
                  </a:lnTo>
                  <a:lnTo>
                    <a:pt x="3242" y="403270"/>
                  </a:lnTo>
                  <a:lnTo>
                    <a:pt x="12685" y="449481"/>
                  </a:lnTo>
                  <a:lnTo>
                    <a:pt x="27908" y="493299"/>
                  </a:lnTo>
                  <a:lnTo>
                    <a:pt x="48485" y="534303"/>
                  </a:lnTo>
                  <a:lnTo>
                    <a:pt x="73995" y="572067"/>
                  </a:lnTo>
                  <a:lnTo>
                    <a:pt x="104012" y="606170"/>
                  </a:lnTo>
                  <a:lnTo>
                    <a:pt x="138116" y="636188"/>
                  </a:lnTo>
                  <a:lnTo>
                    <a:pt x="175880" y="661698"/>
                  </a:lnTo>
                  <a:lnTo>
                    <a:pt x="216884" y="682275"/>
                  </a:lnTo>
                  <a:lnTo>
                    <a:pt x="260702" y="697498"/>
                  </a:lnTo>
                  <a:lnTo>
                    <a:pt x="306913" y="706941"/>
                  </a:lnTo>
                  <a:lnTo>
                    <a:pt x="355092" y="710184"/>
                  </a:lnTo>
                  <a:lnTo>
                    <a:pt x="403270" y="706941"/>
                  </a:lnTo>
                  <a:lnTo>
                    <a:pt x="449481" y="697498"/>
                  </a:lnTo>
                  <a:lnTo>
                    <a:pt x="493299" y="682275"/>
                  </a:lnTo>
                  <a:lnTo>
                    <a:pt x="534303" y="661698"/>
                  </a:lnTo>
                  <a:lnTo>
                    <a:pt x="572067" y="636188"/>
                  </a:lnTo>
                  <a:lnTo>
                    <a:pt x="606170" y="606171"/>
                  </a:lnTo>
                  <a:lnTo>
                    <a:pt x="636188" y="572067"/>
                  </a:lnTo>
                  <a:lnTo>
                    <a:pt x="661698" y="534303"/>
                  </a:lnTo>
                  <a:lnTo>
                    <a:pt x="682275" y="493299"/>
                  </a:lnTo>
                  <a:lnTo>
                    <a:pt x="697498" y="449481"/>
                  </a:lnTo>
                  <a:lnTo>
                    <a:pt x="706941" y="403270"/>
                  </a:lnTo>
                  <a:lnTo>
                    <a:pt x="710184" y="355092"/>
                  </a:lnTo>
                  <a:lnTo>
                    <a:pt x="706941" y="306913"/>
                  </a:lnTo>
                  <a:lnTo>
                    <a:pt x="697498" y="260702"/>
                  </a:lnTo>
                  <a:lnTo>
                    <a:pt x="682275" y="216884"/>
                  </a:lnTo>
                  <a:lnTo>
                    <a:pt x="661698" y="175880"/>
                  </a:lnTo>
                  <a:lnTo>
                    <a:pt x="636188" y="138116"/>
                  </a:lnTo>
                  <a:lnTo>
                    <a:pt x="606171" y="104013"/>
                  </a:lnTo>
                  <a:lnTo>
                    <a:pt x="572067" y="73995"/>
                  </a:lnTo>
                  <a:lnTo>
                    <a:pt x="534303" y="48485"/>
                  </a:lnTo>
                  <a:lnTo>
                    <a:pt x="493299" y="27908"/>
                  </a:lnTo>
                  <a:lnTo>
                    <a:pt x="449481" y="12685"/>
                  </a:lnTo>
                  <a:lnTo>
                    <a:pt x="403270" y="3242"/>
                  </a:lnTo>
                  <a:lnTo>
                    <a:pt x="355092" y="0"/>
                  </a:lnTo>
                  <a:close/>
                </a:path>
              </a:pathLst>
            </a:custGeom>
            <a:solidFill>
              <a:srgbClr val="C0C8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894331" y="4111751"/>
              <a:ext cx="710565" cy="710565"/>
            </a:xfrm>
            <a:custGeom>
              <a:avLst/>
              <a:gdLst/>
              <a:ahLst/>
              <a:cxnLst/>
              <a:rect l="l" t="t" r="r" b="b"/>
              <a:pathLst>
                <a:path w="710564" h="710564">
                  <a:moveTo>
                    <a:pt x="0" y="355092"/>
                  </a:moveTo>
                  <a:lnTo>
                    <a:pt x="3242" y="306913"/>
                  </a:lnTo>
                  <a:lnTo>
                    <a:pt x="12685" y="260702"/>
                  </a:lnTo>
                  <a:lnTo>
                    <a:pt x="27908" y="216884"/>
                  </a:lnTo>
                  <a:lnTo>
                    <a:pt x="48485" y="175880"/>
                  </a:lnTo>
                  <a:lnTo>
                    <a:pt x="73995" y="138116"/>
                  </a:lnTo>
                  <a:lnTo>
                    <a:pt x="104013" y="104012"/>
                  </a:lnTo>
                  <a:lnTo>
                    <a:pt x="138116" y="73995"/>
                  </a:lnTo>
                  <a:lnTo>
                    <a:pt x="175880" y="48485"/>
                  </a:lnTo>
                  <a:lnTo>
                    <a:pt x="216884" y="27908"/>
                  </a:lnTo>
                  <a:lnTo>
                    <a:pt x="260702" y="12685"/>
                  </a:lnTo>
                  <a:lnTo>
                    <a:pt x="306913" y="3242"/>
                  </a:lnTo>
                  <a:lnTo>
                    <a:pt x="355092" y="0"/>
                  </a:lnTo>
                  <a:lnTo>
                    <a:pt x="403270" y="3242"/>
                  </a:lnTo>
                  <a:lnTo>
                    <a:pt x="449481" y="12685"/>
                  </a:lnTo>
                  <a:lnTo>
                    <a:pt x="493299" y="27908"/>
                  </a:lnTo>
                  <a:lnTo>
                    <a:pt x="534303" y="48485"/>
                  </a:lnTo>
                  <a:lnTo>
                    <a:pt x="572067" y="73995"/>
                  </a:lnTo>
                  <a:lnTo>
                    <a:pt x="606171" y="104013"/>
                  </a:lnTo>
                  <a:lnTo>
                    <a:pt x="636188" y="138116"/>
                  </a:lnTo>
                  <a:lnTo>
                    <a:pt x="661698" y="175880"/>
                  </a:lnTo>
                  <a:lnTo>
                    <a:pt x="682275" y="216884"/>
                  </a:lnTo>
                  <a:lnTo>
                    <a:pt x="697498" y="260702"/>
                  </a:lnTo>
                  <a:lnTo>
                    <a:pt x="706941" y="306913"/>
                  </a:lnTo>
                  <a:lnTo>
                    <a:pt x="710184" y="355092"/>
                  </a:lnTo>
                  <a:lnTo>
                    <a:pt x="706941" y="403270"/>
                  </a:lnTo>
                  <a:lnTo>
                    <a:pt x="697498" y="449481"/>
                  </a:lnTo>
                  <a:lnTo>
                    <a:pt x="682275" y="493299"/>
                  </a:lnTo>
                  <a:lnTo>
                    <a:pt x="661698" y="534303"/>
                  </a:lnTo>
                  <a:lnTo>
                    <a:pt x="636188" y="572067"/>
                  </a:lnTo>
                  <a:lnTo>
                    <a:pt x="606170" y="606171"/>
                  </a:lnTo>
                  <a:lnTo>
                    <a:pt x="572067" y="636188"/>
                  </a:lnTo>
                  <a:lnTo>
                    <a:pt x="534303" y="661698"/>
                  </a:lnTo>
                  <a:lnTo>
                    <a:pt x="493299" y="682275"/>
                  </a:lnTo>
                  <a:lnTo>
                    <a:pt x="449481" y="697498"/>
                  </a:lnTo>
                  <a:lnTo>
                    <a:pt x="403270" y="706941"/>
                  </a:lnTo>
                  <a:lnTo>
                    <a:pt x="355092" y="710184"/>
                  </a:lnTo>
                  <a:lnTo>
                    <a:pt x="306913" y="706941"/>
                  </a:lnTo>
                  <a:lnTo>
                    <a:pt x="260702" y="697498"/>
                  </a:lnTo>
                  <a:lnTo>
                    <a:pt x="216884" y="682275"/>
                  </a:lnTo>
                  <a:lnTo>
                    <a:pt x="175880" y="661698"/>
                  </a:lnTo>
                  <a:lnTo>
                    <a:pt x="138116" y="636188"/>
                  </a:lnTo>
                  <a:lnTo>
                    <a:pt x="104012" y="606170"/>
                  </a:lnTo>
                  <a:lnTo>
                    <a:pt x="73995" y="572067"/>
                  </a:lnTo>
                  <a:lnTo>
                    <a:pt x="48485" y="534303"/>
                  </a:lnTo>
                  <a:lnTo>
                    <a:pt x="27908" y="493299"/>
                  </a:lnTo>
                  <a:lnTo>
                    <a:pt x="12685" y="449481"/>
                  </a:lnTo>
                  <a:lnTo>
                    <a:pt x="3242" y="403270"/>
                  </a:lnTo>
                  <a:lnTo>
                    <a:pt x="0" y="355092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2249423" y="5033771"/>
            <a:ext cx="6320155" cy="710565"/>
          </a:xfrm>
          <a:custGeom>
            <a:avLst/>
            <a:gdLst/>
            <a:ahLst/>
            <a:cxnLst/>
            <a:rect l="l" t="t" r="r" b="b"/>
            <a:pathLst>
              <a:path w="6320155" h="710564">
                <a:moveTo>
                  <a:pt x="6320028" y="0"/>
                </a:moveTo>
                <a:lnTo>
                  <a:pt x="355092" y="0"/>
                </a:lnTo>
                <a:lnTo>
                  <a:pt x="0" y="355091"/>
                </a:lnTo>
                <a:lnTo>
                  <a:pt x="355092" y="710183"/>
                </a:lnTo>
                <a:lnTo>
                  <a:pt x="6320028" y="710183"/>
                </a:lnTo>
                <a:lnTo>
                  <a:pt x="632002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29229" y="5084191"/>
            <a:ext cx="344995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Weights</a:t>
            </a:r>
            <a:r>
              <a:rPr sz="32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Adaptations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888235" y="5027676"/>
            <a:ext cx="722630" cy="722630"/>
            <a:chOff x="1888235" y="5027676"/>
            <a:chExt cx="722630" cy="722630"/>
          </a:xfrm>
        </p:grpSpPr>
        <p:sp>
          <p:nvSpPr>
            <p:cNvPr id="26" name="object 26"/>
            <p:cNvSpPr/>
            <p:nvPr/>
          </p:nvSpPr>
          <p:spPr>
            <a:xfrm>
              <a:off x="1894331" y="5033772"/>
              <a:ext cx="710565" cy="710565"/>
            </a:xfrm>
            <a:custGeom>
              <a:avLst/>
              <a:gdLst/>
              <a:ahLst/>
              <a:cxnLst/>
              <a:rect l="l" t="t" r="r" b="b"/>
              <a:pathLst>
                <a:path w="710564" h="710564">
                  <a:moveTo>
                    <a:pt x="355092" y="0"/>
                  </a:moveTo>
                  <a:lnTo>
                    <a:pt x="306913" y="3242"/>
                  </a:lnTo>
                  <a:lnTo>
                    <a:pt x="260702" y="12685"/>
                  </a:lnTo>
                  <a:lnTo>
                    <a:pt x="216884" y="27908"/>
                  </a:lnTo>
                  <a:lnTo>
                    <a:pt x="175880" y="48485"/>
                  </a:lnTo>
                  <a:lnTo>
                    <a:pt x="138116" y="73995"/>
                  </a:lnTo>
                  <a:lnTo>
                    <a:pt x="104013" y="104013"/>
                  </a:lnTo>
                  <a:lnTo>
                    <a:pt x="73995" y="138116"/>
                  </a:lnTo>
                  <a:lnTo>
                    <a:pt x="48485" y="175880"/>
                  </a:lnTo>
                  <a:lnTo>
                    <a:pt x="27908" y="216884"/>
                  </a:lnTo>
                  <a:lnTo>
                    <a:pt x="12685" y="260702"/>
                  </a:lnTo>
                  <a:lnTo>
                    <a:pt x="3242" y="306913"/>
                  </a:lnTo>
                  <a:lnTo>
                    <a:pt x="0" y="355091"/>
                  </a:lnTo>
                  <a:lnTo>
                    <a:pt x="3242" y="403270"/>
                  </a:lnTo>
                  <a:lnTo>
                    <a:pt x="12685" y="449481"/>
                  </a:lnTo>
                  <a:lnTo>
                    <a:pt x="27908" y="493299"/>
                  </a:lnTo>
                  <a:lnTo>
                    <a:pt x="48485" y="534303"/>
                  </a:lnTo>
                  <a:lnTo>
                    <a:pt x="73995" y="572067"/>
                  </a:lnTo>
                  <a:lnTo>
                    <a:pt x="104012" y="606171"/>
                  </a:lnTo>
                  <a:lnTo>
                    <a:pt x="138116" y="636188"/>
                  </a:lnTo>
                  <a:lnTo>
                    <a:pt x="175880" y="661698"/>
                  </a:lnTo>
                  <a:lnTo>
                    <a:pt x="216884" y="682275"/>
                  </a:lnTo>
                  <a:lnTo>
                    <a:pt x="260702" y="697498"/>
                  </a:lnTo>
                  <a:lnTo>
                    <a:pt x="306913" y="706941"/>
                  </a:lnTo>
                  <a:lnTo>
                    <a:pt x="355092" y="710183"/>
                  </a:lnTo>
                  <a:lnTo>
                    <a:pt x="403270" y="706941"/>
                  </a:lnTo>
                  <a:lnTo>
                    <a:pt x="449481" y="697498"/>
                  </a:lnTo>
                  <a:lnTo>
                    <a:pt x="493299" y="682275"/>
                  </a:lnTo>
                  <a:lnTo>
                    <a:pt x="534303" y="661698"/>
                  </a:lnTo>
                  <a:lnTo>
                    <a:pt x="572067" y="636188"/>
                  </a:lnTo>
                  <a:lnTo>
                    <a:pt x="606170" y="606171"/>
                  </a:lnTo>
                  <a:lnTo>
                    <a:pt x="636188" y="572067"/>
                  </a:lnTo>
                  <a:lnTo>
                    <a:pt x="661698" y="534303"/>
                  </a:lnTo>
                  <a:lnTo>
                    <a:pt x="682275" y="493299"/>
                  </a:lnTo>
                  <a:lnTo>
                    <a:pt x="697498" y="449481"/>
                  </a:lnTo>
                  <a:lnTo>
                    <a:pt x="706941" y="403270"/>
                  </a:lnTo>
                  <a:lnTo>
                    <a:pt x="710184" y="355091"/>
                  </a:lnTo>
                  <a:lnTo>
                    <a:pt x="706941" y="306913"/>
                  </a:lnTo>
                  <a:lnTo>
                    <a:pt x="697498" y="260702"/>
                  </a:lnTo>
                  <a:lnTo>
                    <a:pt x="682275" y="216884"/>
                  </a:lnTo>
                  <a:lnTo>
                    <a:pt x="661698" y="175880"/>
                  </a:lnTo>
                  <a:lnTo>
                    <a:pt x="636188" y="138116"/>
                  </a:lnTo>
                  <a:lnTo>
                    <a:pt x="606171" y="104012"/>
                  </a:lnTo>
                  <a:lnTo>
                    <a:pt x="572067" y="73995"/>
                  </a:lnTo>
                  <a:lnTo>
                    <a:pt x="534303" y="48485"/>
                  </a:lnTo>
                  <a:lnTo>
                    <a:pt x="493299" y="27908"/>
                  </a:lnTo>
                  <a:lnTo>
                    <a:pt x="449481" y="12685"/>
                  </a:lnTo>
                  <a:lnTo>
                    <a:pt x="403270" y="3242"/>
                  </a:lnTo>
                  <a:lnTo>
                    <a:pt x="355092" y="0"/>
                  </a:lnTo>
                  <a:close/>
                </a:path>
              </a:pathLst>
            </a:custGeom>
            <a:solidFill>
              <a:srgbClr val="C0C8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894331" y="5033772"/>
              <a:ext cx="710565" cy="710565"/>
            </a:xfrm>
            <a:custGeom>
              <a:avLst/>
              <a:gdLst/>
              <a:ahLst/>
              <a:cxnLst/>
              <a:rect l="l" t="t" r="r" b="b"/>
              <a:pathLst>
                <a:path w="710564" h="710564">
                  <a:moveTo>
                    <a:pt x="0" y="355091"/>
                  </a:moveTo>
                  <a:lnTo>
                    <a:pt x="3242" y="306913"/>
                  </a:lnTo>
                  <a:lnTo>
                    <a:pt x="12685" y="260702"/>
                  </a:lnTo>
                  <a:lnTo>
                    <a:pt x="27908" y="216884"/>
                  </a:lnTo>
                  <a:lnTo>
                    <a:pt x="48485" y="175880"/>
                  </a:lnTo>
                  <a:lnTo>
                    <a:pt x="73995" y="138116"/>
                  </a:lnTo>
                  <a:lnTo>
                    <a:pt x="104013" y="104013"/>
                  </a:lnTo>
                  <a:lnTo>
                    <a:pt x="138116" y="73995"/>
                  </a:lnTo>
                  <a:lnTo>
                    <a:pt x="175880" y="48485"/>
                  </a:lnTo>
                  <a:lnTo>
                    <a:pt x="216884" y="27908"/>
                  </a:lnTo>
                  <a:lnTo>
                    <a:pt x="260702" y="12685"/>
                  </a:lnTo>
                  <a:lnTo>
                    <a:pt x="306913" y="3242"/>
                  </a:lnTo>
                  <a:lnTo>
                    <a:pt x="355092" y="0"/>
                  </a:lnTo>
                  <a:lnTo>
                    <a:pt x="403270" y="3242"/>
                  </a:lnTo>
                  <a:lnTo>
                    <a:pt x="449481" y="12685"/>
                  </a:lnTo>
                  <a:lnTo>
                    <a:pt x="493299" y="27908"/>
                  </a:lnTo>
                  <a:lnTo>
                    <a:pt x="534303" y="48485"/>
                  </a:lnTo>
                  <a:lnTo>
                    <a:pt x="572067" y="73995"/>
                  </a:lnTo>
                  <a:lnTo>
                    <a:pt x="606171" y="104012"/>
                  </a:lnTo>
                  <a:lnTo>
                    <a:pt x="636188" y="138116"/>
                  </a:lnTo>
                  <a:lnTo>
                    <a:pt x="661698" y="175880"/>
                  </a:lnTo>
                  <a:lnTo>
                    <a:pt x="682275" y="216884"/>
                  </a:lnTo>
                  <a:lnTo>
                    <a:pt x="697498" y="260702"/>
                  </a:lnTo>
                  <a:lnTo>
                    <a:pt x="706941" y="306913"/>
                  </a:lnTo>
                  <a:lnTo>
                    <a:pt x="710184" y="355091"/>
                  </a:lnTo>
                  <a:lnTo>
                    <a:pt x="706941" y="403270"/>
                  </a:lnTo>
                  <a:lnTo>
                    <a:pt x="697498" y="449481"/>
                  </a:lnTo>
                  <a:lnTo>
                    <a:pt x="682275" y="493299"/>
                  </a:lnTo>
                  <a:lnTo>
                    <a:pt x="661698" y="534303"/>
                  </a:lnTo>
                  <a:lnTo>
                    <a:pt x="636188" y="572067"/>
                  </a:lnTo>
                  <a:lnTo>
                    <a:pt x="606170" y="606171"/>
                  </a:lnTo>
                  <a:lnTo>
                    <a:pt x="572067" y="636188"/>
                  </a:lnTo>
                  <a:lnTo>
                    <a:pt x="534303" y="661698"/>
                  </a:lnTo>
                  <a:lnTo>
                    <a:pt x="493299" y="682275"/>
                  </a:lnTo>
                  <a:lnTo>
                    <a:pt x="449481" y="697498"/>
                  </a:lnTo>
                  <a:lnTo>
                    <a:pt x="403270" y="706941"/>
                  </a:lnTo>
                  <a:lnTo>
                    <a:pt x="355092" y="710183"/>
                  </a:lnTo>
                  <a:lnTo>
                    <a:pt x="306913" y="706941"/>
                  </a:lnTo>
                  <a:lnTo>
                    <a:pt x="260702" y="697498"/>
                  </a:lnTo>
                  <a:lnTo>
                    <a:pt x="216884" y="682275"/>
                  </a:lnTo>
                  <a:lnTo>
                    <a:pt x="175880" y="661698"/>
                  </a:lnTo>
                  <a:lnTo>
                    <a:pt x="138116" y="636188"/>
                  </a:lnTo>
                  <a:lnTo>
                    <a:pt x="104012" y="606171"/>
                  </a:lnTo>
                  <a:lnTo>
                    <a:pt x="73995" y="572067"/>
                  </a:lnTo>
                  <a:lnTo>
                    <a:pt x="48485" y="534303"/>
                  </a:lnTo>
                  <a:lnTo>
                    <a:pt x="27908" y="493299"/>
                  </a:lnTo>
                  <a:lnTo>
                    <a:pt x="12685" y="449481"/>
                  </a:lnTo>
                  <a:lnTo>
                    <a:pt x="3242" y="403270"/>
                  </a:lnTo>
                  <a:lnTo>
                    <a:pt x="0" y="355091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/>
          <p:nvPr/>
        </p:nvSpPr>
        <p:spPr>
          <a:xfrm>
            <a:off x="2249423" y="5955791"/>
            <a:ext cx="6320155" cy="711835"/>
          </a:xfrm>
          <a:custGeom>
            <a:avLst/>
            <a:gdLst/>
            <a:ahLst/>
            <a:cxnLst/>
            <a:rect l="l" t="t" r="r" b="b"/>
            <a:pathLst>
              <a:path w="6320155" h="711834">
                <a:moveTo>
                  <a:pt x="6320028" y="0"/>
                </a:moveTo>
                <a:lnTo>
                  <a:pt x="355853" y="0"/>
                </a:lnTo>
                <a:lnTo>
                  <a:pt x="0" y="355854"/>
                </a:lnTo>
                <a:lnTo>
                  <a:pt x="355853" y="711708"/>
                </a:lnTo>
                <a:lnTo>
                  <a:pt x="6320028" y="711708"/>
                </a:lnTo>
                <a:lnTo>
                  <a:pt x="632002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729229" y="6006490"/>
            <a:ext cx="232981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Back</a:t>
            </a:r>
            <a:r>
              <a:rPr sz="32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step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888235" y="5949696"/>
            <a:ext cx="722630" cy="723900"/>
            <a:chOff x="1888235" y="5949696"/>
            <a:chExt cx="722630" cy="723900"/>
          </a:xfrm>
        </p:grpSpPr>
        <p:sp>
          <p:nvSpPr>
            <p:cNvPr id="31" name="object 31"/>
            <p:cNvSpPr/>
            <p:nvPr/>
          </p:nvSpPr>
          <p:spPr>
            <a:xfrm>
              <a:off x="1894331" y="5955792"/>
              <a:ext cx="710565" cy="711835"/>
            </a:xfrm>
            <a:custGeom>
              <a:avLst/>
              <a:gdLst/>
              <a:ahLst/>
              <a:cxnLst/>
              <a:rect l="l" t="t" r="r" b="b"/>
              <a:pathLst>
                <a:path w="710564" h="711834">
                  <a:moveTo>
                    <a:pt x="355092" y="0"/>
                  </a:moveTo>
                  <a:lnTo>
                    <a:pt x="306913" y="3248"/>
                  </a:lnTo>
                  <a:lnTo>
                    <a:pt x="260702" y="12711"/>
                  </a:lnTo>
                  <a:lnTo>
                    <a:pt x="216884" y="27964"/>
                  </a:lnTo>
                  <a:lnTo>
                    <a:pt x="175880" y="48584"/>
                  </a:lnTo>
                  <a:lnTo>
                    <a:pt x="138116" y="74146"/>
                  </a:lnTo>
                  <a:lnTo>
                    <a:pt x="104013" y="104227"/>
                  </a:lnTo>
                  <a:lnTo>
                    <a:pt x="73995" y="138402"/>
                  </a:lnTo>
                  <a:lnTo>
                    <a:pt x="48485" y="176247"/>
                  </a:lnTo>
                  <a:lnTo>
                    <a:pt x="27908" y="217339"/>
                  </a:lnTo>
                  <a:lnTo>
                    <a:pt x="12685" y="261253"/>
                  </a:lnTo>
                  <a:lnTo>
                    <a:pt x="3242" y="307566"/>
                  </a:lnTo>
                  <a:lnTo>
                    <a:pt x="0" y="355854"/>
                  </a:lnTo>
                  <a:lnTo>
                    <a:pt x="3242" y="404141"/>
                  </a:lnTo>
                  <a:lnTo>
                    <a:pt x="12685" y="450454"/>
                  </a:lnTo>
                  <a:lnTo>
                    <a:pt x="27908" y="494368"/>
                  </a:lnTo>
                  <a:lnTo>
                    <a:pt x="48485" y="535460"/>
                  </a:lnTo>
                  <a:lnTo>
                    <a:pt x="73995" y="573305"/>
                  </a:lnTo>
                  <a:lnTo>
                    <a:pt x="104012" y="607480"/>
                  </a:lnTo>
                  <a:lnTo>
                    <a:pt x="138116" y="637561"/>
                  </a:lnTo>
                  <a:lnTo>
                    <a:pt x="175880" y="663123"/>
                  </a:lnTo>
                  <a:lnTo>
                    <a:pt x="216884" y="683743"/>
                  </a:lnTo>
                  <a:lnTo>
                    <a:pt x="260702" y="698996"/>
                  </a:lnTo>
                  <a:lnTo>
                    <a:pt x="306913" y="708459"/>
                  </a:lnTo>
                  <a:lnTo>
                    <a:pt x="355092" y="711708"/>
                  </a:lnTo>
                  <a:lnTo>
                    <a:pt x="403270" y="708459"/>
                  </a:lnTo>
                  <a:lnTo>
                    <a:pt x="449481" y="698996"/>
                  </a:lnTo>
                  <a:lnTo>
                    <a:pt x="493299" y="683743"/>
                  </a:lnTo>
                  <a:lnTo>
                    <a:pt x="534303" y="663123"/>
                  </a:lnTo>
                  <a:lnTo>
                    <a:pt x="572067" y="637561"/>
                  </a:lnTo>
                  <a:lnTo>
                    <a:pt x="606170" y="607480"/>
                  </a:lnTo>
                  <a:lnTo>
                    <a:pt x="636188" y="573305"/>
                  </a:lnTo>
                  <a:lnTo>
                    <a:pt x="661698" y="535460"/>
                  </a:lnTo>
                  <a:lnTo>
                    <a:pt x="682275" y="494368"/>
                  </a:lnTo>
                  <a:lnTo>
                    <a:pt x="697498" y="450454"/>
                  </a:lnTo>
                  <a:lnTo>
                    <a:pt x="706941" y="404141"/>
                  </a:lnTo>
                  <a:lnTo>
                    <a:pt x="710184" y="355854"/>
                  </a:lnTo>
                  <a:lnTo>
                    <a:pt x="706941" y="307566"/>
                  </a:lnTo>
                  <a:lnTo>
                    <a:pt x="697498" y="261253"/>
                  </a:lnTo>
                  <a:lnTo>
                    <a:pt x="682275" y="217339"/>
                  </a:lnTo>
                  <a:lnTo>
                    <a:pt x="661698" y="176247"/>
                  </a:lnTo>
                  <a:lnTo>
                    <a:pt x="636188" y="138402"/>
                  </a:lnTo>
                  <a:lnTo>
                    <a:pt x="606171" y="104227"/>
                  </a:lnTo>
                  <a:lnTo>
                    <a:pt x="572067" y="74146"/>
                  </a:lnTo>
                  <a:lnTo>
                    <a:pt x="534303" y="48584"/>
                  </a:lnTo>
                  <a:lnTo>
                    <a:pt x="493299" y="27964"/>
                  </a:lnTo>
                  <a:lnTo>
                    <a:pt x="449481" y="12711"/>
                  </a:lnTo>
                  <a:lnTo>
                    <a:pt x="403270" y="3248"/>
                  </a:lnTo>
                  <a:lnTo>
                    <a:pt x="355092" y="0"/>
                  </a:lnTo>
                  <a:close/>
                </a:path>
              </a:pathLst>
            </a:custGeom>
            <a:solidFill>
              <a:srgbClr val="C0C8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894331" y="5955792"/>
              <a:ext cx="710565" cy="711835"/>
            </a:xfrm>
            <a:custGeom>
              <a:avLst/>
              <a:gdLst/>
              <a:ahLst/>
              <a:cxnLst/>
              <a:rect l="l" t="t" r="r" b="b"/>
              <a:pathLst>
                <a:path w="710564" h="711834">
                  <a:moveTo>
                    <a:pt x="0" y="355854"/>
                  </a:moveTo>
                  <a:lnTo>
                    <a:pt x="3242" y="307566"/>
                  </a:lnTo>
                  <a:lnTo>
                    <a:pt x="12685" y="261253"/>
                  </a:lnTo>
                  <a:lnTo>
                    <a:pt x="27908" y="217339"/>
                  </a:lnTo>
                  <a:lnTo>
                    <a:pt x="48485" y="176247"/>
                  </a:lnTo>
                  <a:lnTo>
                    <a:pt x="73995" y="138402"/>
                  </a:lnTo>
                  <a:lnTo>
                    <a:pt x="104013" y="104227"/>
                  </a:lnTo>
                  <a:lnTo>
                    <a:pt x="138116" y="74146"/>
                  </a:lnTo>
                  <a:lnTo>
                    <a:pt x="175880" y="48584"/>
                  </a:lnTo>
                  <a:lnTo>
                    <a:pt x="216884" y="27964"/>
                  </a:lnTo>
                  <a:lnTo>
                    <a:pt x="260702" y="12711"/>
                  </a:lnTo>
                  <a:lnTo>
                    <a:pt x="306913" y="3248"/>
                  </a:lnTo>
                  <a:lnTo>
                    <a:pt x="355092" y="0"/>
                  </a:lnTo>
                  <a:lnTo>
                    <a:pt x="403270" y="3248"/>
                  </a:lnTo>
                  <a:lnTo>
                    <a:pt x="449481" y="12711"/>
                  </a:lnTo>
                  <a:lnTo>
                    <a:pt x="493299" y="27964"/>
                  </a:lnTo>
                  <a:lnTo>
                    <a:pt x="534303" y="48584"/>
                  </a:lnTo>
                  <a:lnTo>
                    <a:pt x="572067" y="74146"/>
                  </a:lnTo>
                  <a:lnTo>
                    <a:pt x="606171" y="104227"/>
                  </a:lnTo>
                  <a:lnTo>
                    <a:pt x="636188" y="138402"/>
                  </a:lnTo>
                  <a:lnTo>
                    <a:pt x="661698" y="176247"/>
                  </a:lnTo>
                  <a:lnTo>
                    <a:pt x="682275" y="217339"/>
                  </a:lnTo>
                  <a:lnTo>
                    <a:pt x="697498" y="261253"/>
                  </a:lnTo>
                  <a:lnTo>
                    <a:pt x="706941" y="307566"/>
                  </a:lnTo>
                  <a:lnTo>
                    <a:pt x="710184" y="355854"/>
                  </a:lnTo>
                  <a:lnTo>
                    <a:pt x="706941" y="404141"/>
                  </a:lnTo>
                  <a:lnTo>
                    <a:pt x="697498" y="450454"/>
                  </a:lnTo>
                  <a:lnTo>
                    <a:pt x="682275" y="494368"/>
                  </a:lnTo>
                  <a:lnTo>
                    <a:pt x="661698" y="535460"/>
                  </a:lnTo>
                  <a:lnTo>
                    <a:pt x="636188" y="573305"/>
                  </a:lnTo>
                  <a:lnTo>
                    <a:pt x="606170" y="607480"/>
                  </a:lnTo>
                  <a:lnTo>
                    <a:pt x="572067" y="637561"/>
                  </a:lnTo>
                  <a:lnTo>
                    <a:pt x="534303" y="663123"/>
                  </a:lnTo>
                  <a:lnTo>
                    <a:pt x="493299" y="683743"/>
                  </a:lnTo>
                  <a:lnTo>
                    <a:pt x="449481" y="698996"/>
                  </a:lnTo>
                  <a:lnTo>
                    <a:pt x="403270" y="708459"/>
                  </a:lnTo>
                  <a:lnTo>
                    <a:pt x="355092" y="711708"/>
                  </a:lnTo>
                  <a:lnTo>
                    <a:pt x="306913" y="708459"/>
                  </a:lnTo>
                  <a:lnTo>
                    <a:pt x="260702" y="698996"/>
                  </a:lnTo>
                  <a:lnTo>
                    <a:pt x="216884" y="683743"/>
                  </a:lnTo>
                  <a:lnTo>
                    <a:pt x="175880" y="663123"/>
                  </a:lnTo>
                  <a:lnTo>
                    <a:pt x="138116" y="637561"/>
                  </a:lnTo>
                  <a:lnTo>
                    <a:pt x="104012" y="607480"/>
                  </a:lnTo>
                  <a:lnTo>
                    <a:pt x="73995" y="573305"/>
                  </a:lnTo>
                  <a:lnTo>
                    <a:pt x="48485" y="535460"/>
                  </a:lnTo>
                  <a:lnTo>
                    <a:pt x="27908" y="494368"/>
                  </a:lnTo>
                  <a:lnTo>
                    <a:pt x="12685" y="450454"/>
                  </a:lnTo>
                  <a:lnTo>
                    <a:pt x="3242" y="404141"/>
                  </a:lnTo>
                  <a:lnTo>
                    <a:pt x="0" y="355854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070607" y="1351280"/>
            <a:ext cx="2317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libri"/>
                <a:cs typeface="Calibri"/>
              </a:rPr>
              <a:t>1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070607" y="2351024"/>
            <a:ext cx="2317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libri"/>
                <a:cs typeface="Calibri"/>
              </a:rPr>
              <a:t>2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070607" y="3295903"/>
            <a:ext cx="2317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libri"/>
                <a:cs typeface="Calibri"/>
              </a:rPr>
              <a:t>3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070607" y="4232275"/>
            <a:ext cx="2317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Calibri"/>
                <a:cs typeface="Calibri"/>
              </a:rPr>
              <a:t>4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070607" y="5159755"/>
            <a:ext cx="2317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Calibri"/>
                <a:cs typeface="Calibri"/>
              </a:rPr>
              <a:t>5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070607" y="6096101"/>
            <a:ext cx="2317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Calibri"/>
                <a:cs typeface="Calibri"/>
              </a:rPr>
              <a:t>6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86483" y="1502663"/>
            <a:ext cx="8982710" cy="2583180"/>
            <a:chOff x="1586483" y="1502663"/>
            <a:chExt cx="8982710" cy="25831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5627" y="1511807"/>
              <a:ext cx="8964168" cy="256489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591055" y="1507235"/>
              <a:ext cx="8973820" cy="2574290"/>
            </a:xfrm>
            <a:custGeom>
              <a:avLst/>
              <a:gdLst/>
              <a:ahLst/>
              <a:cxnLst/>
              <a:rect l="l" t="t" r="r" b="b"/>
              <a:pathLst>
                <a:path w="8973820" h="2574290">
                  <a:moveTo>
                    <a:pt x="0" y="2574036"/>
                  </a:moveTo>
                  <a:lnTo>
                    <a:pt x="8973312" y="2574036"/>
                  </a:lnTo>
                  <a:lnTo>
                    <a:pt x="8973312" y="0"/>
                  </a:lnTo>
                  <a:lnTo>
                    <a:pt x="0" y="0"/>
                  </a:lnTo>
                  <a:lnTo>
                    <a:pt x="0" y="257403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391400" y="4221479"/>
            <a:ext cx="1873250" cy="462280"/>
          </a:xfrm>
          <a:prstGeom prst="rect">
            <a:avLst/>
          </a:prstGeom>
          <a:solidFill>
            <a:srgbClr val="8496AF"/>
          </a:solidFill>
        </p:spPr>
        <p:txBody>
          <a:bodyPr vert="horz" wrap="square" lIns="0" tIns="29209" rIns="0" bIns="0" rtlCol="0">
            <a:spAutoFit/>
          </a:bodyPr>
          <a:lstStyle/>
          <a:p>
            <a:pPr marL="336550">
              <a:lnSpc>
                <a:spcPct val="100000"/>
              </a:lnSpc>
              <a:spcBef>
                <a:spcPts val="229"/>
              </a:spcBef>
              <a:tabLst>
                <a:tab pos="628015" algn="l"/>
                <a:tab pos="1384300" algn="l"/>
              </a:tabLst>
            </a:pP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0	≤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α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≤	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55820" y="4221479"/>
            <a:ext cx="1871980" cy="462280"/>
          </a:xfrm>
          <a:prstGeom prst="rect">
            <a:avLst/>
          </a:prstGeom>
          <a:solidFill>
            <a:srgbClr val="8496AF"/>
          </a:solidFill>
        </p:spPr>
        <p:txBody>
          <a:bodyPr vert="horz" wrap="square" lIns="0" tIns="29209" rIns="0" bIns="0" rtlCol="0">
            <a:spAutoFit/>
          </a:bodyPr>
          <a:lstStyle/>
          <a:p>
            <a:pPr marL="332740">
              <a:lnSpc>
                <a:spcPct val="100000"/>
              </a:lnSpc>
              <a:spcBef>
                <a:spcPts val="229"/>
              </a:spcBef>
              <a:tabLst>
                <a:tab pos="623570" algn="l"/>
                <a:tab pos="1385570" algn="l"/>
              </a:tabLst>
            </a:pP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0	≤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Symbol"/>
                <a:cs typeface="Symbol"/>
              </a:rPr>
              <a:t></a:t>
            </a:r>
            <a:r>
              <a:rPr sz="24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≤	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82572" y="4164838"/>
            <a:ext cx="23431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libri"/>
                <a:cs typeface="Calibri"/>
              </a:rPr>
              <a:t>Learning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Rate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Symbol"/>
                <a:cs typeface="Symbol"/>
              </a:rPr>
              <a:t>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32966" y="745998"/>
            <a:ext cx="2376170" cy="524510"/>
          </a:xfrm>
          <a:prstGeom prst="rect">
            <a:avLst/>
          </a:prstGeom>
          <a:solidFill>
            <a:srgbClr val="4471C4"/>
          </a:solidFill>
          <a:ln w="41148">
            <a:solidFill>
              <a:srgbClr val="006FC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200025">
              <a:lnSpc>
                <a:spcPct val="100000"/>
              </a:lnSpc>
              <a:spcBef>
                <a:spcPts val="175"/>
              </a:spcBef>
            </a:pPr>
            <a:r>
              <a:rPr sz="2800" b="1" spc="-20" dirty="0">
                <a:solidFill>
                  <a:srgbClr val="FFFFFF"/>
                </a:solidFill>
                <a:latin typeface="Calibri"/>
                <a:cs typeface="Calibri"/>
              </a:rPr>
              <a:t>First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method: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719451" y="54990"/>
            <a:ext cx="22936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Regarding</a:t>
            </a:r>
            <a:r>
              <a:rPr spc="-80" dirty="0"/>
              <a:t> </a:t>
            </a:r>
            <a:r>
              <a:rPr spc="5" dirty="0"/>
              <a:t>5</a:t>
            </a:r>
            <a:r>
              <a:rPr sz="3150" spc="7" baseline="25132" dirty="0"/>
              <a:t>th</a:t>
            </a:r>
            <a:endParaRPr sz="3150" baseline="25132"/>
          </a:p>
        </p:txBody>
      </p:sp>
      <p:sp>
        <p:nvSpPr>
          <p:cNvPr id="10" name="object 10"/>
          <p:cNvSpPr txBox="1"/>
          <p:nvPr/>
        </p:nvSpPr>
        <p:spPr>
          <a:xfrm>
            <a:off x="5146928" y="54990"/>
            <a:ext cx="43014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5" dirty="0">
                <a:latin typeface="Calibri"/>
                <a:cs typeface="Calibri"/>
              </a:rPr>
              <a:t>step:</a:t>
            </a:r>
            <a:r>
              <a:rPr sz="3200" b="1" spc="-60" dirty="0">
                <a:latin typeface="Calibri"/>
                <a:cs typeface="Calibri"/>
              </a:rPr>
              <a:t> </a:t>
            </a:r>
            <a:r>
              <a:rPr sz="3200" b="1" spc="-20" dirty="0">
                <a:latin typeface="Calibri"/>
                <a:cs typeface="Calibri"/>
              </a:rPr>
              <a:t>Weights</a:t>
            </a:r>
            <a:r>
              <a:rPr sz="3200" b="1" spc="-3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Adaptation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0" y="4824984"/>
            <a:ext cx="9108948" cy="184403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32966" y="745998"/>
            <a:ext cx="5400040" cy="453329"/>
          </a:xfrm>
          <a:prstGeom prst="rect">
            <a:avLst/>
          </a:prstGeom>
          <a:solidFill>
            <a:srgbClr val="4471C4"/>
          </a:solidFill>
          <a:ln w="41148">
            <a:solidFill>
              <a:srgbClr val="006FC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75"/>
              </a:spcBef>
            </a:pPr>
            <a:r>
              <a:rPr lang="en-US" sz="2800" b="1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econd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 method:</a:t>
            </a:r>
            <a:r>
              <a:rPr sz="28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Back</a:t>
            </a:r>
            <a:r>
              <a:rPr sz="28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FFFF"/>
                </a:solidFill>
                <a:latin typeface="Calibri"/>
                <a:cs typeface="Calibri"/>
              </a:rPr>
              <a:t>propagation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2452370" algn="l"/>
              </a:tabLst>
            </a:pPr>
            <a:r>
              <a:rPr spc="-20" dirty="0"/>
              <a:t>Regarding</a:t>
            </a:r>
            <a:r>
              <a:rPr spc="-35" dirty="0"/>
              <a:t> </a:t>
            </a:r>
            <a:r>
              <a:rPr spc="5" dirty="0"/>
              <a:t>5</a:t>
            </a:r>
            <a:r>
              <a:rPr sz="3150" spc="7" baseline="25132" dirty="0"/>
              <a:t>th	</a:t>
            </a:r>
            <a:r>
              <a:rPr sz="3200" spc="-15" dirty="0"/>
              <a:t>step:</a:t>
            </a:r>
            <a:r>
              <a:rPr sz="3200" spc="-55" dirty="0"/>
              <a:t> </a:t>
            </a:r>
            <a:r>
              <a:rPr sz="3200" spc="-20" dirty="0"/>
              <a:t>Weights</a:t>
            </a:r>
            <a:r>
              <a:rPr sz="3200" spc="-30" dirty="0"/>
              <a:t> </a:t>
            </a:r>
            <a:r>
              <a:rPr sz="3200" spc="-10" dirty="0"/>
              <a:t>Adaptation</a:t>
            </a:r>
            <a:endParaRPr sz="3200"/>
          </a:p>
        </p:txBody>
      </p:sp>
      <p:grpSp>
        <p:nvGrpSpPr>
          <p:cNvPr id="4" name="object 4"/>
          <p:cNvGrpSpPr/>
          <p:nvPr/>
        </p:nvGrpSpPr>
        <p:grpSpPr>
          <a:xfrm>
            <a:off x="7487411" y="1234439"/>
            <a:ext cx="2726690" cy="2016760"/>
            <a:chOff x="7487411" y="1234439"/>
            <a:chExt cx="2726690" cy="2016760"/>
          </a:xfrm>
        </p:grpSpPr>
        <p:sp>
          <p:nvSpPr>
            <p:cNvPr id="5" name="object 5"/>
            <p:cNvSpPr/>
            <p:nvPr/>
          </p:nvSpPr>
          <p:spPr>
            <a:xfrm>
              <a:off x="7487411" y="1376171"/>
              <a:ext cx="2726690" cy="1731645"/>
            </a:xfrm>
            <a:custGeom>
              <a:avLst/>
              <a:gdLst/>
              <a:ahLst/>
              <a:cxnLst/>
              <a:rect l="l" t="t" r="r" b="b"/>
              <a:pathLst>
                <a:path w="2726690" h="1731645">
                  <a:moveTo>
                    <a:pt x="352044" y="1178052"/>
                  </a:moveTo>
                  <a:lnTo>
                    <a:pt x="0" y="1178052"/>
                  </a:lnTo>
                </a:path>
                <a:path w="2726690" h="1731645">
                  <a:moveTo>
                    <a:pt x="352044" y="762000"/>
                  </a:moveTo>
                  <a:lnTo>
                    <a:pt x="0" y="762000"/>
                  </a:lnTo>
                </a:path>
                <a:path w="2726690" h="1731645">
                  <a:moveTo>
                    <a:pt x="352044" y="554736"/>
                  </a:moveTo>
                  <a:lnTo>
                    <a:pt x="0" y="554736"/>
                  </a:lnTo>
                </a:path>
                <a:path w="2726690" h="1731645">
                  <a:moveTo>
                    <a:pt x="263652" y="554736"/>
                  </a:moveTo>
                  <a:lnTo>
                    <a:pt x="1231392" y="0"/>
                  </a:lnTo>
                </a:path>
                <a:path w="2726690" h="1731645">
                  <a:moveTo>
                    <a:pt x="263652" y="554736"/>
                  </a:moveTo>
                  <a:lnTo>
                    <a:pt x="1231392" y="416051"/>
                  </a:lnTo>
                </a:path>
                <a:path w="2726690" h="1731645">
                  <a:moveTo>
                    <a:pt x="263652" y="554736"/>
                  </a:moveTo>
                  <a:lnTo>
                    <a:pt x="1231392" y="832103"/>
                  </a:lnTo>
                </a:path>
                <a:path w="2726690" h="1731645">
                  <a:moveTo>
                    <a:pt x="352044" y="762000"/>
                  </a:moveTo>
                  <a:lnTo>
                    <a:pt x="1231392" y="0"/>
                  </a:lnTo>
                </a:path>
                <a:path w="2726690" h="1731645">
                  <a:moveTo>
                    <a:pt x="352044" y="762000"/>
                  </a:moveTo>
                  <a:lnTo>
                    <a:pt x="1231392" y="416051"/>
                  </a:lnTo>
                </a:path>
                <a:path w="2726690" h="1731645">
                  <a:moveTo>
                    <a:pt x="352044" y="762000"/>
                  </a:moveTo>
                  <a:lnTo>
                    <a:pt x="1231392" y="832103"/>
                  </a:lnTo>
                </a:path>
                <a:path w="2726690" h="1731645">
                  <a:moveTo>
                    <a:pt x="352044" y="762000"/>
                  </a:moveTo>
                  <a:lnTo>
                    <a:pt x="1231392" y="1731264"/>
                  </a:lnTo>
                </a:path>
                <a:path w="2726690" h="1731645">
                  <a:moveTo>
                    <a:pt x="352044" y="554736"/>
                  </a:moveTo>
                  <a:lnTo>
                    <a:pt x="1231392" y="1731264"/>
                  </a:lnTo>
                </a:path>
                <a:path w="2726690" h="1731645">
                  <a:moveTo>
                    <a:pt x="352044" y="1178052"/>
                  </a:moveTo>
                  <a:lnTo>
                    <a:pt x="1231392" y="0"/>
                  </a:lnTo>
                </a:path>
                <a:path w="2726690" h="1731645">
                  <a:moveTo>
                    <a:pt x="352044" y="1178052"/>
                  </a:moveTo>
                  <a:lnTo>
                    <a:pt x="1231392" y="416051"/>
                  </a:lnTo>
                </a:path>
                <a:path w="2726690" h="1731645">
                  <a:moveTo>
                    <a:pt x="352044" y="1178052"/>
                  </a:moveTo>
                  <a:lnTo>
                    <a:pt x="1231392" y="832103"/>
                  </a:lnTo>
                </a:path>
                <a:path w="2726690" h="1731645">
                  <a:moveTo>
                    <a:pt x="352044" y="1178052"/>
                  </a:moveTo>
                  <a:lnTo>
                    <a:pt x="1231392" y="1731264"/>
                  </a:lnTo>
                </a:path>
                <a:path w="2726690" h="1731645">
                  <a:moveTo>
                    <a:pt x="1231392" y="1731264"/>
                  </a:moveTo>
                  <a:lnTo>
                    <a:pt x="2110740" y="1524000"/>
                  </a:lnTo>
                </a:path>
                <a:path w="2726690" h="1731645">
                  <a:moveTo>
                    <a:pt x="1231392" y="1731264"/>
                  </a:moveTo>
                  <a:lnTo>
                    <a:pt x="2110740" y="623315"/>
                  </a:lnTo>
                </a:path>
                <a:path w="2726690" h="1731645">
                  <a:moveTo>
                    <a:pt x="1231392" y="1731264"/>
                  </a:moveTo>
                  <a:lnTo>
                    <a:pt x="2110740" y="208787"/>
                  </a:lnTo>
                </a:path>
                <a:path w="2726690" h="1731645">
                  <a:moveTo>
                    <a:pt x="1231392" y="0"/>
                  </a:moveTo>
                  <a:lnTo>
                    <a:pt x="2110740" y="208787"/>
                  </a:lnTo>
                </a:path>
                <a:path w="2726690" h="1731645">
                  <a:moveTo>
                    <a:pt x="1231392" y="0"/>
                  </a:moveTo>
                  <a:lnTo>
                    <a:pt x="2110740" y="623315"/>
                  </a:lnTo>
                </a:path>
                <a:path w="2726690" h="1731645">
                  <a:moveTo>
                    <a:pt x="1231392" y="0"/>
                  </a:moveTo>
                  <a:lnTo>
                    <a:pt x="2110740" y="1524000"/>
                  </a:lnTo>
                </a:path>
                <a:path w="2726690" h="1731645">
                  <a:moveTo>
                    <a:pt x="1231392" y="416051"/>
                  </a:moveTo>
                  <a:lnTo>
                    <a:pt x="2110740" y="208787"/>
                  </a:lnTo>
                </a:path>
                <a:path w="2726690" h="1731645">
                  <a:moveTo>
                    <a:pt x="1231392" y="832103"/>
                  </a:moveTo>
                  <a:lnTo>
                    <a:pt x="2110740" y="208787"/>
                  </a:lnTo>
                </a:path>
                <a:path w="2726690" h="1731645">
                  <a:moveTo>
                    <a:pt x="1231392" y="416051"/>
                  </a:moveTo>
                  <a:lnTo>
                    <a:pt x="2110740" y="623315"/>
                  </a:lnTo>
                </a:path>
                <a:path w="2726690" h="1731645">
                  <a:moveTo>
                    <a:pt x="1231392" y="832103"/>
                  </a:moveTo>
                  <a:lnTo>
                    <a:pt x="2110740" y="623315"/>
                  </a:lnTo>
                </a:path>
                <a:path w="2726690" h="1731645">
                  <a:moveTo>
                    <a:pt x="1231392" y="416051"/>
                  </a:moveTo>
                  <a:lnTo>
                    <a:pt x="2110740" y="1524000"/>
                  </a:lnTo>
                </a:path>
                <a:path w="2726690" h="1731645">
                  <a:moveTo>
                    <a:pt x="1231392" y="832103"/>
                  </a:moveTo>
                  <a:lnTo>
                    <a:pt x="2110740" y="1524000"/>
                  </a:lnTo>
                </a:path>
                <a:path w="2726690" h="1731645">
                  <a:moveTo>
                    <a:pt x="2110740" y="208787"/>
                  </a:moveTo>
                  <a:lnTo>
                    <a:pt x="2726436" y="208787"/>
                  </a:lnTo>
                </a:path>
                <a:path w="2726690" h="1731645">
                  <a:moveTo>
                    <a:pt x="2110740" y="1524000"/>
                  </a:moveTo>
                  <a:lnTo>
                    <a:pt x="2726436" y="1524000"/>
                  </a:lnTo>
                </a:path>
                <a:path w="2726690" h="1731645">
                  <a:moveTo>
                    <a:pt x="2110740" y="623315"/>
                  </a:moveTo>
                  <a:lnTo>
                    <a:pt x="2726436" y="623315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42019" y="1239011"/>
              <a:ext cx="352425" cy="276225"/>
            </a:xfrm>
            <a:custGeom>
              <a:avLst/>
              <a:gdLst/>
              <a:ahLst/>
              <a:cxnLst/>
              <a:rect l="l" t="t" r="r" b="b"/>
              <a:pathLst>
                <a:path w="352425" h="276225">
                  <a:moveTo>
                    <a:pt x="176022" y="0"/>
                  </a:moveTo>
                  <a:lnTo>
                    <a:pt x="120408" y="7028"/>
                  </a:lnTo>
                  <a:lnTo>
                    <a:pt x="72091" y="26602"/>
                  </a:lnTo>
                  <a:lnTo>
                    <a:pt x="33979" y="56455"/>
                  </a:lnTo>
                  <a:lnTo>
                    <a:pt x="8979" y="94317"/>
                  </a:lnTo>
                  <a:lnTo>
                    <a:pt x="0" y="137922"/>
                  </a:lnTo>
                  <a:lnTo>
                    <a:pt x="8979" y="181526"/>
                  </a:lnTo>
                  <a:lnTo>
                    <a:pt x="33979" y="219388"/>
                  </a:lnTo>
                  <a:lnTo>
                    <a:pt x="72091" y="249241"/>
                  </a:lnTo>
                  <a:lnTo>
                    <a:pt x="120408" y="268815"/>
                  </a:lnTo>
                  <a:lnTo>
                    <a:pt x="176022" y="275843"/>
                  </a:lnTo>
                  <a:lnTo>
                    <a:pt x="231635" y="268815"/>
                  </a:lnTo>
                  <a:lnTo>
                    <a:pt x="279952" y="249241"/>
                  </a:lnTo>
                  <a:lnTo>
                    <a:pt x="318064" y="219388"/>
                  </a:lnTo>
                  <a:lnTo>
                    <a:pt x="343064" y="181526"/>
                  </a:lnTo>
                  <a:lnTo>
                    <a:pt x="352044" y="137922"/>
                  </a:lnTo>
                  <a:lnTo>
                    <a:pt x="343064" y="94317"/>
                  </a:lnTo>
                  <a:lnTo>
                    <a:pt x="318064" y="56455"/>
                  </a:lnTo>
                  <a:lnTo>
                    <a:pt x="279952" y="26602"/>
                  </a:lnTo>
                  <a:lnTo>
                    <a:pt x="231635" y="7028"/>
                  </a:lnTo>
                  <a:lnTo>
                    <a:pt x="17602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542019" y="1239011"/>
              <a:ext cx="352425" cy="276225"/>
            </a:xfrm>
            <a:custGeom>
              <a:avLst/>
              <a:gdLst/>
              <a:ahLst/>
              <a:cxnLst/>
              <a:rect l="l" t="t" r="r" b="b"/>
              <a:pathLst>
                <a:path w="352425" h="276225">
                  <a:moveTo>
                    <a:pt x="0" y="137922"/>
                  </a:moveTo>
                  <a:lnTo>
                    <a:pt x="8979" y="94317"/>
                  </a:lnTo>
                  <a:lnTo>
                    <a:pt x="33979" y="56455"/>
                  </a:lnTo>
                  <a:lnTo>
                    <a:pt x="72091" y="26602"/>
                  </a:lnTo>
                  <a:lnTo>
                    <a:pt x="120408" y="7028"/>
                  </a:lnTo>
                  <a:lnTo>
                    <a:pt x="176022" y="0"/>
                  </a:lnTo>
                  <a:lnTo>
                    <a:pt x="231635" y="7028"/>
                  </a:lnTo>
                  <a:lnTo>
                    <a:pt x="279952" y="26602"/>
                  </a:lnTo>
                  <a:lnTo>
                    <a:pt x="318064" y="56455"/>
                  </a:lnTo>
                  <a:lnTo>
                    <a:pt x="343064" y="94317"/>
                  </a:lnTo>
                  <a:lnTo>
                    <a:pt x="352044" y="137922"/>
                  </a:lnTo>
                  <a:lnTo>
                    <a:pt x="343064" y="181526"/>
                  </a:lnTo>
                  <a:lnTo>
                    <a:pt x="318064" y="219388"/>
                  </a:lnTo>
                  <a:lnTo>
                    <a:pt x="279952" y="249241"/>
                  </a:lnTo>
                  <a:lnTo>
                    <a:pt x="231635" y="268815"/>
                  </a:lnTo>
                  <a:lnTo>
                    <a:pt x="176022" y="275843"/>
                  </a:lnTo>
                  <a:lnTo>
                    <a:pt x="120408" y="268815"/>
                  </a:lnTo>
                  <a:lnTo>
                    <a:pt x="72091" y="249241"/>
                  </a:lnTo>
                  <a:lnTo>
                    <a:pt x="33979" y="219388"/>
                  </a:lnTo>
                  <a:lnTo>
                    <a:pt x="8979" y="181526"/>
                  </a:lnTo>
                  <a:lnTo>
                    <a:pt x="0" y="13792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542019" y="1653539"/>
              <a:ext cx="352425" cy="277495"/>
            </a:xfrm>
            <a:custGeom>
              <a:avLst/>
              <a:gdLst/>
              <a:ahLst/>
              <a:cxnLst/>
              <a:rect l="l" t="t" r="r" b="b"/>
              <a:pathLst>
                <a:path w="352425" h="277494">
                  <a:moveTo>
                    <a:pt x="176022" y="0"/>
                  </a:moveTo>
                  <a:lnTo>
                    <a:pt x="120408" y="7071"/>
                  </a:lnTo>
                  <a:lnTo>
                    <a:pt x="72091" y="26761"/>
                  </a:lnTo>
                  <a:lnTo>
                    <a:pt x="33979" y="56784"/>
                  </a:lnTo>
                  <a:lnTo>
                    <a:pt x="8979" y="94853"/>
                  </a:lnTo>
                  <a:lnTo>
                    <a:pt x="0" y="138684"/>
                  </a:lnTo>
                  <a:lnTo>
                    <a:pt x="8979" y="182514"/>
                  </a:lnTo>
                  <a:lnTo>
                    <a:pt x="33979" y="220583"/>
                  </a:lnTo>
                  <a:lnTo>
                    <a:pt x="72091" y="250606"/>
                  </a:lnTo>
                  <a:lnTo>
                    <a:pt x="120408" y="270296"/>
                  </a:lnTo>
                  <a:lnTo>
                    <a:pt x="176022" y="277368"/>
                  </a:lnTo>
                  <a:lnTo>
                    <a:pt x="231635" y="270296"/>
                  </a:lnTo>
                  <a:lnTo>
                    <a:pt x="279952" y="250606"/>
                  </a:lnTo>
                  <a:lnTo>
                    <a:pt x="318064" y="220583"/>
                  </a:lnTo>
                  <a:lnTo>
                    <a:pt x="343064" y="182514"/>
                  </a:lnTo>
                  <a:lnTo>
                    <a:pt x="352044" y="138684"/>
                  </a:lnTo>
                  <a:lnTo>
                    <a:pt x="343064" y="94853"/>
                  </a:lnTo>
                  <a:lnTo>
                    <a:pt x="318064" y="56784"/>
                  </a:lnTo>
                  <a:lnTo>
                    <a:pt x="279952" y="26761"/>
                  </a:lnTo>
                  <a:lnTo>
                    <a:pt x="231635" y="7071"/>
                  </a:lnTo>
                  <a:lnTo>
                    <a:pt x="17602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542019" y="1653539"/>
              <a:ext cx="352425" cy="277495"/>
            </a:xfrm>
            <a:custGeom>
              <a:avLst/>
              <a:gdLst/>
              <a:ahLst/>
              <a:cxnLst/>
              <a:rect l="l" t="t" r="r" b="b"/>
              <a:pathLst>
                <a:path w="352425" h="277494">
                  <a:moveTo>
                    <a:pt x="0" y="138684"/>
                  </a:moveTo>
                  <a:lnTo>
                    <a:pt x="8979" y="94853"/>
                  </a:lnTo>
                  <a:lnTo>
                    <a:pt x="33979" y="56784"/>
                  </a:lnTo>
                  <a:lnTo>
                    <a:pt x="72091" y="26761"/>
                  </a:lnTo>
                  <a:lnTo>
                    <a:pt x="120408" y="7071"/>
                  </a:lnTo>
                  <a:lnTo>
                    <a:pt x="176022" y="0"/>
                  </a:lnTo>
                  <a:lnTo>
                    <a:pt x="231635" y="7071"/>
                  </a:lnTo>
                  <a:lnTo>
                    <a:pt x="279952" y="26761"/>
                  </a:lnTo>
                  <a:lnTo>
                    <a:pt x="318064" y="56784"/>
                  </a:lnTo>
                  <a:lnTo>
                    <a:pt x="343064" y="94853"/>
                  </a:lnTo>
                  <a:lnTo>
                    <a:pt x="352044" y="138684"/>
                  </a:lnTo>
                  <a:lnTo>
                    <a:pt x="343064" y="182514"/>
                  </a:lnTo>
                  <a:lnTo>
                    <a:pt x="318064" y="220583"/>
                  </a:lnTo>
                  <a:lnTo>
                    <a:pt x="279952" y="250606"/>
                  </a:lnTo>
                  <a:lnTo>
                    <a:pt x="231635" y="270296"/>
                  </a:lnTo>
                  <a:lnTo>
                    <a:pt x="176022" y="277368"/>
                  </a:lnTo>
                  <a:lnTo>
                    <a:pt x="120408" y="270296"/>
                  </a:lnTo>
                  <a:lnTo>
                    <a:pt x="72091" y="250606"/>
                  </a:lnTo>
                  <a:lnTo>
                    <a:pt x="33979" y="220583"/>
                  </a:lnTo>
                  <a:lnTo>
                    <a:pt x="8979" y="182514"/>
                  </a:lnTo>
                  <a:lnTo>
                    <a:pt x="0" y="13868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542019" y="2069591"/>
              <a:ext cx="352425" cy="276225"/>
            </a:xfrm>
            <a:custGeom>
              <a:avLst/>
              <a:gdLst/>
              <a:ahLst/>
              <a:cxnLst/>
              <a:rect l="l" t="t" r="r" b="b"/>
              <a:pathLst>
                <a:path w="352425" h="276225">
                  <a:moveTo>
                    <a:pt x="176022" y="0"/>
                  </a:moveTo>
                  <a:lnTo>
                    <a:pt x="120408" y="7028"/>
                  </a:lnTo>
                  <a:lnTo>
                    <a:pt x="72091" y="26602"/>
                  </a:lnTo>
                  <a:lnTo>
                    <a:pt x="33979" y="56455"/>
                  </a:lnTo>
                  <a:lnTo>
                    <a:pt x="8979" y="94317"/>
                  </a:lnTo>
                  <a:lnTo>
                    <a:pt x="0" y="137922"/>
                  </a:lnTo>
                  <a:lnTo>
                    <a:pt x="8979" y="181526"/>
                  </a:lnTo>
                  <a:lnTo>
                    <a:pt x="33979" y="219388"/>
                  </a:lnTo>
                  <a:lnTo>
                    <a:pt x="72091" y="249241"/>
                  </a:lnTo>
                  <a:lnTo>
                    <a:pt x="120408" y="268815"/>
                  </a:lnTo>
                  <a:lnTo>
                    <a:pt x="176022" y="275844"/>
                  </a:lnTo>
                  <a:lnTo>
                    <a:pt x="231635" y="268815"/>
                  </a:lnTo>
                  <a:lnTo>
                    <a:pt x="279952" y="249241"/>
                  </a:lnTo>
                  <a:lnTo>
                    <a:pt x="318064" y="219388"/>
                  </a:lnTo>
                  <a:lnTo>
                    <a:pt x="343064" y="181526"/>
                  </a:lnTo>
                  <a:lnTo>
                    <a:pt x="352044" y="137922"/>
                  </a:lnTo>
                  <a:lnTo>
                    <a:pt x="343064" y="94317"/>
                  </a:lnTo>
                  <a:lnTo>
                    <a:pt x="318064" y="56455"/>
                  </a:lnTo>
                  <a:lnTo>
                    <a:pt x="279952" y="26602"/>
                  </a:lnTo>
                  <a:lnTo>
                    <a:pt x="231635" y="7028"/>
                  </a:lnTo>
                  <a:lnTo>
                    <a:pt x="17602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42019" y="2069591"/>
              <a:ext cx="352425" cy="276225"/>
            </a:xfrm>
            <a:custGeom>
              <a:avLst/>
              <a:gdLst/>
              <a:ahLst/>
              <a:cxnLst/>
              <a:rect l="l" t="t" r="r" b="b"/>
              <a:pathLst>
                <a:path w="352425" h="276225">
                  <a:moveTo>
                    <a:pt x="0" y="137922"/>
                  </a:moveTo>
                  <a:lnTo>
                    <a:pt x="8979" y="94317"/>
                  </a:lnTo>
                  <a:lnTo>
                    <a:pt x="33979" y="56455"/>
                  </a:lnTo>
                  <a:lnTo>
                    <a:pt x="72091" y="26602"/>
                  </a:lnTo>
                  <a:lnTo>
                    <a:pt x="120408" y="7028"/>
                  </a:lnTo>
                  <a:lnTo>
                    <a:pt x="176022" y="0"/>
                  </a:lnTo>
                  <a:lnTo>
                    <a:pt x="231635" y="7028"/>
                  </a:lnTo>
                  <a:lnTo>
                    <a:pt x="279952" y="26602"/>
                  </a:lnTo>
                  <a:lnTo>
                    <a:pt x="318064" y="56455"/>
                  </a:lnTo>
                  <a:lnTo>
                    <a:pt x="343064" y="94317"/>
                  </a:lnTo>
                  <a:lnTo>
                    <a:pt x="352044" y="137922"/>
                  </a:lnTo>
                  <a:lnTo>
                    <a:pt x="343064" y="181526"/>
                  </a:lnTo>
                  <a:lnTo>
                    <a:pt x="318064" y="219388"/>
                  </a:lnTo>
                  <a:lnTo>
                    <a:pt x="279952" y="249241"/>
                  </a:lnTo>
                  <a:lnTo>
                    <a:pt x="231635" y="268815"/>
                  </a:lnTo>
                  <a:lnTo>
                    <a:pt x="176022" y="275844"/>
                  </a:lnTo>
                  <a:lnTo>
                    <a:pt x="120408" y="268815"/>
                  </a:lnTo>
                  <a:lnTo>
                    <a:pt x="72091" y="249241"/>
                  </a:lnTo>
                  <a:lnTo>
                    <a:pt x="33979" y="219388"/>
                  </a:lnTo>
                  <a:lnTo>
                    <a:pt x="8979" y="181526"/>
                  </a:lnTo>
                  <a:lnTo>
                    <a:pt x="0" y="13792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542019" y="2968751"/>
              <a:ext cx="352425" cy="277495"/>
            </a:xfrm>
            <a:custGeom>
              <a:avLst/>
              <a:gdLst/>
              <a:ahLst/>
              <a:cxnLst/>
              <a:rect l="l" t="t" r="r" b="b"/>
              <a:pathLst>
                <a:path w="352425" h="277494">
                  <a:moveTo>
                    <a:pt x="176022" y="0"/>
                  </a:moveTo>
                  <a:lnTo>
                    <a:pt x="120408" y="7071"/>
                  </a:lnTo>
                  <a:lnTo>
                    <a:pt x="72091" y="26761"/>
                  </a:lnTo>
                  <a:lnTo>
                    <a:pt x="33979" y="56784"/>
                  </a:lnTo>
                  <a:lnTo>
                    <a:pt x="8979" y="94853"/>
                  </a:lnTo>
                  <a:lnTo>
                    <a:pt x="0" y="138684"/>
                  </a:lnTo>
                  <a:lnTo>
                    <a:pt x="8979" y="182514"/>
                  </a:lnTo>
                  <a:lnTo>
                    <a:pt x="33979" y="220583"/>
                  </a:lnTo>
                  <a:lnTo>
                    <a:pt x="72091" y="250606"/>
                  </a:lnTo>
                  <a:lnTo>
                    <a:pt x="120408" y="270296"/>
                  </a:lnTo>
                  <a:lnTo>
                    <a:pt x="176022" y="277368"/>
                  </a:lnTo>
                  <a:lnTo>
                    <a:pt x="231635" y="270296"/>
                  </a:lnTo>
                  <a:lnTo>
                    <a:pt x="279952" y="250606"/>
                  </a:lnTo>
                  <a:lnTo>
                    <a:pt x="318064" y="220583"/>
                  </a:lnTo>
                  <a:lnTo>
                    <a:pt x="343064" y="182514"/>
                  </a:lnTo>
                  <a:lnTo>
                    <a:pt x="352044" y="138684"/>
                  </a:lnTo>
                  <a:lnTo>
                    <a:pt x="343064" y="94853"/>
                  </a:lnTo>
                  <a:lnTo>
                    <a:pt x="318064" y="56784"/>
                  </a:lnTo>
                  <a:lnTo>
                    <a:pt x="279952" y="26761"/>
                  </a:lnTo>
                  <a:lnTo>
                    <a:pt x="231635" y="7071"/>
                  </a:lnTo>
                  <a:lnTo>
                    <a:pt x="17602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542019" y="2968751"/>
              <a:ext cx="352425" cy="277495"/>
            </a:xfrm>
            <a:custGeom>
              <a:avLst/>
              <a:gdLst/>
              <a:ahLst/>
              <a:cxnLst/>
              <a:rect l="l" t="t" r="r" b="b"/>
              <a:pathLst>
                <a:path w="352425" h="277494">
                  <a:moveTo>
                    <a:pt x="0" y="138684"/>
                  </a:moveTo>
                  <a:lnTo>
                    <a:pt x="8979" y="94853"/>
                  </a:lnTo>
                  <a:lnTo>
                    <a:pt x="33979" y="56784"/>
                  </a:lnTo>
                  <a:lnTo>
                    <a:pt x="72091" y="26761"/>
                  </a:lnTo>
                  <a:lnTo>
                    <a:pt x="120408" y="7071"/>
                  </a:lnTo>
                  <a:lnTo>
                    <a:pt x="176022" y="0"/>
                  </a:lnTo>
                  <a:lnTo>
                    <a:pt x="231635" y="7071"/>
                  </a:lnTo>
                  <a:lnTo>
                    <a:pt x="279952" y="26761"/>
                  </a:lnTo>
                  <a:lnTo>
                    <a:pt x="318064" y="56784"/>
                  </a:lnTo>
                  <a:lnTo>
                    <a:pt x="343064" y="94853"/>
                  </a:lnTo>
                  <a:lnTo>
                    <a:pt x="352044" y="138684"/>
                  </a:lnTo>
                  <a:lnTo>
                    <a:pt x="343064" y="182514"/>
                  </a:lnTo>
                  <a:lnTo>
                    <a:pt x="318064" y="220583"/>
                  </a:lnTo>
                  <a:lnTo>
                    <a:pt x="279952" y="250606"/>
                  </a:lnTo>
                  <a:lnTo>
                    <a:pt x="231635" y="270296"/>
                  </a:lnTo>
                  <a:lnTo>
                    <a:pt x="176022" y="277368"/>
                  </a:lnTo>
                  <a:lnTo>
                    <a:pt x="120408" y="270296"/>
                  </a:lnTo>
                  <a:lnTo>
                    <a:pt x="72091" y="250606"/>
                  </a:lnTo>
                  <a:lnTo>
                    <a:pt x="33979" y="220583"/>
                  </a:lnTo>
                  <a:lnTo>
                    <a:pt x="8979" y="182514"/>
                  </a:lnTo>
                  <a:lnTo>
                    <a:pt x="0" y="13868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0036" y="2479547"/>
              <a:ext cx="97536" cy="7924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0036" y="2618231"/>
              <a:ext cx="97536" cy="7924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70036" y="2756915"/>
              <a:ext cx="97536" cy="7772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9421367" y="1446275"/>
              <a:ext cx="352425" cy="277495"/>
            </a:xfrm>
            <a:custGeom>
              <a:avLst/>
              <a:gdLst/>
              <a:ahLst/>
              <a:cxnLst/>
              <a:rect l="l" t="t" r="r" b="b"/>
              <a:pathLst>
                <a:path w="352425" h="277494">
                  <a:moveTo>
                    <a:pt x="176022" y="0"/>
                  </a:moveTo>
                  <a:lnTo>
                    <a:pt x="120408" y="7071"/>
                  </a:lnTo>
                  <a:lnTo>
                    <a:pt x="72091" y="26761"/>
                  </a:lnTo>
                  <a:lnTo>
                    <a:pt x="33979" y="56784"/>
                  </a:lnTo>
                  <a:lnTo>
                    <a:pt x="8979" y="94853"/>
                  </a:lnTo>
                  <a:lnTo>
                    <a:pt x="0" y="138684"/>
                  </a:lnTo>
                  <a:lnTo>
                    <a:pt x="8979" y="182514"/>
                  </a:lnTo>
                  <a:lnTo>
                    <a:pt x="33979" y="220583"/>
                  </a:lnTo>
                  <a:lnTo>
                    <a:pt x="72091" y="250606"/>
                  </a:lnTo>
                  <a:lnTo>
                    <a:pt x="120408" y="270296"/>
                  </a:lnTo>
                  <a:lnTo>
                    <a:pt x="176022" y="277368"/>
                  </a:lnTo>
                  <a:lnTo>
                    <a:pt x="231635" y="270296"/>
                  </a:lnTo>
                  <a:lnTo>
                    <a:pt x="279952" y="250606"/>
                  </a:lnTo>
                  <a:lnTo>
                    <a:pt x="318064" y="220583"/>
                  </a:lnTo>
                  <a:lnTo>
                    <a:pt x="343064" y="182514"/>
                  </a:lnTo>
                  <a:lnTo>
                    <a:pt x="352043" y="138684"/>
                  </a:lnTo>
                  <a:lnTo>
                    <a:pt x="343064" y="94853"/>
                  </a:lnTo>
                  <a:lnTo>
                    <a:pt x="318064" y="56784"/>
                  </a:lnTo>
                  <a:lnTo>
                    <a:pt x="279952" y="26761"/>
                  </a:lnTo>
                  <a:lnTo>
                    <a:pt x="231635" y="7071"/>
                  </a:lnTo>
                  <a:lnTo>
                    <a:pt x="17602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421367" y="1446275"/>
              <a:ext cx="352425" cy="277495"/>
            </a:xfrm>
            <a:custGeom>
              <a:avLst/>
              <a:gdLst/>
              <a:ahLst/>
              <a:cxnLst/>
              <a:rect l="l" t="t" r="r" b="b"/>
              <a:pathLst>
                <a:path w="352425" h="277494">
                  <a:moveTo>
                    <a:pt x="0" y="138684"/>
                  </a:moveTo>
                  <a:lnTo>
                    <a:pt x="8979" y="94853"/>
                  </a:lnTo>
                  <a:lnTo>
                    <a:pt x="33979" y="56784"/>
                  </a:lnTo>
                  <a:lnTo>
                    <a:pt x="72091" y="26761"/>
                  </a:lnTo>
                  <a:lnTo>
                    <a:pt x="120408" y="7071"/>
                  </a:lnTo>
                  <a:lnTo>
                    <a:pt x="176022" y="0"/>
                  </a:lnTo>
                  <a:lnTo>
                    <a:pt x="231635" y="7071"/>
                  </a:lnTo>
                  <a:lnTo>
                    <a:pt x="279952" y="26761"/>
                  </a:lnTo>
                  <a:lnTo>
                    <a:pt x="318064" y="56784"/>
                  </a:lnTo>
                  <a:lnTo>
                    <a:pt x="343064" y="94853"/>
                  </a:lnTo>
                  <a:lnTo>
                    <a:pt x="352043" y="138684"/>
                  </a:lnTo>
                  <a:lnTo>
                    <a:pt x="343064" y="182514"/>
                  </a:lnTo>
                  <a:lnTo>
                    <a:pt x="318064" y="220583"/>
                  </a:lnTo>
                  <a:lnTo>
                    <a:pt x="279952" y="250606"/>
                  </a:lnTo>
                  <a:lnTo>
                    <a:pt x="231635" y="270296"/>
                  </a:lnTo>
                  <a:lnTo>
                    <a:pt x="176022" y="277368"/>
                  </a:lnTo>
                  <a:lnTo>
                    <a:pt x="120408" y="270296"/>
                  </a:lnTo>
                  <a:lnTo>
                    <a:pt x="72091" y="250606"/>
                  </a:lnTo>
                  <a:lnTo>
                    <a:pt x="33979" y="220583"/>
                  </a:lnTo>
                  <a:lnTo>
                    <a:pt x="8979" y="182514"/>
                  </a:lnTo>
                  <a:lnTo>
                    <a:pt x="0" y="13868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421367" y="1860803"/>
              <a:ext cx="352425" cy="277495"/>
            </a:xfrm>
            <a:custGeom>
              <a:avLst/>
              <a:gdLst/>
              <a:ahLst/>
              <a:cxnLst/>
              <a:rect l="l" t="t" r="r" b="b"/>
              <a:pathLst>
                <a:path w="352425" h="277494">
                  <a:moveTo>
                    <a:pt x="176022" y="0"/>
                  </a:moveTo>
                  <a:lnTo>
                    <a:pt x="120408" y="7071"/>
                  </a:lnTo>
                  <a:lnTo>
                    <a:pt x="72091" y="26761"/>
                  </a:lnTo>
                  <a:lnTo>
                    <a:pt x="33979" y="56784"/>
                  </a:lnTo>
                  <a:lnTo>
                    <a:pt x="8979" y="94853"/>
                  </a:lnTo>
                  <a:lnTo>
                    <a:pt x="0" y="138684"/>
                  </a:lnTo>
                  <a:lnTo>
                    <a:pt x="8979" y="182514"/>
                  </a:lnTo>
                  <a:lnTo>
                    <a:pt x="33979" y="220583"/>
                  </a:lnTo>
                  <a:lnTo>
                    <a:pt x="72091" y="250606"/>
                  </a:lnTo>
                  <a:lnTo>
                    <a:pt x="120408" y="270296"/>
                  </a:lnTo>
                  <a:lnTo>
                    <a:pt x="176022" y="277368"/>
                  </a:lnTo>
                  <a:lnTo>
                    <a:pt x="231635" y="270296"/>
                  </a:lnTo>
                  <a:lnTo>
                    <a:pt x="279952" y="250606"/>
                  </a:lnTo>
                  <a:lnTo>
                    <a:pt x="318064" y="220583"/>
                  </a:lnTo>
                  <a:lnTo>
                    <a:pt x="343064" y="182514"/>
                  </a:lnTo>
                  <a:lnTo>
                    <a:pt x="352043" y="138684"/>
                  </a:lnTo>
                  <a:lnTo>
                    <a:pt x="343064" y="94853"/>
                  </a:lnTo>
                  <a:lnTo>
                    <a:pt x="318064" y="56784"/>
                  </a:lnTo>
                  <a:lnTo>
                    <a:pt x="279952" y="26761"/>
                  </a:lnTo>
                  <a:lnTo>
                    <a:pt x="231635" y="7071"/>
                  </a:lnTo>
                  <a:lnTo>
                    <a:pt x="17602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421367" y="1860803"/>
              <a:ext cx="352425" cy="277495"/>
            </a:xfrm>
            <a:custGeom>
              <a:avLst/>
              <a:gdLst/>
              <a:ahLst/>
              <a:cxnLst/>
              <a:rect l="l" t="t" r="r" b="b"/>
              <a:pathLst>
                <a:path w="352425" h="277494">
                  <a:moveTo>
                    <a:pt x="0" y="138684"/>
                  </a:moveTo>
                  <a:lnTo>
                    <a:pt x="8979" y="94853"/>
                  </a:lnTo>
                  <a:lnTo>
                    <a:pt x="33979" y="56784"/>
                  </a:lnTo>
                  <a:lnTo>
                    <a:pt x="72091" y="26761"/>
                  </a:lnTo>
                  <a:lnTo>
                    <a:pt x="120408" y="7071"/>
                  </a:lnTo>
                  <a:lnTo>
                    <a:pt x="176022" y="0"/>
                  </a:lnTo>
                  <a:lnTo>
                    <a:pt x="231635" y="7071"/>
                  </a:lnTo>
                  <a:lnTo>
                    <a:pt x="279952" y="26761"/>
                  </a:lnTo>
                  <a:lnTo>
                    <a:pt x="318064" y="56784"/>
                  </a:lnTo>
                  <a:lnTo>
                    <a:pt x="343064" y="94853"/>
                  </a:lnTo>
                  <a:lnTo>
                    <a:pt x="352043" y="138684"/>
                  </a:lnTo>
                  <a:lnTo>
                    <a:pt x="343064" y="182514"/>
                  </a:lnTo>
                  <a:lnTo>
                    <a:pt x="318064" y="220583"/>
                  </a:lnTo>
                  <a:lnTo>
                    <a:pt x="279952" y="250606"/>
                  </a:lnTo>
                  <a:lnTo>
                    <a:pt x="231635" y="270296"/>
                  </a:lnTo>
                  <a:lnTo>
                    <a:pt x="176022" y="277368"/>
                  </a:lnTo>
                  <a:lnTo>
                    <a:pt x="120408" y="270296"/>
                  </a:lnTo>
                  <a:lnTo>
                    <a:pt x="72091" y="250606"/>
                  </a:lnTo>
                  <a:lnTo>
                    <a:pt x="33979" y="220583"/>
                  </a:lnTo>
                  <a:lnTo>
                    <a:pt x="8979" y="182514"/>
                  </a:lnTo>
                  <a:lnTo>
                    <a:pt x="0" y="13868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421367" y="2761487"/>
              <a:ext cx="352425" cy="277495"/>
            </a:xfrm>
            <a:custGeom>
              <a:avLst/>
              <a:gdLst/>
              <a:ahLst/>
              <a:cxnLst/>
              <a:rect l="l" t="t" r="r" b="b"/>
              <a:pathLst>
                <a:path w="352425" h="277494">
                  <a:moveTo>
                    <a:pt x="176022" y="0"/>
                  </a:moveTo>
                  <a:lnTo>
                    <a:pt x="120408" y="7071"/>
                  </a:lnTo>
                  <a:lnTo>
                    <a:pt x="72091" y="26761"/>
                  </a:lnTo>
                  <a:lnTo>
                    <a:pt x="33979" y="56784"/>
                  </a:lnTo>
                  <a:lnTo>
                    <a:pt x="8979" y="94853"/>
                  </a:lnTo>
                  <a:lnTo>
                    <a:pt x="0" y="138684"/>
                  </a:lnTo>
                  <a:lnTo>
                    <a:pt x="8979" y="182514"/>
                  </a:lnTo>
                  <a:lnTo>
                    <a:pt x="33979" y="220583"/>
                  </a:lnTo>
                  <a:lnTo>
                    <a:pt x="72091" y="250606"/>
                  </a:lnTo>
                  <a:lnTo>
                    <a:pt x="120408" y="270296"/>
                  </a:lnTo>
                  <a:lnTo>
                    <a:pt x="176022" y="277367"/>
                  </a:lnTo>
                  <a:lnTo>
                    <a:pt x="231635" y="270296"/>
                  </a:lnTo>
                  <a:lnTo>
                    <a:pt x="279952" y="250606"/>
                  </a:lnTo>
                  <a:lnTo>
                    <a:pt x="318064" y="220583"/>
                  </a:lnTo>
                  <a:lnTo>
                    <a:pt x="343064" y="182514"/>
                  </a:lnTo>
                  <a:lnTo>
                    <a:pt x="352043" y="138684"/>
                  </a:lnTo>
                  <a:lnTo>
                    <a:pt x="343064" y="94853"/>
                  </a:lnTo>
                  <a:lnTo>
                    <a:pt x="318064" y="56784"/>
                  </a:lnTo>
                  <a:lnTo>
                    <a:pt x="279952" y="26761"/>
                  </a:lnTo>
                  <a:lnTo>
                    <a:pt x="231635" y="7071"/>
                  </a:lnTo>
                  <a:lnTo>
                    <a:pt x="17602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421367" y="2761487"/>
              <a:ext cx="352425" cy="277495"/>
            </a:xfrm>
            <a:custGeom>
              <a:avLst/>
              <a:gdLst/>
              <a:ahLst/>
              <a:cxnLst/>
              <a:rect l="l" t="t" r="r" b="b"/>
              <a:pathLst>
                <a:path w="352425" h="277494">
                  <a:moveTo>
                    <a:pt x="0" y="138684"/>
                  </a:moveTo>
                  <a:lnTo>
                    <a:pt x="8979" y="94853"/>
                  </a:lnTo>
                  <a:lnTo>
                    <a:pt x="33979" y="56784"/>
                  </a:lnTo>
                  <a:lnTo>
                    <a:pt x="72091" y="26761"/>
                  </a:lnTo>
                  <a:lnTo>
                    <a:pt x="120408" y="7071"/>
                  </a:lnTo>
                  <a:lnTo>
                    <a:pt x="176022" y="0"/>
                  </a:lnTo>
                  <a:lnTo>
                    <a:pt x="231635" y="7071"/>
                  </a:lnTo>
                  <a:lnTo>
                    <a:pt x="279952" y="26761"/>
                  </a:lnTo>
                  <a:lnTo>
                    <a:pt x="318064" y="56784"/>
                  </a:lnTo>
                  <a:lnTo>
                    <a:pt x="343064" y="94853"/>
                  </a:lnTo>
                  <a:lnTo>
                    <a:pt x="352043" y="138684"/>
                  </a:lnTo>
                  <a:lnTo>
                    <a:pt x="343064" y="182514"/>
                  </a:lnTo>
                  <a:lnTo>
                    <a:pt x="318064" y="220583"/>
                  </a:lnTo>
                  <a:lnTo>
                    <a:pt x="279952" y="250606"/>
                  </a:lnTo>
                  <a:lnTo>
                    <a:pt x="231635" y="270296"/>
                  </a:lnTo>
                  <a:lnTo>
                    <a:pt x="176022" y="277367"/>
                  </a:lnTo>
                  <a:lnTo>
                    <a:pt x="120408" y="270296"/>
                  </a:lnTo>
                  <a:lnTo>
                    <a:pt x="72091" y="250606"/>
                  </a:lnTo>
                  <a:lnTo>
                    <a:pt x="33979" y="220583"/>
                  </a:lnTo>
                  <a:lnTo>
                    <a:pt x="8979" y="182514"/>
                  </a:lnTo>
                  <a:lnTo>
                    <a:pt x="0" y="13868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49383" y="2272283"/>
              <a:ext cx="97536" cy="7772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49383" y="2410967"/>
              <a:ext cx="97536" cy="7772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49383" y="2549651"/>
              <a:ext cx="97536" cy="7772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01355" y="1891283"/>
              <a:ext cx="97536" cy="7924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01355" y="2098547"/>
              <a:ext cx="97536" cy="79248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01355" y="2514600"/>
              <a:ext cx="97536" cy="77724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8333613" y="494233"/>
            <a:ext cx="12369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00" b="1" spc="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1800" b="1" spc="-25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1800" b="1" spc="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800" b="1" spc="-35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800" b="1" spc="-3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115809" y="1961430"/>
            <a:ext cx="254000" cy="61023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uts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368280" y="1854785"/>
            <a:ext cx="254000" cy="7797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Outputs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8010143" y="886967"/>
            <a:ext cx="1767839" cy="287020"/>
            <a:chOff x="8010143" y="886967"/>
            <a:chExt cx="1767839" cy="287020"/>
          </a:xfrm>
        </p:grpSpPr>
        <p:sp>
          <p:nvSpPr>
            <p:cNvPr id="33" name="object 33"/>
            <p:cNvSpPr/>
            <p:nvPr/>
          </p:nvSpPr>
          <p:spPr>
            <a:xfrm>
              <a:off x="8014715" y="891539"/>
              <a:ext cx="1758950" cy="277495"/>
            </a:xfrm>
            <a:custGeom>
              <a:avLst/>
              <a:gdLst/>
              <a:ahLst/>
              <a:cxnLst/>
              <a:rect l="l" t="t" r="r" b="b"/>
              <a:pathLst>
                <a:path w="1758950" h="277494">
                  <a:moveTo>
                    <a:pt x="1411985" y="0"/>
                  </a:moveTo>
                  <a:lnTo>
                    <a:pt x="1411985" y="69342"/>
                  </a:lnTo>
                  <a:lnTo>
                    <a:pt x="0" y="69342"/>
                  </a:lnTo>
                  <a:lnTo>
                    <a:pt x="0" y="208025"/>
                  </a:lnTo>
                  <a:lnTo>
                    <a:pt x="1411985" y="208025"/>
                  </a:lnTo>
                  <a:lnTo>
                    <a:pt x="1411985" y="277368"/>
                  </a:lnTo>
                  <a:lnTo>
                    <a:pt x="1758695" y="138684"/>
                  </a:lnTo>
                  <a:lnTo>
                    <a:pt x="1411985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014715" y="891539"/>
              <a:ext cx="1758950" cy="277495"/>
            </a:xfrm>
            <a:custGeom>
              <a:avLst/>
              <a:gdLst/>
              <a:ahLst/>
              <a:cxnLst/>
              <a:rect l="l" t="t" r="r" b="b"/>
              <a:pathLst>
                <a:path w="1758950" h="277494">
                  <a:moveTo>
                    <a:pt x="0" y="69342"/>
                  </a:moveTo>
                  <a:lnTo>
                    <a:pt x="1411985" y="69342"/>
                  </a:lnTo>
                  <a:lnTo>
                    <a:pt x="1411985" y="0"/>
                  </a:lnTo>
                  <a:lnTo>
                    <a:pt x="1758695" y="138684"/>
                  </a:lnTo>
                  <a:lnTo>
                    <a:pt x="1411985" y="277368"/>
                  </a:lnTo>
                  <a:lnTo>
                    <a:pt x="1411985" y="208025"/>
                  </a:lnTo>
                  <a:lnTo>
                    <a:pt x="0" y="208025"/>
                  </a:lnTo>
                  <a:lnTo>
                    <a:pt x="0" y="6934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8401304" y="3740657"/>
            <a:ext cx="9537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Backward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7952231" y="3310128"/>
            <a:ext cx="1767839" cy="287020"/>
            <a:chOff x="7952231" y="3310128"/>
            <a:chExt cx="1767839" cy="287020"/>
          </a:xfrm>
        </p:grpSpPr>
        <p:sp>
          <p:nvSpPr>
            <p:cNvPr id="37" name="object 37"/>
            <p:cNvSpPr/>
            <p:nvPr/>
          </p:nvSpPr>
          <p:spPr>
            <a:xfrm>
              <a:off x="7956803" y="3314700"/>
              <a:ext cx="1758950" cy="277495"/>
            </a:xfrm>
            <a:custGeom>
              <a:avLst/>
              <a:gdLst/>
              <a:ahLst/>
              <a:cxnLst/>
              <a:rect l="l" t="t" r="r" b="b"/>
              <a:pathLst>
                <a:path w="1758950" h="277495">
                  <a:moveTo>
                    <a:pt x="346710" y="0"/>
                  </a:moveTo>
                  <a:lnTo>
                    <a:pt x="0" y="138684"/>
                  </a:lnTo>
                  <a:lnTo>
                    <a:pt x="346710" y="277367"/>
                  </a:lnTo>
                  <a:lnTo>
                    <a:pt x="346710" y="208025"/>
                  </a:lnTo>
                  <a:lnTo>
                    <a:pt x="1758696" y="208025"/>
                  </a:lnTo>
                  <a:lnTo>
                    <a:pt x="1758696" y="69341"/>
                  </a:lnTo>
                  <a:lnTo>
                    <a:pt x="346710" y="69341"/>
                  </a:lnTo>
                  <a:lnTo>
                    <a:pt x="34671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956803" y="3314700"/>
              <a:ext cx="1758950" cy="277495"/>
            </a:xfrm>
            <a:custGeom>
              <a:avLst/>
              <a:gdLst/>
              <a:ahLst/>
              <a:cxnLst/>
              <a:rect l="l" t="t" r="r" b="b"/>
              <a:pathLst>
                <a:path w="1758950" h="277495">
                  <a:moveTo>
                    <a:pt x="1758696" y="208025"/>
                  </a:moveTo>
                  <a:lnTo>
                    <a:pt x="346710" y="208025"/>
                  </a:lnTo>
                  <a:lnTo>
                    <a:pt x="346710" y="277367"/>
                  </a:lnTo>
                  <a:lnTo>
                    <a:pt x="0" y="138684"/>
                  </a:lnTo>
                  <a:lnTo>
                    <a:pt x="346710" y="0"/>
                  </a:lnTo>
                  <a:lnTo>
                    <a:pt x="346710" y="69341"/>
                  </a:lnTo>
                  <a:lnTo>
                    <a:pt x="1758696" y="69341"/>
                  </a:lnTo>
                  <a:lnTo>
                    <a:pt x="1758696" y="208025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710689" y="1468323"/>
            <a:ext cx="4584700" cy="1697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3370" indent="-20891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3370" algn="l"/>
              </a:tabLst>
            </a:pPr>
            <a:r>
              <a:rPr sz="2400" b="1" spc="-10" dirty="0">
                <a:latin typeface="Calibri"/>
                <a:cs typeface="Calibri"/>
              </a:rPr>
              <a:t>Fowrward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VS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Backword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passes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1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The </a:t>
            </a:r>
            <a:r>
              <a:rPr sz="1800" spc="-5" dirty="0">
                <a:latin typeface="Arial MT"/>
                <a:cs typeface="Arial MT"/>
              </a:rPr>
              <a:t>Backpropagation algorithm is a sensible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approach </a:t>
            </a:r>
            <a:r>
              <a:rPr sz="1800" dirty="0">
                <a:latin typeface="Arial MT"/>
                <a:cs typeface="Arial MT"/>
              </a:rPr>
              <a:t>for </a:t>
            </a:r>
            <a:r>
              <a:rPr sz="1800" spc="-5" dirty="0">
                <a:latin typeface="Arial MT"/>
                <a:cs typeface="Arial MT"/>
              </a:rPr>
              <a:t>dividing </a:t>
            </a:r>
            <a:r>
              <a:rPr sz="1800" dirty="0">
                <a:latin typeface="Arial MT"/>
                <a:cs typeface="Arial MT"/>
              </a:rPr>
              <a:t>the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contribution 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of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each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u="heavy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weight</a:t>
            </a:r>
            <a:r>
              <a:rPr sz="1800" spc="-10" dirty="0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632204" y="4221479"/>
            <a:ext cx="1440180" cy="576580"/>
          </a:xfrm>
          <a:prstGeom prst="rect">
            <a:avLst/>
          </a:prstGeom>
          <a:solidFill>
            <a:srgbClr val="8FAADC"/>
          </a:solidFill>
          <a:ln w="12191">
            <a:solidFill>
              <a:srgbClr val="000000"/>
            </a:solidFill>
          </a:ln>
        </p:spPr>
        <p:txBody>
          <a:bodyPr vert="horz" wrap="square" lIns="0" tIns="121285" rIns="0" bIns="0" rtlCol="0">
            <a:spAutoFit/>
          </a:bodyPr>
          <a:lstStyle/>
          <a:p>
            <a:pPr marL="186055">
              <a:lnSpc>
                <a:spcPct val="100000"/>
              </a:lnSpc>
              <a:spcBef>
                <a:spcPts val="955"/>
              </a:spcBef>
            </a:pPr>
            <a:r>
              <a:rPr sz="2000" b="1" spc="-10" dirty="0">
                <a:latin typeface="Calibri"/>
                <a:cs typeface="Calibri"/>
              </a:rPr>
              <a:t>Fowrward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432047" y="4221479"/>
            <a:ext cx="1440180" cy="719455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308610" marR="301625" indent="126364">
              <a:lnSpc>
                <a:spcPct val="100499"/>
              </a:lnSpc>
              <a:spcBef>
                <a:spcPts val="295"/>
              </a:spcBef>
            </a:pPr>
            <a:r>
              <a:rPr sz="2000" b="1" dirty="0">
                <a:latin typeface="Calibri"/>
                <a:cs typeface="Calibri"/>
              </a:rPr>
              <a:t>Input 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w</a:t>
            </a:r>
            <a:r>
              <a:rPr sz="2000" b="1" spc="-5" dirty="0">
                <a:latin typeface="Calibri"/>
                <a:cs typeface="Calibri"/>
              </a:rPr>
              <a:t>eig</a:t>
            </a:r>
            <a:r>
              <a:rPr sz="2000" b="1" spc="-25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ts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632204" y="5300471"/>
            <a:ext cx="1440180" cy="576580"/>
          </a:xfrm>
          <a:prstGeom prst="rect">
            <a:avLst/>
          </a:prstGeom>
          <a:solidFill>
            <a:srgbClr val="8FAADC"/>
          </a:solidFill>
          <a:ln w="12191">
            <a:solidFill>
              <a:srgbClr val="000000"/>
            </a:solidFill>
          </a:ln>
        </p:spPr>
        <p:txBody>
          <a:bodyPr vert="horz" wrap="square" lIns="0" tIns="122555" rIns="0" bIns="0" rtlCol="0">
            <a:spAutoFit/>
          </a:bodyPr>
          <a:lstStyle/>
          <a:p>
            <a:pPr marL="205740">
              <a:lnSpc>
                <a:spcPct val="100000"/>
              </a:lnSpc>
              <a:spcBef>
                <a:spcPts val="965"/>
              </a:spcBef>
            </a:pPr>
            <a:r>
              <a:rPr sz="2000" b="1" spc="-10" dirty="0">
                <a:latin typeface="Calibri"/>
                <a:cs typeface="Calibri"/>
              </a:rPr>
              <a:t>backward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303520" y="4221479"/>
            <a:ext cx="1440180" cy="719455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1930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20"/>
              </a:spcBef>
            </a:pPr>
            <a:r>
              <a:rPr sz="2000" b="1" dirty="0">
                <a:latin typeface="Calibri"/>
                <a:cs typeface="Calibri"/>
              </a:rPr>
              <a:t>SOP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176516" y="4221479"/>
            <a:ext cx="1440180" cy="719455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339725" marR="172085" indent="-160020">
              <a:lnSpc>
                <a:spcPct val="100499"/>
              </a:lnSpc>
              <a:spcBef>
                <a:spcPts val="295"/>
              </a:spcBef>
            </a:pPr>
            <a:r>
              <a:rPr sz="2000" b="1" spc="-5" dirty="0">
                <a:latin typeface="Calibri"/>
                <a:cs typeface="Calibri"/>
              </a:rPr>
              <a:t>P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edicti</a:t>
            </a:r>
            <a:r>
              <a:rPr sz="2000" b="1" dirty="0">
                <a:latin typeface="Calibri"/>
                <a:cs typeface="Calibri"/>
              </a:rPr>
              <a:t>on  Output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047988" y="4221479"/>
            <a:ext cx="1440180" cy="719455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457834" marR="171450" indent="-277495">
              <a:lnSpc>
                <a:spcPct val="100499"/>
              </a:lnSpc>
              <a:spcBef>
                <a:spcPts val="295"/>
              </a:spcBef>
            </a:pPr>
            <a:r>
              <a:rPr sz="2000" b="1" spc="-5" dirty="0">
                <a:latin typeface="Calibri"/>
                <a:cs typeface="Calibri"/>
              </a:rPr>
              <a:t>P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edicti</a:t>
            </a:r>
            <a:r>
              <a:rPr sz="2000" b="1" dirty="0">
                <a:latin typeface="Calibri"/>
                <a:cs typeface="Calibri"/>
              </a:rPr>
              <a:t>on  </a:t>
            </a:r>
            <a:r>
              <a:rPr sz="2000" b="1" spc="-10" dirty="0">
                <a:latin typeface="Calibri"/>
                <a:cs typeface="Calibri"/>
              </a:rPr>
              <a:t>Error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432047" y="5228844"/>
            <a:ext cx="1440180" cy="72136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15"/>
              </a:spcBef>
            </a:pPr>
            <a:r>
              <a:rPr sz="2000" b="1" spc="-5" dirty="0">
                <a:latin typeface="Calibri"/>
                <a:cs typeface="Calibri"/>
              </a:rPr>
              <a:t>Prediction</a:t>
            </a:r>
            <a:endParaRPr sz="200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  <a:spcBef>
                <a:spcPts val="15"/>
              </a:spcBef>
            </a:pPr>
            <a:r>
              <a:rPr sz="2000" b="1" spc="-10" dirty="0">
                <a:latin typeface="Calibri"/>
                <a:cs typeface="Calibri"/>
              </a:rPr>
              <a:t>Error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03520" y="5228844"/>
            <a:ext cx="1440180" cy="72136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15"/>
              </a:spcBef>
            </a:pPr>
            <a:r>
              <a:rPr sz="2000" b="1" spc="-5" dirty="0">
                <a:latin typeface="Calibri"/>
                <a:cs typeface="Calibri"/>
              </a:rPr>
              <a:t>Prediction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2000" b="1" dirty="0">
                <a:latin typeface="Calibri"/>
                <a:cs typeface="Calibri"/>
              </a:rPr>
              <a:t>Output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176516" y="5228844"/>
            <a:ext cx="1440180" cy="72136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1943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30"/>
              </a:spcBef>
            </a:pPr>
            <a:r>
              <a:rPr sz="2000" b="1" dirty="0">
                <a:latin typeface="Calibri"/>
                <a:cs typeface="Calibri"/>
              </a:rPr>
              <a:t>SOP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047988" y="5228844"/>
            <a:ext cx="1440180" cy="72136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436245">
              <a:lnSpc>
                <a:spcPct val="100000"/>
              </a:lnSpc>
              <a:spcBef>
                <a:spcPts val="315"/>
              </a:spcBef>
            </a:pPr>
            <a:r>
              <a:rPr sz="2000" b="1" dirty="0">
                <a:latin typeface="Calibri"/>
                <a:cs typeface="Calibri"/>
              </a:rPr>
              <a:t>Input</a:t>
            </a:r>
            <a:endParaRPr sz="200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15"/>
              </a:spcBef>
            </a:pPr>
            <a:r>
              <a:rPr sz="2000" b="1" spc="-10" dirty="0">
                <a:latin typeface="Calibri"/>
                <a:cs typeface="Calibri"/>
              </a:rPr>
              <a:t>weights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4937759" y="4503420"/>
            <a:ext cx="300355" cy="227329"/>
            <a:chOff x="4937759" y="4503420"/>
            <a:chExt cx="300355" cy="227329"/>
          </a:xfrm>
        </p:grpSpPr>
        <p:sp>
          <p:nvSpPr>
            <p:cNvPr id="51" name="object 51"/>
            <p:cNvSpPr/>
            <p:nvPr/>
          </p:nvSpPr>
          <p:spPr>
            <a:xfrm>
              <a:off x="4943855" y="4509516"/>
              <a:ext cx="288290" cy="215265"/>
            </a:xfrm>
            <a:custGeom>
              <a:avLst/>
              <a:gdLst/>
              <a:ahLst/>
              <a:cxnLst/>
              <a:rect l="l" t="t" r="r" b="b"/>
              <a:pathLst>
                <a:path w="288289" h="215264">
                  <a:moveTo>
                    <a:pt x="180594" y="0"/>
                  </a:moveTo>
                  <a:lnTo>
                    <a:pt x="180594" y="53720"/>
                  </a:lnTo>
                  <a:lnTo>
                    <a:pt x="0" y="53720"/>
                  </a:lnTo>
                  <a:lnTo>
                    <a:pt x="0" y="161162"/>
                  </a:lnTo>
                  <a:lnTo>
                    <a:pt x="180594" y="161162"/>
                  </a:lnTo>
                  <a:lnTo>
                    <a:pt x="180594" y="214883"/>
                  </a:lnTo>
                  <a:lnTo>
                    <a:pt x="288036" y="107441"/>
                  </a:lnTo>
                  <a:lnTo>
                    <a:pt x="1805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943855" y="4509516"/>
              <a:ext cx="288290" cy="215265"/>
            </a:xfrm>
            <a:custGeom>
              <a:avLst/>
              <a:gdLst/>
              <a:ahLst/>
              <a:cxnLst/>
              <a:rect l="l" t="t" r="r" b="b"/>
              <a:pathLst>
                <a:path w="288289" h="215264">
                  <a:moveTo>
                    <a:pt x="0" y="53720"/>
                  </a:moveTo>
                  <a:lnTo>
                    <a:pt x="180594" y="53720"/>
                  </a:lnTo>
                  <a:lnTo>
                    <a:pt x="180594" y="0"/>
                  </a:lnTo>
                  <a:lnTo>
                    <a:pt x="288036" y="107441"/>
                  </a:lnTo>
                  <a:lnTo>
                    <a:pt x="180594" y="214883"/>
                  </a:lnTo>
                  <a:lnTo>
                    <a:pt x="180594" y="161162"/>
                  </a:lnTo>
                  <a:lnTo>
                    <a:pt x="0" y="161162"/>
                  </a:lnTo>
                  <a:lnTo>
                    <a:pt x="0" y="5372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3" name="object 53"/>
          <p:cNvGrpSpPr/>
          <p:nvPr/>
        </p:nvGrpSpPr>
        <p:grpSpPr>
          <a:xfrm>
            <a:off x="6809231" y="4503420"/>
            <a:ext cx="300355" cy="227329"/>
            <a:chOff x="6809231" y="4503420"/>
            <a:chExt cx="300355" cy="227329"/>
          </a:xfrm>
        </p:grpSpPr>
        <p:sp>
          <p:nvSpPr>
            <p:cNvPr id="54" name="object 54"/>
            <p:cNvSpPr/>
            <p:nvPr/>
          </p:nvSpPr>
          <p:spPr>
            <a:xfrm>
              <a:off x="6815327" y="4509516"/>
              <a:ext cx="288290" cy="215265"/>
            </a:xfrm>
            <a:custGeom>
              <a:avLst/>
              <a:gdLst/>
              <a:ahLst/>
              <a:cxnLst/>
              <a:rect l="l" t="t" r="r" b="b"/>
              <a:pathLst>
                <a:path w="288290" h="215264">
                  <a:moveTo>
                    <a:pt x="180594" y="0"/>
                  </a:moveTo>
                  <a:lnTo>
                    <a:pt x="180594" y="53720"/>
                  </a:lnTo>
                  <a:lnTo>
                    <a:pt x="0" y="53720"/>
                  </a:lnTo>
                  <a:lnTo>
                    <a:pt x="0" y="161162"/>
                  </a:lnTo>
                  <a:lnTo>
                    <a:pt x="180594" y="161162"/>
                  </a:lnTo>
                  <a:lnTo>
                    <a:pt x="180594" y="214883"/>
                  </a:lnTo>
                  <a:lnTo>
                    <a:pt x="288036" y="107441"/>
                  </a:lnTo>
                  <a:lnTo>
                    <a:pt x="1805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815327" y="4509516"/>
              <a:ext cx="288290" cy="215265"/>
            </a:xfrm>
            <a:custGeom>
              <a:avLst/>
              <a:gdLst/>
              <a:ahLst/>
              <a:cxnLst/>
              <a:rect l="l" t="t" r="r" b="b"/>
              <a:pathLst>
                <a:path w="288290" h="215264">
                  <a:moveTo>
                    <a:pt x="0" y="53720"/>
                  </a:moveTo>
                  <a:lnTo>
                    <a:pt x="180594" y="53720"/>
                  </a:lnTo>
                  <a:lnTo>
                    <a:pt x="180594" y="0"/>
                  </a:lnTo>
                  <a:lnTo>
                    <a:pt x="288036" y="107441"/>
                  </a:lnTo>
                  <a:lnTo>
                    <a:pt x="180594" y="214883"/>
                  </a:lnTo>
                  <a:lnTo>
                    <a:pt x="180594" y="161162"/>
                  </a:lnTo>
                  <a:lnTo>
                    <a:pt x="0" y="161162"/>
                  </a:lnTo>
                  <a:lnTo>
                    <a:pt x="0" y="5372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6" name="object 56"/>
          <p:cNvGrpSpPr/>
          <p:nvPr/>
        </p:nvGrpSpPr>
        <p:grpSpPr>
          <a:xfrm>
            <a:off x="8682228" y="4503420"/>
            <a:ext cx="300355" cy="227329"/>
            <a:chOff x="8682228" y="4503420"/>
            <a:chExt cx="300355" cy="227329"/>
          </a:xfrm>
        </p:grpSpPr>
        <p:sp>
          <p:nvSpPr>
            <p:cNvPr id="57" name="object 57"/>
            <p:cNvSpPr/>
            <p:nvPr/>
          </p:nvSpPr>
          <p:spPr>
            <a:xfrm>
              <a:off x="8688324" y="4509516"/>
              <a:ext cx="288290" cy="215265"/>
            </a:xfrm>
            <a:custGeom>
              <a:avLst/>
              <a:gdLst/>
              <a:ahLst/>
              <a:cxnLst/>
              <a:rect l="l" t="t" r="r" b="b"/>
              <a:pathLst>
                <a:path w="288290" h="215264">
                  <a:moveTo>
                    <a:pt x="180594" y="0"/>
                  </a:moveTo>
                  <a:lnTo>
                    <a:pt x="180594" y="53720"/>
                  </a:lnTo>
                  <a:lnTo>
                    <a:pt x="0" y="53720"/>
                  </a:lnTo>
                  <a:lnTo>
                    <a:pt x="0" y="161162"/>
                  </a:lnTo>
                  <a:lnTo>
                    <a:pt x="180594" y="161162"/>
                  </a:lnTo>
                  <a:lnTo>
                    <a:pt x="180594" y="214883"/>
                  </a:lnTo>
                  <a:lnTo>
                    <a:pt x="288035" y="107441"/>
                  </a:lnTo>
                  <a:lnTo>
                    <a:pt x="1805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688324" y="4509516"/>
              <a:ext cx="288290" cy="215265"/>
            </a:xfrm>
            <a:custGeom>
              <a:avLst/>
              <a:gdLst/>
              <a:ahLst/>
              <a:cxnLst/>
              <a:rect l="l" t="t" r="r" b="b"/>
              <a:pathLst>
                <a:path w="288290" h="215264">
                  <a:moveTo>
                    <a:pt x="0" y="53720"/>
                  </a:moveTo>
                  <a:lnTo>
                    <a:pt x="180594" y="53720"/>
                  </a:lnTo>
                  <a:lnTo>
                    <a:pt x="180594" y="0"/>
                  </a:lnTo>
                  <a:lnTo>
                    <a:pt x="288035" y="107441"/>
                  </a:lnTo>
                  <a:lnTo>
                    <a:pt x="180594" y="214883"/>
                  </a:lnTo>
                  <a:lnTo>
                    <a:pt x="180594" y="161162"/>
                  </a:lnTo>
                  <a:lnTo>
                    <a:pt x="0" y="161162"/>
                  </a:lnTo>
                  <a:lnTo>
                    <a:pt x="0" y="5372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9" name="object 59"/>
          <p:cNvGrpSpPr/>
          <p:nvPr/>
        </p:nvGrpSpPr>
        <p:grpSpPr>
          <a:xfrm>
            <a:off x="4937759" y="5510784"/>
            <a:ext cx="300355" cy="228600"/>
            <a:chOff x="4937759" y="5510784"/>
            <a:chExt cx="300355" cy="228600"/>
          </a:xfrm>
        </p:grpSpPr>
        <p:sp>
          <p:nvSpPr>
            <p:cNvPr id="60" name="object 60"/>
            <p:cNvSpPr/>
            <p:nvPr/>
          </p:nvSpPr>
          <p:spPr>
            <a:xfrm>
              <a:off x="4943855" y="5516880"/>
              <a:ext cx="288290" cy="216535"/>
            </a:xfrm>
            <a:custGeom>
              <a:avLst/>
              <a:gdLst/>
              <a:ahLst/>
              <a:cxnLst/>
              <a:rect l="l" t="t" r="r" b="b"/>
              <a:pathLst>
                <a:path w="288289" h="216535">
                  <a:moveTo>
                    <a:pt x="179832" y="0"/>
                  </a:moveTo>
                  <a:lnTo>
                    <a:pt x="179832" y="54102"/>
                  </a:lnTo>
                  <a:lnTo>
                    <a:pt x="0" y="54102"/>
                  </a:lnTo>
                  <a:lnTo>
                    <a:pt x="0" y="162306"/>
                  </a:lnTo>
                  <a:lnTo>
                    <a:pt x="179832" y="162306"/>
                  </a:lnTo>
                  <a:lnTo>
                    <a:pt x="179832" y="216408"/>
                  </a:lnTo>
                  <a:lnTo>
                    <a:pt x="288036" y="108204"/>
                  </a:lnTo>
                  <a:lnTo>
                    <a:pt x="1798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943855" y="5516880"/>
              <a:ext cx="288290" cy="216535"/>
            </a:xfrm>
            <a:custGeom>
              <a:avLst/>
              <a:gdLst/>
              <a:ahLst/>
              <a:cxnLst/>
              <a:rect l="l" t="t" r="r" b="b"/>
              <a:pathLst>
                <a:path w="288289" h="216535">
                  <a:moveTo>
                    <a:pt x="0" y="54102"/>
                  </a:moveTo>
                  <a:lnTo>
                    <a:pt x="179832" y="54102"/>
                  </a:lnTo>
                  <a:lnTo>
                    <a:pt x="179832" y="0"/>
                  </a:lnTo>
                  <a:lnTo>
                    <a:pt x="288036" y="108204"/>
                  </a:lnTo>
                  <a:lnTo>
                    <a:pt x="179832" y="216408"/>
                  </a:lnTo>
                  <a:lnTo>
                    <a:pt x="179832" y="162306"/>
                  </a:lnTo>
                  <a:lnTo>
                    <a:pt x="0" y="162306"/>
                  </a:lnTo>
                  <a:lnTo>
                    <a:pt x="0" y="5410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2" name="object 62"/>
          <p:cNvGrpSpPr/>
          <p:nvPr/>
        </p:nvGrpSpPr>
        <p:grpSpPr>
          <a:xfrm>
            <a:off x="6809231" y="5510784"/>
            <a:ext cx="300355" cy="228600"/>
            <a:chOff x="6809231" y="5510784"/>
            <a:chExt cx="300355" cy="228600"/>
          </a:xfrm>
        </p:grpSpPr>
        <p:sp>
          <p:nvSpPr>
            <p:cNvPr id="63" name="object 63"/>
            <p:cNvSpPr/>
            <p:nvPr/>
          </p:nvSpPr>
          <p:spPr>
            <a:xfrm>
              <a:off x="6815327" y="5516880"/>
              <a:ext cx="288290" cy="216535"/>
            </a:xfrm>
            <a:custGeom>
              <a:avLst/>
              <a:gdLst/>
              <a:ahLst/>
              <a:cxnLst/>
              <a:rect l="l" t="t" r="r" b="b"/>
              <a:pathLst>
                <a:path w="288290" h="216535">
                  <a:moveTo>
                    <a:pt x="179831" y="0"/>
                  </a:moveTo>
                  <a:lnTo>
                    <a:pt x="179831" y="54102"/>
                  </a:lnTo>
                  <a:lnTo>
                    <a:pt x="0" y="54102"/>
                  </a:lnTo>
                  <a:lnTo>
                    <a:pt x="0" y="162306"/>
                  </a:lnTo>
                  <a:lnTo>
                    <a:pt x="179831" y="162306"/>
                  </a:lnTo>
                  <a:lnTo>
                    <a:pt x="179831" y="216408"/>
                  </a:lnTo>
                  <a:lnTo>
                    <a:pt x="288036" y="108204"/>
                  </a:lnTo>
                  <a:lnTo>
                    <a:pt x="17983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815327" y="5516880"/>
              <a:ext cx="288290" cy="216535"/>
            </a:xfrm>
            <a:custGeom>
              <a:avLst/>
              <a:gdLst/>
              <a:ahLst/>
              <a:cxnLst/>
              <a:rect l="l" t="t" r="r" b="b"/>
              <a:pathLst>
                <a:path w="288290" h="216535">
                  <a:moveTo>
                    <a:pt x="0" y="54102"/>
                  </a:moveTo>
                  <a:lnTo>
                    <a:pt x="179831" y="54102"/>
                  </a:lnTo>
                  <a:lnTo>
                    <a:pt x="179831" y="0"/>
                  </a:lnTo>
                  <a:lnTo>
                    <a:pt x="288036" y="108204"/>
                  </a:lnTo>
                  <a:lnTo>
                    <a:pt x="179831" y="216408"/>
                  </a:lnTo>
                  <a:lnTo>
                    <a:pt x="179831" y="162306"/>
                  </a:lnTo>
                  <a:lnTo>
                    <a:pt x="0" y="162306"/>
                  </a:lnTo>
                  <a:lnTo>
                    <a:pt x="0" y="5410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5" name="object 65"/>
          <p:cNvGrpSpPr/>
          <p:nvPr/>
        </p:nvGrpSpPr>
        <p:grpSpPr>
          <a:xfrm>
            <a:off x="8682228" y="5510784"/>
            <a:ext cx="300355" cy="228600"/>
            <a:chOff x="8682228" y="5510784"/>
            <a:chExt cx="300355" cy="228600"/>
          </a:xfrm>
        </p:grpSpPr>
        <p:sp>
          <p:nvSpPr>
            <p:cNvPr id="66" name="object 66"/>
            <p:cNvSpPr/>
            <p:nvPr/>
          </p:nvSpPr>
          <p:spPr>
            <a:xfrm>
              <a:off x="8688324" y="5516880"/>
              <a:ext cx="288290" cy="216535"/>
            </a:xfrm>
            <a:custGeom>
              <a:avLst/>
              <a:gdLst/>
              <a:ahLst/>
              <a:cxnLst/>
              <a:rect l="l" t="t" r="r" b="b"/>
              <a:pathLst>
                <a:path w="288290" h="216535">
                  <a:moveTo>
                    <a:pt x="179831" y="0"/>
                  </a:moveTo>
                  <a:lnTo>
                    <a:pt x="179831" y="54102"/>
                  </a:lnTo>
                  <a:lnTo>
                    <a:pt x="0" y="54102"/>
                  </a:lnTo>
                  <a:lnTo>
                    <a:pt x="0" y="162306"/>
                  </a:lnTo>
                  <a:lnTo>
                    <a:pt x="179831" y="162306"/>
                  </a:lnTo>
                  <a:lnTo>
                    <a:pt x="179831" y="216408"/>
                  </a:lnTo>
                  <a:lnTo>
                    <a:pt x="288035" y="108204"/>
                  </a:lnTo>
                  <a:lnTo>
                    <a:pt x="17983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8688324" y="5516880"/>
              <a:ext cx="288290" cy="216535"/>
            </a:xfrm>
            <a:custGeom>
              <a:avLst/>
              <a:gdLst/>
              <a:ahLst/>
              <a:cxnLst/>
              <a:rect l="l" t="t" r="r" b="b"/>
              <a:pathLst>
                <a:path w="288290" h="216535">
                  <a:moveTo>
                    <a:pt x="0" y="54102"/>
                  </a:moveTo>
                  <a:lnTo>
                    <a:pt x="179831" y="54102"/>
                  </a:lnTo>
                  <a:lnTo>
                    <a:pt x="179831" y="0"/>
                  </a:lnTo>
                  <a:lnTo>
                    <a:pt x="288035" y="108204"/>
                  </a:lnTo>
                  <a:lnTo>
                    <a:pt x="179831" y="216408"/>
                  </a:lnTo>
                  <a:lnTo>
                    <a:pt x="179831" y="162306"/>
                  </a:lnTo>
                  <a:lnTo>
                    <a:pt x="0" y="162306"/>
                  </a:lnTo>
                  <a:lnTo>
                    <a:pt x="0" y="5410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0090" y="50418"/>
            <a:ext cx="31337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/>
              <a:t>Backward </a:t>
            </a:r>
            <a:r>
              <a:rPr sz="4000" spc="-5" dirty="0"/>
              <a:t>pass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525270" y="1752600"/>
            <a:ext cx="9141460" cy="38627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3360" indent="-163195">
              <a:lnSpc>
                <a:spcPct val="100000"/>
              </a:lnSpc>
              <a:spcBef>
                <a:spcPts val="95"/>
              </a:spcBef>
              <a:buSzPct val="96428"/>
              <a:buFont typeface="Wingdings"/>
              <a:buChar char=""/>
              <a:tabLst>
                <a:tab pos="213995" algn="l"/>
              </a:tabLst>
            </a:pPr>
            <a:r>
              <a:rPr sz="2800" b="1" spc="-10" dirty="0">
                <a:latin typeface="Calibri"/>
                <a:cs typeface="Calibri"/>
              </a:rPr>
              <a:t>Let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us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work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with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a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simpler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example</a:t>
            </a:r>
            <a:endParaRPr sz="2800" dirty="0">
              <a:latin typeface="Calibri"/>
              <a:cs typeface="Calibri"/>
            </a:endParaRPr>
          </a:p>
          <a:p>
            <a:pPr marR="48895" algn="ctr">
              <a:lnSpc>
                <a:spcPct val="100000"/>
              </a:lnSpc>
              <a:spcBef>
                <a:spcPts val="2680"/>
              </a:spcBef>
            </a:pPr>
            <a:r>
              <a:rPr sz="3600" dirty="0">
                <a:latin typeface="Cambria Math"/>
                <a:cs typeface="Cambria Math"/>
              </a:rPr>
              <a:t>𝒚</a:t>
            </a:r>
            <a:r>
              <a:rPr sz="3600" spc="190" dirty="0">
                <a:latin typeface="Cambria Math"/>
                <a:cs typeface="Cambria Math"/>
              </a:rPr>
              <a:t> </a:t>
            </a:r>
            <a:r>
              <a:rPr sz="3600" dirty="0">
                <a:latin typeface="Cambria Math"/>
                <a:cs typeface="Cambria Math"/>
              </a:rPr>
              <a:t>=</a:t>
            </a:r>
            <a:r>
              <a:rPr sz="3600" spc="185" dirty="0">
                <a:latin typeface="Cambria Math"/>
                <a:cs typeface="Cambria Math"/>
              </a:rPr>
              <a:t> </a:t>
            </a:r>
            <a:r>
              <a:rPr sz="3600" spc="5" dirty="0">
                <a:latin typeface="Cambria Math"/>
                <a:cs typeface="Cambria Math"/>
              </a:rPr>
              <a:t>𝒙</a:t>
            </a:r>
            <a:r>
              <a:rPr sz="3900" spc="7" baseline="27777" dirty="0">
                <a:latin typeface="Cambria Math"/>
                <a:cs typeface="Cambria Math"/>
              </a:rPr>
              <a:t>𝟐</a:t>
            </a:r>
            <a:r>
              <a:rPr sz="3900" spc="195" baseline="27777" dirty="0">
                <a:latin typeface="Cambria Math"/>
                <a:cs typeface="Cambria Math"/>
              </a:rPr>
              <a:t> </a:t>
            </a:r>
            <a:r>
              <a:rPr sz="3600" b="1" spc="-5" dirty="0">
                <a:latin typeface="Calibri"/>
                <a:cs typeface="Calibri"/>
              </a:rPr>
              <a:t>z+</a:t>
            </a:r>
            <a:r>
              <a:rPr sz="3600" b="1" spc="-35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c</a:t>
            </a:r>
            <a:endParaRPr sz="3600" dirty="0">
              <a:latin typeface="Calibri"/>
              <a:cs typeface="Calibri"/>
            </a:endParaRPr>
          </a:p>
          <a:p>
            <a:pPr marL="122555" marR="1036319">
              <a:lnSpc>
                <a:spcPct val="100800"/>
              </a:lnSpc>
              <a:spcBef>
                <a:spcPts val="3515"/>
              </a:spcBef>
            </a:pPr>
            <a:r>
              <a:rPr sz="2400" spc="-10" dirty="0">
                <a:latin typeface="Calibri"/>
                <a:cs typeface="Calibri"/>
              </a:rPr>
              <a:t>How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answer </a:t>
            </a:r>
            <a:r>
              <a:rPr sz="2400" dirty="0">
                <a:latin typeface="Calibri"/>
                <a:cs typeface="Calibri"/>
              </a:rPr>
              <a:t>this </a:t>
            </a:r>
            <a:r>
              <a:rPr sz="2400" spc="-5" dirty="0">
                <a:latin typeface="Calibri"/>
                <a:cs typeface="Calibri"/>
              </a:rPr>
              <a:t>question: </a:t>
            </a:r>
            <a:r>
              <a:rPr sz="2400" b="1" spc="-10" dirty="0">
                <a:latin typeface="Calibri"/>
                <a:cs typeface="Calibri"/>
              </a:rPr>
              <a:t>What </a:t>
            </a:r>
            <a:r>
              <a:rPr sz="2400" b="1" dirty="0">
                <a:latin typeface="Calibri"/>
                <a:cs typeface="Calibri"/>
              </a:rPr>
              <a:t>is the </a:t>
            </a:r>
            <a:r>
              <a:rPr sz="2400" b="1" spc="-10" dirty="0">
                <a:latin typeface="Calibri"/>
                <a:cs typeface="Calibri"/>
              </a:rPr>
              <a:t>effect </a:t>
            </a:r>
            <a:r>
              <a:rPr sz="2400" b="1" dirty="0">
                <a:latin typeface="Calibri"/>
                <a:cs typeface="Calibri"/>
              </a:rPr>
              <a:t>on </a:t>
            </a:r>
            <a:r>
              <a:rPr sz="2400" b="1" spc="-5" dirty="0">
                <a:latin typeface="Calibri"/>
                <a:cs typeface="Calibri"/>
              </a:rPr>
              <a:t>the output </a:t>
            </a:r>
            <a:r>
              <a:rPr sz="2400" b="1" dirty="0">
                <a:latin typeface="Calibri"/>
                <a:cs typeface="Calibri"/>
              </a:rPr>
              <a:t>Y </a:t>
            </a:r>
            <a:r>
              <a:rPr sz="2400" b="1" spc="-5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given </a:t>
            </a:r>
            <a:r>
              <a:rPr sz="2400" b="1" dirty="0">
                <a:latin typeface="Calibri"/>
                <a:cs typeface="Calibri"/>
              </a:rPr>
              <a:t>a </a:t>
            </a:r>
            <a:r>
              <a:rPr sz="2400" b="1" spc="-10" dirty="0">
                <a:latin typeface="Calibri"/>
                <a:cs typeface="Calibri"/>
              </a:rPr>
              <a:t>change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in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variable </a:t>
            </a:r>
            <a:r>
              <a:rPr sz="2400" b="1" dirty="0">
                <a:latin typeface="Calibri"/>
                <a:cs typeface="Calibri"/>
              </a:rPr>
              <a:t>X?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 dirty="0">
              <a:latin typeface="Calibri"/>
              <a:cs typeface="Calibri"/>
            </a:endParaRPr>
          </a:p>
          <a:p>
            <a:pPr marL="50800" marR="43180">
              <a:lnSpc>
                <a:spcPct val="100800"/>
              </a:lnSpc>
              <a:spcBef>
                <a:spcPts val="1795"/>
              </a:spcBef>
            </a:pPr>
            <a:r>
              <a:rPr sz="2400" spc="-5" dirty="0">
                <a:latin typeface="Calibri"/>
                <a:cs typeface="Calibri"/>
              </a:rPr>
              <a:t>This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question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answered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using</a:t>
            </a:r>
            <a:r>
              <a:rPr sz="2400" spc="-10" dirty="0">
                <a:latin typeface="Calibri"/>
                <a:cs typeface="Calibri"/>
              </a:rPr>
              <a:t> derivatives.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Derivative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wrt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625" spc="-292" baseline="34920" dirty="0">
                <a:latin typeface="Cambria Math"/>
                <a:cs typeface="Cambria Math"/>
              </a:rPr>
              <a:t>𝜕𝑦</a:t>
            </a:r>
            <a:r>
              <a:rPr sz="3600" spc="-292" baseline="3472" dirty="0">
                <a:latin typeface="Cambria Math"/>
                <a:cs typeface="Cambria Math"/>
              </a:rPr>
              <a:t>ൗ</a:t>
            </a:r>
            <a:r>
              <a:rPr sz="2625" spc="-292" baseline="-20634" dirty="0">
                <a:latin typeface="Cambria Math"/>
                <a:cs typeface="Cambria Math"/>
              </a:rPr>
              <a:t>𝜕𝑥</a:t>
            </a:r>
            <a:r>
              <a:rPr sz="2625" spc="-254" baseline="-20634" dirty="0"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)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tell </a:t>
            </a:r>
            <a:r>
              <a:rPr sz="2400" spc="-5" dirty="0">
                <a:latin typeface="Calibri"/>
                <a:cs typeface="Calibri"/>
              </a:rPr>
              <a:t>us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20" dirty="0">
                <a:latin typeface="Calibri"/>
                <a:cs typeface="Calibri"/>
              </a:rPr>
              <a:t>effect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changing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variable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over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output </a:t>
            </a:r>
            <a:r>
              <a:rPr sz="2400" spc="-145" dirty="0">
                <a:latin typeface="Calibri"/>
                <a:cs typeface="Calibri"/>
              </a:rPr>
              <a:t>Y.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17201F-713B-4C11-973F-82D8D47540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00" y="4724400"/>
            <a:ext cx="1370330" cy="4858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0090" y="50418"/>
            <a:ext cx="31337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/>
              <a:t>Backward </a:t>
            </a:r>
            <a:r>
              <a:rPr sz="4000" spc="-5" dirty="0"/>
              <a:t>pass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553717" y="847090"/>
            <a:ext cx="6271260" cy="1966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7960" indent="-163195">
              <a:lnSpc>
                <a:spcPct val="100000"/>
              </a:lnSpc>
              <a:spcBef>
                <a:spcPts val="95"/>
              </a:spcBef>
              <a:buSzPct val="96428"/>
              <a:buFont typeface="Wingdings"/>
              <a:buChar char=""/>
              <a:tabLst>
                <a:tab pos="188595" algn="l"/>
              </a:tabLst>
            </a:pPr>
            <a:r>
              <a:rPr sz="2800" b="1" spc="-10" dirty="0">
                <a:latin typeface="Calibri"/>
                <a:cs typeface="Calibri"/>
              </a:rPr>
              <a:t>Calculating</a:t>
            </a:r>
            <a:r>
              <a:rPr sz="2800" b="1" spc="2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the </a:t>
            </a:r>
            <a:r>
              <a:rPr sz="2800" b="1" spc="-15" dirty="0">
                <a:latin typeface="Calibri"/>
                <a:cs typeface="Calibri"/>
              </a:rPr>
              <a:t>Derivatives</a:t>
            </a:r>
            <a:endParaRPr sz="2800">
              <a:latin typeface="Calibri"/>
              <a:cs typeface="Calibri"/>
            </a:endParaRPr>
          </a:p>
          <a:p>
            <a:pPr marL="3453765">
              <a:lnSpc>
                <a:spcPct val="100000"/>
              </a:lnSpc>
              <a:spcBef>
                <a:spcPts val="2605"/>
              </a:spcBef>
            </a:pPr>
            <a:r>
              <a:rPr sz="3600" dirty="0">
                <a:latin typeface="Cambria Math"/>
                <a:cs typeface="Cambria Math"/>
              </a:rPr>
              <a:t>𝒚</a:t>
            </a:r>
            <a:r>
              <a:rPr sz="3600" spc="190" dirty="0">
                <a:latin typeface="Cambria Math"/>
                <a:cs typeface="Cambria Math"/>
              </a:rPr>
              <a:t> </a:t>
            </a:r>
            <a:r>
              <a:rPr sz="3600" dirty="0">
                <a:latin typeface="Cambria Math"/>
                <a:cs typeface="Cambria Math"/>
              </a:rPr>
              <a:t>=</a:t>
            </a:r>
            <a:r>
              <a:rPr sz="3600" spc="185" dirty="0">
                <a:latin typeface="Cambria Math"/>
                <a:cs typeface="Cambria Math"/>
              </a:rPr>
              <a:t> </a:t>
            </a:r>
            <a:r>
              <a:rPr sz="3600" spc="5" dirty="0">
                <a:latin typeface="Cambria Math"/>
                <a:cs typeface="Cambria Math"/>
              </a:rPr>
              <a:t>𝒙</a:t>
            </a:r>
            <a:r>
              <a:rPr sz="3900" spc="7" baseline="27777" dirty="0">
                <a:latin typeface="Cambria Math"/>
                <a:cs typeface="Cambria Math"/>
              </a:rPr>
              <a:t>𝟐</a:t>
            </a:r>
            <a:r>
              <a:rPr sz="3900" spc="195" baseline="27777" dirty="0">
                <a:latin typeface="Cambria Math"/>
                <a:cs typeface="Cambria Math"/>
              </a:rPr>
              <a:t> </a:t>
            </a:r>
            <a:r>
              <a:rPr sz="3600" b="1" spc="-5" dirty="0">
                <a:latin typeface="Calibri"/>
                <a:cs typeface="Calibri"/>
              </a:rPr>
              <a:t>z+</a:t>
            </a:r>
            <a:r>
              <a:rPr sz="3600" b="1" spc="-35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c</a:t>
            </a:r>
            <a:endParaRPr sz="360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  <a:spcBef>
                <a:spcPts val="2120"/>
              </a:spcBef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Derivative</a:t>
            </a:r>
            <a:r>
              <a:rPr sz="2400" dirty="0">
                <a:latin typeface="Calibri"/>
                <a:cs typeface="Calibri"/>
              </a:rPr>
              <a:t> (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625" spc="-292" baseline="34920" dirty="0">
                <a:latin typeface="Cambria Math"/>
                <a:cs typeface="Cambria Math"/>
              </a:rPr>
              <a:t>𝜕𝑦</a:t>
            </a:r>
            <a:r>
              <a:rPr sz="3600" spc="-292" baseline="3472" dirty="0">
                <a:latin typeface="Cambria Math"/>
                <a:cs typeface="Cambria Math"/>
              </a:rPr>
              <a:t>ൗ</a:t>
            </a:r>
            <a:r>
              <a:rPr sz="2625" spc="-292" baseline="-20634" dirty="0">
                <a:latin typeface="Cambria Math"/>
                <a:cs typeface="Cambria Math"/>
              </a:rPr>
              <a:t>𝜕𝑥</a:t>
            </a:r>
            <a:r>
              <a:rPr sz="2625" spc="44" baseline="-20634" dirty="0"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)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spc="-5" dirty="0">
                <a:latin typeface="Calibri"/>
                <a:cs typeface="Calibri"/>
              </a:rPr>
              <a:t> be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calculated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follow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55057" y="3348609"/>
            <a:ext cx="394970" cy="29209"/>
          </a:xfrm>
          <a:custGeom>
            <a:avLst/>
            <a:gdLst/>
            <a:ahLst/>
            <a:cxnLst/>
            <a:rect l="l" t="t" r="r" b="b"/>
            <a:pathLst>
              <a:path w="394970" h="29210">
                <a:moveTo>
                  <a:pt x="394715" y="0"/>
                </a:moveTo>
                <a:lnTo>
                  <a:pt x="0" y="0"/>
                </a:lnTo>
                <a:lnTo>
                  <a:pt x="0" y="28955"/>
                </a:lnTo>
                <a:lnTo>
                  <a:pt x="394715" y="28955"/>
                </a:lnTo>
                <a:lnTo>
                  <a:pt x="394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239003" y="2879597"/>
            <a:ext cx="228600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spc="25" dirty="0">
                <a:latin typeface="Cambria Math"/>
                <a:cs typeface="Cambria Math"/>
              </a:rPr>
              <a:t>𝝏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42991" y="3377945"/>
            <a:ext cx="420370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spc="20" dirty="0">
                <a:latin typeface="Cambria Math"/>
                <a:cs typeface="Cambria Math"/>
              </a:rPr>
              <a:t>𝝏𝒙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89091" y="3024378"/>
            <a:ext cx="13341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5" dirty="0">
                <a:latin typeface="Cambria Math"/>
                <a:cs typeface="Cambria Math"/>
              </a:rPr>
              <a:t>𝒙</a:t>
            </a:r>
            <a:r>
              <a:rPr sz="3900" spc="7" baseline="27777" dirty="0">
                <a:latin typeface="Cambria Math"/>
                <a:cs typeface="Cambria Math"/>
              </a:rPr>
              <a:t>𝟐</a:t>
            </a:r>
            <a:r>
              <a:rPr sz="3900" spc="172" baseline="27777" dirty="0">
                <a:latin typeface="Cambria Math"/>
                <a:cs typeface="Cambria Math"/>
              </a:rPr>
              <a:t> </a:t>
            </a:r>
            <a:r>
              <a:rPr sz="3600" b="1" spc="-5" dirty="0">
                <a:latin typeface="Calibri"/>
                <a:cs typeface="Calibri"/>
              </a:rPr>
              <a:t>z+</a:t>
            </a:r>
            <a:r>
              <a:rPr sz="3600" b="1" spc="-55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c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38426" y="3947286"/>
            <a:ext cx="4505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Based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these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two</a:t>
            </a:r>
            <a:r>
              <a:rPr sz="2400" spc="-15" dirty="0">
                <a:latin typeface="Calibri"/>
                <a:cs typeface="Calibri"/>
              </a:rPr>
              <a:t> derivative</a:t>
            </a:r>
            <a:r>
              <a:rPr sz="2400" spc="-5" dirty="0">
                <a:latin typeface="Calibri"/>
                <a:cs typeface="Calibri"/>
              </a:rPr>
              <a:t> rules: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725159" y="4550596"/>
            <a:ext cx="1608455" cy="661670"/>
            <a:chOff x="1725159" y="4550596"/>
            <a:chExt cx="1608455" cy="66167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159" y="4550596"/>
              <a:ext cx="1607837" cy="60814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52243" y="4564405"/>
              <a:ext cx="1153680" cy="64767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75459" y="4581143"/>
              <a:ext cx="1511807" cy="504444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2152269" y="4652264"/>
            <a:ext cx="7600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Sq</a:t>
            </a:r>
            <a:r>
              <a:rPr sz="2000" b="1" spc="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b="1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262107" y="4622224"/>
            <a:ext cx="1608455" cy="661670"/>
            <a:chOff x="6262107" y="4622224"/>
            <a:chExt cx="1608455" cy="661670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62107" y="4622224"/>
              <a:ext cx="1607837" cy="60814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85559" y="4636033"/>
              <a:ext cx="1359408" cy="64767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12407" y="4652772"/>
              <a:ext cx="1511808" cy="504444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6585584" y="4724527"/>
            <a:ext cx="9652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Con</a:t>
            </a:r>
            <a:r>
              <a:rPr sz="2000" b="1" spc="-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b="1" spc="-3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885691" y="4928870"/>
            <a:ext cx="306705" cy="22860"/>
          </a:xfrm>
          <a:custGeom>
            <a:avLst/>
            <a:gdLst/>
            <a:ahLst/>
            <a:cxnLst/>
            <a:rect l="l" t="t" r="r" b="b"/>
            <a:pathLst>
              <a:path w="306704" h="22860">
                <a:moveTo>
                  <a:pt x="306324" y="0"/>
                </a:moveTo>
                <a:lnTo>
                  <a:pt x="0" y="0"/>
                </a:lnTo>
                <a:lnTo>
                  <a:pt x="0" y="22859"/>
                </a:lnTo>
                <a:lnTo>
                  <a:pt x="306324" y="22859"/>
                </a:lnTo>
                <a:lnTo>
                  <a:pt x="306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948176" y="4562094"/>
            <a:ext cx="183515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-10" dirty="0">
                <a:latin typeface="Cambria Math"/>
                <a:cs typeface="Cambria Math"/>
              </a:rPr>
              <a:t>𝝏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873500" y="4949444"/>
            <a:ext cx="331470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-15" dirty="0">
                <a:latin typeface="Cambria Math"/>
                <a:cs typeface="Cambria Math"/>
              </a:rPr>
              <a:t>𝝏𝒙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291584" y="4674565"/>
            <a:ext cx="10293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mbria Math"/>
                <a:cs typeface="Cambria Math"/>
              </a:rPr>
              <a:t>𝒙</a:t>
            </a:r>
            <a:r>
              <a:rPr sz="3075" spc="-15" baseline="27100" dirty="0">
                <a:latin typeface="Cambria Math"/>
                <a:cs typeface="Cambria Math"/>
              </a:rPr>
              <a:t>𝟐</a:t>
            </a:r>
            <a:r>
              <a:rPr sz="3075" spc="97" baseline="27100" dirty="0">
                <a:latin typeface="Cambria Math"/>
                <a:cs typeface="Cambria Math"/>
              </a:rPr>
              <a:t> </a:t>
            </a:r>
            <a:r>
              <a:rPr sz="2800" b="1" spc="-5" dirty="0">
                <a:latin typeface="Calibri"/>
                <a:cs typeface="Calibri"/>
              </a:rPr>
              <a:t>=2x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675243" y="4982336"/>
            <a:ext cx="306705" cy="22860"/>
          </a:xfrm>
          <a:custGeom>
            <a:avLst/>
            <a:gdLst/>
            <a:ahLst/>
            <a:cxnLst/>
            <a:rect l="l" t="t" r="r" b="b"/>
            <a:pathLst>
              <a:path w="306704" h="22860">
                <a:moveTo>
                  <a:pt x="306324" y="0"/>
                </a:moveTo>
                <a:lnTo>
                  <a:pt x="0" y="0"/>
                </a:lnTo>
                <a:lnTo>
                  <a:pt x="0" y="22860"/>
                </a:lnTo>
                <a:lnTo>
                  <a:pt x="306324" y="22860"/>
                </a:lnTo>
                <a:lnTo>
                  <a:pt x="306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663685" y="5002784"/>
            <a:ext cx="331470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-15" dirty="0">
                <a:latin typeface="Cambria Math"/>
                <a:cs typeface="Cambria Math"/>
              </a:rPr>
              <a:t>𝝏𝒙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738361" y="4615688"/>
            <a:ext cx="841375" cy="5645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675"/>
              </a:lnSpc>
              <a:spcBef>
                <a:spcPts val="90"/>
              </a:spcBef>
            </a:pPr>
            <a:r>
              <a:rPr sz="2050" spc="-10" dirty="0">
                <a:latin typeface="Cambria Math"/>
                <a:cs typeface="Cambria Math"/>
              </a:rPr>
              <a:t>𝝏</a:t>
            </a:r>
            <a:endParaRPr sz="2050">
              <a:latin typeface="Cambria Math"/>
              <a:cs typeface="Cambria Math"/>
            </a:endParaRPr>
          </a:p>
          <a:p>
            <a:pPr marL="321945">
              <a:lnSpc>
                <a:spcPts val="2575"/>
              </a:lnSpc>
            </a:pPr>
            <a:r>
              <a:rPr sz="2800" b="1" dirty="0">
                <a:latin typeface="Calibri"/>
                <a:cs typeface="Calibri"/>
              </a:rPr>
              <a:t>c</a:t>
            </a:r>
            <a:r>
              <a:rPr sz="2800" b="1" spc="-10" dirty="0">
                <a:latin typeface="Calibri"/>
                <a:cs typeface="Calibri"/>
              </a:rPr>
              <a:t>=</a:t>
            </a:r>
            <a:r>
              <a:rPr sz="2800" b="1" spc="-5" dirty="0">
                <a:latin typeface="Calibri"/>
                <a:cs typeface="Calibri"/>
              </a:rPr>
              <a:t>0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710689" y="5357571"/>
            <a:ext cx="23450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Result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100829" y="6261100"/>
            <a:ext cx="306705" cy="22860"/>
          </a:xfrm>
          <a:custGeom>
            <a:avLst/>
            <a:gdLst/>
            <a:ahLst/>
            <a:cxnLst/>
            <a:rect l="l" t="t" r="r" b="b"/>
            <a:pathLst>
              <a:path w="306704" h="22860">
                <a:moveTo>
                  <a:pt x="306324" y="0"/>
                </a:moveTo>
                <a:lnTo>
                  <a:pt x="0" y="0"/>
                </a:lnTo>
                <a:lnTo>
                  <a:pt x="0" y="22859"/>
                </a:lnTo>
                <a:lnTo>
                  <a:pt x="306324" y="22859"/>
                </a:lnTo>
                <a:lnTo>
                  <a:pt x="306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163314" y="5894628"/>
            <a:ext cx="183515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-10" dirty="0">
                <a:latin typeface="Cambria Math"/>
                <a:cs typeface="Cambria Math"/>
              </a:rPr>
              <a:t>𝝏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088638" y="6281724"/>
            <a:ext cx="331470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-15" dirty="0">
                <a:latin typeface="Cambria Math"/>
                <a:cs typeface="Cambria Math"/>
              </a:rPr>
              <a:t>𝝏𝒙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506721" y="6007404"/>
            <a:ext cx="2738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mbria Math"/>
                <a:cs typeface="Cambria Math"/>
              </a:rPr>
              <a:t>𝒙</a:t>
            </a:r>
            <a:r>
              <a:rPr sz="3075" spc="-15" baseline="27100" dirty="0">
                <a:latin typeface="Cambria Math"/>
                <a:cs typeface="Cambria Math"/>
              </a:rPr>
              <a:t>𝟐</a:t>
            </a:r>
            <a:r>
              <a:rPr sz="3075" spc="142" baseline="27100" dirty="0">
                <a:latin typeface="Cambria Math"/>
                <a:cs typeface="Cambria Math"/>
              </a:rPr>
              <a:t> </a:t>
            </a:r>
            <a:r>
              <a:rPr sz="2800" b="1" spc="-5" dirty="0">
                <a:latin typeface="Calibri"/>
                <a:cs typeface="Calibri"/>
              </a:rPr>
              <a:t>z+</a:t>
            </a:r>
            <a:r>
              <a:rPr sz="2800" b="1" spc="-2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c=2zx+0=2zx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E8A9D2F-0967-48F0-A365-DCFD6961F1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473" y="2278328"/>
            <a:ext cx="1126617" cy="48584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0090" y="50418"/>
            <a:ext cx="31337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/>
              <a:t>Backward </a:t>
            </a:r>
            <a:r>
              <a:rPr sz="4000" spc="-5" dirty="0"/>
              <a:t>pass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566417" y="850138"/>
            <a:ext cx="74060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0" indent="-140335">
              <a:lnSpc>
                <a:spcPct val="100000"/>
              </a:lnSpc>
              <a:spcBef>
                <a:spcPts val="100"/>
              </a:spcBef>
              <a:buSzPct val="95833"/>
              <a:buFont typeface="Wingdings"/>
              <a:buChar char=""/>
              <a:tabLst>
                <a:tab pos="153035" algn="l"/>
              </a:tabLst>
            </a:pPr>
            <a:r>
              <a:rPr sz="2400" b="1" spc="-10" dirty="0">
                <a:latin typeface="Calibri"/>
                <a:cs typeface="Calibri"/>
              </a:rPr>
              <a:t>Calculating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the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Derivative</a:t>
            </a:r>
            <a:r>
              <a:rPr sz="2400" b="1" spc="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of</a:t>
            </a:r>
            <a:r>
              <a:rPr sz="2400" b="1" spc="-10" dirty="0">
                <a:latin typeface="Calibri"/>
                <a:cs typeface="Calibri"/>
              </a:rPr>
              <a:t> prediction</a:t>
            </a:r>
            <a:r>
              <a:rPr sz="2400" b="1" spc="-5" dirty="0">
                <a:latin typeface="Calibri"/>
                <a:cs typeface="Calibri"/>
              </a:rPr>
              <a:t> Error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wrt </a:t>
            </a:r>
            <a:r>
              <a:rPr sz="2400" b="1" spc="-20" dirty="0">
                <a:latin typeface="Calibri"/>
                <a:cs typeface="Calibri"/>
              </a:rPr>
              <a:t>Weights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70628" y="1860804"/>
            <a:ext cx="213360" cy="22860"/>
          </a:xfrm>
          <a:custGeom>
            <a:avLst/>
            <a:gdLst/>
            <a:ahLst/>
            <a:cxnLst/>
            <a:rect l="l" t="t" r="r" b="b"/>
            <a:pathLst>
              <a:path w="213360" h="22860">
                <a:moveTo>
                  <a:pt x="213360" y="0"/>
                </a:moveTo>
                <a:lnTo>
                  <a:pt x="0" y="0"/>
                </a:lnTo>
                <a:lnTo>
                  <a:pt x="0" y="22860"/>
                </a:lnTo>
                <a:lnTo>
                  <a:pt x="213360" y="22860"/>
                </a:lnTo>
                <a:lnTo>
                  <a:pt x="2133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58436" y="1844167"/>
            <a:ext cx="2381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mbria Math"/>
                <a:cs typeface="Cambria Math"/>
              </a:rPr>
              <a:t>𝟐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81121" y="1605737"/>
            <a:ext cx="51409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889635" algn="l"/>
              </a:tabLst>
            </a:pPr>
            <a:r>
              <a:rPr sz="2800" spc="-5" dirty="0">
                <a:latin typeface="Cambria Math"/>
                <a:cs typeface="Cambria Math"/>
              </a:rPr>
              <a:t>𝑬</a:t>
            </a:r>
            <a:r>
              <a:rPr sz="2800" spc="16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=</a:t>
            </a:r>
            <a:r>
              <a:rPr sz="2800" dirty="0">
                <a:latin typeface="Cambria Math"/>
                <a:cs typeface="Cambria Math"/>
              </a:rPr>
              <a:t>	</a:t>
            </a:r>
            <a:r>
              <a:rPr sz="4200" spc="-7" baseline="41666" dirty="0">
                <a:latin typeface="Cambria Math"/>
                <a:cs typeface="Cambria Math"/>
              </a:rPr>
              <a:t>𝟏</a:t>
            </a:r>
            <a:r>
              <a:rPr sz="4200" spc="-232" baseline="41666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(𝒅𝒆𝒔</a:t>
            </a:r>
            <a:r>
              <a:rPr sz="2800" spc="-15" dirty="0">
                <a:latin typeface="Cambria Math"/>
                <a:cs typeface="Cambria Math"/>
              </a:rPr>
              <a:t>𝒊</a:t>
            </a:r>
            <a:r>
              <a:rPr sz="2800" spc="-5" dirty="0">
                <a:latin typeface="Cambria Math"/>
                <a:cs typeface="Cambria Math"/>
              </a:rPr>
              <a:t>𝒓𝒆𝒅 −</a:t>
            </a:r>
            <a:r>
              <a:rPr sz="280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𝒑𝒓𝒆𝒅</a:t>
            </a:r>
            <a:r>
              <a:rPr sz="2800" spc="-15" dirty="0">
                <a:latin typeface="Cambria Math"/>
                <a:cs typeface="Cambria Math"/>
              </a:rPr>
              <a:t>𝒊</a:t>
            </a:r>
            <a:r>
              <a:rPr sz="2800" spc="-5" dirty="0">
                <a:latin typeface="Cambria Math"/>
                <a:cs typeface="Cambria Math"/>
              </a:rPr>
              <a:t>𝒄𝒕𝒆𝒅)</a:t>
            </a:r>
            <a:r>
              <a:rPr sz="3075" spc="-15" baseline="27100" dirty="0">
                <a:latin typeface="Cambria Math"/>
                <a:cs typeface="Cambria Math"/>
              </a:rPr>
              <a:t>𝟐</a:t>
            </a:r>
            <a:endParaRPr sz="3075" baseline="271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62902" y="2835910"/>
            <a:ext cx="23272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mbria Math"/>
                <a:cs typeface="Cambria Math"/>
              </a:rPr>
              <a:t>𝒑𝒓𝒆𝒅𝒊𝒄𝒕𝒆𝒅</a:t>
            </a:r>
            <a:r>
              <a:rPr sz="2000" spc="9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9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𝒇(𝒔)</a:t>
            </a:r>
            <a:r>
              <a:rPr sz="2000" spc="7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457181" y="3021710"/>
            <a:ext cx="835660" cy="17145"/>
          </a:xfrm>
          <a:custGeom>
            <a:avLst/>
            <a:gdLst/>
            <a:ahLst/>
            <a:cxnLst/>
            <a:rect l="l" t="t" r="r" b="b"/>
            <a:pathLst>
              <a:path w="835659" h="17144">
                <a:moveTo>
                  <a:pt x="835151" y="0"/>
                </a:moveTo>
                <a:lnTo>
                  <a:pt x="0" y="0"/>
                </a:lnTo>
                <a:lnTo>
                  <a:pt x="0" y="16763"/>
                </a:lnTo>
                <a:lnTo>
                  <a:pt x="835151" y="16763"/>
                </a:lnTo>
                <a:lnTo>
                  <a:pt x="8351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420479" y="2586583"/>
            <a:ext cx="901065" cy="75120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9525" algn="ctr">
              <a:lnSpc>
                <a:spcPct val="100000"/>
              </a:lnSpc>
              <a:spcBef>
                <a:spcPts val="555"/>
              </a:spcBef>
            </a:pPr>
            <a:r>
              <a:rPr sz="2000" dirty="0">
                <a:latin typeface="Cambria Math"/>
                <a:cs typeface="Cambria Math"/>
              </a:rPr>
              <a:t>𝟏</a:t>
            </a:r>
            <a:endParaRPr sz="20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455"/>
              </a:spcBef>
            </a:pPr>
            <a:r>
              <a:rPr sz="2000" dirty="0">
                <a:latin typeface="Cambria Math"/>
                <a:cs typeface="Cambria Math"/>
              </a:rPr>
              <a:t>𝟏</a:t>
            </a:r>
            <a:r>
              <a:rPr sz="2000" spc="-3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-20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𝒆</a:t>
            </a:r>
            <a:r>
              <a:rPr sz="2175" spc="-7" baseline="22988" dirty="0">
                <a:latin typeface="Cambria Math"/>
                <a:cs typeface="Cambria Math"/>
              </a:rPr>
              <a:t>−𝒔</a:t>
            </a:r>
            <a:endParaRPr sz="2175" baseline="22988">
              <a:latin typeface="Cambria Math"/>
              <a:cs typeface="Cambria Math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632204" y="2115311"/>
            <a:ext cx="7076440" cy="1170940"/>
            <a:chOff x="1632204" y="2115311"/>
            <a:chExt cx="7076440" cy="1170940"/>
          </a:xfrm>
        </p:grpSpPr>
        <p:sp>
          <p:nvSpPr>
            <p:cNvPr id="11" name="object 11"/>
            <p:cNvSpPr/>
            <p:nvPr/>
          </p:nvSpPr>
          <p:spPr>
            <a:xfrm>
              <a:off x="3144774" y="2134361"/>
              <a:ext cx="5544820" cy="576580"/>
            </a:xfrm>
            <a:custGeom>
              <a:avLst/>
              <a:gdLst/>
              <a:ahLst/>
              <a:cxnLst/>
              <a:rect l="l" t="t" r="r" b="b"/>
              <a:pathLst>
                <a:path w="5544820" h="576580">
                  <a:moveTo>
                    <a:pt x="0" y="576072"/>
                  </a:moveTo>
                  <a:lnTo>
                    <a:pt x="3432" y="524283"/>
                  </a:lnTo>
                  <a:lnTo>
                    <a:pt x="13328" y="475545"/>
                  </a:lnTo>
                  <a:lnTo>
                    <a:pt x="29087" y="430671"/>
                  </a:lnTo>
                  <a:lnTo>
                    <a:pt x="50108" y="390472"/>
                  </a:lnTo>
                  <a:lnTo>
                    <a:pt x="75790" y="355760"/>
                  </a:lnTo>
                  <a:lnTo>
                    <a:pt x="105532" y="327349"/>
                  </a:lnTo>
                  <a:lnTo>
                    <a:pt x="138732" y="306050"/>
                  </a:lnTo>
                  <a:lnTo>
                    <a:pt x="174791" y="292674"/>
                  </a:lnTo>
                  <a:lnTo>
                    <a:pt x="213105" y="288036"/>
                  </a:lnTo>
                  <a:lnTo>
                    <a:pt x="2559050" y="288036"/>
                  </a:lnTo>
                  <a:lnTo>
                    <a:pt x="2597364" y="283397"/>
                  </a:lnTo>
                  <a:lnTo>
                    <a:pt x="2633423" y="270021"/>
                  </a:lnTo>
                  <a:lnTo>
                    <a:pt x="2666623" y="248722"/>
                  </a:lnTo>
                  <a:lnTo>
                    <a:pt x="2696365" y="220311"/>
                  </a:lnTo>
                  <a:lnTo>
                    <a:pt x="2722047" y="185599"/>
                  </a:lnTo>
                  <a:lnTo>
                    <a:pt x="2743068" y="145400"/>
                  </a:lnTo>
                  <a:lnTo>
                    <a:pt x="2758827" y="100526"/>
                  </a:lnTo>
                  <a:lnTo>
                    <a:pt x="2768723" y="51788"/>
                  </a:lnTo>
                  <a:lnTo>
                    <a:pt x="2772155" y="0"/>
                  </a:lnTo>
                  <a:lnTo>
                    <a:pt x="2775588" y="51788"/>
                  </a:lnTo>
                  <a:lnTo>
                    <a:pt x="2785484" y="100526"/>
                  </a:lnTo>
                  <a:lnTo>
                    <a:pt x="2801243" y="145400"/>
                  </a:lnTo>
                  <a:lnTo>
                    <a:pt x="2822264" y="185599"/>
                  </a:lnTo>
                  <a:lnTo>
                    <a:pt x="2847946" y="220311"/>
                  </a:lnTo>
                  <a:lnTo>
                    <a:pt x="2877688" y="248722"/>
                  </a:lnTo>
                  <a:lnTo>
                    <a:pt x="2910888" y="270021"/>
                  </a:lnTo>
                  <a:lnTo>
                    <a:pt x="2946947" y="283397"/>
                  </a:lnTo>
                  <a:lnTo>
                    <a:pt x="2985262" y="288036"/>
                  </a:lnTo>
                  <a:lnTo>
                    <a:pt x="5331206" y="288036"/>
                  </a:lnTo>
                  <a:lnTo>
                    <a:pt x="5369520" y="292674"/>
                  </a:lnTo>
                  <a:lnTo>
                    <a:pt x="5405579" y="306050"/>
                  </a:lnTo>
                  <a:lnTo>
                    <a:pt x="5438779" y="327349"/>
                  </a:lnTo>
                  <a:lnTo>
                    <a:pt x="5468521" y="355760"/>
                  </a:lnTo>
                  <a:lnTo>
                    <a:pt x="5494203" y="390472"/>
                  </a:lnTo>
                  <a:lnTo>
                    <a:pt x="5515224" y="430671"/>
                  </a:lnTo>
                  <a:lnTo>
                    <a:pt x="5530983" y="475545"/>
                  </a:lnTo>
                  <a:lnTo>
                    <a:pt x="5540879" y="524283"/>
                  </a:lnTo>
                  <a:lnTo>
                    <a:pt x="5544311" y="57607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32204" y="2709671"/>
              <a:ext cx="2880360" cy="576580"/>
            </a:xfrm>
            <a:custGeom>
              <a:avLst/>
              <a:gdLst/>
              <a:ahLst/>
              <a:cxnLst/>
              <a:rect l="l" t="t" r="r" b="b"/>
              <a:pathLst>
                <a:path w="2880360" h="576579">
                  <a:moveTo>
                    <a:pt x="2880360" y="0"/>
                  </a:moveTo>
                  <a:lnTo>
                    <a:pt x="0" y="0"/>
                  </a:lnTo>
                  <a:lnTo>
                    <a:pt x="0" y="576072"/>
                  </a:lnTo>
                  <a:lnTo>
                    <a:pt x="2880360" y="576072"/>
                  </a:lnTo>
                  <a:lnTo>
                    <a:pt x="28803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748408" y="2834132"/>
            <a:ext cx="2597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mbria Math"/>
                <a:cs typeface="Cambria Math"/>
              </a:rPr>
              <a:t>𝒑𝒓𝒆𝒅𝒆𝒔𝒊𝒓𝒆𝒅</a:t>
            </a:r>
            <a:r>
              <a:rPr sz="1800" spc="6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7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𝑪𝒐𝒏𝒔𝒕𝒂𝒏𝒕</a:t>
            </a:r>
            <a:endParaRPr sz="1800">
              <a:latin typeface="Cambria Math"/>
              <a:cs typeface="Cambria Math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600705" y="2670048"/>
            <a:ext cx="6243320" cy="1780539"/>
            <a:chOff x="2600705" y="2670048"/>
            <a:chExt cx="6243320" cy="1780539"/>
          </a:xfrm>
        </p:grpSpPr>
        <p:sp>
          <p:nvSpPr>
            <p:cNvPr id="15" name="object 15"/>
            <p:cNvSpPr/>
            <p:nvPr/>
          </p:nvSpPr>
          <p:spPr>
            <a:xfrm>
              <a:off x="2607055" y="2676398"/>
              <a:ext cx="922655" cy="936625"/>
            </a:xfrm>
            <a:custGeom>
              <a:avLst/>
              <a:gdLst/>
              <a:ahLst/>
              <a:cxnLst/>
              <a:rect l="l" t="t" r="r" b="b"/>
              <a:pathLst>
                <a:path w="922654" h="936625">
                  <a:moveTo>
                    <a:pt x="655573" y="0"/>
                  </a:moveTo>
                  <a:lnTo>
                    <a:pt x="472058" y="224281"/>
                  </a:lnTo>
                  <a:lnTo>
                    <a:pt x="247776" y="40766"/>
                  </a:lnTo>
                  <a:lnTo>
                    <a:pt x="0" y="343662"/>
                  </a:lnTo>
                  <a:lnTo>
                    <a:pt x="224281" y="527050"/>
                  </a:lnTo>
                  <a:lnTo>
                    <a:pt x="40767" y="751331"/>
                  </a:lnTo>
                  <a:lnTo>
                    <a:pt x="266700" y="936244"/>
                  </a:lnTo>
                  <a:lnTo>
                    <a:pt x="450214" y="711962"/>
                  </a:lnTo>
                  <a:lnTo>
                    <a:pt x="674496" y="895476"/>
                  </a:lnTo>
                  <a:lnTo>
                    <a:pt x="922273" y="592581"/>
                  </a:lnTo>
                  <a:lnTo>
                    <a:pt x="697992" y="409066"/>
                  </a:lnTo>
                  <a:lnTo>
                    <a:pt x="881507" y="184785"/>
                  </a:lnTo>
                  <a:lnTo>
                    <a:pt x="65557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607055" y="2676398"/>
              <a:ext cx="922655" cy="936625"/>
            </a:xfrm>
            <a:custGeom>
              <a:avLst/>
              <a:gdLst/>
              <a:ahLst/>
              <a:cxnLst/>
              <a:rect l="l" t="t" r="r" b="b"/>
              <a:pathLst>
                <a:path w="922654" h="936625">
                  <a:moveTo>
                    <a:pt x="40767" y="751331"/>
                  </a:moveTo>
                  <a:lnTo>
                    <a:pt x="224281" y="527050"/>
                  </a:lnTo>
                  <a:lnTo>
                    <a:pt x="0" y="343662"/>
                  </a:lnTo>
                  <a:lnTo>
                    <a:pt x="247776" y="40766"/>
                  </a:lnTo>
                  <a:lnTo>
                    <a:pt x="472058" y="224281"/>
                  </a:lnTo>
                  <a:lnTo>
                    <a:pt x="655573" y="0"/>
                  </a:lnTo>
                  <a:lnTo>
                    <a:pt x="881507" y="184785"/>
                  </a:lnTo>
                  <a:lnTo>
                    <a:pt x="697992" y="409066"/>
                  </a:lnTo>
                  <a:lnTo>
                    <a:pt x="922273" y="592581"/>
                  </a:lnTo>
                  <a:lnTo>
                    <a:pt x="674496" y="895476"/>
                  </a:lnTo>
                  <a:lnTo>
                    <a:pt x="450214" y="711962"/>
                  </a:lnTo>
                  <a:lnTo>
                    <a:pt x="266700" y="936244"/>
                  </a:lnTo>
                  <a:lnTo>
                    <a:pt x="40767" y="751331"/>
                  </a:lnTo>
                </a:path>
              </a:pathLst>
            </a:custGeom>
            <a:ln w="126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39667" y="3630168"/>
              <a:ext cx="5401055" cy="816863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439667" y="3630168"/>
              <a:ext cx="5401310" cy="817244"/>
            </a:xfrm>
            <a:custGeom>
              <a:avLst/>
              <a:gdLst/>
              <a:ahLst/>
              <a:cxnLst/>
              <a:rect l="l" t="t" r="r" b="b"/>
              <a:pathLst>
                <a:path w="5401309" h="817245">
                  <a:moveTo>
                    <a:pt x="0" y="816863"/>
                  </a:moveTo>
                  <a:lnTo>
                    <a:pt x="5401055" y="816863"/>
                  </a:lnTo>
                  <a:lnTo>
                    <a:pt x="5401055" y="0"/>
                  </a:lnTo>
                  <a:lnTo>
                    <a:pt x="0" y="0"/>
                  </a:lnTo>
                  <a:lnTo>
                    <a:pt x="0" y="816863"/>
                  </a:lnTo>
                  <a:close/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698873" y="4078478"/>
              <a:ext cx="213360" cy="22860"/>
            </a:xfrm>
            <a:custGeom>
              <a:avLst/>
              <a:gdLst/>
              <a:ahLst/>
              <a:cxnLst/>
              <a:rect l="l" t="t" r="r" b="b"/>
              <a:pathLst>
                <a:path w="213360" h="22860">
                  <a:moveTo>
                    <a:pt x="21336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213360" y="22860"/>
                  </a:lnTo>
                  <a:lnTo>
                    <a:pt x="2133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686680" y="4062222"/>
            <a:ext cx="2381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mbria Math"/>
                <a:cs typeface="Cambria Math"/>
              </a:rPr>
              <a:t>𝟐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810889" y="3824478"/>
            <a:ext cx="30524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888365" algn="l"/>
              </a:tabLst>
            </a:pPr>
            <a:r>
              <a:rPr sz="2800" spc="-5" dirty="0">
                <a:latin typeface="Cambria Math"/>
                <a:cs typeface="Cambria Math"/>
              </a:rPr>
              <a:t>𝑬</a:t>
            </a:r>
            <a:r>
              <a:rPr sz="2800" spc="165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=</a:t>
            </a:r>
            <a:r>
              <a:rPr sz="2800" dirty="0">
                <a:latin typeface="Cambria Math"/>
                <a:cs typeface="Cambria Math"/>
              </a:rPr>
              <a:t>	</a:t>
            </a:r>
            <a:r>
              <a:rPr sz="4200" spc="-7" baseline="41666" dirty="0">
                <a:latin typeface="Cambria Math"/>
                <a:cs typeface="Cambria Math"/>
              </a:rPr>
              <a:t>𝟏</a:t>
            </a:r>
            <a:r>
              <a:rPr sz="4200" spc="-217" baseline="41666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(𝒅𝒆𝒔𝒊𝒓𝒆𝒅 −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890384" y="4078478"/>
            <a:ext cx="1164590" cy="22860"/>
          </a:xfrm>
          <a:custGeom>
            <a:avLst/>
            <a:gdLst/>
            <a:ahLst/>
            <a:cxnLst/>
            <a:rect l="l" t="t" r="r" b="b"/>
            <a:pathLst>
              <a:path w="1164590" h="22860">
                <a:moveTo>
                  <a:pt x="1164336" y="0"/>
                </a:moveTo>
                <a:lnTo>
                  <a:pt x="0" y="0"/>
                </a:lnTo>
                <a:lnTo>
                  <a:pt x="0" y="22860"/>
                </a:lnTo>
                <a:lnTo>
                  <a:pt x="1164336" y="22860"/>
                </a:lnTo>
                <a:lnTo>
                  <a:pt x="11643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853173" y="3476396"/>
            <a:ext cx="1226185" cy="103759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3335" algn="ctr">
              <a:lnSpc>
                <a:spcPct val="100000"/>
              </a:lnSpc>
              <a:spcBef>
                <a:spcPts val="725"/>
              </a:spcBef>
            </a:pPr>
            <a:r>
              <a:rPr sz="2800" spc="-5" dirty="0">
                <a:latin typeface="Cambria Math"/>
                <a:cs typeface="Cambria Math"/>
              </a:rPr>
              <a:t>𝟏</a:t>
            </a:r>
            <a:endParaRPr sz="28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620"/>
              </a:spcBef>
            </a:pPr>
            <a:r>
              <a:rPr sz="2800" spc="-5" dirty="0">
                <a:latin typeface="Cambria Math"/>
                <a:cs typeface="Cambria Math"/>
              </a:rPr>
              <a:t>𝟏</a:t>
            </a:r>
            <a:r>
              <a:rPr sz="2800" spc="-3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+</a:t>
            </a:r>
            <a:r>
              <a:rPr sz="2800" spc="-30" dirty="0">
                <a:latin typeface="Cambria Math"/>
                <a:cs typeface="Cambria Math"/>
              </a:rPr>
              <a:t> </a:t>
            </a:r>
            <a:r>
              <a:rPr sz="2800" spc="-20" dirty="0">
                <a:latin typeface="Cambria Math"/>
                <a:cs typeface="Cambria Math"/>
              </a:rPr>
              <a:t>𝒆</a:t>
            </a:r>
            <a:r>
              <a:rPr sz="3075" spc="-30" baseline="23035" dirty="0">
                <a:latin typeface="Cambria Math"/>
                <a:cs typeface="Cambria Math"/>
              </a:rPr>
              <a:t>−𝒔</a:t>
            </a:r>
            <a:endParaRPr sz="3075" baseline="23035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017764" y="3694938"/>
            <a:ext cx="3790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4200" spc="-7" baseline="-19841" dirty="0">
                <a:latin typeface="Cambria Math"/>
                <a:cs typeface="Cambria Math"/>
              </a:rPr>
              <a:t>)</a:t>
            </a:r>
            <a:r>
              <a:rPr sz="2050" spc="-5" dirty="0">
                <a:latin typeface="Cambria Math"/>
                <a:cs typeface="Cambria Math"/>
              </a:rPr>
              <a:t>𝟐</a:t>
            </a:r>
            <a:endParaRPr sz="2050">
              <a:latin typeface="Cambria Math"/>
              <a:cs typeface="Cambria Math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944111" y="4581144"/>
            <a:ext cx="4265295" cy="961390"/>
            <a:chOff x="3944111" y="4581144"/>
            <a:chExt cx="4265295" cy="961390"/>
          </a:xfrm>
        </p:grpSpPr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68495" y="4605528"/>
              <a:ext cx="4240530" cy="936498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3944111" y="4581144"/>
              <a:ext cx="4239895" cy="935990"/>
            </a:xfrm>
            <a:custGeom>
              <a:avLst/>
              <a:gdLst/>
              <a:ahLst/>
              <a:cxnLst/>
              <a:rect l="l" t="t" r="r" b="b"/>
              <a:pathLst>
                <a:path w="4239895" h="935989">
                  <a:moveTo>
                    <a:pt x="4239768" y="0"/>
                  </a:moveTo>
                  <a:lnTo>
                    <a:pt x="0" y="0"/>
                  </a:lnTo>
                  <a:lnTo>
                    <a:pt x="0" y="935735"/>
                  </a:lnTo>
                  <a:lnTo>
                    <a:pt x="4239768" y="935735"/>
                  </a:lnTo>
                  <a:lnTo>
                    <a:pt x="4239768" y="0"/>
                  </a:lnTo>
                  <a:close/>
                </a:path>
              </a:pathLst>
            </a:custGeom>
            <a:solidFill>
              <a:srgbClr val="B4C6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071805" y="4592897"/>
            <a:ext cx="323850" cy="2876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700" i="1" spc="1220" dirty="0">
                <a:latin typeface="Times New Roman"/>
                <a:cs typeface="Times New Roman"/>
              </a:rPr>
              <a:t>m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151041" y="4816318"/>
            <a:ext cx="1918335" cy="47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4425" i="1" spc="2857" baseline="4708" dirty="0">
                <a:latin typeface="Times New Roman"/>
                <a:cs typeface="Times New Roman"/>
              </a:rPr>
              <a:t>w</a:t>
            </a:r>
            <a:r>
              <a:rPr sz="4425" i="1" spc="-240" baseline="4708" dirty="0">
                <a:latin typeface="Times New Roman"/>
                <a:cs typeface="Times New Roman"/>
              </a:rPr>
              <a:t> </a:t>
            </a:r>
            <a:r>
              <a:rPr sz="1700" i="1" spc="465" dirty="0">
                <a:latin typeface="Times New Roman"/>
                <a:cs typeface="Times New Roman"/>
              </a:rPr>
              <a:t>ji</a:t>
            </a:r>
            <a:r>
              <a:rPr sz="1700" i="1" spc="520" dirty="0">
                <a:latin typeface="Times New Roman"/>
                <a:cs typeface="Times New Roman"/>
              </a:rPr>
              <a:t> </a:t>
            </a:r>
            <a:r>
              <a:rPr sz="3675" spc="1964" baseline="15873" dirty="0">
                <a:latin typeface="Symbol"/>
                <a:cs typeface="Symbol"/>
              </a:rPr>
              <a:t></a:t>
            </a:r>
            <a:r>
              <a:rPr sz="3675" spc="135" baseline="15873" dirty="0">
                <a:latin typeface="Times New Roman"/>
                <a:cs typeface="Times New Roman"/>
              </a:rPr>
              <a:t> </a:t>
            </a:r>
            <a:r>
              <a:rPr sz="4425" i="1" spc="1439" baseline="4708" dirty="0">
                <a:latin typeface="Times New Roman"/>
                <a:cs typeface="Times New Roman"/>
              </a:rPr>
              <a:t>b</a:t>
            </a:r>
            <a:r>
              <a:rPr sz="1700" i="1" spc="960" dirty="0">
                <a:latin typeface="Times New Roman"/>
                <a:cs typeface="Times New Roman"/>
              </a:rPr>
              <a:t>i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041652" y="4724603"/>
            <a:ext cx="1995170" cy="739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430530" algn="l"/>
                <a:tab pos="920115" algn="l"/>
              </a:tabLst>
            </a:pPr>
            <a:r>
              <a:rPr sz="2450" i="1" spc="930" dirty="0">
                <a:latin typeface="Times New Roman"/>
                <a:cs typeface="Times New Roman"/>
              </a:rPr>
              <a:t>s	</a:t>
            </a:r>
            <a:r>
              <a:rPr sz="2450" spc="1310" dirty="0">
                <a:latin typeface="Symbol"/>
                <a:cs typeface="Symbol"/>
              </a:rPr>
              <a:t></a:t>
            </a:r>
            <a:r>
              <a:rPr sz="2450" spc="1310" dirty="0">
                <a:latin typeface="Times New Roman"/>
                <a:cs typeface="Times New Roman"/>
              </a:rPr>
              <a:t>	</a:t>
            </a:r>
            <a:r>
              <a:rPr sz="4425" spc="3060" baseline="-6591" dirty="0">
                <a:latin typeface="Symbol"/>
                <a:cs typeface="Symbol"/>
              </a:rPr>
              <a:t></a:t>
            </a:r>
            <a:r>
              <a:rPr sz="4425" spc="142" baseline="-6591" dirty="0">
                <a:latin typeface="Times New Roman"/>
                <a:cs typeface="Times New Roman"/>
              </a:rPr>
              <a:t> </a:t>
            </a:r>
            <a:r>
              <a:rPr sz="2450" i="1" spc="770" dirty="0">
                <a:latin typeface="Times New Roman"/>
                <a:cs typeface="Times New Roman"/>
              </a:rPr>
              <a:t>x</a:t>
            </a:r>
            <a:r>
              <a:rPr sz="2550" i="1" spc="1155" baseline="-19607" dirty="0">
                <a:latin typeface="Times New Roman"/>
                <a:cs typeface="Times New Roman"/>
              </a:rPr>
              <a:t>i</a:t>
            </a:r>
            <a:endParaRPr sz="2550" baseline="-19607">
              <a:latin typeface="Times New Roman"/>
              <a:cs typeface="Times New Roman"/>
            </a:endParaRPr>
          </a:p>
          <a:p>
            <a:pPr marL="438150" algn="ctr">
              <a:lnSpc>
                <a:spcPct val="100000"/>
              </a:lnSpc>
              <a:spcBef>
                <a:spcPts val="35"/>
              </a:spcBef>
            </a:pPr>
            <a:r>
              <a:rPr sz="1700" i="1" spc="465" dirty="0">
                <a:latin typeface="Times New Roman"/>
                <a:cs typeface="Times New Roman"/>
              </a:rPr>
              <a:t>j</a:t>
            </a:r>
            <a:endParaRPr sz="1700">
              <a:latin typeface="Times New Roman"/>
              <a:cs typeface="Times New Roman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3439667" y="5650991"/>
            <a:ext cx="5426710" cy="1043305"/>
            <a:chOff x="3439667" y="5650991"/>
            <a:chExt cx="5426710" cy="1043305"/>
          </a:xfrm>
        </p:grpSpPr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64051" y="5675375"/>
              <a:ext cx="5401817" cy="1018794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3439667" y="5650991"/>
              <a:ext cx="5401310" cy="1018540"/>
            </a:xfrm>
            <a:custGeom>
              <a:avLst/>
              <a:gdLst/>
              <a:ahLst/>
              <a:cxnLst/>
              <a:rect l="l" t="t" r="r" b="b"/>
              <a:pathLst>
                <a:path w="5401309" h="1018540">
                  <a:moveTo>
                    <a:pt x="5401055" y="0"/>
                  </a:moveTo>
                  <a:lnTo>
                    <a:pt x="0" y="0"/>
                  </a:lnTo>
                  <a:lnTo>
                    <a:pt x="0" y="1018031"/>
                  </a:lnTo>
                  <a:lnTo>
                    <a:pt x="5401055" y="1018031"/>
                  </a:lnTo>
                  <a:lnTo>
                    <a:pt x="5401055" y="0"/>
                  </a:lnTo>
                  <a:close/>
                </a:path>
              </a:pathLst>
            </a:custGeom>
            <a:solidFill>
              <a:srgbClr val="B4C6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428806" y="6020341"/>
              <a:ext cx="3921760" cy="0"/>
            </a:xfrm>
            <a:custGeom>
              <a:avLst/>
              <a:gdLst/>
              <a:ahLst/>
              <a:cxnLst/>
              <a:rect l="l" t="t" r="r" b="b"/>
              <a:pathLst>
                <a:path w="3921759">
                  <a:moveTo>
                    <a:pt x="0" y="0"/>
                  </a:moveTo>
                  <a:lnTo>
                    <a:pt x="324905" y="0"/>
                  </a:lnTo>
                </a:path>
                <a:path w="3921759">
                  <a:moveTo>
                    <a:pt x="1358635" y="0"/>
                  </a:moveTo>
                  <a:lnTo>
                    <a:pt x="3921420" y="0"/>
                  </a:lnTo>
                </a:path>
              </a:pathLst>
            </a:custGeom>
            <a:ln w="191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8348754" y="5702008"/>
            <a:ext cx="4464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3000" spc="1005" baseline="-25000" dirty="0">
                <a:latin typeface="Times New Roman"/>
                <a:cs typeface="Times New Roman"/>
              </a:rPr>
              <a:t>)</a:t>
            </a:r>
            <a:r>
              <a:rPr sz="3000" spc="-352" baseline="-25000" dirty="0">
                <a:latin typeface="Times New Roman"/>
                <a:cs typeface="Times New Roman"/>
              </a:rPr>
              <a:t> </a:t>
            </a:r>
            <a:r>
              <a:rPr sz="1400" spc="705" dirty="0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467563" y="6015608"/>
            <a:ext cx="14033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00" i="1" spc="500" dirty="0">
                <a:latin typeface="Times New Roman"/>
                <a:cs typeface="Times New Roman"/>
              </a:rPr>
              <a:t>n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513730" y="6427899"/>
            <a:ext cx="8382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00" i="1" spc="280" dirty="0">
                <a:latin typeface="Times New Roman"/>
                <a:cs typeface="Times New Roman"/>
              </a:rPr>
              <a:t>j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784627" y="5512969"/>
            <a:ext cx="1557020" cy="1009015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155575">
              <a:lnSpc>
                <a:spcPct val="100000"/>
              </a:lnSpc>
              <a:spcBef>
                <a:spcPts val="1215"/>
              </a:spcBef>
            </a:pPr>
            <a:r>
              <a:rPr sz="2000" spc="1005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1345"/>
              </a:spcBef>
            </a:pPr>
            <a:r>
              <a:rPr sz="3600" i="1" spc="1537" baseline="3472" dirty="0">
                <a:latin typeface="Times New Roman"/>
                <a:cs typeface="Times New Roman"/>
              </a:rPr>
              <a:t>x</a:t>
            </a:r>
            <a:r>
              <a:rPr sz="1000" i="1" spc="275" dirty="0">
                <a:latin typeface="Times New Roman"/>
                <a:cs typeface="Times New Roman"/>
              </a:rPr>
              <a:t>i</a:t>
            </a:r>
            <a:r>
              <a:rPr sz="1000" i="1" spc="20" dirty="0">
                <a:latin typeface="Times New Roman"/>
                <a:cs typeface="Times New Roman"/>
              </a:rPr>
              <a:t> </a:t>
            </a:r>
            <a:r>
              <a:rPr sz="3600" i="1" spc="2085" baseline="3472" dirty="0">
                <a:latin typeface="Times New Roman"/>
                <a:cs typeface="Times New Roman"/>
              </a:rPr>
              <a:t>w</a:t>
            </a:r>
            <a:r>
              <a:rPr sz="1000" i="1" spc="265" dirty="0">
                <a:latin typeface="Times New Roman"/>
                <a:cs typeface="Times New Roman"/>
              </a:rPr>
              <a:t>i</a:t>
            </a:r>
            <a:r>
              <a:rPr sz="1000" i="1" spc="275" dirty="0">
                <a:latin typeface="Times New Roman"/>
                <a:cs typeface="Times New Roman"/>
              </a:rPr>
              <a:t>j</a:t>
            </a:r>
            <a:r>
              <a:rPr sz="1000" i="1" spc="30" dirty="0">
                <a:latin typeface="Times New Roman"/>
                <a:cs typeface="Times New Roman"/>
              </a:rPr>
              <a:t> </a:t>
            </a:r>
            <a:r>
              <a:rPr sz="2100" spc="1192" baseline="27777" dirty="0">
                <a:latin typeface="Symbol"/>
                <a:cs typeface="Symbol"/>
              </a:rPr>
              <a:t></a:t>
            </a:r>
            <a:r>
              <a:rPr sz="3600" i="1" spc="1672" baseline="3472" dirty="0">
                <a:latin typeface="Times New Roman"/>
                <a:cs typeface="Times New Roman"/>
              </a:rPr>
              <a:t>b</a:t>
            </a:r>
            <a:r>
              <a:rPr sz="1000" i="1" spc="275" dirty="0">
                <a:latin typeface="Times New Roman"/>
                <a:cs typeface="Times New Roman"/>
              </a:rPr>
              <a:t>i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793897" y="6040289"/>
            <a:ext cx="98107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3600" i="1" spc="772" baseline="-30092" dirty="0">
                <a:latin typeface="Times New Roman"/>
                <a:cs typeface="Times New Roman"/>
              </a:rPr>
              <a:t>e</a:t>
            </a:r>
            <a:r>
              <a:rPr sz="1400" spc="515" dirty="0">
                <a:latin typeface="Symbol"/>
                <a:cs typeface="Symbol"/>
              </a:rPr>
              <a:t></a:t>
            </a:r>
            <a:r>
              <a:rPr sz="3600" spc="772" baseline="-9259" dirty="0">
                <a:latin typeface="Symbol"/>
                <a:cs typeface="Symbol"/>
              </a:rPr>
              <a:t></a:t>
            </a:r>
            <a:endParaRPr sz="3600" baseline="-9259">
              <a:latin typeface="Symbol"/>
              <a:cs typeface="Symbo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524177" y="5816634"/>
            <a:ext cx="2204085" cy="532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ctr">
              <a:lnSpc>
                <a:spcPts val="1989"/>
              </a:lnSpc>
              <a:spcBef>
                <a:spcPts val="105"/>
              </a:spcBef>
              <a:tabLst>
                <a:tab pos="462915" algn="l"/>
                <a:tab pos="913765" algn="l"/>
                <a:tab pos="1859914" algn="l"/>
              </a:tabLst>
            </a:pPr>
            <a:r>
              <a:rPr sz="2000" i="1" spc="1230" dirty="0">
                <a:latin typeface="Times New Roman"/>
                <a:cs typeface="Times New Roman"/>
              </a:rPr>
              <a:t>E	</a:t>
            </a:r>
            <a:r>
              <a:rPr sz="2000" spc="1105" dirty="0">
                <a:latin typeface="Symbol"/>
                <a:cs typeface="Symbol"/>
              </a:rPr>
              <a:t></a:t>
            </a:r>
            <a:r>
              <a:rPr sz="2000" spc="1105" dirty="0">
                <a:latin typeface="Times New Roman"/>
                <a:cs typeface="Times New Roman"/>
              </a:rPr>
              <a:t>	</a:t>
            </a:r>
            <a:r>
              <a:rPr sz="3000" spc="1507" baseline="36111" dirty="0">
                <a:latin typeface="Times New Roman"/>
                <a:cs typeface="Times New Roman"/>
              </a:rPr>
              <a:t>1</a:t>
            </a:r>
            <a:r>
              <a:rPr sz="3000" spc="600" baseline="36111" dirty="0">
                <a:latin typeface="Times New Roman"/>
                <a:cs typeface="Times New Roman"/>
              </a:rPr>
              <a:t> </a:t>
            </a:r>
            <a:r>
              <a:rPr sz="2000" spc="890" dirty="0">
                <a:latin typeface="Times New Roman"/>
                <a:cs typeface="Times New Roman"/>
              </a:rPr>
              <a:t>(</a:t>
            </a:r>
            <a:r>
              <a:rPr sz="2000" i="1" spc="890" dirty="0">
                <a:latin typeface="Times New Roman"/>
                <a:cs typeface="Times New Roman"/>
              </a:rPr>
              <a:t>d	</a:t>
            </a:r>
            <a:r>
              <a:rPr sz="2000" spc="1105" dirty="0">
                <a:latin typeface="Symbol"/>
                <a:cs typeface="Symbol"/>
              </a:rPr>
              <a:t></a:t>
            </a:r>
            <a:endParaRPr sz="2000">
              <a:latin typeface="Symbol"/>
              <a:cs typeface="Symbol"/>
            </a:endParaRPr>
          </a:p>
          <a:p>
            <a:pPr marR="45720" algn="ctr">
              <a:lnSpc>
                <a:spcPts val="1989"/>
              </a:lnSpc>
            </a:pPr>
            <a:r>
              <a:rPr sz="2000" spc="1005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32966" y="745998"/>
            <a:ext cx="5400040" cy="524510"/>
          </a:xfrm>
          <a:prstGeom prst="rect">
            <a:avLst/>
          </a:prstGeom>
          <a:solidFill>
            <a:srgbClr val="4471C4"/>
          </a:solidFill>
          <a:ln w="41148">
            <a:solidFill>
              <a:srgbClr val="006FC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75"/>
              </a:spcBef>
            </a:pP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second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 method:</a:t>
            </a:r>
            <a:r>
              <a:rPr sz="28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Back</a:t>
            </a:r>
            <a:r>
              <a:rPr sz="28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FFFF"/>
                </a:solidFill>
                <a:latin typeface="Calibri"/>
                <a:cs typeface="Calibri"/>
              </a:rPr>
              <a:t>propagation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06751" y="54990"/>
            <a:ext cx="67671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2452370" algn="l"/>
              </a:tabLst>
            </a:pPr>
            <a:r>
              <a:rPr spc="-20" dirty="0"/>
              <a:t>Regarding</a:t>
            </a:r>
            <a:r>
              <a:rPr spc="-35" dirty="0"/>
              <a:t> </a:t>
            </a:r>
            <a:r>
              <a:rPr spc="5" dirty="0"/>
              <a:t>5</a:t>
            </a:r>
            <a:r>
              <a:rPr sz="3150" spc="7" baseline="25132" dirty="0"/>
              <a:t>th	</a:t>
            </a:r>
            <a:r>
              <a:rPr sz="3200" spc="-15" dirty="0"/>
              <a:t>step:</a:t>
            </a:r>
            <a:r>
              <a:rPr sz="3200" spc="-55" dirty="0"/>
              <a:t> </a:t>
            </a:r>
            <a:r>
              <a:rPr sz="3200" spc="-20" dirty="0"/>
              <a:t>Weights</a:t>
            </a:r>
            <a:r>
              <a:rPr sz="3200" spc="-30" dirty="0"/>
              <a:t> </a:t>
            </a:r>
            <a:r>
              <a:rPr sz="3200" spc="-10" dirty="0"/>
              <a:t>Adaptation</a:t>
            </a:r>
            <a:endParaRPr sz="3200"/>
          </a:p>
        </p:txBody>
      </p:sp>
      <p:grpSp>
        <p:nvGrpSpPr>
          <p:cNvPr id="4" name="object 4"/>
          <p:cNvGrpSpPr/>
          <p:nvPr/>
        </p:nvGrpSpPr>
        <p:grpSpPr>
          <a:xfrm>
            <a:off x="1642913" y="2229611"/>
            <a:ext cx="8857615" cy="1521460"/>
            <a:chOff x="1642913" y="2229611"/>
            <a:chExt cx="8857615" cy="15214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2913" y="2919766"/>
              <a:ext cx="8857069" cy="83070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63639" y="2229611"/>
              <a:ext cx="505206" cy="64846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289779" y="2541023"/>
              <a:ext cx="401955" cy="0"/>
            </a:xfrm>
            <a:custGeom>
              <a:avLst/>
              <a:gdLst/>
              <a:ahLst/>
              <a:cxnLst/>
              <a:rect l="l" t="t" r="r" b="b"/>
              <a:pathLst>
                <a:path w="401954">
                  <a:moveTo>
                    <a:pt x="0" y="0"/>
                  </a:moveTo>
                  <a:lnTo>
                    <a:pt x="401845" y="0"/>
                  </a:lnTo>
                </a:path>
              </a:pathLst>
            </a:custGeom>
            <a:ln w="115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782572" y="1334159"/>
            <a:ext cx="7490459" cy="1506220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220979" indent="-208915">
              <a:lnSpc>
                <a:spcPct val="100000"/>
              </a:lnSpc>
              <a:spcBef>
                <a:spcPts val="1155"/>
              </a:spcBef>
              <a:buFont typeface="Wingdings"/>
              <a:buChar char=""/>
              <a:tabLst>
                <a:tab pos="221615" algn="l"/>
              </a:tabLst>
            </a:pPr>
            <a:r>
              <a:rPr sz="2400" b="1" spc="-10" dirty="0">
                <a:latin typeface="Calibri"/>
                <a:cs typeface="Calibri"/>
              </a:rPr>
              <a:t>Backword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pass</a:t>
            </a:r>
            <a:endParaRPr sz="2400">
              <a:latin typeface="Calibri"/>
              <a:cs typeface="Calibri"/>
            </a:endParaRPr>
          </a:p>
          <a:p>
            <a:pPr marL="444500">
              <a:lnSpc>
                <a:spcPct val="100000"/>
              </a:lnSpc>
              <a:spcBef>
                <a:spcPts val="795"/>
              </a:spcBef>
            </a:pP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What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18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change</a:t>
            </a:r>
            <a:r>
              <a:rPr sz="18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prediction</a:t>
            </a:r>
            <a:r>
              <a:rPr sz="1800" b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Error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(E) 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given</a:t>
            </a:r>
            <a:r>
              <a:rPr sz="18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18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change</a:t>
            </a:r>
            <a:r>
              <a:rPr sz="18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 weight</a:t>
            </a:r>
            <a:r>
              <a:rPr sz="180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(W)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  <a:p>
            <a:pPr marL="863600">
              <a:lnSpc>
                <a:spcPct val="100000"/>
              </a:lnSpc>
              <a:spcBef>
                <a:spcPts val="5"/>
              </a:spcBef>
              <a:tabLst>
                <a:tab pos="4563745" algn="l"/>
              </a:tabLst>
            </a:pPr>
            <a:r>
              <a:rPr sz="1800" b="1" spc="-5" dirty="0">
                <a:latin typeface="Calibri"/>
                <a:cs typeface="Calibri"/>
              </a:rPr>
              <a:t>Get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partial</a:t>
            </a:r>
            <a:r>
              <a:rPr sz="1800" b="1" spc="-10" dirty="0">
                <a:latin typeface="Calibri"/>
                <a:cs typeface="Calibri"/>
              </a:rPr>
              <a:t> derivative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4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420" dirty="0">
                <a:latin typeface="Calibri"/>
                <a:cs typeface="Calibri"/>
              </a:rPr>
              <a:t> </a:t>
            </a:r>
            <a:r>
              <a:rPr sz="1800" b="1" spc="-60" dirty="0">
                <a:latin typeface="Calibri"/>
                <a:cs typeface="Calibri"/>
              </a:rPr>
              <a:t>W.R.T</a:t>
            </a:r>
            <a:r>
              <a:rPr sz="1800" b="1" dirty="0">
                <a:latin typeface="Calibri"/>
                <a:cs typeface="Calibri"/>
              </a:rPr>
              <a:t> W	</a:t>
            </a:r>
            <a:r>
              <a:rPr sz="1800" spc="90" dirty="0">
                <a:latin typeface="Symbol"/>
                <a:cs typeface="Symbol"/>
              </a:rPr>
              <a:t></a:t>
            </a:r>
            <a:r>
              <a:rPr sz="1800" i="1" spc="90" dirty="0"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  <a:p>
            <a:pPr marL="1891664" algn="ctr">
              <a:lnSpc>
                <a:spcPct val="100000"/>
              </a:lnSpc>
              <a:spcBef>
                <a:spcPts val="439"/>
              </a:spcBef>
            </a:pPr>
            <a:r>
              <a:rPr sz="1800" spc="114" dirty="0">
                <a:latin typeface="Symbol"/>
                <a:cs typeface="Symbol"/>
              </a:rPr>
              <a:t></a:t>
            </a:r>
            <a:r>
              <a:rPr sz="1800" i="1" spc="114" dirty="0">
                <a:latin typeface="Times New Roman"/>
                <a:cs typeface="Times New Roman"/>
              </a:rPr>
              <a:t>W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866877" y="4149518"/>
            <a:ext cx="1430655" cy="483234"/>
            <a:chOff x="1866877" y="4149518"/>
            <a:chExt cx="1430655" cy="483234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66877" y="4149518"/>
              <a:ext cx="1430326" cy="48286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285262" y="4369158"/>
              <a:ext cx="160655" cy="0"/>
            </a:xfrm>
            <a:custGeom>
              <a:avLst/>
              <a:gdLst/>
              <a:ahLst/>
              <a:cxnLst/>
              <a:rect l="l" t="t" r="r" b="b"/>
              <a:pathLst>
                <a:path w="160655">
                  <a:moveTo>
                    <a:pt x="0" y="0"/>
                  </a:moveTo>
                  <a:lnTo>
                    <a:pt x="160464" y="0"/>
                  </a:lnTo>
                </a:path>
              </a:pathLst>
            </a:custGeom>
            <a:ln w="115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289878" y="4035779"/>
            <a:ext cx="151765" cy="302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spc="9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41017" y="4183125"/>
            <a:ext cx="1917064" cy="1047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38430" algn="ctr">
              <a:lnSpc>
                <a:spcPts val="1795"/>
              </a:lnSpc>
              <a:spcBef>
                <a:spcPts val="120"/>
              </a:spcBef>
              <a:tabLst>
                <a:tab pos="772795" algn="l"/>
              </a:tabLst>
            </a:pPr>
            <a:r>
              <a:rPr sz="1800" i="1" spc="110" dirty="0">
                <a:latin typeface="Times New Roman"/>
                <a:cs typeface="Times New Roman"/>
              </a:rPr>
              <a:t>E</a:t>
            </a:r>
            <a:r>
              <a:rPr sz="1800" i="1" spc="140" dirty="0">
                <a:latin typeface="Times New Roman"/>
                <a:cs typeface="Times New Roman"/>
              </a:rPr>
              <a:t> </a:t>
            </a:r>
            <a:r>
              <a:rPr sz="1800" spc="100" dirty="0">
                <a:latin typeface="Symbol"/>
                <a:cs typeface="Symbol"/>
              </a:rPr>
              <a:t></a:t>
            </a:r>
            <a:r>
              <a:rPr sz="1800" spc="100" dirty="0">
                <a:latin typeface="Times New Roman"/>
                <a:cs typeface="Times New Roman"/>
              </a:rPr>
              <a:t>	(</a:t>
            </a:r>
            <a:r>
              <a:rPr sz="1800" i="1" spc="100" dirty="0">
                <a:latin typeface="Times New Roman"/>
                <a:cs typeface="Times New Roman"/>
              </a:rPr>
              <a:t>d</a:t>
            </a:r>
            <a:r>
              <a:rPr sz="1800" i="1" spc="55" dirty="0">
                <a:latin typeface="Times New Roman"/>
                <a:cs typeface="Times New Roman"/>
              </a:rPr>
              <a:t> </a:t>
            </a:r>
            <a:r>
              <a:rPr sz="1800" spc="100" dirty="0">
                <a:latin typeface="Symbol"/>
                <a:cs typeface="Symbol"/>
              </a:rPr>
              <a:t>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i="1" spc="135" dirty="0">
                <a:latin typeface="Times New Roman"/>
                <a:cs typeface="Times New Roman"/>
              </a:rPr>
              <a:t>y</a:t>
            </a:r>
            <a:r>
              <a:rPr sz="1800" spc="135" dirty="0">
                <a:latin typeface="Times New Roman"/>
                <a:cs typeface="Times New Roman"/>
              </a:rPr>
              <a:t>)</a:t>
            </a:r>
            <a:r>
              <a:rPr sz="1875" spc="202" baseline="35555" dirty="0">
                <a:latin typeface="Times New Roman"/>
                <a:cs typeface="Times New Roman"/>
              </a:rPr>
              <a:t>2</a:t>
            </a:r>
            <a:endParaRPr sz="1875" baseline="35555">
              <a:latin typeface="Times New Roman"/>
              <a:cs typeface="Times New Roman"/>
            </a:endParaRPr>
          </a:p>
          <a:p>
            <a:pPr marR="252095" algn="ctr">
              <a:lnSpc>
                <a:spcPts val="1795"/>
              </a:lnSpc>
            </a:pPr>
            <a:r>
              <a:rPr sz="1800" spc="9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  <a:p>
            <a:pPr marL="38100" marR="30480">
              <a:lnSpc>
                <a:spcPct val="100699"/>
              </a:lnSpc>
              <a:spcBef>
                <a:spcPts val="1045"/>
              </a:spcBef>
            </a:pPr>
            <a:r>
              <a:rPr sz="1400" dirty="0">
                <a:latin typeface="Calibri"/>
                <a:cs typeface="Calibri"/>
              </a:rPr>
              <a:t>d</a:t>
            </a:r>
            <a:r>
              <a:rPr sz="1400" spc="27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(desired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output)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Const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y</a:t>
            </a:r>
            <a:r>
              <a:rPr sz="1400" spc="29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(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predicted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output)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290039" y="4018480"/>
            <a:ext cx="1416685" cy="615950"/>
            <a:chOff x="4290039" y="4018480"/>
            <a:chExt cx="1416685" cy="615950"/>
          </a:xfrm>
        </p:grpSpPr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0039" y="4018480"/>
              <a:ext cx="1416606" cy="61541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001297" y="4292989"/>
              <a:ext cx="681990" cy="0"/>
            </a:xfrm>
            <a:custGeom>
              <a:avLst/>
              <a:gdLst/>
              <a:ahLst/>
              <a:cxnLst/>
              <a:rect l="l" t="t" r="r" b="b"/>
              <a:pathLst>
                <a:path w="681989">
                  <a:moveTo>
                    <a:pt x="0" y="0"/>
                  </a:moveTo>
                  <a:lnTo>
                    <a:pt x="681437" y="0"/>
                  </a:lnTo>
                </a:path>
              </a:pathLst>
            </a:custGeom>
            <a:ln w="13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440790" y="4275970"/>
            <a:ext cx="20383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30" dirty="0">
                <a:latin typeface="Symbol"/>
                <a:cs typeface="Symbol"/>
              </a:rPr>
              <a:t></a:t>
            </a:r>
            <a:r>
              <a:rPr sz="1500" i="1" spc="-45" dirty="0">
                <a:latin typeface="Times New Roman"/>
                <a:cs typeface="Times New Roman"/>
              </a:rPr>
              <a:t>s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82300" y="4317707"/>
            <a:ext cx="467995" cy="3600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200" spc="55" dirty="0">
                <a:latin typeface="Times New Roman"/>
                <a:cs typeface="Times New Roman"/>
              </a:rPr>
              <a:t>1</a:t>
            </a:r>
            <a:r>
              <a:rPr sz="2200" spc="-120" dirty="0">
                <a:latin typeface="Symbol"/>
                <a:cs typeface="Symbol"/>
              </a:rPr>
              <a:t></a:t>
            </a:r>
            <a:r>
              <a:rPr sz="2200" spc="-204" dirty="0">
                <a:latin typeface="Times New Roman"/>
                <a:cs typeface="Times New Roman"/>
              </a:rPr>
              <a:t> </a:t>
            </a:r>
            <a:r>
              <a:rPr sz="2200" spc="-95" dirty="0">
                <a:latin typeface="Times New Roman"/>
                <a:cs typeface="Times New Roman"/>
              </a:rPr>
              <a:t>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65894" y="3893953"/>
            <a:ext cx="151765" cy="3600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200" spc="-110" dirty="0"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05585" y="4071453"/>
            <a:ext cx="641350" cy="3600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200" i="1" spc="-60" dirty="0">
                <a:latin typeface="Times New Roman"/>
                <a:cs typeface="Times New Roman"/>
              </a:rPr>
              <a:t>f</a:t>
            </a:r>
            <a:r>
              <a:rPr sz="2200" i="1" spc="-8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(</a:t>
            </a:r>
            <a:r>
              <a:rPr sz="2200" i="1" spc="-25" dirty="0">
                <a:latin typeface="Times New Roman"/>
                <a:cs typeface="Times New Roman"/>
              </a:rPr>
              <a:t>s</a:t>
            </a:r>
            <a:r>
              <a:rPr sz="2200" spc="-75" dirty="0">
                <a:latin typeface="Times New Roman"/>
                <a:cs typeface="Times New Roman"/>
              </a:rPr>
              <a:t>)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20" dirty="0">
                <a:latin typeface="Symbol"/>
                <a:cs typeface="Symbol"/>
              </a:rPr>
              <a:t>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087114" y="4775708"/>
            <a:ext cx="18649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s</a:t>
            </a:r>
            <a:r>
              <a:rPr sz="1400" spc="59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(Sum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Of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Product</a:t>
            </a:r>
            <a:r>
              <a:rPr sz="1400" spc="29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SOP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)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22" name="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420556" y="4012342"/>
            <a:ext cx="1922673" cy="647450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6879656" y="3869347"/>
            <a:ext cx="176530" cy="2590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0" i="1" spc="100" dirty="0">
                <a:latin typeface="Times New Roman"/>
                <a:cs typeface="Times New Roman"/>
              </a:rPr>
              <a:t>m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367406" y="3986686"/>
            <a:ext cx="1997075" cy="6616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200" i="1" spc="55" dirty="0">
                <a:latin typeface="Times New Roman"/>
                <a:cs typeface="Times New Roman"/>
              </a:rPr>
              <a:t>s</a:t>
            </a:r>
            <a:r>
              <a:rPr sz="2200" i="1" spc="80" dirty="0">
                <a:latin typeface="Times New Roman"/>
                <a:cs typeface="Times New Roman"/>
              </a:rPr>
              <a:t> </a:t>
            </a:r>
            <a:r>
              <a:rPr sz="2200" spc="80" dirty="0">
                <a:latin typeface="Symbol"/>
                <a:cs typeface="Symbol"/>
              </a:rPr>
              <a:t>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3900" spc="225" baseline="-6410" dirty="0">
                <a:latin typeface="Symbol"/>
                <a:cs typeface="Symbol"/>
              </a:rPr>
              <a:t></a:t>
            </a:r>
            <a:r>
              <a:rPr sz="3900" spc="-315" baseline="-6410" dirty="0">
                <a:latin typeface="Times New Roman"/>
                <a:cs typeface="Times New Roman"/>
              </a:rPr>
              <a:t> </a:t>
            </a:r>
            <a:r>
              <a:rPr sz="2200" i="1" spc="70" dirty="0">
                <a:latin typeface="Times New Roman"/>
                <a:cs typeface="Times New Roman"/>
              </a:rPr>
              <a:t>x</a:t>
            </a:r>
            <a:r>
              <a:rPr sz="2250" i="1" spc="52" baseline="-20370" dirty="0">
                <a:latin typeface="Times New Roman"/>
                <a:cs typeface="Times New Roman"/>
              </a:rPr>
              <a:t>i</a:t>
            </a:r>
            <a:r>
              <a:rPr sz="2250" i="1" baseline="-20370" dirty="0">
                <a:latin typeface="Times New Roman"/>
                <a:cs typeface="Times New Roman"/>
              </a:rPr>
              <a:t> </a:t>
            </a:r>
            <a:r>
              <a:rPr sz="2250" i="1" spc="-112" baseline="-20370" dirty="0">
                <a:latin typeface="Times New Roman"/>
                <a:cs typeface="Times New Roman"/>
              </a:rPr>
              <a:t> </a:t>
            </a:r>
            <a:r>
              <a:rPr sz="3900" i="1" spc="209" baseline="-9615" dirty="0">
                <a:latin typeface="Times New Roman"/>
                <a:cs typeface="Times New Roman"/>
              </a:rPr>
              <a:t>w</a:t>
            </a:r>
            <a:r>
              <a:rPr sz="3900" i="1" spc="-540" baseline="-9615" dirty="0">
                <a:latin typeface="Times New Roman"/>
                <a:cs typeface="Times New Roman"/>
              </a:rPr>
              <a:t> </a:t>
            </a:r>
            <a:r>
              <a:rPr sz="2250" i="1" spc="44" baseline="-24074" dirty="0">
                <a:latin typeface="Times New Roman"/>
                <a:cs typeface="Times New Roman"/>
              </a:rPr>
              <a:t>j</a:t>
            </a:r>
            <a:r>
              <a:rPr sz="2250" i="1" spc="52" baseline="-24074" dirty="0">
                <a:latin typeface="Times New Roman"/>
                <a:cs typeface="Times New Roman"/>
              </a:rPr>
              <a:t>i</a:t>
            </a:r>
            <a:r>
              <a:rPr sz="2250" i="1" spc="142" baseline="-24074" dirty="0">
                <a:latin typeface="Times New Roman"/>
                <a:cs typeface="Times New Roman"/>
              </a:rPr>
              <a:t> </a:t>
            </a:r>
            <a:r>
              <a:rPr sz="2200" spc="80" dirty="0">
                <a:latin typeface="Symbol"/>
                <a:cs typeface="Symbol"/>
              </a:rPr>
              <a:t></a:t>
            </a:r>
            <a:r>
              <a:rPr sz="2200" spc="-200" dirty="0">
                <a:latin typeface="Times New Roman"/>
                <a:cs typeface="Times New Roman"/>
              </a:rPr>
              <a:t> </a:t>
            </a:r>
            <a:r>
              <a:rPr sz="3900" i="1" spc="172" baseline="-9615" dirty="0">
                <a:latin typeface="Times New Roman"/>
                <a:cs typeface="Times New Roman"/>
              </a:rPr>
              <a:t>b</a:t>
            </a:r>
            <a:r>
              <a:rPr sz="2250" i="1" spc="52" baseline="-24074" dirty="0">
                <a:latin typeface="Times New Roman"/>
                <a:cs typeface="Times New Roman"/>
              </a:rPr>
              <a:t>i</a:t>
            </a:r>
            <a:endParaRPr sz="2250" baseline="-24074">
              <a:latin typeface="Times New Roman"/>
              <a:cs typeface="Times New Roman"/>
            </a:endParaRPr>
          </a:p>
          <a:p>
            <a:pPr marL="586105">
              <a:lnSpc>
                <a:spcPct val="100000"/>
              </a:lnSpc>
              <a:spcBef>
                <a:spcPts val="55"/>
              </a:spcBef>
            </a:pPr>
            <a:r>
              <a:rPr sz="1500" i="1" spc="35" dirty="0">
                <a:latin typeface="Times New Roman"/>
                <a:cs typeface="Times New Roman"/>
              </a:rPr>
              <a:t>j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287267" y="5228844"/>
            <a:ext cx="6362065" cy="1465580"/>
            <a:chOff x="3287267" y="5228844"/>
            <a:chExt cx="6362065" cy="1465580"/>
          </a:xfrm>
        </p:grpSpPr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11651" y="5253228"/>
              <a:ext cx="6337554" cy="1440942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3287267" y="5228844"/>
              <a:ext cx="6337300" cy="1440180"/>
            </a:xfrm>
            <a:custGeom>
              <a:avLst/>
              <a:gdLst/>
              <a:ahLst/>
              <a:cxnLst/>
              <a:rect l="l" t="t" r="r" b="b"/>
              <a:pathLst>
                <a:path w="6337300" h="1440179">
                  <a:moveTo>
                    <a:pt x="6336792" y="0"/>
                  </a:moveTo>
                  <a:lnTo>
                    <a:pt x="0" y="0"/>
                  </a:lnTo>
                  <a:lnTo>
                    <a:pt x="0" y="1440179"/>
                  </a:lnTo>
                  <a:lnTo>
                    <a:pt x="6336792" y="1440179"/>
                  </a:lnTo>
                  <a:lnTo>
                    <a:pt x="6336792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447769" y="5751323"/>
              <a:ext cx="4601210" cy="0"/>
            </a:xfrm>
            <a:custGeom>
              <a:avLst/>
              <a:gdLst/>
              <a:ahLst/>
              <a:cxnLst/>
              <a:rect l="l" t="t" r="r" b="b"/>
              <a:pathLst>
                <a:path w="4601209">
                  <a:moveTo>
                    <a:pt x="0" y="0"/>
                  </a:moveTo>
                  <a:lnTo>
                    <a:pt x="381193" y="0"/>
                  </a:lnTo>
                </a:path>
                <a:path w="4601209">
                  <a:moveTo>
                    <a:pt x="1594010" y="0"/>
                  </a:moveTo>
                  <a:lnTo>
                    <a:pt x="4600782" y="0"/>
                  </a:lnTo>
                </a:path>
              </a:pathLst>
            </a:custGeom>
            <a:ln w="239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9051224" y="5306242"/>
            <a:ext cx="512445" cy="4578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sz="4200" spc="952" baseline="-25793" dirty="0">
                <a:latin typeface="Times New Roman"/>
                <a:cs typeface="Times New Roman"/>
              </a:rPr>
              <a:t>)</a:t>
            </a:r>
            <a:r>
              <a:rPr sz="4200" spc="-585" baseline="-25793" dirty="0">
                <a:latin typeface="Times New Roman"/>
                <a:cs typeface="Times New Roman"/>
              </a:rPr>
              <a:t> </a:t>
            </a:r>
            <a:r>
              <a:rPr sz="1950" spc="670" dirty="0">
                <a:latin typeface="Times New Roman"/>
                <a:cs typeface="Times New Roman"/>
              </a:rPr>
              <a:t>2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839728" y="5749895"/>
            <a:ext cx="162560" cy="2419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1400" i="1" spc="475" dirty="0"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893893" y="6333168"/>
            <a:ext cx="95885" cy="2419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1400" i="1" spc="265" dirty="0">
                <a:latin typeface="Times New Roman"/>
                <a:cs typeface="Times New Roman"/>
              </a:rPr>
              <a:t>j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216122" y="5038806"/>
            <a:ext cx="1815464" cy="1416685"/>
          </a:xfrm>
          <a:prstGeom prst="rect">
            <a:avLst/>
          </a:prstGeom>
        </p:spPr>
        <p:txBody>
          <a:bodyPr vert="horz" wrap="square" lIns="0" tIns="217170" rIns="0" bIns="0" rtlCol="0">
            <a:spAutoFit/>
          </a:bodyPr>
          <a:lstStyle/>
          <a:p>
            <a:pPr marL="178435">
              <a:lnSpc>
                <a:spcPct val="100000"/>
              </a:lnSpc>
              <a:spcBef>
                <a:spcPts val="1710"/>
              </a:spcBef>
            </a:pPr>
            <a:r>
              <a:rPr sz="2800" spc="955" dirty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1900"/>
              </a:spcBef>
            </a:pPr>
            <a:r>
              <a:rPr sz="5100" i="1" spc="1417" baseline="3267" dirty="0">
                <a:latin typeface="Times New Roman"/>
                <a:cs typeface="Times New Roman"/>
              </a:rPr>
              <a:t>x</a:t>
            </a:r>
            <a:r>
              <a:rPr sz="1400" i="1" spc="265" dirty="0">
                <a:latin typeface="Times New Roman"/>
                <a:cs typeface="Times New Roman"/>
              </a:rPr>
              <a:t>i</a:t>
            </a:r>
            <a:r>
              <a:rPr sz="1400" i="1" spc="-35" dirty="0">
                <a:latin typeface="Times New Roman"/>
                <a:cs typeface="Times New Roman"/>
              </a:rPr>
              <a:t> </a:t>
            </a:r>
            <a:r>
              <a:rPr sz="5100" i="1" spc="1867" baseline="3267" dirty="0">
                <a:latin typeface="Times New Roman"/>
                <a:cs typeface="Times New Roman"/>
              </a:rPr>
              <a:t>w</a:t>
            </a:r>
            <a:r>
              <a:rPr sz="1400" i="1" spc="254" dirty="0">
                <a:latin typeface="Times New Roman"/>
                <a:cs typeface="Times New Roman"/>
              </a:rPr>
              <a:t>i</a:t>
            </a:r>
            <a:r>
              <a:rPr sz="1400" i="1" spc="265" dirty="0">
                <a:latin typeface="Times New Roman"/>
                <a:cs typeface="Times New Roman"/>
              </a:rPr>
              <a:t>j</a:t>
            </a:r>
            <a:r>
              <a:rPr sz="1400" i="1" spc="-20" dirty="0">
                <a:latin typeface="Times New Roman"/>
                <a:cs typeface="Times New Roman"/>
              </a:rPr>
              <a:t> </a:t>
            </a:r>
            <a:r>
              <a:rPr sz="2925" spc="1139" baseline="28490" dirty="0">
                <a:latin typeface="Symbol"/>
                <a:cs typeface="Symbol"/>
              </a:rPr>
              <a:t></a:t>
            </a:r>
            <a:r>
              <a:rPr sz="5100" i="1" spc="1530" baseline="3267" dirty="0">
                <a:latin typeface="Times New Roman"/>
                <a:cs typeface="Times New Roman"/>
              </a:rPr>
              <a:t>b</a:t>
            </a:r>
            <a:r>
              <a:rPr sz="1400" i="1" spc="265" dirty="0">
                <a:latin typeface="Times New Roman"/>
                <a:cs typeface="Times New Roman"/>
              </a:rPr>
              <a:t>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053753" y="5784811"/>
            <a:ext cx="1142365" cy="544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5100" i="1" spc="487" baseline="-30228" dirty="0">
                <a:latin typeface="Times New Roman"/>
                <a:cs typeface="Times New Roman"/>
              </a:rPr>
              <a:t>e</a:t>
            </a:r>
            <a:r>
              <a:rPr sz="1950" spc="325" dirty="0">
                <a:latin typeface="Symbol"/>
                <a:cs typeface="Symbol"/>
              </a:rPr>
              <a:t></a:t>
            </a:r>
            <a:r>
              <a:rPr sz="5100" spc="487" baseline="-9803" dirty="0">
                <a:latin typeface="Symbol"/>
                <a:cs typeface="Symbol"/>
              </a:rPr>
              <a:t></a:t>
            </a:r>
            <a:endParaRPr sz="5100" baseline="-9803">
              <a:latin typeface="Symbol"/>
              <a:cs typeface="Symbo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390818" y="5468404"/>
            <a:ext cx="2574925" cy="74168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5080" algn="ctr">
              <a:lnSpc>
                <a:spcPts val="2795"/>
              </a:lnSpc>
              <a:spcBef>
                <a:spcPts val="135"/>
              </a:spcBef>
              <a:tabLst>
                <a:tab pos="543560" algn="l"/>
                <a:tab pos="1072515" algn="l"/>
                <a:tab pos="1505585" algn="l"/>
                <a:tab pos="2182495" algn="l"/>
              </a:tabLst>
            </a:pPr>
            <a:r>
              <a:rPr sz="2800" i="1" spc="1165" dirty="0">
                <a:latin typeface="Times New Roman"/>
                <a:cs typeface="Times New Roman"/>
              </a:rPr>
              <a:t>E	</a:t>
            </a:r>
            <a:r>
              <a:rPr sz="2800" spc="1045" dirty="0">
                <a:latin typeface="Symbol"/>
                <a:cs typeface="Symbol"/>
              </a:rPr>
              <a:t></a:t>
            </a:r>
            <a:r>
              <a:rPr sz="2800" spc="1045" dirty="0">
                <a:latin typeface="Times New Roman"/>
                <a:cs typeface="Times New Roman"/>
              </a:rPr>
              <a:t>	</a:t>
            </a:r>
            <a:r>
              <a:rPr sz="4200" spc="1432" baseline="35714" dirty="0">
                <a:latin typeface="Times New Roman"/>
                <a:cs typeface="Times New Roman"/>
              </a:rPr>
              <a:t>1	</a:t>
            </a:r>
            <a:r>
              <a:rPr sz="2800" spc="855" dirty="0">
                <a:latin typeface="Times New Roman"/>
                <a:cs typeface="Times New Roman"/>
              </a:rPr>
              <a:t>(</a:t>
            </a:r>
            <a:r>
              <a:rPr sz="2800" i="1" spc="855" dirty="0">
                <a:latin typeface="Times New Roman"/>
                <a:cs typeface="Times New Roman"/>
              </a:rPr>
              <a:t>d	</a:t>
            </a:r>
            <a:r>
              <a:rPr sz="2800" spc="1045" dirty="0">
                <a:latin typeface="Symbol"/>
                <a:cs typeface="Symbol"/>
              </a:rPr>
              <a:t></a:t>
            </a:r>
            <a:endParaRPr sz="2800">
              <a:latin typeface="Symbol"/>
              <a:cs typeface="Symbol"/>
            </a:endParaRPr>
          </a:p>
          <a:p>
            <a:pPr marR="52705" algn="ctr">
              <a:lnSpc>
                <a:spcPts val="2795"/>
              </a:lnSpc>
            </a:pPr>
            <a:r>
              <a:rPr sz="2800" spc="955" dirty="0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35" name="object 3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154618" y="4274680"/>
            <a:ext cx="776598" cy="176698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9092299" y="4056402"/>
            <a:ext cx="868044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600" i="1" spc="-55" dirty="0">
                <a:latin typeface="Times New Roman"/>
                <a:cs typeface="Times New Roman"/>
              </a:rPr>
              <a:t>w</a:t>
            </a:r>
            <a:r>
              <a:rPr sz="2250" spc="284" baseline="-7407" dirty="0">
                <a:latin typeface="Times New Roman"/>
                <a:cs typeface="Times New Roman"/>
              </a:rPr>
              <a:t>1</a:t>
            </a:r>
            <a:r>
              <a:rPr sz="3225" spc="67" baseline="11627" dirty="0">
                <a:latin typeface="Times New Roman"/>
                <a:cs typeface="Times New Roman"/>
              </a:rPr>
              <a:t>,</a:t>
            </a:r>
            <a:r>
              <a:rPr sz="3225" spc="-315" baseline="11627" dirty="0">
                <a:latin typeface="Times New Roman"/>
                <a:cs typeface="Times New Roman"/>
              </a:rPr>
              <a:t> </a:t>
            </a:r>
            <a:r>
              <a:rPr sz="2600" i="1" spc="125" dirty="0">
                <a:latin typeface="Times New Roman"/>
                <a:cs typeface="Times New Roman"/>
              </a:rPr>
              <a:t>w</a:t>
            </a:r>
            <a:r>
              <a:rPr sz="2250" spc="104" baseline="-7407" dirty="0">
                <a:latin typeface="Times New Roman"/>
                <a:cs typeface="Times New Roman"/>
              </a:rPr>
              <a:t>2</a:t>
            </a:r>
            <a:endParaRPr sz="2250" baseline="-7407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32966" y="745998"/>
            <a:ext cx="5400040" cy="524510"/>
          </a:xfrm>
          <a:prstGeom prst="rect">
            <a:avLst/>
          </a:prstGeom>
          <a:solidFill>
            <a:srgbClr val="4471C4"/>
          </a:solidFill>
          <a:ln w="41148">
            <a:solidFill>
              <a:srgbClr val="006FC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75"/>
              </a:spcBef>
            </a:pP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second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 method:</a:t>
            </a:r>
            <a:r>
              <a:rPr sz="28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Back</a:t>
            </a:r>
            <a:r>
              <a:rPr sz="28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FFFF"/>
                </a:solidFill>
                <a:latin typeface="Calibri"/>
                <a:cs typeface="Calibri"/>
              </a:rPr>
              <a:t>propagation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06751" y="54990"/>
            <a:ext cx="67671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2452370" algn="l"/>
              </a:tabLst>
            </a:pPr>
            <a:r>
              <a:rPr spc="-20" dirty="0"/>
              <a:t>Regarding</a:t>
            </a:r>
            <a:r>
              <a:rPr spc="-35" dirty="0"/>
              <a:t> </a:t>
            </a:r>
            <a:r>
              <a:rPr spc="5" dirty="0"/>
              <a:t>5</a:t>
            </a:r>
            <a:r>
              <a:rPr sz="3150" spc="7" baseline="25132" dirty="0"/>
              <a:t>th	</a:t>
            </a:r>
            <a:r>
              <a:rPr sz="3200" spc="-15" dirty="0"/>
              <a:t>step:</a:t>
            </a:r>
            <a:r>
              <a:rPr sz="3200" spc="-55" dirty="0"/>
              <a:t> </a:t>
            </a:r>
            <a:r>
              <a:rPr sz="3200" spc="-20" dirty="0"/>
              <a:t>Weights</a:t>
            </a:r>
            <a:r>
              <a:rPr sz="3200" spc="-30" dirty="0"/>
              <a:t> </a:t>
            </a:r>
            <a:r>
              <a:rPr sz="3200" spc="-10" dirty="0"/>
              <a:t>Adaptation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1782572" y="1468323"/>
            <a:ext cx="24714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0979" indent="-20891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21615" algn="l"/>
              </a:tabLst>
            </a:pPr>
            <a:r>
              <a:rPr sz="2400" b="1" spc="-25" dirty="0">
                <a:latin typeface="Calibri"/>
                <a:cs typeface="Calibri"/>
              </a:rPr>
              <a:t>Weight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derivative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42913" y="2157875"/>
            <a:ext cx="8857615" cy="1584325"/>
            <a:chOff x="1642913" y="2157875"/>
            <a:chExt cx="8857615" cy="158432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2913" y="2157875"/>
              <a:ext cx="8857069" cy="83205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02963" y="2962655"/>
              <a:ext cx="1914906" cy="77952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062010" y="3342013"/>
              <a:ext cx="681355" cy="0"/>
            </a:xfrm>
            <a:custGeom>
              <a:avLst/>
              <a:gdLst/>
              <a:ahLst/>
              <a:cxnLst/>
              <a:rect l="l" t="t" r="r" b="b"/>
              <a:pathLst>
                <a:path w="681354">
                  <a:moveTo>
                    <a:pt x="0" y="0"/>
                  </a:moveTo>
                  <a:lnTo>
                    <a:pt x="681089" y="0"/>
                  </a:lnTo>
                </a:path>
              </a:pathLst>
            </a:custGeom>
            <a:ln w="13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866877" y="3198542"/>
            <a:ext cx="1430655" cy="483234"/>
            <a:chOff x="1866877" y="3198542"/>
            <a:chExt cx="1430655" cy="483234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66877" y="3198542"/>
              <a:ext cx="1430326" cy="48286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285262" y="3418182"/>
              <a:ext cx="160655" cy="0"/>
            </a:xfrm>
            <a:custGeom>
              <a:avLst/>
              <a:gdLst/>
              <a:ahLst/>
              <a:cxnLst/>
              <a:rect l="l" t="t" r="r" b="b"/>
              <a:pathLst>
                <a:path w="160655">
                  <a:moveTo>
                    <a:pt x="0" y="0"/>
                  </a:moveTo>
                  <a:lnTo>
                    <a:pt x="160464" y="0"/>
                  </a:lnTo>
                </a:path>
              </a:pathLst>
            </a:custGeom>
            <a:ln w="115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812962" y="3232149"/>
            <a:ext cx="1511935" cy="4851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ts val="1795"/>
              </a:lnSpc>
              <a:spcBef>
                <a:spcPts val="120"/>
              </a:spcBef>
            </a:pPr>
            <a:r>
              <a:rPr sz="1800" i="1" spc="110" dirty="0">
                <a:latin typeface="Times New Roman"/>
                <a:cs typeface="Times New Roman"/>
              </a:rPr>
              <a:t>E</a:t>
            </a:r>
            <a:r>
              <a:rPr sz="1800" i="1" spc="120" dirty="0">
                <a:latin typeface="Times New Roman"/>
                <a:cs typeface="Times New Roman"/>
              </a:rPr>
              <a:t> </a:t>
            </a:r>
            <a:r>
              <a:rPr sz="1800" spc="100" dirty="0">
                <a:latin typeface="Symbol"/>
                <a:cs typeface="Symbol"/>
              </a:rPr>
              <a:t></a:t>
            </a:r>
            <a:r>
              <a:rPr sz="1800" spc="195" dirty="0">
                <a:latin typeface="Times New Roman"/>
                <a:cs typeface="Times New Roman"/>
              </a:rPr>
              <a:t> </a:t>
            </a:r>
            <a:r>
              <a:rPr sz="2700" spc="135" baseline="35493" dirty="0">
                <a:latin typeface="Times New Roman"/>
                <a:cs typeface="Times New Roman"/>
              </a:rPr>
              <a:t>1</a:t>
            </a:r>
            <a:r>
              <a:rPr sz="2700" spc="-22" baseline="35493" dirty="0">
                <a:latin typeface="Times New Roman"/>
                <a:cs typeface="Times New Roman"/>
              </a:rPr>
              <a:t> </a:t>
            </a:r>
            <a:r>
              <a:rPr sz="1800" spc="100" dirty="0">
                <a:latin typeface="Times New Roman"/>
                <a:cs typeface="Times New Roman"/>
              </a:rPr>
              <a:t>(</a:t>
            </a:r>
            <a:r>
              <a:rPr sz="1800" i="1" spc="100" dirty="0">
                <a:latin typeface="Times New Roman"/>
                <a:cs typeface="Times New Roman"/>
              </a:rPr>
              <a:t>d</a:t>
            </a:r>
            <a:r>
              <a:rPr sz="1800" i="1" spc="70" dirty="0">
                <a:latin typeface="Times New Roman"/>
                <a:cs typeface="Times New Roman"/>
              </a:rPr>
              <a:t> </a:t>
            </a:r>
            <a:r>
              <a:rPr sz="1800" spc="100" dirty="0">
                <a:latin typeface="Symbol"/>
                <a:cs typeface="Symbol"/>
              </a:rPr>
              <a:t>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i="1" spc="135" dirty="0">
                <a:latin typeface="Times New Roman"/>
                <a:cs typeface="Times New Roman"/>
              </a:rPr>
              <a:t>y</a:t>
            </a:r>
            <a:r>
              <a:rPr sz="1800" spc="135" dirty="0">
                <a:latin typeface="Times New Roman"/>
                <a:cs typeface="Times New Roman"/>
              </a:rPr>
              <a:t>)</a:t>
            </a:r>
            <a:r>
              <a:rPr sz="1875" spc="202" baseline="35555" dirty="0">
                <a:latin typeface="Times New Roman"/>
                <a:cs typeface="Times New Roman"/>
              </a:rPr>
              <a:t>2</a:t>
            </a:r>
            <a:endParaRPr sz="1875" baseline="35555">
              <a:latin typeface="Times New Roman"/>
              <a:cs typeface="Times New Roman"/>
            </a:endParaRPr>
          </a:p>
          <a:p>
            <a:pPr marL="493395">
              <a:lnSpc>
                <a:spcPts val="1795"/>
              </a:lnSpc>
            </a:pPr>
            <a:r>
              <a:rPr sz="1800" spc="9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17615" y="2853359"/>
            <a:ext cx="713105" cy="87312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56515" algn="ctr">
              <a:lnSpc>
                <a:spcPct val="100000"/>
              </a:lnSpc>
              <a:spcBef>
                <a:spcPts val="795"/>
              </a:spcBef>
            </a:pPr>
            <a:r>
              <a:rPr sz="2200" spc="-110" dirty="0"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2200" spc="55" dirty="0">
                <a:latin typeface="Times New Roman"/>
                <a:cs typeface="Times New Roman"/>
              </a:rPr>
              <a:t>1</a:t>
            </a:r>
            <a:r>
              <a:rPr sz="2200" spc="-120" dirty="0">
                <a:latin typeface="Symbol"/>
                <a:cs typeface="Symbol"/>
              </a:rPr>
              <a:t></a:t>
            </a:r>
            <a:r>
              <a:rPr sz="2200" spc="-204" dirty="0">
                <a:latin typeface="Times New Roman"/>
                <a:cs typeface="Times New Roman"/>
              </a:rPr>
              <a:t> </a:t>
            </a:r>
            <a:r>
              <a:rPr sz="2200" spc="25" dirty="0">
                <a:latin typeface="Times New Roman"/>
                <a:cs typeface="Times New Roman"/>
              </a:rPr>
              <a:t>e</a:t>
            </a:r>
            <a:r>
              <a:rPr sz="2250" spc="44" baseline="37037" dirty="0">
                <a:latin typeface="Symbol"/>
                <a:cs typeface="Symbol"/>
              </a:rPr>
              <a:t></a:t>
            </a:r>
            <a:r>
              <a:rPr sz="2250" i="1" spc="-67" baseline="37037" dirty="0">
                <a:latin typeface="Times New Roman"/>
                <a:cs typeface="Times New Roman"/>
              </a:rPr>
              <a:t>s</a:t>
            </a:r>
            <a:endParaRPr sz="2250" baseline="37037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35966" y="3120477"/>
            <a:ext cx="1071880" cy="3600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200" i="1" spc="-100" dirty="0">
                <a:latin typeface="Times New Roman"/>
                <a:cs typeface="Times New Roman"/>
              </a:rPr>
              <a:t>y </a:t>
            </a:r>
            <a:r>
              <a:rPr sz="2200" spc="-120" dirty="0">
                <a:latin typeface="Symbol"/>
                <a:cs typeface="Symbol"/>
              </a:rPr>
              <a:t></a:t>
            </a:r>
            <a:r>
              <a:rPr sz="2200" spc="-120" dirty="0">
                <a:latin typeface="Times New Roman"/>
                <a:cs typeface="Times New Roman"/>
              </a:rPr>
              <a:t> </a:t>
            </a:r>
            <a:r>
              <a:rPr sz="2200" spc="-235" dirty="0">
                <a:latin typeface="Times New Roman"/>
                <a:cs typeface="Times New Roman"/>
              </a:rPr>
              <a:t> </a:t>
            </a:r>
            <a:r>
              <a:rPr sz="2200" i="1" spc="-60" dirty="0">
                <a:latin typeface="Times New Roman"/>
                <a:cs typeface="Times New Roman"/>
              </a:rPr>
              <a:t>f</a:t>
            </a:r>
            <a:r>
              <a:rPr sz="2200" i="1" spc="-8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(</a:t>
            </a:r>
            <a:r>
              <a:rPr sz="2200" i="1" spc="-25" dirty="0">
                <a:latin typeface="Times New Roman"/>
                <a:cs typeface="Times New Roman"/>
              </a:rPr>
              <a:t>s</a:t>
            </a:r>
            <a:r>
              <a:rPr sz="2200" spc="-75" dirty="0">
                <a:latin typeface="Times New Roman"/>
                <a:cs typeface="Times New Roman"/>
              </a:rPr>
              <a:t>)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20" dirty="0">
                <a:latin typeface="Symbol"/>
                <a:cs typeface="Symbol"/>
              </a:rPr>
              <a:t></a:t>
            </a:r>
            <a:endParaRPr sz="2200">
              <a:latin typeface="Symbol"/>
              <a:cs typeface="Symbol"/>
            </a:endParaRPr>
          </a:p>
        </p:txBody>
      </p: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23388" y="3216348"/>
            <a:ext cx="2416503" cy="258522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6070199" y="3079500"/>
            <a:ext cx="2499360" cy="4254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3225" i="1" spc="112" baseline="11627" dirty="0">
                <a:latin typeface="Times New Roman"/>
                <a:cs typeface="Times New Roman"/>
              </a:rPr>
              <a:t>s</a:t>
            </a:r>
            <a:r>
              <a:rPr sz="3225" i="1" spc="142" baseline="11627" dirty="0">
                <a:latin typeface="Times New Roman"/>
                <a:cs typeface="Times New Roman"/>
              </a:rPr>
              <a:t> </a:t>
            </a:r>
            <a:r>
              <a:rPr sz="3225" spc="157" baseline="11627" dirty="0">
                <a:latin typeface="Symbol"/>
                <a:cs typeface="Symbol"/>
              </a:rPr>
              <a:t></a:t>
            </a:r>
            <a:r>
              <a:rPr sz="3225" spc="254" baseline="11627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x</a:t>
            </a:r>
            <a:r>
              <a:rPr sz="2250" spc="104" baseline="-7407" dirty="0">
                <a:latin typeface="Times New Roman"/>
                <a:cs typeface="Times New Roman"/>
              </a:rPr>
              <a:t>1</a:t>
            </a:r>
            <a:r>
              <a:rPr sz="2250" spc="-217" baseline="-7407" dirty="0">
                <a:latin typeface="Times New Roman"/>
                <a:cs typeface="Times New Roman"/>
              </a:rPr>
              <a:t> </a:t>
            </a:r>
            <a:r>
              <a:rPr sz="2600" i="1" spc="-55" dirty="0">
                <a:latin typeface="Times New Roman"/>
                <a:cs typeface="Times New Roman"/>
              </a:rPr>
              <a:t>w</a:t>
            </a:r>
            <a:r>
              <a:rPr sz="2250" spc="104" baseline="-7407" dirty="0">
                <a:latin typeface="Times New Roman"/>
                <a:cs typeface="Times New Roman"/>
              </a:rPr>
              <a:t>1</a:t>
            </a:r>
            <a:r>
              <a:rPr sz="2250" spc="-142" baseline="-7407" dirty="0">
                <a:latin typeface="Times New Roman"/>
                <a:cs typeface="Times New Roman"/>
              </a:rPr>
              <a:t> </a:t>
            </a:r>
            <a:r>
              <a:rPr sz="3225" spc="157" baseline="11627" dirty="0">
                <a:latin typeface="Symbol"/>
                <a:cs typeface="Symbol"/>
              </a:rPr>
              <a:t></a:t>
            </a:r>
            <a:r>
              <a:rPr sz="3225" spc="44" baseline="11627" dirty="0">
                <a:latin typeface="Times New Roman"/>
                <a:cs typeface="Times New Roman"/>
              </a:rPr>
              <a:t> </a:t>
            </a:r>
            <a:r>
              <a:rPr sz="2600" i="1" spc="185" dirty="0">
                <a:latin typeface="Times New Roman"/>
                <a:cs typeface="Times New Roman"/>
              </a:rPr>
              <a:t>x</a:t>
            </a:r>
            <a:r>
              <a:rPr sz="2250" spc="104" baseline="-7407" dirty="0">
                <a:latin typeface="Times New Roman"/>
                <a:cs typeface="Times New Roman"/>
              </a:rPr>
              <a:t>2</a:t>
            </a:r>
            <a:r>
              <a:rPr sz="2250" spc="-30" baseline="-7407" dirty="0">
                <a:latin typeface="Times New Roman"/>
                <a:cs typeface="Times New Roman"/>
              </a:rPr>
              <a:t> </a:t>
            </a:r>
            <a:r>
              <a:rPr sz="2600" i="1" spc="125" dirty="0">
                <a:latin typeface="Times New Roman"/>
                <a:cs typeface="Times New Roman"/>
              </a:rPr>
              <a:t>w</a:t>
            </a:r>
            <a:r>
              <a:rPr sz="2250" spc="104" baseline="-7407" dirty="0">
                <a:latin typeface="Times New Roman"/>
                <a:cs typeface="Times New Roman"/>
              </a:rPr>
              <a:t>2</a:t>
            </a:r>
            <a:r>
              <a:rPr sz="2250" spc="44" baseline="-7407" dirty="0">
                <a:latin typeface="Times New Roman"/>
                <a:cs typeface="Times New Roman"/>
              </a:rPr>
              <a:t> </a:t>
            </a:r>
            <a:r>
              <a:rPr sz="3225" spc="157" baseline="11627" dirty="0">
                <a:latin typeface="Symbol"/>
                <a:cs typeface="Symbol"/>
              </a:rPr>
              <a:t></a:t>
            </a:r>
            <a:r>
              <a:rPr sz="3225" spc="-277" baseline="11627" dirty="0">
                <a:latin typeface="Times New Roman"/>
                <a:cs typeface="Times New Roman"/>
              </a:rPr>
              <a:t> </a:t>
            </a:r>
            <a:r>
              <a:rPr sz="2600" i="1" spc="105" dirty="0">
                <a:latin typeface="Times New Roman"/>
                <a:cs typeface="Times New Roman"/>
              </a:rPr>
              <a:t>b</a:t>
            </a:r>
            <a:endParaRPr sz="2600">
              <a:latin typeface="Times New Roman"/>
              <a:cs typeface="Times New Roman"/>
            </a:endParaRPr>
          </a:p>
        </p:txBody>
      </p:sp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154618" y="3323704"/>
            <a:ext cx="776598" cy="176698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9079599" y="3105426"/>
            <a:ext cx="880744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5"/>
              </a:spcBef>
            </a:pPr>
            <a:r>
              <a:rPr sz="2600" i="1" spc="-55" dirty="0">
                <a:latin typeface="Times New Roman"/>
                <a:cs typeface="Times New Roman"/>
              </a:rPr>
              <a:t>w</a:t>
            </a:r>
            <a:r>
              <a:rPr sz="2250" spc="284" baseline="-7407" dirty="0">
                <a:latin typeface="Times New Roman"/>
                <a:cs typeface="Times New Roman"/>
              </a:rPr>
              <a:t>1</a:t>
            </a:r>
            <a:r>
              <a:rPr sz="3225" spc="67" baseline="11627" dirty="0">
                <a:latin typeface="Times New Roman"/>
                <a:cs typeface="Times New Roman"/>
              </a:rPr>
              <a:t>,</a:t>
            </a:r>
            <a:r>
              <a:rPr sz="3225" spc="-315" baseline="11627" dirty="0">
                <a:latin typeface="Times New Roman"/>
                <a:cs typeface="Times New Roman"/>
              </a:rPr>
              <a:t> </a:t>
            </a:r>
            <a:r>
              <a:rPr sz="2600" i="1" spc="125" dirty="0">
                <a:latin typeface="Times New Roman"/>
                <a:cs typeface="Times New Roman"/>
              </a:rPr>
              <a:t>w</a:t>
            </a:r>
            <a:r>
              <a:rPr sz="2250" spc="104" baseline="-7407" dirty="0">
                <a:latin typeface="Times New Roman"/>
                <a:cs typeface="Times New Roman"/>
              </a:rPr>
              <a:t>2</a:t>
            </a:r>
            <a:endParaRPr sz="2250" baseline="-7407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345435" y="3710940"/>
            <a:ext cx="7399655" cy="805180"/>
            <a:chOff x="2345435" y="3710940"/>
            <a:chExt cx="7399655" cy="805180"/>
          </a:xfrm>
        </p:grpSpPr>
        <p:sp>
          <p:nvSpPr>
            <p:cNvPr id="20" name="object 20"/>
            <p:cNvSpPr/>
            <p:nvPr/>
          </p:nvSpPr>
          <p:spPr>
            <a:xfrm>
              <a:off x="3386962" y="3788664"/>
              <a:ext cx="1096010" cy="721360"/>
            </a:xfrm>
            <a:custGeom>
              <a:avLst/>
              <a:gdLst/>
              <a:ahLst/>
              <a:cxnLst/>
              <a:rect l="l" t="t" r="r" b="b"/>
              <a:pathLst>
                <a:path w="1096010" h="721360">
                  <a:moveTo>
                    <a:pt x="945388" y="0"/>
                  </a:moveTo>
                  <a:lnTo>
                    <a:pt x="735202" y="180212"/>
                  </a:lnTo>
                  <a:lnTo>
                    <a:pt x="825246" y="180212"/>
                  </a:lnTo>
                  <a:lnTo>
                    <a:pt x="810273" y="219754"/>
                  </a:lnTo>
                  <a:lnTo>
                    <a:pt x="792537" y="258259"/>
                  </a:lnTo>
                  <a:lnTo>
                    <a:pt x="772130" y="295667"/>
                  </a:lnTo>
                  <a:lnTo>
                    <a:pt x="749145" y="331917"/>
                  </a:lnTo>
                  <a:lnTo>
                    <a:pt x="723673" y="366949"/>
                  </a:lnTo>
                  <a:lnTo>
                    <a:pt x="695809" y="400703"/>
                  </a:lnTo>
                  <a:lnTo>
                    <a:pt x="665644" y="433118"/>
                  </a:lnTo>
                  <a:lnTo>
                    <a:pt x="633271" y="464134"/>
                  </a:lnTo>
                  <a:lnTo>
                    <a:pt x="598782" y="493689"/>
                  </a:lnTo>
                  <a:lnTo>
                    <a:pt x="562270" y="521725"/>
                  </a:lnTo>
                  <a:lnTo>
                    <a:pt x="523827" y="548179"/>
                  </a:lnTo>
                  <a:lnTo>
                    <a:pt x="483546" y="572992"/>
                  </a:lnTo>
                  <a:lnTo>
                    <a:pt x="441520" y="596104"/>
                  </a:lnTo>
                  <a:lnTo>
                    <a:pt x="397840" y="617453"/>
                  </a:lnTo>
                  <a:lnTo>
                    <a:pt x="352600" y="636979"/>
                  </a:lnTo>
                  <a:lnTo>
                    <a:pt x="305892" y="654623"/>
                  </a:lnTo>
                  <a:lnTo>
                    <a:pt x="257809" y="670322"/>
                  </a:lnTo>
                  <a:lnTo>
                    <a:pt x="208443" y="684018"/>
                  </a:lnTo>
                  <a:lnTo>
                    <a:pt x="157886" y="695649"/>
                  </a:lnTo>
                  <a:lnTo>
                    <a:pt x="106232" y="705155"/>
                  </a:lnTo>
                  <a:lnTo>
                    <a:pt x="53572" y="712475"/>
                  </a:lnTo>
                  <a:lnTo>
                    <a:pt x="0" y="717550"/>
                  </a:lnTo>
                  <a:lnTo>
                    <a:pt x="53235" y="720295"/>
                  </a:lnTo>
                  <a:lnTo>
                    <a:pt x="106052" y="720768"/>
                  </a:lnTo>
                  <a:lnTo>
                    <a:pt x="158358" y="719019"/>
                  </a:lnTo>
                  <a:lnTo>
                    <a:pt x="210059" y="715097"/>
                  </a:lnTo>
                  <a:lnTo>
                    <a:pt x="261062" y="709053"/>
                  </a:lnTo>
                  <a:lnTo>
                    <a:pt x="311274" y="700936"/>
                  </a:lnTo>
                  <a:lnTo>
                    <a:pt x="360600" y="690797"/>
                  </a:lnTo>
                  <a:lnTo>
                    <a:pt x="408948" y="678685"/>
                  </a:lnTo>
                  <a:lnTo>
                    <a:pt x="456225" y="664650"/>
                  </a:lnTo>
                  <a:lnTo>
                    <a:pt x="502336" y="648742"/>
                  </a:lnTo>
                  <a:lnTo>
                    <a:pt x="547189" y="631011"/>
                  </a:lnTo>
                  <a:lnTo>
                    <a:pt x="590690" y="611507"/>
                  </a:lnTo>
                  <a:lnTo>
                    <a:pt x="632745" y="590280"/>
                  </a:lnTo>
                  <a:lnTo>
                    <a:pt x="673262" y="567379"/>
                  </a:lnTo>
                  <a:lnTo>
                    <a:pt x="712147" y="542855"/>
                  </a:lnTo>
                  <a:lnTo>
                    <a:pt x="749307" y="516757"/>
                  </a:lnTo>
                  <a:lnTo>
                    <a:pt x="784647" y="489136"/>
                  </a:lnTo>
                  <a:lnTo>
                    <a:pt x="818076" y="460040"/>
                  </a:lnTo>
                  <a:lnTo>
                    <a:pt x="849499" y="429522"/>
                  </a:lnTo>
                  <a:lnTo>
                    <a:pt x="878823" y="397629"/>
                  </a:lnTo>
                  <a:lnTo>
                    <a:pt x="905954" y="364412"/>
                  </a:lnTo>
                  <a:lnTo>
                    <a:pt x="930800" y="329920"/>
                  </a:lnTo>
                  <a:lnTo>
                    <a:pt x="953267" y="294205"/>
                  </a:lnTo>
                  <a:lnTo>
                    <a:pt x="973261" y="257315"/>
                  </a:lnTo>
                  <a:lnTo>
                    <a:pt x="990689" y="219301"/>
                  </a:lnTo>
                  <a:lnTo>
                    <a:pt x="1005459" y="180212"/>
                  </a:lnTo>
                  <a:lnTo>
                    <a:pt x="1095628" y="180212"/>
                  </a:lnTo>
                  <a:lnTo>
                    <a:pt x="94538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51531" y="3788664"/>
              <a:ext cx="1125855" cy="721360"/>
            </a:xfrm>
            <a:custGeom>
              <a:avLst/>
              <a:gdLst/>
              <a:ahLst/>
              <a:cxnLst/>
              <a:rect l="l" t="t" r="r" b="b"/>
              <a:pathLst>
                <a:path w="1125854" h="721360">
                  <a:moveTo>
                    <a:pt x="180212" y="0"/>
                  </a:moveTo>
                  <a:lnTo>
                    <a:pt x="0" y="0"/>
                  </a:lnTo>
                  <a:lnTo>
                    <a:pt x="1496" y="40908"/>
                  </a:lnTo>
                  <a:lnTo>
                    <a:pt x="5933" y="81217"/>
                  </a:lnTo>
                  <a:lnTo>
                    <a:pt x="13230" y="120866"/>
                  </a:lnTo>
                  <a:lnTo>
                    <a:pt x="23307" y="159795"/>
                  </a:lnTo>
                  <a:lnTo>
                    <a:pt x="36085" y="197942"/>
                  </a:lnTo>
                  <a:lnTo>
                    <a:pt x="51484" y="235246"/>
                  </a:lnTo>
                  <a:lnTo>
                    <a:pt x="69424" y="271648"/>
                  </a:lnTo>
                  <a:lnTo>
                    <a:pt x="89825" y="307085"/>
                  </a:lnTo>
                  <a:lnTo>
                    <a:pt x="112607" y="341498"/>
                  </a:lnTo>
                  <a:lnTo>
                    <a:pt x="137691" y="374825"/>
                  </a:lnTo>
                  <a:lnTo>
                    <a:pt x="164996" y="407005"/>
                  </a:lnTo>
                  <a:lnTo>
                    <a:pt x="194443" y="437979"/>
                  </a:lnTo>
                  <a:lnTo>
                    <a:pt x="225952" y="467683"/>
                  </a:lnTo>
                  <a:lnTo>
                    <a:pt x="259443" y="496059"/>
                  </a:lnTo>
                  <a:lnTo>
                    <a:pt x="294837" y="523045"/>
                  </a:lnTo>
                  <a:lnTo>
                    <a:pt x="332053" y="548581"/>
                  </a:lnTo>
                  <a:lnTo>
                    <a:pt x="371011" y="572605"/>
                  </a:lnTo>
                  <a:lnTo>
                    <a:pt x="411633" y="595056"/>
                  </a:lnTo>
                  <a:lnTo>
                    <a:pt x="453838" y="615875"/>
                  </a:lnTo>
                  <a:lnTo>
                    <a:pt x="497545" y="634999"/>
                  </a:lnTo>
                  <a:lnTo>
                    <a:pt x="542677" y="652369"/>
                  </a:lnTo>
                  <a:lnTo>
                    <a:pt x="589151" y="667922"/>
                  </a:lnTo>
                  <a:lnTo>
                    <a:pt x="636890" y="681600"/>
                  </a:lnTo>
                  <a:lnTo>
                    <a:pt x="685812" y="693340"/>
                  </a:lnTo>
                  <a:lnTo>
                    <a:pt x="735838" y="703082"/>
                  </a:lnTo>
                  <a:lnTo>
                    <a:pt x="786889" y="710765"/>
                  </a:lnTo>
                  <a:lnTo>
                    <a:pt x="838884" y="716328"/>
                  </a:lnTo>
                  <a:lnTo>
                    <a:pt x="891743" y="719710"/>
                  </a:lnTo>
                  <a:lnTo>
                    <a:pt x="945388" y="720852"/>
                  </a:lnTo>
                  <a:lnTo>
                    <a:pt x="1125601" y="720852"/>
                  </a:lnTo>
                  <a:lnTo>
                    <a:pt x="1071956" y="719710"/>
                  </a:lnTo>
                  <a:lnTo>
                    <a:pt x="1019097" y="716328"/>
                  </a:lnTo>
                  <a:lnTo>
                    <a:pt x="967102" y="710765"/>
                  </a:lnTo>
                  <a:lnTo>
                    <a:pt x="916051" y="703082"/>
                  </a:lnTo>
                  <a:lnTo>
                    <a:pt x="866025" y="693340"/>
                  </a:lnTo>
                  <a:lnTo>
                    <a:pt x="817103" y="681600"/>
                  </a:lnTo>
                  <a:lnTo>
                    <a:pt x="769364" y="667922"/>
                  </a:lnTo>
                  <a:lnTo>
                    <a:pt x="722890" y="652369"/>
                  </a:lnTo>
                  <a:lnTo>
                    <a:pt x="677758" y="634999"/>
                  </a:lnTo>
                  <a:lnTo>
                    <a:pt x="634051" y="615875"/>
                  </a:lnTo>
                  <a:lnTo>
                    <a:pt x="591846" y="595056"/>
                  </a:lnTo>
                  <a:lnTo>
                    <a:pt x="551224" y="572605"/>
                  </a:lnTo>
                  <a:lnTo>
                    <a:pt x="512266" y="548581"/>
                  </a:lnTo>
                  <a:lnTo>
                    <a:pt x="475050" y="523045"/>
                  </a:lnTo>
                  <a:lnTo>
                    <a:pt x="439656" y="496059"/>
                  </a:lnTo>
                  <a:lnTo>
                    <a:pt x="406165" y="467683"/>
                  </a:lnTo>
                  <a:lnTo>
                    <a:pt x="374656" y="437979"/>
                  </a:lnTo>
                  <a:lnTo>
                    <a:pt x="345209" y="407005"/>
                  </a:lnTo>
                  <a:lnTo>
                    <a:pt x="317904" y="374825"/>
                  </a:lnTo>
                  <a:lnTo>
                    <a:pt x="292820" y="341498"/>
                  </a:lnTo>
                  <a:lnTo>
                    <a:pt x="270038" y="307085"/>
                  </a:lnTo>
                  <a:lnTo>
                    <a:pt x="249637" y="271648"/>
                  </a:lnTo>
                  <a:lnTo>
                    <a:pt x="231697" y="235246"/>
                  </a:lnTo>
                  <a:lnTo>
                    <a:pt x="216298" y="197942"/>
                  </a:lnTo>
                  <a:lnTo>
                    <a:pt x="203520" y="159795"/>
                  </a:lnTo>
                  <a:lnTo>
                    <a:pt x="193443" y="120866"/>
                  </a:lnTo>
                  <a:lnTo>
                    <a:pt x="186146" y="81217"/>
                  </a:lnTo>
                  <a:lnTo>
                    <a:pt x="181709" y="40908"/>
                  </a:lnTo>
                  <a:lnTo>
                    <a:pt x="180212" y="0"/>
                  </a:lnTo>
                  <a:close/>
                </a:path>
              </a:pathLst>
            </a:custGeom>
            <a:solidFill>
              <a:srgbClr val="375C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51531" y="3788664"/>
              <a:ext cx="2131060" cy="721360"/>
            </a:xfrm>
            <a:custGeom>
              <a:avLst/>
              <a:gdLst/>
              <a:ahLst/>
              <a:cxnLst/>
              <a:rect l="l" t="t" r="r" b="b"/>
              <a:pathLst>
                <a:path w="2131060" h="721360">
                  <a:moveTo>
                    <a:pt x="1035431" y="717550"/>
                  </a:moveTo>
                  <a:lnTo>
                    <a:pt x="1089003" y="712475"/>
                  </a:lnTo>
                  <a:lnTo>
                    <a:pt x="1141663" y="705155"/>
                  </a:lnTo>
                  <a:lnTo>
                    <a:pt x="1193317" y="695649"/>
                  </a:lnTo>
                  <a:lnTo>
                    <a:pt x="1243874" y="684018"/>
                  </a:lnTo>
                  <a:lnTo>
                    <a:pt x="1293240" y="670322"/>
                  </a:lnTo>
                  <a:lnTo>
                    <a:pt x="1341323" y="654623"/>
                  </a:lnTo>
                  <a:lnTo>
                    <a:pt x="1388031" y="636979"/>
                  </a:lnTo>
                  <a:lnTo>
                    <a:pt x="1433271" y="617453"/>
                  </a:lnTo>
                  <a:lnTo>
                    <a:pt x="1476951" y="596104"/>
                  </a:lnTo>
                  <a:lnTo>
                    <a:pt x="1518977" y="572992"/>
                  </a:lnTo>
                  <a:lnTo>
                    <a:pt x="1559258" y="548179"/>
                  </a:lnTo>
                  <a:lnTo>
                    <a:pt x="1597701" y="521725"/>
                  </a:lnTo>
                  <a:lnTo>
                    <a:pt x="1634213" y="493689"/>
                  </a:lnTo>
                  <a:lnTo>
                    <a:pt x="1668702" y="464134"/>
                  </a:lnTo>
                  <a:lnTo>
                    <a:pt x="1701075" y="433118"/>
                  </a:lnTo>
                  <a:lnTo>
                    <a:pt x="1731240" y="400703"/>
                  </a:lnTo>
                  <a:lnTo>
                    <a:pt x="1759104" y="366949"/>
                  </a:lnTo>
                  <a:lnTo>
                    <a:pt x="1784576" y="331917"/>
                  </a:lnTo>
                  <a:lnTo>
                    <a:pt x="1807561" y="295667"/>
                  </a:lnTo>
                  <a:lnTo>
                    <a:pt x="1827968" y="258259"/>
                  </a:lnTo>
                  <a:lnTo>
                    <a:pt x="1845704" y="219754"/>
                  </a:lnTo>
                  <a:lnTo>
                    <a:pt x="1860677" y="180212"/>
                  </a:lnTo>
                  <a:lnTo>
                    <a:pt x="1770633" y="180212"/>
                  </a:lnTo>
                  <a:lnTo>
                    <a:pt x="1980819" y="0"/>
                  </a:lnTo>
                  <a:lnTo>
                    <a:pt x="2131060" y="180212"/>
                  </a:lnTo>
                  <a:lnTo>
                    <a:pt x="2040890" y="180212"/>
                  </a:lnTo>
                  <a:lnTo>
                    <a:pt x="2026043" y="219487"/>
                  </a:lnTo>
                  <a:lnTo>
                    <a:pt x="2008488" y="257707"/>
                  </a:lnTo>
                  <a:lnTo>
                    <a:pt x="1988319" y="294819"/>
                  </a:lnTo>
                  <a:lnTo>
                    <a:pt x="1965629" y="330767"/>
                  </a:lnTo>
                  <a:lnTo>
                    <a:pt x="1940510" y="365497"/>
                  </a:lnTo>
                  <a:lnTo>
                    <a:pt x="1913056" y="398954"/>
                  </a:lnTo>
                  <a:lnTo>
                    <a:pt x="1883360" y="431083"/>
                  </a:lnTo>
                  <a:lnTo>
                    <a:pt x="1851514" y="461828"/>
                  </a:lnTo>
                  <a:lnTo>
                    <a:pt x="1817612" y="491135"/>
                  </a:lnTo>
                  <a:lnTo>
                    <a:pt x="1781746" y="518950"/>
                  </a:lnTo>
                  <a:lnTo>
                    <a:pt x="1744011" y="545216"/>
                  </a:lnTo>
                  <a:lnTo>
                    <a:pt x="1704498" y="569880"/>
                  </a:lnTo>
                  <a:lnTo>
                    <a:pt x="1663302" y="592887"/>
                  </a:lnTo>
                  <a:lnTo>
                    <a:pt x="1620514" y="614180"/>
                  </a:lnTo>
                  <a:lnTo>
                    <a:pt x="1576228" y="633707"/>
                  </a:lnTo>
                  <a:lnTo>
                    <a:pt x="1530538" y="651411"/>
                  </a:lnTo>
                  <a:lnTo>
                    <a:pt x="1483535" y="667238"/>
                  </a:lnTo>
                  <a:lnTo>
                    <a:pt x="1435314" y="681132"/>
                  </a:lnTo>
                  <a:lnTo>
                    <a:pt x="1385967" y="693040"/>
                  </a:lnTo>
                  <a:lnTo>
                    <a:pt x="1335587" y="702906"/>
                  </a:lnTo>
                  <a:lnTo>
                    <a:pt x="1284267" y="710675"/>
                  </a:lnTo>
                  <a:lnTo>
                    <a:pt x="1232101" y="716292"/>
                  </a:lnTo>
                  <a:lnTo>
                    <a:pt x="1179181" y="719702"/>
                  </a:lnTo>
                  <a:lnTo>
                    <a:pt x="1125601" y="720852"/>
                  </a:lnTo>
                  <a:lnTo>
                    <a:pt x="945388" y="720852"/>
                  </a:lnTo>
                  <a:lnTo>
                    <a:pt x="891743" y="719710"/>
                  </a:lnTo>
                  <a:lnTo>
                    <a:pt x="838884" y="716328"/>
                  </a:lnTo>
                  <a:lnTo>
                    <a:pt x="786889" y="710765"/>
                  </a:lnTo>
                  <a:lnTo>
                    <a:pt x="735838" y="703082"/>
                  </a:lnTo>
                  <a:lnTo>
                    <a:pt x="685812" y="693340"/>
                  </a:lnTo>
                  <a:lnTo>
                    <a:pt x="636890" y="681600"/>
                  </a:lnTo>
                  <a:lnTo>
                    <a:pt x="589151" y="667922"/>
                  </a:lnTo>
                  <a:lnTo>
                    <a:pt x="542677" y="652369"/>
                  </a:lnTo>
                  <a:lnTo>
                    <a:pt x="497545" y="634999"/>
                  </a:lnTo>
                  <a:lnTo>
                    <a:pt x="453838" y="615875"/>
                  </a:lnTo>
                  <a:lnTo>
                    <a:pt x="411633" y="595056"/>
                  </a:lnTo>
                  <a:lnTo>
                    <a:pt x="371011" y="572605"/>
                  </a:lnTo>
                  <a:lnTo>
                    <a:pt x="332053" y="548581"/>
                  </a:lnTo>
                  <a:lnTo>
                    <a:pt x="294837" y="523045"/>
                  </a:lnTo>
                  <a:lnTo>
                    <a:pt x="259443" y="496059"/>
                  </a:lnTo>
                  <a:lnTo>
                    <a:pt x="225952" y="467683"/>
                  </a:lnTo>
                  <a:lnTo>
                    <a:pt x="194443" y="437979"/>
                  </a:lnTo>
                  <a:lnTo>
                    <a:pt x="164996" y="407005"/>
                  </a:lnTo>
                  <a:lnTo>
                    <a:pt x="137691" y="374825"/>
                  </a:lnTo>
                  <a:lnTo>
                    <a:pt x="112607" y="341498"/>
                  </a:lnTo>
                  <a:lnTo>
                    <a:pt x="89825" y="307085"/>
                  </a:lnTo>
                  <a:lnTo>
                    <a:pt x="69424" y="271648"/>
                  </a:lnTo>
                  <a:lnTo>
                    <a:pt x="51484" y="235246"/>
                  </a:lnTo>
                  <a:lnTo>
                    <a:pt x="36085" y="197942"/>
                  </a:lnTo>
                  <a:lnTo>
                    <a:pt x="23307" y="159795"/>
                  </a:lnTo>
                  <a:lnTo>
                    <a:pt x="13230" y="120866"/>
                  </a:lnTo>
                  <a:lnTo>
                    <a:pt x="5933" y="81217"/>
                  </a:lnTo>
                  <a:lnTo>
                    <a:pt x="1496" y="40908"/>
                  </a:lnTo>
                  <a:lnTo>
                    <a:pt x="0" y="0"/>
                  </a:lnTo>
                  <a:lnTo>
                    <a:pt x="180212" y="0"/>
                  </a:lnTo>
                  <a:lnTo>
                    <a:pt x="181709" y="40908"/>
                  </a:lnTo>
                  <a:lnTo>
                    <a:pt x="186146" y="81217"/>
                  </a:lnTo>
                  <a:lnTo>
                    <a:pt x="193443" y="120866"/>
                  </a:lnTo>
                  <a:lnTo>
                    <a:pt x="203520" y="159795"/>
                  </a:lnTo>
                  <a:lnTo>
                    <a:pt x="216298" y="197942"/>
                  </a:lnTo>
                  <a:lnTo>
                    <a:pt x="231697" y="235246"/>
                  </a:lnTo>
                  <a:lnTo>
                    <a:pt x="249637" y="271648"/>
                  </a:lnTo>
                  <a:lnTo>
                    <a:pt x="270038" y="307085"/>
                  </a:lnTo>
                  <a:lnTo>
                    <a:pt x="292820" y="341498"/>
                  </a:lnTo>
                  <a:lnTo>
                    <a:pt x="317904" y="374825"/>
                  </a:lnTo>
                  <a:lnTo>
                    <a:pt x="345209" y="407005"/>
                  </a:lnTo>
                  <a:lnTo>
                    <a:pt x="374656" y="437979"/>
                  </a:lnTo>
                  <a:lnTo>
                    <a:pt x="406165" y="467683"/>
                  </a:lnTo>
                  <a:lnTo>
                    <a:pt x="439656" y="496059"/>
                  </a:lnTo>
                  <a:lnTo>
                    <a:pt x="475050" y="523045"/>
                  </a:lnTo>
                  <a:lnTo>
                    <a:pt x="512266" y="548581"/>
                  </a:lnTo>
                  <a:lnTo>
                    <a:pt x="551224" y="572605"/>
                  </a:lnTo>
                  <a:lnTo>
                    <a:pt x="591846" y="595056"/>
                  </a:lnTo>
                  <a:lnTo>
                    <a:pt x="634051" y="615875"/>
                  </a:lnTo>
                  <a:lnTo>
                    <a:pt x="677758" y="634999"/>
                  </a:lnTo>
                  <a:lnTo>
                    <a:pt x="722890" y="652369"/>
                  </a:lnTo>
                  <a:lnTo>
                    <a:pt x="769364" y="667922"/>
                  </a:lnTo>
                  <a:lnTo>
                    <a:pt x="817103" y="681600"/>
                  </a:lnTo>
                  <a:lnTo>
                    <a:pt x="866025" y="693340"/>
                  </a:lnTo>
                  <a:lnTo>
                    <a:pt x="916051" y="703082"/>
                  </a:lnTo>
                  <a:lnTo>
                    <a:pt x="967102" y="710765"/>
                  </a:lnTo>
                  <a:lnTo>
                    <a:pt x="1019097" y="716328"/>
                  </a:lnTo>
                  <a:lnTo>
                    <a:pt x="1071956" y="719710"/>
                  </a:lnTo>
                  <a:lnTo>
                    <a:pt x="1125601" y="720852"/>
                  </a:lnTo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195059" y="3717036"/>
              <a:ext cx="1094740" cy="719455"/>
            </a:xfrm>
            <a:custGeom>
              <a:avLst/>
              <a:gdLst/>
              <a:ahLst/>
              <a:cxnLst/>
              <a:rect l="l" t="t" r="r" b="b"/>
              <a:pathLst>
                <a:path w="1094740" h="719454">
                  <a:moveTo>
                    <a:pt x="944880" y="0"/>
                  </a:moveTo>
                  <a:lnTo>
                    <a:pt x="735075" y="179831"/>
                  </a:lnTo>
                  <a:lnTo>
                    <a:pt x="824991" y="179831"/>
                  </a:lnTo>
                  <a:lnTo>
                    <a:pt x="810019" y="219303"/>
                  </a:lnTo>
                  <a:lnTo>
                    <a:pt x="792283" y="257737"/>
                  </a:lnTo>
                  <a:lnTo>
                    <a:pt x="771876" y="295073"/>
                  </a:lnTo>
                  <a:lnTo>
                    <a:pt x="748892" y="331251"/>
                  </a:lnTo>
                  <a:lnTo>
                    <a:pt x="723422" y="366211"/>
                  </a:lnTo>
                  <a:lnTo>
                    <a:pt x="695560" y="399894"/>
                  </a:lnTo>
                  <a:lnTo>
                    <a:pt x="665398" y="432238"/>
                  </a:lnTo>
                  <a:lnTo>
                    <a:pt x="633029" y="463185"/>
                  </a:lnTo>
                  <a:lnTo>
                    <a:pt x="598545" y="492673"/>
                  </a:lnTo>
                  <a:lnTo>
                    <a:pt x="562039" y="520644"/>
                  </a:lnTo>
                  <a:lnTo>
                    <a:pt x="523605" y="547036"/>
                  </a:lnTo>
                  <a:lnTo>
                    <a:pt x="483333" y="571790"/>
                  </a:lnTo>
                  <a:lnTo>
                    <a:pt x="441318" y="594846"/>
                  </a:lnTo>
                  <a:lnTo>
                    <a:pt x="397652" y="616144"/>
                  </a:lnTo>
                  <a:lnTo>
                    <a:pt x="352427" y="635624"/>
                  </a:lnTo>
                  <a:lnTo>
                    <a:pt x="305736" y="653225"/>
                  </a:lnTo>
                  <a:lnTo>
                    <a:pt x="257672" y="668888"/>
                  </a:lnTo>
                  <a:lnTo>
                    <a:pt x="208328" y="682552"/>
                  </a:lnTo>
                  <a:lnTo>
                    <a:pt x="157796" y="694158"/>
                  </a:lnTo>
                  <a:lnTo>
                    <a:pt x="106169" y="703646"/>
                  </a:lnTo>
                  <a:lnTo>
                    <a:pt x="53539" y="710955"/>
                  </a:lnTo>
                  <a:lnTo>
                    <a:pt x="0" y="716026"/>
                  </a:lnTo>
                  <a:lnTo>
                    <a:pt x="53191" y="718759"/>
                  </a:lnTo>
                  <a:lnTo>
                    <a:pt x="105967" y="719226"/>
                  </a:lnTo>
                  <a:lnTo>
                    <a:pt x="158232" y="717475"/>
                  </a:lnTo>
                  <a:lnTo>
                    <a:pt x="209893" y="713558"/>
                  </a:lnTo>
                  <a:lnTo>
                    <a:pt x="260858" y="707523"/>
                  </a:lnTo>
                  <a:lnTo>
                    <a:pt x="311032" y="699421"/>
                  </a:lnTo>
                  <a:lnTo>
                    <a:pt x="360323" y="689301"/>
                  </a:lnTo>
                  <a:lnTo>
                    <a:pt x="408636" y="677213"/>
                  </a:lnTo>
                  <a:lnTo>
                    <a:pt x="455880" y="663206"/>
                  </a:lnTo>
                  <a:lnTo>
                    <a:pt x="501960" y="647332"/>
                  </a:lnTo>
                  <a:lnTo>
                    <a:pt x="546783" y="629638"/>
                  </a:lnTo>
                  <a:lnTo>
                    <a:pt x="590256" y="610175"/>
                  </a:lnTo>
                  <a:lnTo>
                    <a:pt x="632285" y="588994"/>
                  </a:lnTo>
                  <a:lnTo>
                    <a:pt x="672777" y="566143"/>
                  </a:lnTo>
                  <a:lnTo>
                    <a:pt x="711639" y="541672"/>
                  </a:lnTo>
                  <a:lnTo>
                    <a:pt x="748777" y="515631"/>
                  </a:lnTo>
                  <a:lnTo>
                    <a:pt x="784098" y="488070"/>
                  </a:lnTo>
                  <a:lnTo>
                    <a:pt x="817509" y="459039"/>
                  </a:lnTo>
                  <a:lnTo>
                    <a:pt x="848917" y="428588"/>
                  </a:lnTo>
                  <a:lnTo>
                    <a:pt x="878227" y="396765"/>
                  </a:lnTo>
                  <a:lnTo>
                    <a:pt x="905347" y="363622"/>
                  </a:lnTo>
                  <a:lnTo>
                    <a:pt x="930183" y="329207"/>
                  </a:lnTo>
                  <a:lnTo>
                    <a:pt x="952642" y="293571"/>
                  </a:lnTo>
                  <a:lnTo>
                    <a:pt x="972631" y="256763"/>
                  </a:lnTo>
                  <a:lnTo>
                    <a:pt x="990056" y="218833"/>
                  </a:lnTo>
                  <a:lnTo>
                    <a:pt x="1004823" y="179831"/>
                  </a:lnTo>
                  <a:lnTo>
                    <a:pt x="1094739" y="179831"/>
                  </a:lnTo>
                  <a:lnTo>
                    <a:pt x="94488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160263" y="3717036"/>
              <a:ext cx="1125220" cy="719455"/>
            </a:xfrm>
            <a:custGeom>
              <a:avLst/>
              <a:gdLst/>
              <a:ahLst/>
              <a:cxnLst/>
              <a:rect l="l" t="t" r="r" b="b"/>
              <a:pathLst>
                <a:path w="1125220" h="719454">
                  <a:moveTo>
                    <a:pt x="179832" y="0"/>
                  </a:moveTo>
                  <a:lnTo>
                    <a:pt x="0" y="0"/>
                  </a:lnTo>
                  <a:lnTo>
                    <a:pt x="1495" y="40817"/>
                  </a:lnTo>
                  <a:lnTo>
                    <a:pt x="5929" y="81037"/>
                  </a:lnTo>
                  <a:lnTo>
                    <a:pt x="13222" y="120599"/>
                  </a:lnTo>
                  <a:lnTo>
                    <a:pt x="23293" y="159442"/>
                  </a:lnTo>
                  <a:lnTo>
                    <a:pt x="36064" y="197507"/>
                  </a:lnTo>
                  <a:lnTo>
                    <a:pt x="51454" y="234731"/>
                  </a:lnTo>
                  <a:lnTo>
                    <a:pt x="69383" y="271054"/>
                  </a:lnTo>
                  <a:lnTo>
                    <a:pt x="89772" y="306416"/>
                  </a:lnTo>
                  <a:lnTo>
                    <a:pt x="112541" y="340755"/>
                  </a:lnTo>
                  <a:lnTo>
                    <a:pt x="137610" y="374012"/>
                  </a:lnTo>
                  <a:lnTo>
                    <a:pt x="164900" y="406124"/>
                  </a:lnTo>
                  <a:lnTo>
                    <a:pt x="194330" y="437032"/>
                  </a:lnTo>
                  <a:lnTo>
                    <a:pt x="225822" y="466675"/>
                  </a:lnTo>
                  <a:lnTo>
                    <a:pt x="259294" y="494992"/>
                  </a:lnTo>
                  <a:lnTo>
                    <a:pt x="294668" y="521922"/>
                  </a:lnTo>
                  <a:lnTo>
                    <a:pt x="331863" y="547405"/>
                  </a:lnTo>
                  <a:lnTo>
                    <a:pt x="370801" y="571380"/>
                  </a:lnTo>
                  <a:lnTo>
                    <a:pt x="411400" y="593785"/>
                  </a:lnTo>
                  <a:lnTo>
                    <a:pt x="453582" y="614561"/>
                  </a:lnTo>
                  <a:lnTo>
                    <a:pt x="497266" y="633647"/>
                  </a:lnTo>
                  <a:lnTo>
                    <a:pt x="542373" y="650982"/>
                  </a:lnTo>
                  <a:lnTo>
                    <a:pt x="588824" y="666504"/>
                  </a:lnTo>
                  <a:lnTo>
                    <a:pt x="636537" y="680154"/>
                  </a:lnTo>
                  <a:lnTo>
                    <a:pt x="685434" y="691871"/>
                  </a:lnTo>
                  <a:lnTo>
                    <a:pt x="735435" y="701593"/>
                  </a:lnTo>
                  <a:lnTo>
                    <a:pt x="786459" y="709261"/>
                  </a:lnTo>
                  <a:lnTo>
                    <a:pt x="838428" y="714813"/>
                  </a:lnTo>
                  <a:lnTo>
                    <a:pt x="891261" y="718189"/>
                  </a:lnTo>
                  <a:lnTo>
                    <a:pt x="944880" y="719327"/>
                  </a:lnTo>
                  <a:lnTo>
                    <a:pt x="1124712" y="719327"/>
                  </a:lnTo>
                  <a:lnTo>
                    <a:pt x="1071093" y="718189"/>
                  </a:lnTo>
                  <a:lnTo>
                    <a:pt x="1018260" y="714813"/>
                  </a:lnTo>
                  <a:lnTo>
                    <a:pt x="966291" y="709261"/>
                  </a:lnTo>
                  <a:lnTo>
                    <a:pt x="915267" y="701593"/>
                  </a:lnTo>
                  <a:lnTo>
                    <a:pt x="865266" y="691871"/>
                  </a:lnTo>
                  <a:lnTo>
                    <a:pt x="816369" y="680154"/>
                  </a:lnTo>
                  <a:lnTo>
                    <a:pt x="768656" y="666504"/>
                  </a:lnTo>
                  <a:lnTo>
                    <a:pt x="722205" y="650982"/>
                  </a:lnTo>
                  <a:lnTo>
                    <a:pt x="677098" y="633647"/>
                  </a:lnTo>
                  <a:lnTo>
                    <a:pt x="633414" y="614561"/>
                  </a:lnTo>
                  <a:lnTo>
                    <a:pt x="591232" y="593785"/>
                  </a:lnTo>
                  <a:lnTo>
                    <a:pt x="550633" y="571380"/>
                  </a:lnTo>
                  <a:lnTo>
                    <a:pt x="511695" y="547405"/>
                  </a:lnTo>
                  <a:lnTo>
                    <a:pt x="474500" y="521922"/>
                  </a:lnTo>
                  <a:lnTo>
                    <a:pt x="439126" y="494992"/>
                  </a:lnTo>
                  <a:lnTo>
                    <a:pt x="405654" y="466675"/>
                  </a:lnTo>
                  <a:lnTo>
                    <a:pt x="374162" y="437032"/>
                  </a:lnTo>
                  <a:lnTo>
                    <a:pt x="344732" y="406124"/>
                  </a:lnTo>
                  <a:lnTo>
                    <a:pt x="317442" y="374012"/>
                  </a:lnTo>
                  <a:lnTo>
                    <a:pt x="292373" y="340755"/>
                  </a:lnTo>
                  <a:lnTo>
                    <a:pt x="269604" y="306416"/>
                  </a:lnTo>
                  <a:lnTo>
                    <a:pt x="249215" y="271054"/>
                  </a:lnTo>
                  <a:lnTo>
                    <a:pt x="231286" y="234731"/>
                  </a:lnTo>
                  <a:lnTo>
                    <a:pt x="215896" y="197507"/>
                  </a:lnTo>
                  <a:lnTo>
                    <a:pt x="203125" y="159442"/>
                  </a:lnTo>
                  <a:lnTo>
                    <a:pt x="193054" y="120599"/>
                  </a:lnTo>
                  <a:lnTo>
                    <a:pt x="185761" y="81037"/>
                  </a:lnTo>
                  <a:lnTo>
                    <a:pt x="181327" y="40817"/>
                  </a:lnTo>
                  <a:lnTo>
                    <a:pt x="179832" y="0"/>
                  </a:lnTo>
                  <a:close/>
                </a:path>
              </a:pathLst>
            </a:custGeom>
            <a:solidFill>
              <a:srgbClr val="375C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60263" y="3717036"/>
              <a:ext cx="2129790" cy="719455"/>
            </a:xfrm>
            <a:custGeom>
              <a:avLst/>
              <a:gdLst/>
              <a:ahLst/>
              <a:cxnLst/>
              <a:rect l="l" t="t" r="r" b="b"/>
              <a:pathLst>
                <a:path w="2129790" h="719454">
                  <a:moveTo>
                    <a:pt x="1034796" y="716026"/>
                  </a:moveTo>
                  <a:lnTo>
                    <a:pt x="1088351" y="710955"/>
                  </a:lnTo>
                  <a:lnTo>
                    <a:pt x="1140993" y="703646"/>
                  </a:lnTo>
                  <a:lnTo>
                    <a:pt x="1192631" y="694158"/>
                  </a:lnTo>
                  <a:lnTo>
                    <a:pt x="1243170" y="682552"/>
                  </a:lnTo>
                  <a:lnTo>
                    <a:pt x="1292520" y="668888"/>
                  </a:lnTo>
                  <a:lnTo>
                    <a:pt x="1340587" y="653225"/>
                  </a:lnTo>
                  <a:lnTo>
                    <a:pt x="1387279" y="635624"/>
                  </a:lnTo>
                  <a:lnTo>
                    <a:pt x="1432504" y="616144"/>
                  </a:lnTo>
                  <a:lnTo>
                    <a:pt x="1476168" y="594846"/>
                  </a:lnTo>
                  <a:lnTo>
                    <a:pt x="1518181" y="571790"/>
                  </a:lnTo>
                  <a:lnTo>
                    <a:pt x="1558448" y="547036"/>
                  </a:lnTo>
                  <a:lnTo>
                    <a:pt x="1596878" y="520644"/>
                  </a:lnTo>
                  <a:lnTo>
                    <a:pt x="1633379" y="492673"/>
                  </a:lnTo>
                  <a:lnTo>
                    <a:pt x="1667857" y="463185"/>
                  </a:lnTo>
                  <a:lnTo>
                    <a:pt x="1700221" y="432238"/>
                  </a:lnTo>
                  <a:lnTo>
                    <a:pt x="1730377" y="399894"/>
                  </a:lnTo>
                  <a:lnTo>
                    <a:pt x="1758234" y="366211"/>
                  </a:lnTo>
                  <a:lnTo>
                    <a:pt x="1783698" y="331251"/>
                  </a:lnTo>
                  <a:lnTo>
                    <a:pt x="1806679" y="295073"/>
                  </a:lnTo>
                  <a:lnTo>
                    <a:pt x="1827082" y="257737"/>
                  </a:lnTo>
                  <a:lnTo>
                    <a:pt x="1844816" y="219303"/>
                  </a:lnTo>
                  <a:lnTo>
                    <a:pt x="1859788" y="179831"/>
                  </a:lnTo>
                  <a:lnTo>
                    <a:pt x="1769871" y="179831"/>
                  </a:lnTo>
                  <a:lnTo>
                    <a:pt x="1979676" y="0"/>
                  </a:lnTo>
                  <a:lnTo>
                    <a:pt x="2129536" y="179831"/>
                  </a:lnTo>
                  <a:lnTo>
                    <a:pt x="2039619" y="179831"/>
                  </a:lnTo>
                  <a:lnTo>
                    <a:pt x="2024774" y="219027"/>
                  </a:lnTo>
                  <a:lnTo>
                    <a:pt x="2007223" y="257170"/>
                  </a:lnTo>
                  <a:lnTo>
                    <a:pt x="1987061" y="294207"/>
                  </a:lnTo>
                  <a:lnTo>
                    <a:pt x="1964378" y="330081"/>
                  </a:lnTo>
                  <a:lnTo>
                    <a:pt x="1939270" y="364740"/>
                  </a:lnTo>
                  <a:lnTo>
                    <a:pt x="1911828" y="398127"/>
                  </a:lnTo>
                  <a:lnTo>
                    <a:pt x="1882145" y="430188"/>
                  </a:lnTo>
                  <a:lnTo>
                    <a:pt x="1850314" y="460868"/>
                  </a:lnTo>
                  <a:lnTo>
                    <a:pt x="1816429" y="490114"/>
                  </a:lnTo>
                  <a:lnTo>
                    <a:pt x="1780581" y="517869"/>
                  </a:lnTo>
                  <a:lnTo>
                    <a:pt x="1742864" y="544079"/>
                  </a:lnTo>
                  <a:lnTo>
                    <a:pt x="1703371" y="568690"/>
                  </a:lnTo>
                  <a:lnTo>
                    <a:pt x="1662195" y="591646"/>
                  </a:lnTo>
                  <a:lnTo>
                    <a:pt x="1619428" y="612893"/>
                  </a:lnTo>
                  <a:lnTo>
                    <a:pt x="1575163" y="632377"/>
                  </a:lnTo>
                  <a:lnTo>
                    <a:pt x="1529493" y="650042"/>
                  </a:lnTo>
                  <a:lnTo>
                    <a:pt x="1482512" y="665834"/>
                  </a:lnTo>
                  <a:lnTo>
                    <a:pt x="1434312" y="679698"/>
                  </a:lnTo>
                  <a:lnTo>
                    <a:pt x="1384985" y="691579"/>
                  </a:lnTo>
                  <a:lnTo>
                    <a:pt x="1334625" y="701422"/>
                  </a:lnTo>
                  <a:lnTo>
                    <a:pt x="1283325" y="709174"/>
                  </a:lnTo>
                  <a:lnTo>
                    <a:pt x="1231178" y="714778"/>
                  </a:lnTo>
                  <a:lnTo>
                    <a:pt x="1178275" y="718181"/>
                  </a:lnTo>
                  <a:lnTo>
                    <a:pt x="1124712" y="719327"/>
                  </a:lnTo>
                  <a:lnTo>
                    <a:pt x="944880" y="719327"/>
                  </a:lnTo>
                  <a:lnTo>
                    <a:pt x="891261" y="718189"/>
                  </a:lnTo>
                  <a:lnTo>
                    <a:pt x="838428" y="714813"/>
                  </a:lnTo>
                  <a:lnTo>
                    <a:pt x="786459" y="709261"/>
                  </a:lnTo>
                  <a:lnTo>
                    <a:pt x="735435" y="701593"/>
                  </a:lnTo>
                  <a:lnTo>
                    <a:pt x="685434" y="691871"/>
                  </a:lnTo>
                  <a:lnTo>
                    <a:pt x="636537" y="680154"/>
                  </a:lnTo>
                  <a:lnTo>
                    <a:pt x="588824" y="666504"/>
                  </a:lnTo>
                  <a:lnTo>
                    <a:pt x="542373" y="650982"/>
                  </a:lnTo>
                  <a:lnTo>
                    <a:pt x="497266" y="633647"/>
                  </a:lnTo>
                  <a:lnTo>
                    <a:pt x="453582" y="614561"/>
                  </a:lnTo>
                  <a:lnTo>
                    <a:pt x="411400" y="593785"/>
                  </a:lnTo>
                  <a:lnTo>
                    <a:pt x="370801" y="571380"/>
                  </a:lnTo>
                  <a:lnTo>
                    <a:pt x="331863" y="547405"/>
                  </a:lnTo>
                  <a:lnTo>
                    <a:pt x="294668" y="521922"/>
                  </a:lnTo>
                  <a:lnTo>
                    <a:pt x="259294" y="494992"/>
                  </a:lnTo>
                  <a:lnTo>
                    <a:pt x="225822" y="466675"/>
                  </a:lnTo>
                  <a:lnTo>
                    <a:pt x="194330" y="437032"/>
                  </a:lnTo>
                  <a:lnTo>
                    <a:pt x="164900" y="406124"/>
                  </a:lnTo>
                  <a:lnTo>
                    <a:pt x="137610" y="374012"/>
                  </a:lnTo>
                  <a:lnTo>
                    <a:pt x="112541" y="340755"/>
                  </a:lnTo>
                  <a:lnTo>
                    <a:pt x="89772" y="306416"/>
                  </a:lnTo>
                  <a:lnTo>
                    <a:pt x="69383" y="271054"/>
                  </a:lnTo>
                  <a:lnTo>
                    <a:pt x="51454" y="234731"/>
                  </a:lnTo>
                  <a:lnTo>
                    <a:pt x="36064" y="197507"/>
                  </a:lnTo>
                  <a:lnTo>
                    <a:pt x="23293" y="159442"/>
                  </a:lnTo>
                  <a:lnTo>
                    <a:pt x="13222" y="120599"/>
                  </a:lnTo>
                  <a:lnTo>
                    <a:pt x="5929" y="81037"/>
                  </a:lnTo>
                  <a:lnTo>
                    <a:pt x="1495" y="40817"/>
                  </a:lnTo>
                  <a:lnTo>
                    <a:pt x="0" y="0"/>
                  </a:lnTo>
                  <a:lnTo>
                    <a:pt x="179832" y="0"/>
                  </a:lnTo>
                  <a:lnTo>
                    <a:pt x="181327" y="40817"/>
                  </a:lnTo>
                  <a:lnTo>
                    <a:pt x="185761" y="81037"/>
                  </a:lnTo>
                  <a:lnTo>
                    <a:pt x="193054" y="120599"/>
                  </a:lnTo>
                  <a:lnTo>
                    <a:pt x="203125" y="159442"/>
                  </a:lnTo>
                  <a:lnTo>
                    <a:pt x="215896" y="197507"/>
                  </a:lnTo>
                  <a:lnTo>
                    <a:pt x="231286" y="234731"/>
                  </a:lnTo>
                  <a:lnTo>
                    <a:pt x="249215" y="271054"/>
                  </a:lnTo>
                  <a:lnTo>
                    <a:pt x="269604" y="306416"/>
                  </a:lnTo>
                  <a:lnTo>
                    <a:pt x="292373" y="340755"/>
                  </a:lnTo>
                  <a:lnTo>
                    <a:pt x="317442" y="374012"/>
                  </a:lnTo>
                  <a:lnTo>
                    <a:pt x="344732" y="406124"/>
                  </a:lnTo>
                  <a:lnTo>
                    <a:pt x="374162" y="437032"/>
                  </a:lnTo>
                  <a:lnTo>
                    <a:pt x="405654" y="466675"/>
                  </a:lnTo>
                  <a:lnTo>
                    <a:pt x="439126" y="494992"/>
                  </a:lnTo>
                  <a:lnTo>
                    <a:pt x="474500" y="521922"/>
                  </a:lnTo>
                  <a:lnTo>
                    <a:pt x="511695" y="547405"/>
                  </a:lnTo>
                  <a:lnTo>
                    <a:pt x="550633" y="571380"/>
                  </a:lnTo>
                  <a:lnTo>
                    <a:pt x="591232" y="593785"/>
                  </a:lnTo>
                  <a:lnTo>
                    <a:pt x="633414" y="614561"/>
                  </a:lnTo>
                  <a:lnTo>
                    <a:pt x="677098" y="633647"/>
                  </a:lnTo>
                  <a:lnTo>
                    <a:pt x="722205" y="650982"/>
                  </a:lnTo>
                  <a:lnTo>
                    <a:pt x="768656" y="666504"/>
                  </a:lnTo>
                  <a:lnTo>
                    <a:pt x="816369" y="680154"/>
                  </a:lnTo>
                  <a:lnTo>
                    <a:pt x="865266" y="691871"/>
                  </a:lnTo>
                  <a:lnTo>
                    <a:pt x="915267" y="701593"/>
                  </a:lnTo>
                  <a:lnTo>
                    <a:pt x="966291" y="709261"/>
                  </a:lnTo>
                  <a:lnTo>
                    <a:pt x="1018260" y="714813"/>
                  </a:lnTo>
                  <a:lnTo>
                    <a:pt x="1071093" y="718189"/>
                  </a:lnTo>
                  <a:lnTo>
                    <a:pt x="1124712" y="719327"/>
                  </a:lnTo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643365" y="3717036"/>
              <a:ext cx="1096010" cy="719455"/>
            </a:xfrm>
            <a:custGeom>
              <a:avLst/>
              <a:gdLst/>
              <a:ahLst/>
              <a:cxnLst/>
              <a:rect l="l" t="t" r="r" b="b"/>
              <a:pathLst>
                <a:path w="1096009" h="719454">
                  <a:moveTo>
                    <a:pt x="945641" y="0"/>
                  </a:moveTo>
                  <a:lnTo>
                    <a:pt x="735837" y="179831"/>
                  </a:lnTo>
                  <a:lnTo>
                    <a:pt x="825753" y="179831"/>
                  </a:lnTo>
                  <a:lnTo>
                    <a:pt x="810763" y="219304"/>
                  </a:lnTo>
                  <a:lnTo>
                    <a:pt x="793007" y="257740"/>
                  </a:lnTo>
                  <a:lnTo>
                    <a:pt x="772579" y="295079"/>
                  </a:lnTo>
                  <a:lnTo>
                    <a:pt x="749572" y="331261"/>
                  </a:lnTo>
                  <a:lnTo>
                    <a:pt x="724078" y="366227"/>
                  </a:lnTo>
                  <a:lnTo>
                    <a:pt x="696190" y="399914"/>
                  </a:lnTo>
                  <a:lnTo>
                    <a:pt x="666000" y="432265"/>
                  </a:lnTo>
                  <a:lnTo>
                    <a:pt x="633602" y="463217"/>
                  </a:lnTo>
                  <a:lnTo>
                    <a:pt x="599088" y="492711"/>
                  </a:lnTo>
                  <a:lnTo>
                    <a:pt x="562550" y="520687"/>
                  </a:lnTo>
                  <a:lnTo>
                    <a:pt x="524081" y="547084"/>
                  </a:lnTo>
                  <a:lnTo>
                    <a:pt x="483774" y="571842"/>
                  </a:lnTo>
                  <a:lnTo>
                    <a:pt x="441722" y="594901"/>
                  </a:lnTo>
                  <a:lnTo>
                    <a:pt x="398017" y="616200"/>
                  </a:lnTo>
                  <a:lnTo>
                    <a:pt x="352752" y="635680"/>
                  </a:lnTo>
                  <a:lnTo>
                    <a:pt x="306020" y="653280"/>
                  </a:lnTo>
                  <a:lnTo>
                    <a:pt x="257912" y="668939"/>
                  </a:lnTo>
                  <a:lnTo>
                    <a:pt x="208523" y="682599"/>
                  </a:lnTo>
                  <a:lnTo>
                    <a:pt x="157945" y="694197"/>
                  </a:lnTo>
                  <a:lnTo>
                    <a:pt x="106269" y="703675"/>
                  </a:lnTo>
                  <a:lnTo>
                    <a:pt x="53590" y="710971"/>
                  </a:lnTo>
                  <a:lnTo>
                    <a:pt x="0" y="716026"/>
                  </a:lnTo>
                  <a:lnTo>
                    <a:pt x="53235" y="718759"/>
                  </a:lnTo>
                  <a:lnTo>
                    <a:pt x="106052" y="719226"/>
                  </a:lnTo>
                  <a:lnTo>
                    <a:pt x="158358" y="717475"/>
                  </a:lnTo>
                  <a:lnTo>
                    <a:pt x="210060" y="713558"/>
                  </a:lnTo>
                  <a:lnTo>
                    <a:pt x="261063" y="707523"/>
                  </a:lnTo>
                  <a:lnTo>
                    <a:pt x="311275" y="699421"/>
                  </a:lnTo>
                  <a:lnTo>
                    <a:pt x="360603" y="689301"/>
                  </a:lnTo>
                  <a:lnTo>
                    <a:pt x="408952" y="677213"/>
                  </a:lnTo>
                  <a:lnTo>
                    <a:pt x="456230" y="663206"/>
                  </a:lnTo>
                  <a:lnTo>
                    <a:pt x="502343" y="647332"/>
                  </a:lnTo>
                  <a:lnTo>
                    <a:pt x="547198" y="629638"/>
                  </a:lnTo>
                  <a:lnTo>
                    <a:pt x="590702" y="610175"/>
                  </a:lnTo>
                  <a:lnTo>
                    <a:pt x="632761" y="588994"/>
                  </a:lnTo>
                  <a:lnTo>
                    <a:pt x="673282" y="566143"/>
                  </a:lnTo>
                  <a:lnTo>
                    <a:pt x="712172" y="541672"/>
                  </a:lnTo>
                  <a:lnTo>
                    <a:pt x="749336" y="515631"/>
                  </a:lnTo>
                  <a:lnTo>
                    <a:pt x="784683" y="488070"/>
                  </a:lnTo>
                  <a:lnTo>
                    <a:pt x="818118" y="459039"/>
                  </a:lnTo>
                  <a:lnTo>
                    <a:pt x="849548" y="428588"/>
                  </a:lnTo>
                  <a:lnTo>
                    <a:pt x="878881" y="396765"/>
                  </a:lnTo>
                  <a:lnTo>
                    <a:pt x="906021" y="363622"/>
                  </a:lnTo>
                  <a:lnTo>
                    <a:pt x="930877" y="329207"/>
                  </a:lnTo>
                  <a:lnTo>
                    <a:pt x="953355" y="293571"/>
                  </a:lnTo>
                  <a:lnTo>
                    <a:pt x="973361" y="256763"/>
                  </a:lnTo>
                  <a:lnTo>
                    <a:pt x="990802" y="218833"/>
                  </a:lnTo>
                  <a:lnTo>
                    <a:pt x="1005585" y="179831"/>
                  </a:lnTo>
                  <a:lnTo>
                    <a:pt x="1095502" y="179831"/>
                  </a:lnTo>
                  <a:lnTo>
                    <a:pt x="94564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607807" y="3717036"/>
              <a:ext cx="1125855" cy="719455"/>
            </a:xfrm>
            <a:custGeom>
              <a:avLst/>
              <a:gdLst/>
              <a:ahLst/>
              <a:cxnLst/>
              <a:rect l="l" t="t" r="r" b="b"/>
              <a:pathLst>
                <a:path w="1125854" h="719454">
                  <a:moveTo>
                    <a:pt x="179832" y="0"/>
                  </a:moveTo>
                  <a:lnTo>
                    <a:pt x="0" y="0"/>
                  </a:lnTo>
                  <a:lnTo>
                    <a:pt x="1497" y="40817"/>
                  </a:lnTo>
                  <a:lnTo>
                    <a:pt x="5935" y="81037"/>
                  </a:lnTo>
                  <a:lnTo>
                    <a:pt x="13234" y="120599"/>
                  </a:lnTo>
                  <a:lnTo>
                    <a:pt x="23314" y="159442"/>
                  </a:lnTo>
                  <a:lnTo>
                    <a:pt x="36096" y="197507"/>
                  </a:lnTo>
                  <a:lnTo>
                    <a:pt x="51499" y="234731"/>
                  </a:lnTo>
                  <a:lnTo>
                    <a:pt x="69444" y="271054"/>
                  </a:lnTo>
                  <a:lnTo>
                    <a:pt x="89851" y="306416"/>
                  </a:lnTo>
                  <a:lnTo>
                    <a:pt x="112640" y="340755"/>
                  </a:lnTo>
                  <a:lnTo>
                    <a:pt x="137731" y="374012"/>
                  </a:lnTo>
                  <a:lnTo>
                    <a:pt x="165044" y="406124"/>
                  </a:lnTo>
                  <a:lnTo>
                    <a:pt x="194499" y="437032"/>
                  </a:lnTo>
                  <a:lnTo>
                    <a:pt x="226017" y="466675"/>
                  </a:lnTo>
                  <a:lnTo>
                    <a:pt x="259518" y="494992"/>
                  </a:lnTo>
                  <a:lnTo>
                    <a:pt x="294921" y="521922"/>
                  </a:lnTo>
                  <a:lnTo>
                    <a:pt x="332147" y="547405"/>
                  </a:lnTo>
                  <a:lnTo>
                    <a:pt x="371117" y="571380"/>
                  </a:lnTo>
                  <a:lnTo>
                    <a:pt x="411749" y="593785"/>
                  </a:lnTo>
                  <a:lnTo>
                    <a:pt x="453965" y="614561"/>
                  </a:lnTo>
                  <a:lnTo>
                    <a:pt x="497685" y="633647"/>
                  </a:lnTo>
                  <a:lnTo>
                    <a:pt x="542828" y="650982"/>
                  </a:lnTo>
                  <a:lnTo>
                    <a:pt x="589315" y="666504"/>
                  </a:lnTo>
                  <a:lnTo>
                    <a:pt x="637066" y="680154"/>
                  </a:lnTo>
                  <a:lnTo>
                    <a:pt x="686001" y="691871"/>
                  </a:lnTo>
                  <a:lnTo>
                    <a:pt x="736040" y="701593"/>
                  </a:lnTo>
                  <a:lnTo>
                    <a:pt x="787103" y="709261"/>
                  </a:lnTo>
                  <a:lnTo>
                    <a:pt x="839111" y="714813"/>
                  </a:lnTo>
                  <a:lnTo>
                    <a:pt x="891984" y="718189"/>
                  </a:lnTo>
                  <a:lnTo>
                    <a:pt x="945642" y="719327"/>
                  </a:lnTo>
                  <a:lnTo>
                    <a:pt x="1125474" y="719327"/>
                  </a:lnTo>
                  <a:lnTo>
                    <a:pt x="1071816" y="718189"/>
                  </a:lnTo>
                  <a:lnTo>
                    <a:pt x="1018943" y="714813"/>
                  </a:lnTo>
                  <a:lnTo>
                    <a:pt x="966935" y="709261"/>
                  </a:lnTo>
                  <a:lnTo>
                    <a:pt x="915872" y="701593"/>
                  </a:lnTo>
                  <a:lnTo>
                    <a:pt x="865833" y="691871"/>
                  </a:lnTo>
                  <a:lnTo>
                    <a:pt x="816898" y="680154"/>
                  </a:lnTo>
                  <a:lnTo>
                    <a:pt x="769147" y="666504"/>
                  </a:lnTo>
                  <a:lnTo>
                    <a:pt x="722660" y="650982"/>
                  </a:lnTo>
                  <a:lnTo>
                    <a:pt x="677517" y="633647"/>
                  </a:lnTo>
                  <a:lnTo>
                    <a:pt x="633797" y="614561"/>
                  </a:lnTo>
                  <a:lnTo>
                    <a:pt x="591581" y="593785"/>
                  </a:lnTo>
                  <a:lnTo>
                    <a:pt x="550949" y="571380"/>
                  </a:lnTo>
                  <a:lnTo>
                    <a:pt x="511979" y="547405"/>
                  </a:lnTo>
                  <a:lnTo>
                    <a:pt x="474753" y="521922"/>
                  </a:lnTo>
                  <a:lnTo>
                    <a:pt x="439350" y="494992"/>
                  </a:lnTo>
                  <a:lnTo>
                    <a:pt x="405849" y="466675"/>
                  </a:lnTo>
                  <a:lnTo>
                    <a:pt x="374331" y="437032"/>
                  </a:lnTo>
                  <a:lnTo>
                    <a:pt x="344876" y="406124"/>
                  </a:lnTo>
                  <a:lnTo>
                    <a:pt x="317563" y="374012"/>
                  </a:lnTo>
                  <a:lnTo>
                    <a:pt x="292472" y="340755"/>
                  </a:lnTo>
                  <a:lnTo>
                    <a:pt x="269683" y="306416"/>
                  </a:lnTo>
                  <a:lnTo>
                    <a:pt x="249276" y="271054"/>
                  </a:lnTo>
                  <a:lnTo>
                    <a:pt x="231331" y="234731"/>
                  </a:lnTo>
                  <a:lnTo>
                    <a:pt x="215928" y="197507"/>
                  </a:lnTo>
                  <a:lnTo>
                    <a:pt x="203146" y="159442"/>
                  </a:lnTo>
                  <a:lnTo>
                    <a:pt x="193066" y="120599"/>
                  </a:lnTo>
                  <a:lnTo>
                    <a:pt x="185767" y="81037"/>
                  </a:lnTo>
                  <a:lnTo>
                    <a:pt x="181329" y="40817"/>
                  </a:lnTo>
                  <a:lnTo>
                    <a:pt x="179832" y="0"/>
                  </a:lnTo>
                  <a:close/>
                </a:path>
              </a:pathLst>
            </a:custGeom>
            <a:solidFill>
              <a:srgbClr val="375C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607807" y="3717036"/>
              <a:ext cx="2131060" cy="719455"/>
            </a:xfrm>
            <a:custGeom>
              <a:avLst/>
              <a:gdLst/>
              <a:ahLst/>
              <a:cxnLst/>
              <a:rect l="l" t="t" r="r" b="b"/>
              <a:pathLst>
                <a:path w="2131059" h="719454">
                  <a:moveTo>
                    <a:pt x="1035558" y="716026"/>
                  </a:moveTo>
                  <a:lnTo>
                    <a:pt x="1089148" y="710971"/>
                  </a:lnTo>
                  <a:lnTo>
                    <a:pt x="1141827" y="703675"/>
                  </a:lnTo>
                  <a:lnTo>
                    <a:pt x="1193503" y="694197"/>
                  </a:lnTo>
                  <a:lnTo>
                    <a:pt x="1244081" y="682599"/>
                  </a:lnTo>
                  <a:lnTo>
                    <a:pt x="1293470" y="668939"/>
                  </a:lnTo>
                  <a:lnTo>
                    <a:pt x="1341578" y="653280"/>
                  </a:lnTo>
                  <a:lnTo>
                    <a:pt x="1388310" y="635680"/>
                  </a:lnTo>
                  <a:lnTo>
                    <a:pt x="1433575" y="616200"/>
                  </a:lnTo>
                  <a:lnTo>
                    <a:pt x="1477280" y="594901"/>
                  </a:lnTo>
                  <a:lnTo>
                    <a:pt x="1519332" y="571842"/>
                  </a:lnTo>
                  <a:lnTo>
                    <a:pt x="1559639" y="547084"/>
                  </a:lnTo>
                  <a:lnTo>
                    <a:pt x="1598108" y="520687"/>
                  </a:lnTo>
                  <a:lnTo>
                    <a:pt x="1634646" y="492711"/>
                  </a:lnTo>
                  <a:lnTo>
                    <a:pt x="1669160" y="463217"/>
                  </a:lnTo>
                  <a:lnTo>
                    <a:pt x="1701558" y="432265"/>
                  </a:lnTo>
                  <a:lnTo>
                    <a:pt x="1731748" y="399914"/>
                  </a:lnTo>
                  <a:lnTo>
                    <a:pt x="1759636" y="366227"/>
                  </a:lnTo>
                  <a:lnTo>
                    <a:pt x="1785130" y="331261"/>
                  </a:lnTo>
                  <a:lnTo>
                    <a:pt x="1808137" y="295079"/>
                  </a:lnTo>
                  <a:lnTo>
                    <a:pt x="1828565" y="257740"/>
                  </a:lnTo>
                  <a:lnTo>
                    <a:pt x="1846321" y="219304"/>
                  </a:lnTo>
                  <a:lnTo>
                    <a:pt x="1861312" y="179831"/>
                  </a:lnTo>
                  <a:lnTo>
                    <a:pt x="1771396" y="179831"/>
                  </a:lnTo>
                  <a:lnTo>
                    <a:pt x="1981200" y="0"/>
                  </a:lnTo>
                  <a:lnTo>
                    <a:pt x="2131060" y="179831"/>
                  </a:lnTo>
                  <a:lnTo>
                    <a:pt x="2041144" y="179831"/>
                  </a:lnTo>
                  <a:lnTo>
                    <a:pt x="2026281" y="219027"/>
                  </a:lnTo>
                  <a:lnTo>
                    <a:pt x="2008711" y="257170"/>
                  </a:lnTo>
                  <a:lnTo>
                    <a:pt x="1988526" y="294207"/>
                  </a:lnTo>
                  <a:lnTo>
                    <a:pt x="1965820" y="330081"/>
                  </a:lnTo>
                  <a:lnTo>
                    <a:pt x="1940685" y="364740"/>
                  </a:lnTo>
                  <a:lnTo>
                    <a:pt x="1913215" y="398127"/>
                  </a:lnTo>
                  <a:lnTo>
                    <a:pt x="1883502" y="430188"/>
                  </a:lnTo>
                  <a:lnTo>
                    <a:pt x="1851641" y="460868"/>
                  </a:lnTo>
                  <a:lnTo>
                    <a:pt x="1817723" y="490114"/>
                  </a:lnTo>
                  <a:lnTo>
                    <a:pt x="1781842" y="517869"/>
                  </a:lnTo>
                  <a:lnTo>
                    <a:pt x="1744090" y="544079"/>
                  </a:lnTo>
                  <a:lnTo>
                    <a:pt x="1704562" y="568690"/>
                  </a:lnTo>
                  <a:lnTo>
                    <a:pt x="1663349" y="591646"/>
                  </a:lnTo>
                  <a:lnTo>
                    <a:pt x="1620546" y="612893"/>
                  </a:lnTo>
                  <a:lnTo>
                    <a:pt x="1576244" y="632377"/>
                  </a:lnTo>
                  <a:lnTo>
                    <a:pt x="1530538" y="650042"/>
                  </a:lnTo>
                  <a:lnTo>
                    <a:pt x="1483519" y="665834"/>
                  </a:lnTo>
                  <a:lnTo>
                    <a:pt x="1435282" y="679698"/>
                  </a:lnTo>
                  <a:lnTo>
                    <a:pt x="1385919" y="691579"/>
                  </a:lnTo>
                  <a:lnTo>
                    <a:pt x="1335523" y="701422"/>
                  </a:lnTo>
                  <a:lnTo>
                    <a:pt x="1284188" y="709174"/>
                  </a:lnTo>
                  <a:lnTo>
                    <a:pt x="1232006" y="714778"/>
                  </a:lnTo>
                  <a:lnTo>
                    <a:pt x="1179070" y="718181"/>
                  </a:lnTo>
                  <a:lnTo>
                    <a:pt x="1125474" y="719327"/>
                  </a:lnTo>
                  <a:lnTo>
                    <a:pt x="945642" y="719327"/>
                  </a:lnTo>
                  <a:lnTo>
                    <a:pt x="891984" y="718189"/>
                  </a:lnTo>
                  <a:lnTo>
                    <a:pt x="839111" y="714813"/>
                  </a:lnTo>
                  <a:lnTo>
                    <a:pt x="787103" y="709261"/>
                  </a:lnTo>
                  <a:lnTo>
                    <a:pt x="736040" y="701593"/>
                  </a:lnTo>
                  <a:lnTo>
                    <a:pt x="686001" y="691871"/>
                  </a:lnTo>
                  <a:lnTo>
                    <a:pt x="637066" y="680154"/>
                  </a:lnTo>
                  <a:lnTo>
                    <a:pt x="589315" y="666504"/>
                  </a:lnTo>
                  <a:lnTo>
                    <a:pt x="542828" y="650982"/>
                  </a:lnTo>
                  <a:lnTo>
                    <a:pt x="497685" y="633647"/>
                  </a:lnTo>
                  <a:lnTo>
                    <a:pt x="453965" y="614561"/>
                  </a:lnTo>
                  <a:lnTo>
                    <a:pt x="411749" y="593785"/>
                  </a:lnTo>
                  <a:lnTo>
                    <a:pt x="371117" y="571380"/>
                  </a:lnTo>
                  <a:lnTo>
                    <a:pt x="332147" y="547405"/>
                  </a:lnTo>
                  <a:lnTo>
                    <a:pt x="294921" y="521922"/>
                  </a:lnTo>
                  <a:lnTo>
                    <a:pt x="259518" y="494992"/>
                  </a:lnTo>
                  <a:lnTo>
                    <a:pt x="226017" y="466675"/>
                  </a:lnTo>
                  <a:lnTo>
                    <a:pt x="194499" y="437032"/>
                  </a:lnTo>
                  <a:lnTo>
                    <a:pt x="165044" y="406124"/>
                  </a:lnTo>
                  <a:lnTo>
                    <a:pt x="137731" y="374012"/>
                  </a:lnTo>
                  <a:lnTo>
                    <a:pt x="112640" y="340755"/>
                  </a:lnTo>
                  <a:lnTo>
                    <a:pt x="89851" y="306416"/>
                  </a:lnTo>
                  <a:lnTo>
                    <a:pt x="69444" y="271054"/>
                  </a:lnTo>
                  <a:lnTo>
                    <a:pt x="51499" y="234731"/>
                  </a:lnTo>
                  <a:lnTo>
                    <a:pt x="36096" y="197507"/>
                  </a:lnTo>
                  <a:lnTo>
                    <a:pt x="23314" y="159442"/>
                  </a:lnTo>
                  <a:lnTo>
                    <a:pt x="13234" y="120599"/>
                  </a:lnTo>
                  <a:lnTo>
                    <a:pt x="5935" y="81037"/>
                  </a:lnTo>
                  <a:lnTo>
                    <a:pt x="1497" y="40817"/>
                  </a:lnTo>
                  <a:lnTo>
                    <a:pt x="0" y="0"/>
                  </a:lnTo>
                  <a:lnTo>
                    <a:pt x="179832" y="0"/>
                  </a:lnTo>
                  <a:lnTo>
                    <a:pt x="181329" y="40817"/>
                  </a:lnTo>
                  <a:lnTo>
                    <a:pt x="185767" y="81037"/>
                  </a:lnTo>
                  <a:lnTo>
                    <a:pt x="193066" y="120599"/>
                  </a:lnTo>
                  <a:lnTo>
                    <a:pt x="203146" y="159442"/>
                  </a:lnTo>
                  <a:lnTo>
                    <a:pt x="215928" y="197507"/>
                  </a:lnTo>
                  <a:lnTo>
                    <a:pt x="231331" y="234731"/>
                  </a:lnTo>
                  <a:lnTo>
                    <a:pt x="249276" y="271054"/>
                  </a:lnTo>
                  <a:lnTo>
                    <a:pt x="269683" y="306416"/>
                  </a:lnTo>
                  <a:lnTo>
                    <a:pt x="292472" y="340755"/>
                  </a:lnTo>
                  <a:lnTo>
                    <a:pt x="317563" y="374012"/>
                  </a:lnTo>
                  <a:lnTo>
                    <a:pt x="344876" y="406124"/>
                  </a:lnTo>
                  <a:lnTo>
                    <a:pt x="374331" y="437032"/>
                  </a:lnTo>
                  <a:lnTo>
                    <a:pt x="405849" y="466675"/>
                  </a:lnTo>
                  <a:lnTo>
                    <a:pt x="439350" y="494992"/>
                  </a:lnTo>
                  <a:lnTo>
                    <a:pt x="474753" y="521922"/>
                  </a:lnTo>
                  <a:lnTo>
                    <a:pt x="511979" y="547405"/>
                  </a:lnTo>
                  <a:lnTo>
                    <a:pt x="550949" y="571380"/>
                  </a:lnTo>
                  <a:lnTo>
                    <a:pt x="591581" y="593785"/>
                  </a:lnTo>
                  <a:lnTo>
                    <a:pt x="633797" y="614561"/>
                  </a:lnTo>
                  <a:lnTo>
                    <a:pt x="677517" y="633647"/>
                  </a:lnTo>
                  <a:lnTo>
                    <a:pt x="722660" y="650982"/>
                  </a:lnTo>
                  <a:lnTo>
                    <a:pt x="769147" y="666504"/>
                  </a:lnTo>
                  <a:lnTo>
                    <a:pt x="816898" y="680154"/>
                  </a:lnTo>
                  <a:lnTo>
                    <a:pt x="865833" y="691871"/>
                  </a:lnTo>
                  <a:lnTo>
                    <a:pt x="915872" y="701593"/>
                  </a:lnTo>
                  <a:lnTo>
                    <a:pt x="966935" y="709261"/>
                  </a:lnTo>
                  <a:lnTo>
                    <a:pt x="1018943" y="714813"/>
                  </a:lnTo>
                  <a:lnTo>
                    <a:pt x="1071816" y="718189"/>
                  </a:lnTo>
                  <a:lnTo>
                    <a:pt x="1125474" y="719327"/>
                  </a:lnTo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1682727" y="4691914"/>
            <a:ext cx="429259" cy="605790"/>
            <a:chOff x="1682727" y="4691914"/>
            <a:chExt cx="429259" cy="605790"/>
          </a:xfrm>
        </p:grpSpPr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97550" y="4691914"/>
              <a:ext cx="414177" cy="605163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682727" y="4977491"/>
              <a:ext cx="401955" cy="0"/>
            </a:xfrm>
            <a:custGeom>
              <a:avLst/>
              <a:gdLst/>
              <a:ahLst/>
              <a:cxnLst/>
              <a:rect l="l" t="t" r="r" b="b"/>
              <a:pathLst>
                <a:path w="401955">
                  <a:moveTo>
                    <a:pt x="0" y="0"/>
                  </a:moveTo>
                  <a:lnTo>
                    <a:pt x="401845" y="0"/>
                  </a:lnTo>
                </a:path>
              </a:pathLst>
            </a:custGeom>
            <a:ln w="141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687407" y="4975407"/>
            <a:ext cx="358140" cy="365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00" spc="-125" dirty="0">
                <a:latin typeface="Symbol"/>
                <a:cs typeface="Symbol"/>
              </a:rPr>
              <a:t></a:t>
            </a:r>
            <a:r>
              <a:rPr sz="2200" i="1" spc="-180" dirty="0">
                <a:latin typeface="Times New Roman"/>
                <a:cs typeface="Times New Roman"/>
              </a:rPr>
              <a:t>W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726876" y="4572408"/>
            <a:ext cx="302260" cy="365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00" spc="-125" dirty="0">
                <a:latin typeface="Symbol"/>
                <a:cs typeface="Symbol"/>
              </a:rPr>
              <a:t></a:t>
            </a:r>
            <a:r>
              <a:rPr sz="2200" i="1" spc="-130" dirty="0">
                <a:latin typeface="Times New Roman"/>
                <a:cs typeface="Times New Roman"/>
              </a:rPr>
              <a:t>E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3029113" y="4730402"/>
            <a:ext cx="431800" cy="580390"/>
            <a:chOff x="3029113" y="4730402"/>
            <a:chExt cx="431800" cy="580390"/>
          </a:xfrm>
        </p:grpSpPr>
        <p:pic>
          <p:nvPicPr>
            <p:cNvPr id="35" name="object 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44873" y="4730402"/>
              <a:ext cx="415454" cy="580050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3029113" y="4974510"/>
              <a:ext cx="405765" cy="0"/>
            </a:xfrm>
            <a:custGeom>
              <a:avLst/>
              <a:gdLst/>
              <a:ahLst/>
              <a:cxnLst/>
              <a:rect l="l" t="t" r="r" b="b"/>
              <a:pathLst>
                <a:path w="405764">
                  <a:moveTo>
                    <a:pt x="0" y="0"/>
                  </a:moveTo>
                  <a:lnTo>
                    <a:pt x="405199" y="0"/>
                  </a:lnTo>
                </a:path>
              </a:pathLst>
            </a:custGeom>
            <a:ln w="124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3067926" y="4971112"/>
            <a:ext cx="320040" cy="323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spc="240" dirty="0">
                <a:latin typeface="Symbol"/>
                <a:cs typeface="Symbol"/>
              </a:rPr>
              <a:t></a:t>
            </a:r>
            <a:r>
              <a:rPr sz="1950" i="1" spc="240" dirty="0">
                <a:latin typeface="Times New Roman"/>
                <a:cs typeface="Times New Roman"/>
              </a:rPr>
              <a:t>y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038192" y="4617475"/>
            <a:ext cx="372745" cy="323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spc="240" dirty="0">
                <a:latin typeface="Symbol"/>
                <a:cs typeface="Symbol"/>
              </a:rPr>
              <a:t></a:t>
            </a:r>
            <a:r>
              <a:rPr sz="1950" i="1" spc="330" dirty="0">
                <a:latin typeface="Times New Roman"/>
                <a:cs typeface="Times New Roman"/>
              </a:rPr>
              <a:t>E</a:t>
            </a:r>
            <a:endParaRPr sz="1950">
              <a:latin typeface="Times New Roman"/>
              <a:cs typeface="Times New Roman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5946981" y="4681631"/>
            <a:ext cx="394335" cy="553085"/>
            <a:chOff x="5946981" y="4681631"/>
            <a:chExt cx="394335" cy="553085"/>
          </a:xfrm>
        </p:grpSpPr>
        <p:pic>
          <p:nvPicPr>
            <p:cNvPr id="40" name="object 4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958593" y="4681631"/>
              <a:ext cx="382318" cy="552628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5946981" y="4939624"/>
              <a:ext cx="367665" cy="0"/>
            </a:xfrm>
            <a:custGeom>
              <a:avLst/>
              <a:gdLst/>
              <a:ahLst/>
              <a:cxnLst/>
              <a:rect l="l" t="t" r="r" b="b"/>
              <a:pathLst>
                <a:path w="367664">
                  <a:moveTo>
                    <a:pt x="0" y="0"/>
                  </a:moveTo>
                  <a:lnTo>
                    <a:pt x="367546" y="0"/>
                  </a:lnTo>
                </a:path>
              </a:pathLst>
            </a:custGeom>
            <a:ln w="128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5967988" y="4936599"/>
            <a:ext cx="32004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295" dirty="0">
                <a:latin typeface="Symbol"/>
                <a:cs typeface="Symbol"/>
              </a:rPr>
              <a:t></a:t>
            </a:r>
            <a:r>
              <a:rPr sz="2000" i="1" spc="250" dirty="0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957453" y="4569320"/>
            <a:ext cx="33845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295" dirty="0">
                <a:latin typeface="Symbol"/>
                <a:cs typeface="Symbol"/>
              </a:rPr>
              <a:t></a:t>
            </a:r>
            <a:r>
              <a:rPr sz="2000" i="1" spc="285" dirty="0">
                <a:latin typeface="Times New Roman"/>
                <a:cs typeface="Times New Roman"/>
              </a:rPr>
              <a:t>y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173506" y="4635726"/>
            <a:ext cx="1115060" cy="684530"/>
            <a:chOff x="8173506" y="4635726"/>
            <a:chExt cx="1115060" cy="684530"/>
          </a:xfrm>
        </p:grpSpPr>
        <p:pic>
          <p:nvPicPr>
            <p:cNvPr id="45" name="object 4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188374" y="4635726"/>
              <a:ext cx="1099780" cy="683966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8173506" y="4918656"/>
              <a:ext cx="1089660" cy="0"/>
            </a:xfrm>
            <a:custGeom>
              <a:avLst/>
              <a:gdLst/>
              <a:ahLst/>
              <a:cxnLst/>
              <a:rect l="l" t="t" r="r" b="b"/>
              <a:pathLst>
                <a:path w="1089659">
                  <a:moveTo>
                    <a:pt x="0" y="0"/>
                  </a:moveTo>
                  <a:lnTo>
                    <a:pt x="460748" y="0"/>
                  </a:lnTo>
                </a:path>
                <a:path w="1089659">
                  <a:moveTo>
                    <a:pt x="595112" y="0"/>
                  </a:moveTo>
                  <a:lnTo>
                    <a:pt x="1089066" y="0"/>
                  </a:lnTo>
                </a:path>
              </a:pathLst>
            </a:custGeom>
            <a:ln w="134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8152782" y="4859778"/>
            <a:ext cx="1131570" cy="434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633095" algn="l"/>
              </a:tabLst>
            </a:pPr>
            <a:r>
              <a:rPr sz="2200" spc="-105" dirty="0">
                <a:latin typeface="Symbol"/>
                <a:cs typeface="Symbol"/>
              </a:rPr>
              <a:t></a:t>
            </a:r>
            <a:r>
              <a:rPr sz="2200" spc="-200" dirty="0">
                <a:latin typeface="Times New Roman"/>
                <a:cs typeface="Times New Roman"/>
              </a:rPr>
              <a:t> </a:t>
            </a:r>
            <a:r>
              <a:rPr sz="3975" i="1" spc="-509" baseline="-9433" dirty="0">
                <a:latin typeface="Times New Roman"/>
                <a:cs typeface="Times New Roman"/>
              </a:rPr>
              <a:t>w</a:t>
            </a:r>
            <a:r>
              <a:rPr sz="2325" spc="-120" baseline="-23297" dirty="0">
                <a:latin typeface="Times New Roman"/>
                <a:cs typeface="Times New Roman"/>
              </a:rPr>
              <a:t>1</a:t>
            </a:r>
            <a:r>
              <a:rPr sz="2325" baseline="-23297" dirty="0">
                <a:latin typeface="Times New Roman"/>
                <a:cs typeface="Times New Roman"/>
              </a:rPr>
              <a:t>	</a:t>
            </a:r>
            <a:r>
              <a:rPr sz="2200" spc="-105" dirty="0">
                <a:latin typeface="Symbol"/>
                <a:cs typeface="Symbol"/>
              </a:rPr>
              <a:t></a:t>
            </a:r>
            <a:r>
              <a:rPr sz="2200" spc="-200" dirty="0">
                <a:latin typeface="Times New Roman"/>
                <a:cs typeface="Times New Roman"/>
              </a:rPr>
              <a:t> </a:t>
            </a:r>
            <a:r>
              <a:rPr sz="3975" i="1" spc="-277" baseline="-9433" dirty="0">
                <a:latin typeface="Times New Roman"/>
                <a:cs typeface="Times New Roman"/>
              </a:rPr>
              <a:t>w</a:t>
            </a:r>
            <a:r>
              <a:rPr sz="2325" spc="-120" baseline="-23297" dirty="0">
                <a:latin typeface="Times New Roman"/>
                <a:cs typeface="Times New Roman"/>
              </a:rPr>
              <a:t>2</a:t>
            </a:r>
            <a:endParaRPr sz="2325" baseline="-23297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253162" y="4511520"/>
            <a:ext cx="909319" cy="3670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416559" algn="l"/>
                <a:tab pos="649605" algn="l"/>
              </a:tabLst>
            </a:pPr>
            <a:r>
              <a:rPr sz="2200" spc="-105" dirty="0">
                <a:latin typeface="Symbol"/>
                <a:cs typeface="Symbol"/>
              </a:rPr>
              <a:t></a:t>
            </a:r>
            <a:r>
              <a:rPr sz="2200" i="1" spc="-105" dirty="0">
                <a:latin typeface="Times New Roman"/>
                <a:cs typeface="Times New Roman"/>
              </a:rPr>
              <a:t>s	</a:t>
            </a:r>
            <a:r>
              <a:rPr sz="3300" spc="-82" baseline="-36616" dirty="0">
                <a:latin typeface="Times New Roman"/>
                <a:cs typeface="Times New Roman"/>
              </a:rPr>
              <a:t>,	</a:t>
            </a:r>
            <a:r>
              <a:rPr sz="2200" spc="-105" dirty="0">
                <a:latin typeface="Symbol"/>
                <a:cs typeface="Symbol"/>
              </a:rPr>
              <a:t></a:t>
            </a:r>
            <a:r>
              <a:rPr sz="2200" i="1" spc="-105" dirty="0">
                <a:latin typeface="Times New Roman"/>
                <a:cs typeface="Times New Roman"/>
              </a:rPr>
              <a:t>s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2402839" y="4850257"/>
            <a:ext cx="330200" cy="224154"/>
            <a:chOff x="2402839" y="4850257"/>
            <a:chExt cx="330200" cy="224154"/>
          </a:xfrm>
        </p:grpSpPr>
        <p:sp>
          <p:nvSpPr>
            <p:cNvPr id="50" name="object 50"/>
            <p:cNvSpPr/>
            <p:nvPr/>
          </p:nvSpPr>
          <p:spPr>
            <a:xfrm>
              <a:off x="2408936" y="4856352"/>
              <a:ext cx="318135" cy="212090"/>
            </a:xfrm>
            <a:custGeom>
              <a:avLst/>
              <a:gdLst/>
              <a:ahLst/>
              <a:cxnLst/>
              <a:rect l="l" t="t" r="r" b="b"/>
              <a:pathLst>
                <a:path w="318135" h="212089">
                  <a:moveTo>
                    <a:pt x="318008" y="127000"/>
                  </a:moveTo>
                  <a:lnTo>
                    <a:pt x="0" y="127000"/>
                  </a:lnTo>
                  <a:lnTo>
                    <a:pt x="0" y="211582"/>
                  </a:lnTo>
                  <a:lnTo>
                    <a:pt x="318008" y="211582"/>
                  </a:lnTo>
                  <a:lnTo>
                    <a:pt x="318008" y="127000"/>
                  </a:lnTo>
                  <a:close/>
                </a:path>
                <a:path w="318135" h="212089">
                  <a:moveTo>
                    <a:pt x="318008" y="0"/>
                  </a:moveTo>
                  <a:lnTo>
                    <a:pt x="0" y="0"/>
                  </a:lnTo>
                  <a:lnTo>
                    <a:pt x="0" y="84582"/>
                  </a:lnTo>
                  <a:lnTo>
                    <a:pt x="318008" y="84582"/>
                  </a:lnTo>
                  <a:lnTo>
                    <a:pt x="31800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408935" y="4856353"/>
              <a:ext cx="318135" cy="212090"/>
            </a:xfrm>
            <a:custGeom>
              <a:avLst/>
              <a:gdLst/>
              <a:ahLst/>
              <a:cxnLst/>
              <a:rect l="l" t="t" r="r" b="b"/>
              <a:pathLst>
                <a:path w="318135" h="212089">
                  <a:moveTo>
                    <a:pt x="0" y="0"/>
                  </a:moveTo>
                  <a:lnTo>
                    <a:pt x="318007" y="0"/>
                  </a:lnTo>
                  <a:lnTo>
                    <a:pt x="318007" y="84582"/>
                  </a:lnTo>
                  <a:lnTo>
                    <a:pt x="0" y="84582"/>
                  </a:lnTo>
                  <a:lnTo>
                    <a:pt x="0" y="0"/>
                  </a:lnTo>
                  <a:close/>
                </a:path>
                <a:path w="318135" h="212089">
                  <a:moveTo>
                    <a:pt x="0" y="127000"/>
                  </a:moveTo>
                  <a:lnTo>
                    <a:pt x="318007" y="127000"/>
                  </a:lnTo>
                  <a:lnTo>
                    <a:pt x="318007" y="211582"/>
                  </a:lnTo>
                  <a:lnTo>
                    <a:pt x="0" y="211582"/>
                  </a:lnTo>
                  <a:lnTo>
                    <a:pt x="0" y="127000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2"/>
          <p:cNvGrpSpPr/>
          <p:nvPr/>
        </p:nvGrpSpPr>
        <p:grpSpPr>
          <a:xfrm>
            <a:off x="4529963" y="4828159"/>
            <a:ext cx="323850" cy="267970"/>
            <a:chOff x="4529963" y="4828159"/>
            <a:chExt cx="323850" cy="267970"/>
          </a:xfrm>
        </p:grpSpPr>
        <p:sp>
          <p:nvSpPr>
            <p:cNvPr id="53" name="object 53"/>
            <p:cNvSpPr/>
            <p:nvPr/>
          </p:nvSpPr>
          <p:spPr>
            <a:xfrm>
              <a:off x="4536059" y="4834255"/>
              <a:ext cx="311150" cy="255904"/>
            </a:xfrm>
            <a:custGeom>
              <a:avLst/>
              <a:gdLst/>
              <a:ahLst/>
              <a:cxnLst/>
              <a:rect l="l" t="t" r="r" b="b"/>
              <a:pathLst>
                <a:path w="311150" h="255904">
                  <a:moveTo>
                    <a:pt x="262127" y="0"/>
                  </a:moveTo>
                  <a:lnTo>
                    <a:pt x="155575" y="75946"/>
                  </a:lnTo>
                  <a:lnTo>
                    <a:pt x="49021" y="0"/>
                  </a:lnTo>
                  <a:lnTo>
                    <a:pt x="0" y="68834"/>
                  </a:lnTo>
                  <a:lnTo>
                    <a:pt x="82676" y="127889"/>
                  </a:lnTo>
                  <a:lnTo>
                    <a:pt x="0" y="186944"/>
                  </a:lnTo>
                  <a:lnTo>
                    <a:pt x="49021" y="255778"/>
                  </a:lnTo>
                  <a:lnTo>
                    <a:pt x="155575" y="179832"/>
                  </a:lnTo>
                  <a:lnTo>
                    <a:pt x="262127" y="255778"/>
                  </a:lnTo>
                  <a:lnTo>
                    <a:pt x="311150" y="186944"/>
                  </a:lnTo>
                  <a:lnTo>
                    <a:pt x="228473" y="127889"/>
                  </a:lnTo>
                  <a:lnTo>
                    <a:pt x="311150" y="68834"/>
                  </a:lnTo>
                  <a:lnTo>
                    <a:pt x="26212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536059" y="4834255"/>
              <a:ext cx="311150" cy="255904"/>
            </a:xfrm>
            <a:custGeom>
              <a:avLst/>
              <a:gdLst/>
              <a:ahLst/>
              <a:cxnLst/>
              <a:rect l="l" t="t" r="r" b="b"/>
              <a:pathLst>
                <a:path w="311150" h="255904">
                  <a:moveTo>
                    <a:pt x="0" y="68834"/>
                  </a:moveTo>
                  <a:lnTo>
                    <a:pt x="49021" y="0"/>
                  </a:lnTo>
                  <a:lnTo>
                    <a:pt x="155575" y="75946"/>
                  </a:lnTo>
                  <a:lnTo>
                    <a:pt x="262127" y="0"/>
                  </a:lnTo>
                  <a:lnTo>
                    <a:pt x="311150" y="68834"/>
                  </a:lnTo>
                  <a:lnTo>
                    <a:pt x="228473" y="127889"/>
                  </a:lnTo>
                  <a:lnTo>
                    <a:pt x="311150" y="186944"/>
                  </a:lnTo>
                  <a:lnTo>
                    <a:pt x="262127" y="255778"/>
                  </a:lnTo>
                  <a:lnTo>
                    <a:pt x="155575" y="179832"/>
                  </a:lnTo>
                  <a:lnTo>
                    <a:pt x="49021" y="255778"/>
                  </a:lnTo>
                  <a:lnTo>
                    <a:pt x="0" y="186944"/>
                  </a:lnTo>
                  <a:lnTo>
                    <a:pt x="82676" y="127889"/>
                  </a:lnTo>
                  <a:lnTo>
                    <a:pt x="0" y="68834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5"/>
          <p:cNvGrpSpPr/>
          <p:nvPr/>
        </p:nvGrpSpPr>
        <p:grpSpPr>
          <a:xfrm>
            <a:off x="7193915" y="4828159"/>
            <a:ext cx="323850" cy="267970"/>
            <a:chOff x="7193915" y="4828159"/>
            <a:chExt cx="323850" cy="267970"/>
          </a:xfrm>
        </p:grpSpPr>
        <p:sp>
          <p:nvSpPr>
            <p:cNvPr id="56" name="object 56"/>
            <p:cNvSpPr/>
            <p:nvPr/>
          </p:nvSpPr>
          <p:spPr>
            <a:xfrm>
              <a:off x="7200011" y="4834255"/>
              <a:ext cx="311150" cy="255904"/>
            </a:xfrm>
            <a:custGeom>
              <a:avLst/>
              <a:gdLst/>
              <a:ahLst/>
              <a:cxnLst/>
              <a:rect l="l" t="t" r="r" b="b"/>
              <a:pathLst>
                <a:path w="311150" h="255904">
                  <a:moveTo>
                    <a:pt x="262128" y="0"/>
                  </a:moveTo>
                  <a:lnTo>
                    <a:pt x="155575" y="75946"/>
                  </a:lnTo>
                  <a:lnTo>
                    <a:pt x="49022" y="0"/>
                  </a:lnTo>
                  <a:lnTo>
                    <a:pt x="0" y="68834"/>
                  </a:lnTo>
                  <a:lnTo>
                    <a:pt x="82677" y="127889"/>
                  </a:lnTo>
                  <a:lnTo>
                    <a:pt x="0" y="186944"/>
                  </a:lnTo>
                  <a:lnTo>
                    <a:pt x="49022" y="255778"/>
                  </a:lnTo>
                  <a:lnTo>
                    <a:pt x="155575" y="179832"/>
                  </a:lnTo>
                  <a:lnTo>
                    <a:pt x="262128" y="255778"/>
                  </a:lnTo>
                  <a:lnTo>
                    <a:pt x="311150" y="186944"/>
                  </a:lnTo>
                  <a:lnTo>
                    <a:pt x="228473" y="127889"/>
                  </a:lnTo>
                  <a:lnTo>
                    <a:pt x="311150" y="68834"/>
                  </a:lnTo>
                  <a:lnTo>
                    <a:pt x="26212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200011" y="4834255"/>
              <a:ext cx="311150" cy="255904"/>
            </a:xfrm>
            <a:custGeom>
              <a:avLst/>
              <a:gdLst/>
              <a:ahLst/>
              <a:cxnLst/>
              <a:rect l="l" t="t" r="r" b="b"/>
              <a:pathLst>
                <a:path w="311150" h="255904">
                  <a:moveTo>
                    <a:pt x="0" y="68834"/>
                  </a:moveTo>
                  <a:lnTo>
                    <a:pt x="49022" y="0"/>
                  </a:lnTo>
                  <a:lnTo>
                    <a:pt x="155575" y="75946"/>
                  </a:lnTo>
                  <a:lnTo>
                    <a:pt x="262128" y="0"/>
                  </a:lnTo>
                  <a:lnTo>
                    <a:pt x="311150" y="68834"/>
                  </a:lnTo>
                  <a:lnTo>
                    <a:pt x="228473" y="127889"/>
                  </a:lnTo>
                  <a:lnTo>
                    <a:pt x="311150" y="186944"/>
                  </a:lnTo>
                  <a:lnTo>
                    <a:pt x="262128" y="255778"/>
                  </a:lnTo>
                  <a:lnTo>
                    <a:pt x="155575" y="179832"/>
                  </a:lnTo>
                  <a:lnTo>
                    <a:pt x="49022" y="255778"/>
                  </a:lnTo>
                  <a:lnTo>
                    <a:pt x="0" y="186944"/>
                  </a:lnTo>
                  <a:lnTo>
                    <a:pt x="82677" y="127889"/>
                  </a:lnTo>
                  <a:lnTo>
                    <a:pt x="0" y="68834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8"/>
          <p:cNvGrpSpPr/>
          <p:nvPr/>
        </p:nvGrpSpPr>
        <p:grpSpPr>
          <a:xfrm>
            <a:off x="7385304" y="687323"/>
            <a:ext cx="3289300" cy="1164590"/>
            <a:chOff x="7385304" y="687323"/>
            <a:chExt cx="3289300" cy="1164590"/>
          </a:xfrm>
        </p:grpSpPr>
        <p:sp>
          <p:nvSpPr>
            <p:cNvPr id="59" name="object 59"/>
            <p:cNvSpPr/>
            <p:nvPr/>
          </p:nvSpPr>
          <p:spPr>
            <a:xfrm>
              <a:off x="7391400" y="693419"/>
              <a:ext cx="3276600" cy="1152525"/>
            </a:xfrm>
            <a:custGeom>
              <a:avLst/>
              <a:gdLst/>
              <a:ahLst/>
              <a:cxnLst/>
              <a:rect l="l" t="t" r="r" b="b"/>
              <a:pathLst>
                <a:path w="3276600" h="1152525">
                  <a:moveTo>
                    <a:pt x="2243581" y="0"/>
                  </a:moveTo>
                  <a:lnTo>
                    <a:pt x="1738756" y="231647"/>
                  </a:lnTo>
                  <a:lnTo>
                    <a:pt x="1474724" y="100710"/>
                  </a:lnTo>
                  <a:lnTo>
                    <a:pt x="1296924" y="340359"/>
                  </a:lnTo>
                  <a:lnTo>
                    <a:pt x="682878" y="193420"/>
                  </a:lnTo>
                  <a:lnTo>
                    <a:pt x="814958" y="416940"/>
                  </a:lnTo>
                  <a:lnTo>
                    <a:pt x="177800" y="441070"/>
                  </a:lnTo>
                  <a:lnTo>
                    <a:pt x="596900" y="618363"/>
                  </a:lnTo>
                  <a:lnTo>
                    <a:pt x="0" y="686815"/>
                  </a:lnTo>
                  <a:lnTo>
                    <a:pt x="505078" y="819784"/>
                  </a:lnTo>
                  <a:lnTo>
                    <a:pt x="194945" y="950721"/>
                  </a:lnTo>
                  <a:lnTo>
                    <a:pt x="728852" y="972946"/>
                  </a:lnTo>
                  <a:lnTo>
                    <a:pt x="745871" y="1152143"/>
                  </a:lnTo>
                  <a:lnTo>
                    <a:pt x="1141856" y="966724"/>
                  </a:lnTo>
                  <a:lnTo>
                    <a:pt x="1319783" y="1051432"/>
                  </a:lnTo>
                  <a:lnTo>
                    <a:pt x="1497583" y="926464"/>
                  </a:lnTo>
                  <a:lnTo>
                    <a:pt x="1761490" y="1005077"/>
                  </a:lnTo>
                  <a:lnTo>
                    <a:pt x="1847596" y="850010"/>
                  </a:lnTo>
                  <a:lnTo>
                    <a:pt x="2266569" y="926464"/>
                  </a:lnTo>
                  <a:lnTo>
                    <a:pt x="2220849" y="765428"/>
                  </a:lnTo>
                  <a:lnTo>
                    <a:pt x="2863596" y="833754"/>
                  </a:lnTo>
                  <a:lnTo>
                    <a:pt x="2484754" y="656589"/>
                  </a:lnTo>
                  <a:lnTo>
                    <a:pt x="2771394" y="602233"/>
                  </a:lnTo>
                  <a:lnTo>
                    <a:pt x="2576576" y="501522"/>
                  </a:lnTo>
                  <a:lnTo>
                    <a:pt x="3276600" y="354456"/>
                  </a:lnTo>
                  <a:lnTo>
                    <a:pt x="2484754" y="348360"/>
                  </a:lnTo>
                  <a:lnTo>
                    <a:pt x="2731516" y="169163"/>
                  </a:lnTo>
                  <a:lnTo>
                    <a:pt x="2203323" y="308101"/>
                  </a:lnTo>
                  <a:lnTo>
                    <a:pt x="2243581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391400" y="693419"/>
              <a:ext cx="3276600" cy="1152525"/>
            </a:xfrm>
            <a:custGeom>
              <a:avLst/>
              <a:gdLst/>
              <a:ahLst/>
              <a:cxnLst/>
              <a:rect l="l" t="t" r="r" b="b"/>
              <a:pathLst>
                <a:path w="3276600" h="1152525">
                  <a:moveTo>
                    <a:pt x="1738756" y="231647"/>
                  </a:moveTo>
                  <a:lnTo>
                    <a:pt x="2243581" y="0"/>
                  </a:lnTo>
                  <a:lnTo>
                    <a:pt x="2203323" y="308101"/>
                  </a:lnTo>
                  <a:lnTo>
                    <a:pt x="2731516" y="169163"/>
                  </a:lnTo>
                  <a:lnTo>
                    <a:pt x="2484754" y="348360"/>
                  </a:lnTo>
                  <a:lnTo>
                    <a:pt x="3276600" y="354456"/>
                  </a:lnTo>
                  <a:lnTo>
                    <a:pt x="2576576" y="501522"/>
                  </a:lnTo>
                  <a:lnTo>
                    <a:pt x="2771394" y="602233"/>
                  </a:lnTo>
                  <a:lnTo>
                    <a:pt x="2484754" y="656589"/>
                  </a:lnTo>
                  <a:lnTo>
                    <a:pt x="2863596" y="833754"/>
                  </a:lnTo>
                  <a:lnTo>
                    <a:pt x="2220849" y="765428"/>
                  </a:lnTo>
                  <a:lnTo>
                    <a:pt x="2266569" y="926464"/>
                  </a:lnTo>
                  <a:lnTo>
                    <a:pt x="1847596" y="850010"/>
                  </a:lnTo>
                  <a:lnTo>
                    <a:pt x="1761490" y="1005077"/>
                  </a:lnTo>
                  <a:lnTo>
                    <a:pt x="1497583" y="926464"/>
                  </a:lnTo>
                  <a:lnTo>
                    <a:pt x="1319783" y="1051432"/>
                  </a:lnTo>
                  <a:lnTo>
                    <a:pt x="1141856" y="966724"/>
                  </a:lnTo>
                  <a:lnTo>
                    <a:pt x="745871" y="1152143"/>
                  </a:lnTo>
                  <a:lnTo>
                    <a:pt x="728852" y="972946"/>
                  </a:lnTo>
                  <a:lnTo>
                    <a:pt x="194945" y="950721"/>
                  </a:lnTo>
                  <a:lnTo>
                    <a:pt x="505078" y="819784"/>
                  </a:lnTo>
                  <a:lnTo>
                    <a:pt x="0" y="686815"/>
                  </a:lnTo>
                  <a:lnTo>
                    <a:pt x="596900" y="618363"/>
                  </a:lnTo>
                  <a:lnTo>
                    <a:pt x="177800" y="441070"/>
                  </a:lnTo>
                  <a:lnTo>
                    <a:pt x="814958" y="416940"/>
                  </a:lnTo>
                  <a:lnTo>
                    <a:pt x="682878" y="193420"/>
                  </a:lnTo>
                  <a:lnTo>
                    <a:pt x="1296924" y="340359"/>
                  </a:lnTo>
                  <a:lnTo>
                    <a:pt x="1474724" y="100710"/>
                  </a:lnTo>
                  <a:lnTo>
                    <a:pt x="1738756" y="23164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8335771" y="1107694"/>
            <a:ext cx="11480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Chain</a:t>
            </a:r>
            <a:r>
              <a:rPr sz="2000" b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Rule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6888480" y="5661659"/>
            <a:ext cx="3291204" cy="961390"/>
            <a:chOff x="6888480" y="5661659"/>
            <a:chExt cx="3291204" cy="961390"/>
          </a:xfrm>
        </p:grpSpPr>
        <p:pic>
          <p:nvPicPr>
            <p:cNvPr id="63" name="object 6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912864" y="5686043"/>
              <a:ext cx="3266694" cy="936498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6888480" y="5661659"/>
              <a:ext cx="3266440" cy="935990"/>
            </a:xfrm>
            <a:custGeom>
              <a:avLst/>
              <a:gdLst/>
              <a:ahLst/>
              <a:cxnLst/>
              <a:rect l="l" t="t" r="r" b="b"/>
              <a:pathLst>
                <a:path w="3266440" h="935990">
                  <a:moveTo>
                    <a:pt x="3265931" y="0"/>
                  </a:moveTo>
                  <a:lnTo>
                    <a:pt x="0" y="0"/>
                  </a:lnTo>
                  <a:lnTo>
                    <a:pt x="0" y="935735"/>
                  </a:lnTo>
                  <a:lnTo>
                    <a:pt x="3265931" y="935735"/>
                  </a:lnTo>
                  <a:lnTo>
                    <a:pt x="3265931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957263" y="6114421"/>
              <a:ext cx="3106420" cy="0"/>
            </a:xfrm>
            <a:custGeom>
              <a:avLst/>
              <a:gdLst/>
              <a:ahLst/>
              <a:cxnLst/>
              <a:rect l="l" t="t" r="r" b="b"/>
              <a:pathLst>
                <a:path w="3106420">
                  <a:moveTo>
                    <a:pt x="0" y="0"/>
                  </a:moveTo>
                  <a:lnTo>
                    <a:pt x="671664" y="0"/>
                  </a:lnTo>
                </a:path>
                <a:path w="3106420">
                  <a:moveTo>
                    <a:pt x="1049960" y="0"/>
                  </a:moveTo>
                  <a:lnTo>
                    <a:pt x="1489490" y="0"/>
                  </a:lnTo>
                </a:path>
                <a:path w="3106420">
                  <a:moveTo>
                    <a:pt x="1774297" y="0"/>
                  </a:moveTo>
                  <a:lnTo>
                    <a:pt x="2149370" y="0"/>
                  </a:lnTo>
                </a:path>
                <a:path w="3106420">
                  <a:moveTo>
                    <a:pt x="2434144" y="0"/>
                  </a:moveTo>
                  <a:lnTo>
                    <a:pt x="3105807" y="0"/>
                  </a:lnTo>
                </a:path>
              </a:pathLst>
            </a:custGeom>
            <a:ln w="163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6930097" y="6051001"/>
            <a:ext cx="3174365" cy="47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132840" algn="l"/>
                <a:tab pos="1835150" algn="l"/>
                <a:tab pos="2484755" algn="l"/>
              </a:tabLst>
            </a:pPr>
            <a:r>
              <a:rPr sz="2450" spc="125" dirty="0">
                <a:latin typeface="Symbol"/>
                <a:cs typeface="Symbol"/>
              </a:rPr>
              <a:t></a:t>
            </a:r>
            <a:r>
              <a:rPr sz="2450" spc="-135" dirty="0">
                <a:latin typeface="Times New Roman"/>
                <a:cs typeface="Times New Roman"/>
              </a:rPr>
              <a:t> </a:t>
            </a:r>
            <a:r>
              <a:rPr sz="4425" i="1" spc="277" baseline="-9416" dirty="0">
                <a:latin typeface="Times New Roman"/>
                <a:cs typeface="Times New Roman"/>
              </a:rPr>
              <a:t>w</a:t>
            </a:r>
            <a:r>
              <a:rPr sz="2550" spc="142" baseline="-22875" dirty="0">
                <a:latin typeface="Times New Roman"/>
                <a:cs typeface="Times New Roman"/>
              </a:rPr>
              <a:t>2</a:t>
            </a:r>
            <a:r>
              <a:rPr sz="2550" baseline="-22875" dirty="0">
                <a:latin typeface="Times New Roman"/>
                <a:cs typeface="Times New Roman"/>
              </a:rPr>
              <a:t>	</a:t>
            </a:r>
            <a:r>
              <a:rPr sz="2450" spc="95" dirty="0">
                <a:latin typeface="Symbol"/>
                <a:cs typeface="Symbol"/>
              </a:rPr>
              <a:t></a:t>
            </a:r>
            <a:r>
              <a:rPr sz="2450" i="1" spc="114" dirty="0">
                <a:latin typeface="Times New Roman"/>
                <a:cs typeface="Times New Roman"/>
              </a:rPr>
              <a:t>y</a:t>
            </a:r>
            <a:r>
              <a:rPr sz="2450" i="1" dirty="0">
                <a:latin typeface="Times New Roman"/>
                <a:cs typeface="Times New Roman"/>
              </a:rPr>
              <a:t>	</a:t>
            </a:r>
            <a:r>
              <a:rPr sz="2450" spc="95" dirty="0">
                <a:latin typeface="Symbol"/>
                <a:cs typeface="Symbol"/>
              </a:rPr>
              <a:t></a:t>
            </a:r>
            <a:r>
              <a:rPr sz="2450" i="1" spc="100" dirty="0">
                <a:latin typeface="Times New Roman"/>
                <a:cs typeface="Times New Roman"/>
              </a:rPr>
              <a:t>s</a:t>
            </a:r>
            <a:r>
              <a:rPr sz="2450" i="1" dirty="0">
                <a:latin typeface="Times New Roman"/>
                <a:cs typeface="Times New Roman"/>
              </a:rPr>
              <a:t>	</a:t>
            </a:r>
            <a:r>
              <a:rPr sz="2450" spc="125" dirty="0">
                <a:latin typeface="Symbol"/>
                <a:cs typeface="Symbol"/>
              </a:rPr>
              <a:t></a:t>
            </a:r>
            <a:r>
              <a:rPr sz="2450" spc="-135" dirty="0">
                <a:latin typeface="Times New Roman"/>
                <a:cs typeface="Times New Roman"/>
              </a:rPr>
              <a:t> </a:t>
            </a:r>
            <a:r>
              <a:rPr sz="4425" i="1" spc="277" baseline="-9416" dirty="0">
                <a:latin typeface="Times New Roman"/>
                <a:cs typeface="Times New Roman"/>
              </a:rPr>
              <a:t>w</a:t>
            </a:r>
            <a:r>
              <a:rPr sz="2550" spc="142" baseline="-22875" dirty="0">
                <a:latin typeface="Times New Roman"/>
                <a:cs typeface="Times New Roman"/>
              </a:rPr>
              <a:t>2</a:t>
            </a:r>
            <a:endParaRPr sz="2550" baseline="-22875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7071583" y="5668492"/>
            <a:ext cx="2841625" cy="400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  <a:tabLst>
                <a:tab pos="654685" algn="l"/>
                <a:tab pos="2501900" algn="l"/>
              </a:tabLst>
            </a:pPr>
            <a:r>
              <a:rPr sz="2450" spc="125" dirty="0">
                <a:latin typeface="Symbol"/>
                <a:cs typeface="Symbol"/>
              </a:rPr>
              <a:t></a:t>
            </a:r>
            <a:r>
              <a:rPr sz="2450" i="1" spc="125" dirty="0">
                <a:latin typeface="Times New Roman"/>
                <a:cs typeface="Times New Roman"/>
              </a:rPr>
              <a:t>E	</a:t>
            </a:r>
            <a:r>
              <a:rPr sz="3675" spc="209" baseline="-35147" dirty="0">
                <a:latin typeface="Symbol"/>
                <a:cs typeface="Symbol"/>
              </a:rPr>
              <a:t></a:t>
            </a:r>
            <a:r>
              <a:rPr sz="3675" spc="442" baseline="-35147" dirty="0">
                <a:latin typeface="Times New Roman"/>
                <a:cs typeface="Times New Roman"/>
              </a:rPr>
              <a:t> </a:t>
            </a:r>
            <a:r>
              <a:rPr sz="2450" spc="125" dirty="0">
                <a:latin typeface="Symbol"/>
                <a:cs typeface="Symbol"/>
              </a:rPr>
              <a:t></a:t>
            </a:r>
            <a:r>
              <a:rPr sz="2450" i="1" spc="125" dirty="0">
                <a:latin typeface="Times New Roman"/>
                <a:cs typeface="Times New Roman"/>
              </a:rPr>
              <a:t>E</a:t>
            </a:r>
            <a:r>
              <a:rPr sz="2450" i="1" spc="285" dirty="0">
                <a:latin typeface="Times New Roman"/>
                <a:cs typeface="Times New Roman"/>
              </a:rPr>
              <a:t> </a:t>
            </a:r>
            <a:r>
              <a:rPr sz="3675" i="1" spc="172" baseline="-35147" dirty="0">
                <a:latin typeface="Times New Roman"/>
                <a:cs typeface="Times New Roman"/>
              </a:rPr>
              <a:t>x</a:t>
            </a:r>
            <a:r>
              <a:rPr sz="3675" i="1" spc="37" baseline="-35147" dirty="0">
                <a:latin typeface="Times New Roman"/>
                <a:cs typeface="Times New Roman"/>
              </a:rPr>
              <a:t> </a:t>
            </a:r>
            <a:r>
              <a:rPr sz="2450" spc="105" dirty="0">
                <a:latin typeface="Symbol"/>
                <a:cs typeface="Symbol"/>
              </a:rPr>
              <a:t></a:t>
            </a:r>
            <a:r>
              <a:rPr sz="2450" i="1" spc="105" dirty="0">
                <a:latin typeface="Times New Roman"/>
                <a:cs typeface="Times New Roman"/>
              </a:rPr>
              <a:t>y</a:t>
            </a:r>
            <a:r>
              <a:rPr sz="2450" i="1" spc="229" dirty="0">
                <a:latin typeface="Times New Roman"/>
                <a:cs typeface="Times New Roman"/>
              </a:rPr>
              <a:t> </a:t>
            </a:r>
            <a:r>
              <a:rPr sz="3675" i="1" spc="172" baseline="-35147" dirty="0">
                <a:latin typeface="Times New Roman"/>
                <a:cs typeface="Times New Roman"/>
              </a:rPr>
              <a:t>x	</a:t>
            </a:r>
            <a:r>
              <a:rPr sz="2450" spc="95" dirty="0">
                <a:latin typeface="Symbol"/>
                <a:cs typeface="Symbol"/>
              </a:rPr>
              <a:t></a:t>
            </a:r>
            <a:r>
              <a:rPr sz="2450" i="1" spc="95" dirty="0">
                <a:latin typeface="Times New Roman"/>
                <a:cs typeface="Times New Roman"/>
              </a:rPr>
              <a:t>s</a:t>
            </a:r>
            <a:endParaRPr sz="2450">
              <a:latin typeface="Times New Roman"/>
              <a:cs typeface="Times New Roman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1731264" y="5661659"/>
            <a:ext cx="3309620" cy="912494"/>
            <a:chOff x="1731264" y="5661659"/>
            <a:chExt cx="3309620" cy="912494"/>
          </a:xfrm>
        </p:grpSpPr>
        <p:pic>
          <p:nvPicPr>
            <p:cNvPr id="69" name="object 6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55648" y="5686043"/>
              <a:ext cx="3284982" cy="887730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1731264" y="5661659"/>
              <a:ext cx="3284220" cy="887094"/>
            </a:xfrm>
            <a:custGeom>
              <a:avLst/>
              <a:gdLst/>
              <a:ahLst/>
              <a:cxnLst/>
              <a:rect l="l" t="t" r="r" b="b"/>
              <a:pathLst>
                <a:path w="3284220" h="887095">
                  <a:moveTo>
                    <a:pt x="3284220" y="0"/>
                  </a:moveTo>
                  <a:lnTo>
                    <a:pt x="0" y="0"/>
                  </a:lnTo>
                  <a:lnTo>
                    <a:pt x="0" y="886967"/>
                  </a:lnTo>
                  <a:lnTo>
                    <a:pt x="3284220" y="886967"/>
                  </a:lnTo>
                  <a:lnTo>
                    <a:pt x="3284220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802687" y="6090809"/>
              <a:ext cx="3131820" cy="0"/>
            </a:xfrm>
            <a:custGeom>
              <a:avLst/>
              <a:gdLst/>
              <a:ahLst/>
              <a:cxnLst/>
              <a:rect l="l" t="t" r="r" b="b"/>
              <a:pathLst>
                <a:path w="3131820">
                  <a:moveTo>
                    <a:pt x="0" y="0"/>
                  </a:moveTo>
                  <a:lnTo>
                    <a:pt x="650592" y="0"/>
                  </a:lnTo>
                </a:path>
                <a:path w="3131820">
                  <a:moveTo>
                    <a:pt x="1043408" y="0"/>
                  </a:moveTo>
                  <a:lnTo>
                    <a:pt x="1499843" y="0"/>
                  </a:lnTo>
                </a:path>
                <a:path w="3131820">
                  <a:moveTo>
                    <a:pt x="1795548" y="0"/>
                  </a:moveTo>
                  <a:lnTo>
                    <a:pt x="2185019" y="0"/>
                  </a:lnTo>
                </a:path>
                <a:path w="3131820">
                  <a:moveTo>
                    <a:pt x="2480746" y="0"/>
                  </a:moveTo>
                  <a:lnTo>
                    <a:pt x="3131336" y="0"/>
                  </a:lnTo>
                </a:path>
              </a:pathLst>
            </a:custGeom>
            <a:ln w="163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1776429" y="6030031"/>
            <a:ext cx="32169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1127125" algn="l"/>
                <a:tab pos="1857375" algn="l"/>
                <a:tab pos="2531110" algn="l"/>
              </a:tabLst>
            </a:pPr>
            <a:r>
              <a:rPr sz="2300" spc="250" dirty="0">
                <a:latin typeface="Symbol"/>
                <a:cs typeface="Symbol"/>
              </a:rPr>
              <a:t></a:t>
            </a:r>
            <a:r>
              <a:rPr sz="2300" spc="-80" dirty="0">
                <a:latin typeface="Times New Roman"/>
                <a:cs typeface="Times New Roman"/>
              </a:rPr>
              <a:t> </a:t>
            </a:r>
            <a:r>
              <a:rPr sz="4200" i="1" spc="247" baseline="-8928" dirty="0">
                <a:latin typeface="Times New Roman"/>
                <a:cs typeface="Times New Roman"/>
              </a:rPr>
              <a:t>w</a:t>
            </a:r>
            <a:r>
              <a:rPr sz="2400" spc="247" baseline="-24305" dirty="0">
                <a:latin typeface="Times New Roman"/>
                <a:cs typeface="Times New Roman"/>
              </a:rPr>
              <a:t>1	</a:t>
            </a:r>
            <a:r>
              <a:rPr sz="2300" spc="225" dirty="0">
                <a:latin typeface="Symbol"/>
                <a:cs typeface="Symbol"/>
              </a:rPr>
              <a:t></a:t>
            </a:r>
            <a:r>
              <a:rPr sz="2300" i="1" spc="225" dirty="0">
                <a:latin typeface="Times New Roman"/>
                <a:cs typeface="Times New Roman"/>
              </a:rPr>
              <a:t>y	</a:t>
            </a:r>
            <a:r>
              <a:rPr sz="2300" spc="210" dirty="0">
                <a:latin typeface="Symbol"/>
                <a:cs typeface="Symbol"/>
              </a:rPr>
              <a:t></a:t>
            </a:r>
            <a:r>
              <a:rPr sz="2300" i="1" spc="210" dirty="0">
                <a:latin typeface="Times New Roman"/>
                <a:cs typeface="Times New Roman"/>
              </a:rPr>
              <a:t>s	</a:t>
            </a:r>
            <a:r>
              <a:rPr sz="2300" spc="250" dirty="0">
                <a:latin typeface="Symbol"/>
                <a:cs typeface="Symbol"/>
              </a:rPr>
              <a:t></a:t>
            </a:r>
            <a:r>
              <a:rPr sz="2300" spc="-125" dirty="0">
                <a:latin typeface="Times New Roman"/>
                <a:cs typeface="Times New Roman"/>
              </a:rPr>
              <a:t> </a:t>
            </a:r>
            <a:r>
              <a:rPr sz="4200" i="1" spc="247" baseline="-8928" dirty="0">
                <a:latin typeface="Times New Roman"/>
                <a:cs typeface="Times New Roman"/>
              </a:rPr>
              <a:t>w</a:t>
            </a:r>
            <a:r>
              <a:rPr sz="2400" spc="247" baseline="-24305" dirty="0">
                <a:latin typeface="Times New Roman"/>
                <a:cs typeface="Times New Roman"/>
              </a:rPr>
              <a:t>1</a:t>
            </a:r>
            <a:endParaRPr sz="2400" baseline="-24305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898915" y="5667445"/>
            <a:ext cx="2901315" cy="381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  <a:tabLst>
                <a:tab pos="655320" algn="l"/>
                <a:tab pos="2550160" algn="l"/>
              </a:tabLst>
            </a:pPr>
            <a:r>
              <a:rPr sz="2300" spc="265" dirty="0">
                <a:latin typeface="Symbol"/>
                <a:cs typeface="Symbol"/>
              </a:rPr>
              <a:t></a:t>
            </a:r>
            <a:r>
              <a:rPr sz="2300" i="1" spc="265" dirty="0">
                <a:latin typeface="Times New Roman"/>
                <a:cs typeface="Times New Roman"/>
              </a:rPr>
              <a:t>E	</a:t>
            </a:r>
            <a:r>
              <a:rPr sz="3450" spc="419" baseline="-36231" dirty="0">
                <a:latin typeface="Symbol"/>
                <a:cs typeface="Symbol"/>
              </a:rPr>
              <a:t></a:t>
            </a:r>
            <a:r>
              <a:rPr sz="3450" spc="547" baseline="-36231" dirty="0">
                <a:latin typeface="Times New Roman"/>
                <a:cs typeface="Times New Roman"/>
              </a:rPr>
              <a:t> </a:t>
            </a:r>
            <a:r>
              <a:rPr sz="2300" spc="265" dirty="0">
                <a:latin typeface="Symbol"/>
                <a:cs typeface="Symbol"/>
              </a:rPr>
              <a:t></a:t>
            </a:r>
            <a:r>
              <a:rPr sz="2300" i="1" spc="265" dirty="0">
                <a:latin typeface="Times New Roman"/>
                <a:cs typeface="Times New Roman"/>
              </a:rPr>
              <a:t>E</a:t>
            </a:r>
            <a:r>
              <a:rPr sz="2300" i="1" spc="365" dirty="0">
                <a:latin typeface="Times New Roman"/>
                <a:cs typeface="Times New Roman"/>
              </a:rPr>
              <a:t> </a:t>
            </a:r>
            <a:r>
              <a:rPr sz="3450" i="1" spc="337" baseline="-36231" dirty="0">
                <a:latin typeface="Times New Roman"/>
                <a:cs typeface="Times New Roman"/>
              </a:rPr>
              <a:t>x</a:t>
            </a:r>
            <a:r>
              <a:rPr sz="3450" i="1" spc="120" baseline="-36231" dirty="0">
                <a:latin typeface="Times New Roman"/>
                <a:cs typeface="Times New Roman"/>
              </a:rPr>
              <a:t> </a:t>
            </a:r>
            <a:r>
              <a:rPr sz="2300" spc="225" dirty="0">
                <a:latin typeface="Symbol"/>
                <a:cs typeface="Symbol"/>
              </a:rPr>
              <a:t></a:t>
            </a:r>
            <a:r>
              <a:rPr sz="2300" i="1" spc="225" dirty="0">
                <a:latin typeface="Times New Roman"/>
                <a:cs typeface="Times New Roman"/>
              </a:rPr>
              <a:t>y</a:t>
            </a:r>
            <a:r>
              <a:rPr sz="2300" i="1" spc="305" dirty="0">
                <a:latin typeface="Times New Roman"/>
                <a:cs typeface="Times New Roman"/>
              </a:rPr>
              <a:t> </a:t>
            </a:r>
            <a:r>
              <a:rPr sz="3450" i="1" spc="337" baseline="-36231" dirty="0">
                <a:latin typeface="Times New Roman"/>
                <a:cs typeface="Times New Roman"/>
              </a:rPr>
              <a:t>x	</a:t>
            </a:r>
            <a:r>
              <a:rPr sz="2300" spc="210" dirty="0">
                <a:latin typeface="Symbol"/>
                <a:cs typeface="Symbol"/>
              </a:rPr>
              <a:t></a:t>
            </a:r>
            <a:r>
              <a:rPr sz="2300" i="1" spc="210" dirty="0">
                <a:latin typeface="Times New Roman"/>
                <a:cs typeface="Times New Roman"/>
              </a:rPr>
              <a:t>s</a:t>
            </a:r>
            <a:endParaRPr sz="2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</TotalTime>
  <Words>823</Words>
  <Application>Microsoft Office PowerPoint</Application>
  <PresentationFormat>Widescreen</PresentationFormat>
  <Paragraphs>192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 MT</vt:lpstr>
      <vt:lpstr>Calibri</vt:lpstr>
      <vt:lpstr>Calibri Light</vt:lpstr>
      <vt:lpstr>Cambria Math</vt:lpstr>
      <vt:lpstr>Symbol</vt:lpstr>
      <vt:lpstr>Times New Roman</vt:lpstr>
      <vt:lpstr>Verdana</vt:lpstr>
      <vt:lpstr>Wingdings</vt:lpstr>
      <vt:lpstr>Office Theme</vt:lpstr>
      <vt:lpstr>Neural network and learning machines</vt:lpstr>
      <vt:lpstr>Neural Network training steps</vt:lpstr>
      <vt:lpstr>Regarding 5th</vt:lpstr>
      <vt:lpstr>Regarding 5th step: Weights Adaptation</vt:lpstr>
      <vt:lpstr>Backward pass</vt:lpstr>
      <vt:lpstr>Backward pass</vt:lpstr>
      <vt:lpstr>Backward pass</vt:lpstr>
      <vt:lpstr>Regarding 5th step: Weights Adaptation</vt:lpstr>
      <vt:lpstr>Regarding 5th step: Weights Adaptation</vt:lpstr>
      <vt:lpstr>PowerPoint Presentation</vt:lpstr>
      <vt:lpstr>Regarding 5th step: Weights Adaptation</vt:lpstr>
      <vt:lpstr>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Emad</dc:creator>
  <cp:lastModifiedBy>Ahmed Yousry</cp:lastModifiedBy>
  <cp:revision>5</cp:revision>
  <dcterms:created xsi:type="dcterms:W3CDTF">2021-07-18T13:25:41Z</dcterms:created>
  <dcterms:modified xsi:type="dcterms:W3CDTF">2021-07-18T15:37:20Z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2019-11-26T00:00:00Z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2021-07-18T00:00:00Z</vt:filetime>
  </property>
</Properties>
</file>