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52"/>
  </p:notesMasterIdLst>
  <p:sldIdLst>
    <p:sldId id="318" r:id="rId2"/>
    <p:sldId id="320" r:id="rId3"/>
    <p:sldId id="257" r:id="rId4"/>
    <p:sldId id="321" r:id="rId5"/>
    <p:sldId id="322" r:id="rId6"/>
    <p:sldId id="330" r:id="rId7"/>
    <p:sldId id="323" r:id="rId8"/>
    <p:sldId id="324" r:id="rId9"/>
    <p:sldId id="325" r:id="rId10"/>
    <p:sldId id="326" r:id="rId11"/>
    <p:sldId id="327" r:id="rId12"/>
    <p:sldId id="331" r:id="rId13"/>
    <p:sldId id="333" r:id="rId14"/>
    <p:sldId id="334" r:id="rId15"/>
    <p:sldId id="335" r:id="rId16"/>
    <p:sldId id="337" r:id="rId17"/>
    <p:sldId id="338" r:id="rId18"/>
    <p:sldId id="339" r:id="rId19"/>
    <p:sldId id="340" r:id="rId20"/>
    <p:sldId id="342" r:id="rId21"/>
    <p:sldId id="329" r:id="rId22"/>
    <p:sldId id="343" r:id="rId23"/>
    <p:sldId id="341" r:id="rId24"/>
    <p:sldId id="407" r:id="rId25"/>
    <p:sldId id="347" r:id="rId26"/>
    <p:sldId id="348" r:id="rId27"/>
    <p:sldId id="408" r:id="rId28"/>
    <p:sldId id="349" r:id="rId29"/>
    <p:sldId id="345" r:id="rId30"/>
    <p:sldId id="350" r:id="rId31"/>
    <p:sldId id="353" r:id="rId32"/>
    <p:sldId id="344" r:id="rId33"/>
    <p:sldId id="336" r:id="rId34"/>
    <p:sldId id="332" r:id="rId35"/>
    <p:sldId id="351" r:id="rId36"/>
    <p:sldId id="328" r:id="rId37"/>
    <p:sldId id="354" r:id="rId38"/>
    <p:sldId id="352" r:id="rId39"/>
    <p:sldId id="355" r:id="rId40"/>
    <p:sldId id="356" r:id="rId41"/>
    <p:sldId id="357" r:id="rId42"/>
    <p:sldId id="358" r:id="rId43"/>
    <p:sldId id="359" r:id="rId44"/>
    <p:sldId id="360" r:id="rId45"/>
    <p:sldId id="361" r:id="rId46"/>
    <p:sldId id="362" r:id="rId47"/>
    <p:sldId id="363" r:id="rId48"/>
    <p:sldId id="364" r:id="rId49"/>
    <p:sldId id="403" r:id="rId50"/>
    <p:sldId id="319" r:id="rId51"/>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2549"/>
    <a:srgbClr val="003635"/>
    <a:srgbClr val="9EFF29"/>
    <a:srgbClr val="C80064"/>
    <a:srgbClr val="C33A1F"/>
    <a:srgbClr val="0000CC"/>
    <a:srgbClr val="007033"/>
    <a:srgbClr val="D6370C"/>
    <a:srgbClr val="1D3A00"/>
    <a:srgbClr val="FF856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364" autoAdjust="0"/>
    <p:restoredTop sz="94454" autoAdjust="0"/>
  </p:normalViewPr>
  <p:slideViewPr>
    <p:cSldViewPr snapToGrid="0">
      <p:cViewPr varScale="1">
        <p:scale>
          <a:sx n="98" d="100"/>
          <a:sy n="98" d="100"/>
        </p:scale>
        <p:origin x="744" y="72"/>
      </p:cViewPr>
      <p:guideLst>
        <p:guide orient="horz" pos="162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t>7/18/2021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t>‹#›</a:t>
            </a:fld>
            <a:endParaRPr lang="en-US"/>
          </a:p>
        </p:txBody>
      </p:sp>
    </p:spTree>
    <p:extLst>
      <p:ext uri="{BB962C8B-B14F-4D97-AF65-F5344CB8AC3E}">
        <p14:creationId xmlns:p14="http://schemas.microsoft.com/office/powerpoint/2010/main" val="284430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27703" y="1784556"/>
            <a:ext cx="8229600" cy="1688688"/>
          </a:xfrm>
          <a:noFill/>
          <a:effectLst>
            <a:outerShdw blurRad="50800" dist="38100" dir="2700000" algn="tl" rotWithShape="0">
              <a:prstClr val="black">
                <a:alpha val="40000"/>
              </a:prstClr>
            </a:outerShdw>
          </a:effectLst>
        </p:spPr>
        <p:txBody>
          <a:bodyPr>
            <a:normAutofit/>
          </a:bodyPr>
          <a:lstStyle>
            <a:lvl1pPr algn="r">
              <a:defRPr sz="3600">
                <a:solidFill>
                  <a:srgbClr val="0070C0"/>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420328" y="3694468"/>
            <a:ext cx="8229600" cy="678426"/>
          </a:xfrm>
        </p:spPr>
        <p:txBody>
          <a:bodyPr>
            <a:normAutofit/>
          </a:bodyPr>
          <a:lstStyle>
            <a:lvl1pPr marL="0" indent="0" algn="r">
              <a:buNone/>
              <a:defRPr sz="2800" b="0" i="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7/18/2021</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7/18/2021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3792682" y="102393"/>
            <a:ext cx="4894118" cy="1097758"/>
          </a:xfrm>
        </p:spPr>
        <p:txBody>
          <a:bodyPr>
            <a:noAutofit/>
          </a:bodyPr>
          <a:lstStyle>
            <a:lvl1pPr>
              <a:defRPr sz="3600"/>
            </a:lvl1p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7/18/2021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7/18/2021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id="{08B89D22-1D6E-450B-881F-4D2A4C527F7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730335" y="102392"/>
            <a:ext cx="5000709" cy="1210213"/>
          </a:xfrm>
        </p:spPr>
        <p:txBody>
          <a:bodyPr>
            <a:normAutofit/>
          </a:bodyPr>
          <a:lstStyle>
            <a:lvl1pPr algn="ctr">
              <a:defRPr sz="3600" baseline="0">
                <a:solidFill>
                  <a:srgbClr val="0070C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63714" y="1312606"/>
            <a:ext cx="8246070" cy="3465870"/>
          </a:xfrm>
        </p:spPr>
        <p:txBody>
          <a:bodyPr/>
          <a:lstStyle>
            <a:lvl1pPr algn="l">
              <a:defRPr sz="2800">
                <a:solidFill>
                  <a:schemeClr val="bg1"/>
                </a:solidFill>
              </a:defRPr>
            </a:lvl1pPr>
            <a:lvl2pPr algn="l">
              <a:defRPr>
                <a:solidFill>
                  <a:schemeClr val="bg1"/>
                </a:solidFill>
              </a:defRPr>
            </a:lvl2pPr>
            <a:lvl3pPr algn="l">
              <a:defRPr>
                <a:solidFill>
                  <a:schemeClr val="bg1"/>
                </a:solidFill>
              </a:defRPr>
            </a:lvl3pPr>
            <a:lvl4pPr algn="l">
              <a:defRPr>
                <a:solidFill>
                  <a:schemeClr val="bg1"/>
                </a:solidFill>
              </a:defRPr>
            </a:lvl4pPr>
            <a:lvl5pPr algn="l">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7/18/2021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966379" y="406537"/>
            <a:ext cx="6709509" cy="725349"/>
          </a:xfrm>
        </p:spPr>
        <p:txBody>
          <a:bodyPr>
            <a:normAutofit/>
          </a:bodyPr>
          <a:lstStyle>
            <a:lvl1pPr algn="l">
              <a:defRPr sz="3600">
                <a:solidFill>
                  <a:srgbClr val="0070C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1984664" y="1268361"/>
            <a:ext cx="6709509" cy="3420136"/>
          </a:xfrm>
        </p:spPr>
        <p:txBody>
          <a:bodyPr/>
          <a:lstStyle>
            <a:lvl1pPr>
              <a:defRPr sz="2800">
                <a:solidFill>
                  <a:srgbClr val="002060"/>
                </a:solidFill>
              </a:defRPr>
            </a:lvl1pPr>
            <a:lvl2pPr>
              <a:defRPr>
                <a:solidFill>
                  <a:srgbClr val="002060"/>
                </a:solidFill>
              </a:defRPr>
            </a:lvl2pPr>
            <a:lvl3pPr>
              <a:defRPr>
                <a:solidFill>
                  <a:srgbClr val="002060"/>
                </a:solidFill>
              </a:defRPr>
            </a:lvl3pPr>
            <a:lvl4pPr>
              <a:defRPr>
                <a:solidFill>
                  <a:srgbClr val="002060"/>
                </a:solidFill>
              </a:defRPr>
            </a:lvl4pPr>
            <a:lvl5pPr>
              <a:defRPr>
                <a:solidFill>
                  <a:srgbClr val="00206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7/18/2021</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7/18/2021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813464" y="102393"/>
            <a:ext cx="4873336" cy="1009434"/>
          </a:xfrm>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7/18/2021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23855" y="0"/>
            <a:ext cx="4802202" cy="1205345"/>
          </a:xfrm>
        </p:spPr>
        <p:txBody>
          <a:bodyPr>
            <a:normAutofit/>
          </a:bodyPr>
          <a:lstStyle>
            <a:lvl1pPr algn="ctr">
              <a:defRPr sz="3600" baseline="0">
                <a:solidFill>
                  <a:srgbClr val="0070C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22131" y="1655517"/>
            <a:ext cx="4040188" cy="479822"/>
          </a:xfrm>
        </p:spPr>
        <p:txBody>
          <a:bodyPr anchor="b"/>
          <a:lstStyle>
            <a:lvl1pPr marL="0" indent="0" algn="ctr">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22131" y="2127914"/>
            <a:ext cx="4040188" cy="2276294"/>
          </a:xfrm>
        </p:spPr>
        <p:txBody>
          <a:bodyPr/>
          <a:lstStyle>
            <a:lvl1pPr algn="ctr">
              <a:defRPr sz="2400">
                <a:solidFill>
                  <a:schemeClr val="bg1"/>
                </a:solidFill>
              </a:defRPr>
            </a:lvl1pPr>
            <a:lvl2pPr algn="ctr">
              <a:defRPr sz="2000">
                <a:solidFill>
                  <a:schemeClr val="bg1"/>
                </a:solidFill>
              </a:defRPr>
            </a:lvl2pPr>
            <a:lvl3pPr algn="ctr">
              <a:defRPr sz="1800">
                <a:solidFill>
                  <a:schemeClr val="bg1"/>
                </a:solidFill>
              </a:defRPr>
            </a:lvl3pPr>
            <a:lvl4pPr algn="ctr">
              <a:defRPr sz="1600">
                <a:solidFill>
                  <a:schemeClr val="bg1"/>
                </a:solidFill>
              </a:defRPr>
            </a:lvl4pPr>
            <a:lvl5pPr algn="ctr">
              <a:defRPr sz="1600">
                <a:solidFill>
                  <a:schemeClr val="bg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57252" y="1655517"/>
            <a:ext cx="4041775" cy="479822"/>
          </a:xfrm>
        </p:spPr>
        <p:txBody>
          <a:bodyPr anchor="b"/>
          <a:lstStyle>
            <a:lvl1pPr marL="0" indent="0" algn="ctr">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57252" y="2127914"/>
            <a:ext cx="4041775" cy="2276294"/>
          </a:xfrm>
        </p:spPr>
        <p:txBody>
          <a:bodyPr/>
          <a:lstStyle>
            <a:lvl1pPr algn="ctr">
              <a:defRPr sz="2400">
                <a:solidFill>
                  <a:schemeClr val="bg1"/>
                </a:solidFill>
              </a:defRPr>
            </a:lvl1pPr>
            <a:lvl2pPr algn="ctr">
              <a:defRPr sz="2000">
                <a:solidFill>
                  <a:schemeClr val="bg1"/>
                </a:solidFill>
              </a:defRPr>
            </a:lvl2pPr>
            <a:lvl3pPr algn="ctr">
              <a:defRPr sz="1800">
                <a:solidFill>
                  <a:schemeClr val="bg1"/>
                </a:solidFill>
              </a:defRPr>
            </a:lvl3pPr>
            <a:lvl4pPr algn="ctr">
              <a:defRPr sz="1600">
                <a:solidFill>
                  <a:schemeClr val="bg1"/>
                </a:solidFill>
              </a:defRPr>
            </a:lvl4pPr>
            <a:lvl5pPr algn="ctr">
              <a:defRPr sz="1600">
                <a:solidFill>
                  <a:schemeClr val="bg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7/18/2021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03072" y="102394"/>
            <a:ext cx="4883727" cy="1082170"/>
          </a:xfrm>
        </p:spPr>
        <p:txBody>
          <a:bodyPr>
            <a:noAutofit/>
          </a:bodyPr>
          <a:lstStyle>
            <a:lvl1pPr>
              <a:defRPr sz="3600"/>
            </a:lvl1pPr>
          </a:lstStyle>
          <a:p>
            <a:r>
              <a:rPr lang="en-US" dirty="0"/>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7/18/2021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7/18/2021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793259" y="204788"/>
            <a:ext cx="5111750" cy="4389835"/>
          </a:xfrm>
        </p:spPr>
        <p:txBody>
          <a:bodyPr/>
          <a:lstStyle>
            <a:lvl1pPr marL="0" indent="0" algn="ctr">
              <a:buNone/>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7/18/2021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7/18/2021</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id="{11E867DF-3DCA-4725-94F0-F2B6BD747A82}"/>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3.xml"/><Relationship Id="rId4" Type="http://schemas.openxmlformats.org/officeDocument/2006/relationships/image" Target="../media/image22.png"/></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423409" y="1895168"/>
            <a:ext cx="4720591" cy="1445337"/>
          </a:xfrm>
        </p:spPr>
        <p:txBody>
          <a:bodyPr>
            <a:normAutofit fontScale="90000"/>
          </a:bodyPr>
          <a:lstStyle/>
          <a:p>
            <a:pPr algn="ctr"/>
            <a:r>
              <a:rPr lang="en-US" dirty="0"/>
              <a:t>Hands on Machine Learning with </a:t>
            </a:r>
            <a:r>
              <a:rPr lang="en-US" dirty="0" err="1"/>
              <a:t>Scikit</a:t>
            </a:r>
            <a:r>
              <a:rPr lang="en-US" dirty="0"/>
              <a:t> Learn</a:t>
            </a:r>
            <a:br>
              <a:rPr lang="ar-EG" dirty="0"/>
            </a:br>
            <a:endParaRPr lang="en-US" dirty="0"/>
          </a:p>
        </p:txBody>
      </p:sp>
      <p:sp>
        <p:nvSpPr>
          <p:cNvPr id="3" name="Subtitle 2"/>
          <p:cNvSpPr>
            <a:spLocks noGrp="1"/>
          </p:cNvSpPr>
          <p:nvPr>
            <p:ph type="subTitle" idx="1"/>
          </p:nvPr>
        </p:nvSpPr>
        <p:spPr>
          <a:xfrm>
            <a:off x="4572000" y="3722636"/>
            <a:ext cx="4571999" cy="730043"/>
          </a:xfrm>
        </p:spPr>
        <p:txBody>
          <a:bodyPr>
            <a:normAutofit fontScale="92500" lnSpcReduction="10000"/>
          </a:bodyPr>
          <a:lstStyle/>
          <a:p>
            <a:pPr algn="ctr"/>
            <a:r>
              <a:rPr lang="en-US" sz="2400" b="1" u="sng" dirty="0"/>
              <a:t>Presented By:</a:t>
            </a:r>
          </a:p>
          <a:p>
            <a:pPr algn="ctr"/>
            <a:r>
              <a:rPr lang="en-US" sz="2100" dirty="0"/>
              <a:t>Ahmed Yousry</a:t>
            </a:r>
            <a:endParaRPr lang="ar-EG" sz="2400" dirty="0"/>
          </a:p>
        </p:txBody>
      </p:sp>
    </p:spTree>
    <p:extLst>
      <p:ext uri="{BB962C8B-B14F-4D97-AF65-F5344CB8AC3E}">
        <p14:creationId xmlns:p14="http://schemas.microsoft.com/office/powerpoint/2010/main" val="3111539328"/>
      </p:ext>
    </p:extLst>
  </p:cSld>
  <p:clrMapOvr>
    <a:masterClrMapping/>
  </p:clrMapOvr>
  <mc:AlternateContent xmlns:mc="http://schemas.openxmlformats.org/markup-compatibility/2006" xmlns:p14="http://schemas.microsoft.com/office/powerpoint/2010/main">
    <mc:Choice Requires="p14">
      <p:transition spd="slow" p14:dur="2000" advTm="8533"/>
    </mc:Choice>
    <mc:Fallback xmlns="">
      <p:transition spd="slow" advTm="8533"/>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9D4E2-D1FD-435F-B8C0-432B1EF9A558}"/>
              </a:ext>
            </a:extLst>
          </p:cNvPr>
          <p:cNvSpPr>
            <a:spLocks noGrp="1"/>
          </p:cNvSpPr>
          <p:nvPr>
            <p:ph type="title"/>
          </p:nvPr>
        </p:nvSpPr>
        <p:spPr/>
        <p:txBody>
          <a:bodyPr>
            <a:normAutofit fontScale="90000"/>
          </a:bodyPr>
          <a:lstStyle/>
          <a:p>
            <a:r>
              <a:rPr lang="en-US" i="1" dirty="0"/>
              <a:t>XOR classification problem and an MLP that solves it</a:t>
            </a:r>
            <a:endParaRPr lang="en-US" dirty="0"/>
          </a:p>
        </p:txBody>
      </p:sp>
      <p:pic>
        <p:nvPicPr>
          <p:cNvPr id="4" name="Content Placeholder 3">
            <a:extLst>
              <a:ext uri="{FF2B5EF4-FFF2-40B4-BE49-F238E27FC236}">
                <a16:creationId xmlns:a16="http://schemas.microsoft.com/office/drawing/2014/main" id="{0A51FC60-FA6A-420B-A9E5-65FDF902F250}"/>
              </a:ext>
            </a:extLst>
          </p:cNvPr>
          <p:cNvPicPr>
            <a:picLocks noGrp="1" noChangeAspect="1"/>
          </p:cNvPicPr>
          <p:nvPr>
            <p:ph idx="1"/>
          </p:nvPr>
        </p:nvPicPr>
        <p:blipFill rotWithShape="1">
          <a:blip r:embed="rId2"/>
          <a:srcRect l="18411" t="9277" r="51436" b="8667"/>
          <a:stretch/>
        </p:blipFill>
        <p:spPr>
          <a:xfrm>
            <a:off x="2149812" y="1896895"/>
            <a:ext cx="2023355" cy="2217906"/>
          </a:xfrm>
          <a:prstGeom prst="rect">
            <a:avLst/>
          </a:prstGeom>
        </p:spPr>
      </p:pic>
      <p:grpSp>
        <p:nvGrpSpPr>
          <p:cNvPr id="5" name="Group 4">
            <a:extLst>
              <a:ext uri="{FF2B5EF4-FFF2-40B4-BE49-F238E27FC236}">
                <a16:creationId xmlns:a16="http://schemas.microsoft.com/office/drawing/2014/main" id="{D20E62EC-D01E-485F-B115-D21F6F611B3C}"/>
              </a:ext>
            </a:extLst>
          </p:cNvPr>
          <p:cNvGrpSpPr>
            <a:grpSpLocks/>
          </p:cNvGrpSpPr>
          <p:nvPr/>
        </p:nvGrpSpPr>
        <p:grpSpPr bwMode="auto">
          <a:xfrm>
            <a:off x="4384947" y="1844538"/>
            <a:ext cx="4362450" cy="2892425"/>
            <a:chOff x="237" y="726"/>
            <a:chExt cx="2748" cy="1822"/>
          </a:xfrm>
        </p:grpSpPr>
        <p:sp>
          <p:nvSpPr>
            <p:cNvPr id="6" name="Rectangle 5">
              <a:extLst>
                <a:ext uri="{FF2B5EF4-FFF2-40B4-BE49-F238E27FC236}">
                  <a16:creationId xmlns:a16="http://schemas.microsoft.com/office/drawing/2014/main" id="{4C5259E6-1AE9-47B3-9947-C6FF9196D428}"/>
                </a:ext>
              </a:extLst>
            </p:cNvPr>
            <p:cNvSpPr>
              <a:spLocks noChangeArrowheads="1"/>
            </p:cNvSpPr>
            <p:nvPr/>
          </p:nvSpPr>
          <p:spPr bwMode="auto">
            <a:xfrm>
              <a:off x="237" y="726"/>
              <a:ext cx="2748" cy="1822"/>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defPPr>
                <a:defRPr lang="de-DE"/>
              </a:defPPr>
              <a:lvl1pPr algn="l" rtl="0" eaLnBrk="0" fontAlgn="base" hangingPunct="0">
                <a:spcBef>
                  <a:spcPct val="0"/>
                </a:spcBef>
                <a:spcAft>
                  <a:spcPct val="0"/>
                </a:spcAft>
                <a:defRPr sz="2400"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sz="2400"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sz="2400"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sz="2400"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sz="2400" kern="1200">
                  <a:solidFill>
                    <a:schemeClr val="tx1"/>
                  </a:solidFill>
                  <a:latin typeface="Tahoma" panose="020B0604030504040204" pitchFamily="34" charset="0"/>
                  <a:ea typeface="+mn-ea"/>
                  <a:cs typeface="+mn-cs"/>
                </a:defRPr>
              </a:lvl5pPr>
              <a:lvl6pPr marL="2286000" algn="l" defTabSz="914400" rtl="0" eaLnBrk="1" latinLnBrk="0" hangingPunct="1">
                <a:defRPr sz="2400" kern="1200">
                  <a:solidFill>
                    <a:schemeClr val="tx1"/>
                  </a:solidFill>
                  <a:latin typeface="Tahoma" panose="020B0604030504040204" pitchFamily="34" charset="0"/>
                  <a:ea typeface="+mn-ea"/>
                  <a:cs typeface="+mn-cs"/>
                </a:defRPr>
              </a:lvl6pPr>
              <a:lvl7pPr marL="2743200" algn="l" defTabSz="914400" rtl="0" eaLnBrk="1" latinLnBrk="0" hangingPunct="1">
                <a:defRPr sz="2400" kern="1200">
                  <a:solidFill>
                    <a:schemeClr val="tx1"/>
                  </a:solidFill>
                  <a:latin typeface="Tahoma" panose="020B0604030504040204" pitchFamily="34" charset="0"/>
                  <a:ea typeface="+mn-ea"/>
                  <a:cs typeface="+mn-cs"/>
                </a:defRPr>
              </a:lvl7pPr>
              <a:lvl8pPr marL="3200400" algn="l" defTabSz="914400" rtl="0" eaLnBrk="1" latinLnBrk="0" hangingPunct="1">
                <a:defRPr sz="2400" kern="1200">
                  <a:solidFill>
                    <a:schemeClr val="tx1"/>
                  </a:solidFill>
                  <a:latin typeface="Tahoma" panose="020B0604030504040204" pitchFamily="34" charset="0"/>
                  <a:ea typeface="+mn-ea"/>
                  <a:cs typeface="+mn-cs"/>
                </a:defRPr>
              </a:lvl8pPr>
              <a:lvl9pPr marL="3657600" algn="l" defTabSz="914400" rtl="0" eaLnBrk="1" latinLnBrk="0" hangingPunct="1">
                <a:defRPr sz="2400" kern="1200">
                  <a:solidFill>
                    <a:schemeClr val="tx1"/>
                  </a:solidFill>
                  <a:latin typeface="Tahoma" panose="020B0604030504040204" pitchFamily="34" charset="0"/>
                  <a:ea typeface="+mn-ea"/>
                  <a:cs typeface="+mn-cs"/>
                </a:defRPr>
              </a:lvl9pPr>
            </a:lstStyle>
            <a:p>
              <a:endParaRPr lang="en-US" altLang="en-US">
                <a:solidFill>
                  <a:srgbClr val="FFFFCC"/>
                </a:solidFill>
                <a:latin typeface="Times New Roman" panose="02020603050405020304" pitchFamily="18" charset="0"/>
              </a:endParaRPr>
            </a:p>
          </p:txBody>
        </p:sp>
        <p:sp>
          <p:nvSpPr>
            <p:cNvPr id="7" name="Text Box 23">
              <a:extLst>
                <a:ext uri="{FF2B5EF4-FFF2-40B4-BE49-F238E27FC236}">
                  <a16:creationId xmlns:a16="http://schemas.microsoft.com/office/drawing/2014/main" id="{090BFB1C-1660-4E18-B32A-0B5DB0F0B0A8}"/>
                </a:ext>
              </a:extLst>
            </p:cNvPr>
            <p:cNvSpPr txBox="1">
              <a:spLocks noChangeArrowheads="1"/>
            </p:cNvSpPr>
            <p:nvPr/>
          </p:nvSpPr>
          <p:spPr bwMode="auto">
            <a:xfrm>
              <a:off x="355" y="2116"/>
              <a:ext cx="2585" cy="396"/>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defPPr>
                <a:defRPr lang="de-DE"/>
              </a:defPPr>
              <a:lvl1pPr algn="l" rtl="0" eaLnBrk="0" fontAlgn="base" hangingPunct="0">
                <a:spcBef>
                  <a:spcPct val="0"/>
                </a:spcBef>
                <a:spcAft>
                  <a:spcPct val="0"/>
                </a:spcAft>
                <a:defRPr sz="2400"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sz="2400"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sz="2400"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sz="2400"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sz="2400" kern="1200">
                  <a:solidFill>
                    <a:schemeClr val="tx1"/>
                  </a:solidFill>
                  <a:latin typeface="Tahoma" panose="020B0604030504040204" pitchFamily="34" charset="0"/>
                  <a:ea typeface="+mn-ea"/>
                  <a:cs typeface="+mn-cs"/>
                </a:defRPr>
              </a:lvl5pPr>
              <a:lvl6pPr marL="2286000" algn="l" defTabSz="914400" rtl="0" eaLnBrk="1" latinLnBrk="0" hangingPunct="1">
                <a:defRPr sz="2400" kern="1200">
                  <a:solidFill>
                    <a:schemeClr val="tx1"/>
                  </a:solidFill>
                  <a:latin typeface="Tahoma" panose="020B0604030504040204" pitchFamily="34" charset="0"/>
                  <a:ea typeface="+mn-ea"/>
                  <a:cs typeface="+mn-cs"/>
                </a:defRPr>
              </a:lvl6pPr>
              <a:lvl7pPr marL="2743200" algn="l" defTabSz="914400" rtl="0" eaLnBrk="1" latinLnBrk="0" hangingPunct="1">
                <a:defRPr sz="2400" kern="1200">
                  <a:solidFill>
                    <a:schemeClr val="tx1"/>
                  </a:solidFill>
                  <a:latin typeface="Tahoma" panose="020B0604030504040204" pitchFamily="34" charset="0"/>
                  <a:ea typeface="+mn-ea"/>
                  <a:cs typeface="+mn-cs"/>
                </a:defRPr>
              </a:lvl7pPr>
              <a:lvl8pPr marL="3200400" algn="l" defTabSz="914400" rtl="0" eaLnBrk="1" latinLnBrk="0" hangingPunct="1">
                <a:defRPr sz="2400" kern="1200">
                  <a:solidFill>
                    <a:schemeClr val="tx1"/>
                  </a:solidFill>
                  <a:latin typeface="Tahoma" panose="020B0604030504040204" pitchFamily="34" charset="0"/>
                  <a:ea typeface="+mn-ea"/>
                  <a:cs typeface="+mn-cs"/>
                </a:defRPr>
              </a:lvl8pPr>
              <a:lvl9pPr marL="3657600" algn="l" defTabSz="914400" rtl="0" eaLnBrk="1" latinLnBrk="0" hangingPunct="1">
                <a:defRPr sz="2400" kern="1200">
                  <a:solidFill>
                    <a:schemeClr val="tx1"/>
                  </a:solidFill>
                  <a:latin typeface="Tahoma" panose="020B0604030504040204" pitchFamily="34" charset="0"/>
                  <a:ea typeface="+mn-ea"/>
                  <a:cs typeface="+mn-cs"/>
                </a:defRPr>
              </a:lvl9pPr>
            </a:lstStyle>
            <a:p>
              <a:pPr>
                <a:spcBef>
                  <a:spcPts val="1200"/>
                </a:spcBef>
                <a:spcAft>
                  <a:spcPts val="300"/>
                </a:spcAft>
              </a:pPr>
              <a:r>
                <a:rPr lang="en-GB" altLang="en-US" sz="1000" b="1" dirty="0">
                  <a:solidFill>
                    <a:srgbClr val="000000"/>
                  </a:solidFill>
                  <a:latin typeface="Times New Roman" panose="02020603050405020304" pitchFamily="18" charset="0"/>
                </a:rPr>
                <a:t>XOR Function</a:t>
              </a:r>
            </a:p>
            <a:p>
              <a:pPr>
                <a:spcBef>
                  <a:spcPts val="1200"/>
                </a:spcBef>
                <a:spcAft>
                  <a:spcPts val="300"/>
                </a:spcAft>
              </a:pPr>
              <a:r>
                <a:rPr lang="en-US" altLang="en-US" sz="1100" b="1" dirty="0">
                  <a:solidFill>
                    <a:srgbClr val="000000"/>
                  </a:solidFill>
                  <a:latin typeface="Times New Roman" panose="02020603050405020304" pitchFamily="18" charset="0"/>
                </a:rPr>
                <a:t>X</a:t>
              </a:r>
              <a:r>
                <a:rPr lang="en-US" altLang="en-US" sz="1100" b="1" baseline="-25000" dirty="0">
                  <a:solidFill>
                    <a:srgbClr val="000000"/>
                  </a:solidFill>
                  <a:latin typeface="Times New Roman" panose="02020603050405020304" pitchFamily="18" charset="0"/>
                </a:rPr>
                <a:t>1</a:t>
              </a:r>
              <a:r>
                <a:rPr lang="en-US" altLang="en-US" sz="1100" b="1" dirty="0">
                  <a:solidFill>
                    <a:srgbClr val="000000"/>
                  </a:solidFill>
                  <a:latin typeface="Times New Roman" panose="02020603050405020304" pitchFamily="18" charset="0"/>
                </a:rPr>
                <a:t> XOR X</a:t>
              </a:r>
              <a:r>
                <a:rPr lang="en-US" altLang="en-US" sz="1100" b="1" baseline="-25000" dirty="0">
                  <a:solidFill>
                    <a:srgbClr val="000000"/>
                  </a:solidFill>
                  <a:latin typeface="Times New Roman" panose="02020603050405020304" pitchFamily="18" charset="0"/>
                </a:rPr>
                <a:t>2</a:t>
              </a:r>
              <a:r>
                <a:rPr lang="en-US" altLang="en-US" sz="1100" b="1" dirty="0">
                  <a:solidFill>
                    <a:srgbClr val="000000"/>
                  </a:solidFill>
                  <a:latin typeface="Times New Roman" panose="02020603050405020304" pitchFamily="18" charset="0"/>
                </a:rPr>
                <a:t> = (X</a:t>
              </a:r>
              <a:r>
                <a:rPr lang="en-US" altLang="en-US" sz="1100" b="1" baseline="-25000" dirty="0">
                  <a:solidFill>
                    <a:srgbClr val="000000"/>
                  </a:solidFill>
                  <a:latin typeface="Times New Roman" panose="02020603050405020304" pitchFamily="18" charset="0"/>
                </a:rPr>
                <a:t>1</a:t>
              </a:r>
              <a:r>
                <a:rPr lang="en-US" altLang="en-US" sz="1100" b="1" dirty="0">
                  <a:solidFill>
                    <a:srgbClr val="000000"/>
                  </a:solidFill>
                  <a:latin typeface="Times New Roman" panose="02020603050405020304" pitchFamily="18" charset="0"/>
                </a:rPr>
                <a:t> AND NOT X</a:t>
              </a:r>
              <a:r>
                <a:rPr lang="en-US" altLang="en-US" sz="1100" b="1" baseline="-25000" dirty="0">
                  <a:solidFill>
                    <a:srgbClr val="000000"/>
                  </a:solidFill>
                  <a:latin typeface="Times New Roman" panose="02020603050405020304" pitchFamily="18" charset="0"/>
                </a:rPr>
                <a:t>2</a:t>
              </a:r>
              <a:r>
                <a:rPr lang="en-US" altLang="en-US" sz="1100" b="1" dirty="0">
                  <a:solidFill>
                    <a:srgbClr val="000000"/>
                  </a:solidFill>
                  <a:latin typeface="Times New Roman" panose="02020603050405020304" pitchFamily="18" charset="0"/>
                </a:rPr>
                <a:t>) OR (X</a:t>
              </a:r>
              <a:r>
                <a:rPr lang="en-US" altLang="en-US" sz="1100" b="1" baseline="-25000" dirty="0">
                  <a:solidFill>
                    <a:srgbClr val="000000"/>
                  </a:solidFill>
                  <a:latin typeface="Times New Roman" panose="02020603050405020304" pitchFamily="18" charset="0"/>
                </a:rPr>
                <a:t>2</a:t>
              </a:r>
              <a:r>
                <a:rPr lang="en-US" altLang="en-US" sz="1100" b="1" dirty="0">
                  <a:solidFill>
                    <a:srgbClr val="000000"/>
                  </a:solidFill>
                  <a:latin typeface="Times New Roman" panose="02020603050405020304" pitchFamily="18" charset="0"/>
                </a:rPr>
                <a:t> AND NOT X</a:t>
              </a:r>
              <a:r>
                <a:rPr lang="en-US" altLang="en-US" sz="1100" b="1" baseline="-25000" dirty="0">
                  <a:solidFill>
                    <a:srgbClr val="000000"/>
                  </a:solidFill>
                  <a:latin typeface="Times New Roman" panose="02020603050405020304" pitchFamily="18" charset="0"/>
                </a:rPr>
                <a:t>1</a:t>
              </a:r>
              <a:r>
                <a:rPr lang="en-US" altLang="en-US" sz="1100" b="1" dirty="0">
                  <a:solidFill>
                    <a:srgbClr val="000000"/>
                  </a:solidFill>
                  <a:latin typeface="Times New Roman" panose="02020603050405020304" pitchFamily="18" charset="0"/>
                </a:rPr>
                <a:t>)</a:t>
              </a:r>
              <a:endParaRPr lang="en-US" altLang="en-US" sz="1000" b="1" dirty="0">
                <a:solidFill>
                  <a:srgbClr val="000000"/>
                </a:solidFill>
                <a:latin typeface="Times New Roman" panose="02020603050405020304" pitchFamily="18" charset="0"/>
              </a:endParaRPr>
            </a:p>
            <a:p>
              <a:pPr>
                <a:spcBef>
                  <a:spcPts val="1200"/>
                </a:spcBef>
                <a:spcAft>
                  <a:spcPts val="300"/>
                </a:spcAft>
              </a:pPr>
              <a:endParaRPr lang="en-GB" altLang="en-US" sz="1000" b="1" dirty="0">
                <a:solidFill>
                  <a:srgbClr val="000000"/>
                </a:solidFill>
                <a:latin typeface="Times New Roman" panose="02020603050405020304" pitchFamily="18" charset="0"/>
              </a:endParaRPr>
            </a:p>
          </p:txBody>
        </p:sp>
        <p:grpSp>
          <p:nvGrpSpPr>
            <p:cNvPr id="8" name="Group 7">
              <a:extLst>
                <a:ext uri="{FF2B5EF4-FFF2-40B4-BE49-F238E27FC236}">
                  <a16:creationId xmlns:a16="http://schemas.microsoft.com/office/drawing/2014/main" id="{C063EFBD-D089-4EE3-8C0A-5617350D1D6F}"/>
                </a:ext>
              </a:extLst>
            </p:cNvPr>
            <p:cNvGrpSpPr>
              <a:grpSpLocks/>
            </p:cNvGrpSpPr>
            <p:nvPr/>
          </p:nvGrpSpPr>
          <p:grpSpPr bwMode="auto">
            <a:xfrm>
              <a:off x="376" y="777"/>
              <a:ext cx="2465" cy="1366"/>
              <a:chOff x="6015" y="4860"/>
              <a:chExt cx="4275" cy="1890"/>
            </a:xfrm>
          </p:grpSpPr>
          <p:sp>
            <p:nvSpPr>
              <p:cNvPr id="9" name="Text Box 25">
                <a:extLst>
                  <a:ext uri="{FF2B5EF4-FFF2-40B4-BE49-F238E27FC236}">
                    <a16:creationId xmlns:a16="http://schemas.microsoft.com/office/drawing/2014/main" id="{4AAAB605-FBD8-4601-BB62-407C53B92BDA}"/>
                  </a:ext>
                </a:extLst>
              </p:cNvPr>
              <p:cNvSpPr txBox="1">
                <a:spLocks noChangeArrowheads="1"/>
              </p:cNvSpPr>
              <p:nvPr/>
            </p:nvSpPr>
            <p:spPr bwMode="auto">
              <a:xfrm>
                <a:off x="7455" y="4860"/>
                <a:ext cx="390" cy="3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de-DE"/>
                </a:defPPr>
                <a:lvl1pPr algn="l" rtl="0" eaLnBrk="0" fontAlgn="base" hangingPunct="0">
                  <a:spcBef>
                    <a:spcPct val="0"/>
                  </a:spcBef>
                  <a:spcAft>
                    <a:spcPct val="0"/>
                  </a:spcAft>
                  <a:defRPr sz="2400"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sz="2400"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sz="2400"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sz="2400"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sz="2400" kern="1200">
                    <a:solidFill>
                      <a:schemeClr val="tx1"/>
                    </a:solidFill>
                    <a:latin typeface="Tahoma" panose="020B0604030504040204" pitchFamily="34" charset="0"/>
                    <a:ea typeface="+mn-ea"/>
                    <a:cs typeface="+mn-cs"/>
                  </a:defRPr>
                </a:lvl5pPr>
                <a:lvl6pPr marL="2286000" algn="l" defTabSz="914400" rtl="0" eaLnBrk="1" latinLnBrk="0" hangingPunct="1">
                  <a:defRPr sz="2400" kern="1200">
                    <a:solidFill>
                      <a:schemeClr val="tx1"/>
                    </a:solidFill>
                    <a:latin typeface="Tahoma" panose="020B0604030504040204" pitchFamily="34" charset="0"/>
                    <a:ea typeface="+mn-ea"/>
                    <a:cs typeface="+mn-cs"/>
                  </a:defRPr>
                </a:lvl6pPr>
                <a:lvl7pPr marL="2743200" algn="l" defTabSz="914400" rtl="0" eaLnBrk="1" latinLnBrk="0" hangingPunct="1">
                  <a:defRPr sz="2400" kern="1200">
                    <a:solidFill>
                      <a:schemeClr val="tx1"/>
                    </a:solidFill>
                    <a:latin typeface="Tahoma" panose="020B0604030504040204" pitchFamily="34" charset="0"/>
                    <a:ea typeface="+mn-ea"/>
                    <a:cs typeface="+mn-cs"/>
                  </a:defRPr>
                </a:lvl7pPr>
                <a:lvl8pPr marL="3200400" algn="l" defTabSz="914400" rtl="0" eaLnBrk="1" latinLnBrk="0" hangingPunct="1">
                  <a:defRPr sz="2400" kern="1200">
                    <a:solidFill>
                      <a:schemeClr val="tx1"/>
                    </a:solidFill>
                    <a:latin typeface="Tahoma" panose="020B0604030504040204" pitchFamily="34" charset="0"/>
                    <a:ea typeface="+mn-ea"/>
                    <a:cs typeface="+mn-cs"/>
                  </a:defRPr>
                </a:lvl8pPr>
                <a:lvl9pPr marL="3657600" algn="l" defTabSz="914400" rtl="0" eaLnBrk="1" latinLnBrk="0" hangingPunct="1">
                  <a:defRPr sz="2400" kern="1200">
                    <a:solidFill>
                      <a:schemeClr val="tx1"/>
                    </a:solidFill>
                    <a:latin typeface="Tahoma" panose="020B0604030504040204" pitchFamily="34" charset="0"/>
                    <a:ea typeface="+mn-ea"/>
                    <a:cs typeface="+mn-cs"/>
                  </a:defRPr>
                </a:lvl9pPr>
              </a:lstStyle>
              <a:p>
                <a:pPr algn="ctr"/>
                <a:r>
                  <a:rPr lang="en-GB" altLang="en-US" sz="1000">
                    <a:solidFill>
                      <a:srgbClr val="000000"/>
                    </a:solidFill>
                    <a:latin typeface="Times New Roman" panose="02020603050405020304" pitchFamily="18" charset="0"/>
                  </a:rPr>
                  <a:t>2</a:t>
                </a:r>
              </a:p>
            </p:txBody>
          </p:sp>
          <p:sp>
            <p:nvSpPr>
              <p:cNvPr id="10" name="Text Box 26">
                <a:extLst>
                  <a:ext uri="{FF2B5EF4-FFF2-40B4-BE49-F238E27FC236}">
                    <a16:creationId xmlns:a16="http://schemas.microsoft.com/office/drawing/2014/main" id="{5D9764DD-5EBF-4F30-B9A5-CDB593D28CBB}"/>
                  </a:ext>
                </a:extLst>
              </p:cNvPr>
              <p:cNvSpPr txBox="1">
                <a:spLocks noChangeArrowheads="1"/>
              </p:cNvSpPr>
              <p:nvPr/>
            </p:nvSpPr>
            <p:spPr bwMode="auto">
              <a:xfrm>
                <a:off x="7035" y="6375"/>
                <a:ext cx="390" cy="3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de-DE"/>
                </a:defPPr>
                <a:lvl1pPr algn="l" rtl="0" eaLnBrk="0" fontAlgn="base" hangingPunct="0">
                  <a:spcBef>
                    <a:spcPct val="0"/>
                  </a:spcBef>
                  <a:spcAft>
                    <a:spcPct val="0"/>
                  </a:spcAft>
                  <a:defRPr sz="2400"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sz="2400"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sz="2400"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sz="2400"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sz="2400" kern="1200">
                    <a:solidFill>
                      <a:schemeClr val="tx1"/>
                    </a:solidFill>
                    <a:latin typeface="Tahoma" panose="020B0604030504040204" pitchFamily="34" charset="0"/>
                    <a:ea typeface="+mn-ea"/>
                    <a:cs typeface="+mn-cs"/>
                  </a:defRPr>
                </a:lvl5pPr>
                <a:lvl6pPr marL="2286000" algn="l" defTabSz="914400" rtl="0" eaLnBrk="1" latinLnBrk="0" hangingPunct="1">
                  <a:defRPr sz="2400" kern="1200">
                    <a:solidFill>
                      <a:schemeClr val="tx1"/>
                    </a:solidFill>
                    <a:latin typeface="Tahoma" panose="020B0604030504040204" pitchFamily="34" charset="0"/>
                    <a:ea typeface="+mn-ea"/>
                    <a:cs typeface="+mn-cs"/>
                  </a:defRPr>
                </a:lvl6pPr>
                <a:lvl7pPr marL="2743200" algn="l" defTabSz="914400" rtl="0" eaLnBrk="1" latinLnBrk="0" hangingPunct="1">
                  <a:defRPr sz="2400" kern="1200">
                    <a:solidFill>
                      <a:schemeClr val="tx1"/>
                    </a:solidFill>
                    <a:latin typeface="Tahoma" panose="020B0604030504040204" pitchFamily="34" charset="0"/>
                    <a:ea typeface="+mn-ea"/>
                    <a:cs typeface="+mn-cs"/>
                  </a:defRPr>
                </a:lvl7pPr>
                <a:lvl8pPr marL="3200400" algn="l" defTabSz="914400" rtl="0" eaLnBrk="1" latinLnBrk="0" hangingPunct="1">
                  <a:defRPr sz="2400" kern="1200">
                    <a:solidFill>
                      <a:schemeClr val="tx1"/>
                    </a:solidFill>
                    <a:latin typeface="Tahoma" panose="020B0604030504040204" pitchFamily="34" charset="0"/>
                    <a:ea typeface="+mn-ea"/>
                    <a:cs typeface="+mn-cs"/>
                  </a:defRPr>
                </a:lvl8pPr>
                <a:lvl9pPr marL="3657600" algn="l" defTabSz="914400" rtl="0" eaLnBrk="1" latinLnBrk="0" hangingPunct="1">
                  <a:defRPr sz="2400" kern="1200">
                    <a:solidFill>
                      <a:schemeClr val="tx1"/>
                    </a:solidFill>
                    <a:latin typeface="Tahoma" panose="020B0604030504040204" pitchFamily="34" charset="0"/>
                    <a:ea typeface="+mn-ea"/>
                    <a:cs typeface="+mn-cs"/>
                  </a:defRPr>
                </a:lvl9pPr>
              </a:lstStyle>
              <a:p>
                <a:pPr algn="ctr"/>
                <a:r>
                  <a:rPr lang="en-GB" altLang="en-US" sz="1000">
                    <a:solidFill>
                      <a:srgbClr val="000000"/>
                    </a:solidFill>
                    <a:latin typeface="Times New Roman" panose="02020603050405020304" pitchFamily="18" charset="0"/>
                  </a:rPr>
                  <a:t>2</a:t>
                </a:r>
              </a:p>
            </p:txBody>
          </p:sp>
          <p:sp>
            <p:nvSpPr>
              <p:cNvPr id="11" name="Text Box 27">
                <a:extLst>
                  <a:ext uri="{FF2B5EF4-FFF2-40B4-BE49-F238E27FC236}">
                    <a16:creationId xmlns:a16="http://schemas.microsoft.com/office/drawing/2014/main" id="{9C239702-7D3B-4A88-99CD-C94FE9259BDC}"/>
                  </a:ext>
                </a:extLst>
              </p:cNvPr>
              <p:cNvSpPr txBox="1">
                <a:spLocks noChangeArrowheads="1"/>
              </p:cNvSpPr>
              <p:nvPr/>
            </p:nvSpPr>
            <p:spPr bwMode="auto">
              <a:xfrm>
                <a:off x="9030" y="5040"/>
                <a:ext cx="390" cy="3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de-DE"/>
                </a:defPPr>
                <a:lvl1pPr algn="l" rtl="0" eaLnBrk="0" fontAlgn="base" hangingPunct="0">
                  <a:spcBef>
                    <a:spcPct val="0"/>
                  </a:spcBef>
                  <a:spcAft>
                    <a:spcPct val="0"/>
                  </a:spcAft>
                  <a:defRPr sz="2400"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sz="2400"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sz="2400"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sz="2400"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sz="2400" kern="1200">
                    <a:solidFill>
                      <a:schemeClr val="tx1"/>
                    </a:solidFill>
                    <a:latin typeface="Tahoma" panose="020B0604030504040204" pitchFamily="34" charset="0"/>
                    <a:ea typeface="+mn-ea"/>
                    <a:cs typeface="+mn-cs"/>
                  </a:defRPr>
                </a:lvl5pPr>
                <a:lvl6pPr marL="2286000" algn="l" defTabSz="914400" rtl="0" eaLnBrk="1" latinLnBrk="0" hangingPunct="1">
                  <a:defRPr sz="2400" kern="1200">
                    <a:solidFill>
                      <a:schemeClr val="tx1"/>
                    </a:solidFill>
                    <a:latin typeface="Tahoma" panose="020B0604030504040204" pitchFamily="34" charset="0"/>
                    <a:ea typeface="+mn-ea"/>
                    <a:cs typeface="+mn-cs"/>
                  </a:defRPr>
                </a:lvl6pPr>
                <a:lvl7pPr marL="2743200" algn="l" defTabSz="914400" rtl="0" eaLnBrk="1" latinLnBrk="0" hangingPunct="1">
                  <a:defRPr sz="2400" kern="1200">
                    <a:solidFill>
                      <a:schemeClr val="tx1"/>
                    </a:solidFill>
                    <a:latin typeface="Tahoma" panose="020B0604030504040204" pitchFamily="34" charset="0"/>
                    <a:ea typeface="+mn-ea"/>
                    <a:cs typeface="+mn-cs"/>
                  </a:defRPr>
                </a:lvl7pPr>
                <a:lvl8pPr marL="3200400" algn="l" defTabSz="914400" rtl="0" eaLnBrk="1" latinLnBrk="0" hangingPunct="1">
                  <a:defRPr sz="2400" kern="1200">
                    <a:solidFill>
                      <a:schemeClr val="tx1"/>
                    </a:solidFill>
                    <a:latin typeface="Tahoma" panose="020B0604030504040204" pitchFamily="34" charset="0"/>
                    <a:ea typeface="+mn-ea"/>
                    <a:cs typeface="+mn-cs"/>
                  </a:defRPr>
                </a:lvl8pPr>
                <a:lvl9pPr marL="3657600" algn="l" defTabSz="914400" rtl="0" eaLnBrk="1" latinLnBrk="0" hangingPunct="1">
                  <a:defRPr sz="2400" kern="1200">
                    <a:solidFill>
                      <a:schemeClr val="tx1"/>
                    </a:solidFill>
                    <a:latin typeface="Tahoma" panose="020B0604030504040204" pitchFamily="34" charset="0"/>
                    <a:ea typeface="+mn-ea"/>
                    <a:cs typeface="+mn-cs"/>
                  </a:defRPr>
                </a:lvl9pPr>
              </a:lstStyle>
              <a:p>
                <a:pPr algn="ctr"/>
                <a:r>
                  <a:rPr lang="en-GB" altLang="en-US" sz="1000">
                    <a:solidFill>
                      <a:srgbClr val="000000"/>
                    </a:solidFill>
                    <a:latin typeface="Times New Roman" panose="02020603050405020304" pitchFamily="18" charset="0"/>
                  </a:rPr>
                  <a:t>2</a:t>
                </a:r>
              </a:p>
            </p:txBody>
          </p:sp>
          <p:sp>
            <p:nvSpPr>
              <p:cNvPr id="12" name="Text Box 28">
                <a:extLst>
                  <a:ext uri="{FF2B5EF4-FFF2-40B4-BE49-F238E27FC236}">
                    <a16:creationId xmlns:a16="http://schemas.microsoft.com/office/drawing/2014/main" id="{D2BEF672-46B5-4929-B018-7DD53F076C90}"/>
                  </a:ext>
                </a:extLst>
              </p:cNvPr>
              <p:cNvSpPr txBox="1">
                <a:spLocks noChangeArrowheads="1"/>
              </p:cNvSpPr>
              <p:nvPr/>
            </p:nvSpPr>
            <p:spPr bwMode="auto">
              <a:xfrm>
                <a:off x="9030" y="6135"/>
                <a:ext cx="390" cy="3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de-DE"/>
                </a:defPPr>
                <a:lvl1pPr algn="l" rtl="0" eaLnBrk="0" fontAlgn="base" hangingPunct="0">
                  <a:spcBef>
                    <a:spcPct val="0"/>
                  </a:spcBef>
                  <a:spcAft>
                    <a:spcPct val="0"/>
                  </a:spcAft>
                  <a:defRPr sz="2400"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sz="2400"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sz="2400"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sz="2400"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sz="2400" kern="1200">
                    <a:solidFill>
                      <a:schemeClr val="tx1"/>
                    </a:solidFill>
                    <a:latin typeface="Tahoma" panose="020B0604030504040204" pitchFamily="34" charset="0"/>
                    <a:ea typeface="+mn-ea"/>
                    <a:cs typeface="+mn-cs"/>
                  </a:defRPr>
                </a:lvl5pPr>
                <a:lvl6pPr marL="2286000" algn="l" defTabSz="914400" rtl="0" eaLnBrk="1" latinLnBrk="0" hangingPunct="1">
                  <a:defRPr sz="2400" kern="1200">
                    <a:solidFill>
                      <a:schemeClr val="tx1"/>
                    </a:solidFill>
                    <a:latin typeface="Tahoma" panose="020B0604030504040204" pitchFamily="34" charset="0"/>
                    <a:ea typeface="+mn-ea"/>
                    <a:cs typeface="+mn-cs"/>
                  </a:defRPr>
                </a:lvl6pPr>
                <a:lvl7pPr marL="2743200" algn="l" defTabSz="914400" rtl="0" eaLnBrk="1" latinLnBrk="0" hangingPunct="1">
                  <a:defRPr sz="2400" kern="1200">
                    <a:solidFill>
                      <a:schemeClr val="tx1"/>
                    </a:solidFill>
                    <a:latin typeface="Tahoma" panose="020B0604030504040204" pitchFamily="34" charset="0"/>
                    <a:ea typeface="+mn-ea"/>
                    <a:cs typeface="+mn-cs"/>
                  </a:defRPr>
                </a:lvl7pPr>
                <a:lvl8pPr marL="3200400" algn="l" defTabSz="914400" rtl="0" eaLnBrk="1" latinLnBrk="0" hangingPunct="1">
                  <a:defRPr sz="2400" kern="1200">
                    <a:solidFill>
                      <a:schemeClr val="tx1"/>
                    </a:solidFill>
                    <a:latin typeface="Tahoma" panose="020B0604030504040204" pitchFamily="34" charset="0"/>
                    <a:ea typeface="+mn-ea"/>
                    <a:cs typeface="+mn-cs"/>
                  </a:defRPr>
                </a:lvl8pPr>
                <a:lvl9pPr marL="3657600" algn="l" defTabSz="914400" rtl="0" eaLnBrk="1" latinLnBrk="0" hangingPunct="1">
                  <a:defRPr sz="2400" kern="1200">
                    <a:solidFill>
                      <a:schemeClr val="tx1"/>
                    </a:solidFill>
                    <a:latin typeface="Tahoma" panose="020B0604030504040204" pitchFamily="34" charset="0"/>
                    <a:ea typeface="+mn-ea"/>
                    <a:cs typeface="+mn-cs"/>
                  </a:defRPr>
                </a:lvl9pPr>
              </a:lstStyle>
              <a:p>
                <a:pPr algn="ctr"/>
                <a:r>
                  <a:rPr lang="en-GB" altLang="en-US" sz="1000">
                    <a:solidFill>
                      <a:srgbClr val="000000"/>
                    </a:solidFill>
                    <a:latin typeface="Times New Roman" panose="02020603050405020304" pitchFamily="18" charset="0"/>
                  </a:rPr>
                  <a:t>2</a:t>
                </a:r>
              </a:p>
            </p:txBody>
          </p:sp>
          <p:sp>
            <p:nvSpPr>
              <p:cNvPr id="13" name="Text Box 29">
                <a:extLst>
                  <a:ext uri="{FF2B5EF4-FFF2-40B4-BE49-F238E27FC236}">
                    <a16:creationId xmlns:a16="http://schemas.microsoft.com/office/drawing/2014/main" id="{FC890324-DD69-4237-8F05-6F2EC69CE71B}"/>
                  </a:ext>
                </a:extLst>
              </p:cNvPr>
              <p:cNvSpPr txBox="1">
                <a:spLocks noChangeArrowheads="1"/>
              </p:cNvSpPr>
              <p:nvPr/>
            </p:nvSpPr>
            <p:spPr bwMode="auto">
              <a:xfrm>
                <a:off x="6855" y="5280"/>
                <a:ext cx="510" cy="3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de-DE"/>
                </a:defPPr>
                <a:lvl1pPr algn="l" rtl="0" eaLnBrk="0" fontAlgn="base" hangingPunct="0">
                  <a:spcBef>
                    <a:spcPct val="0"/>
                  </a:spcBef>
                  <a:spcAft>
                    <a:spcPct val="0"/>
                  </a:spcAft>
                  <a:defRPr sz="2400"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sz="2400"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sz="2400"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sz="2400"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sz="2400" kern="1200">
                    <a:solidFill>
                      <a:schemeClr val="tx1"/>
                    </a:solidFill>
                    <a:latin typeface="Tahoma" panose="020B0604030504040204" pitchFamily="34" charset="0"/>
                    <a:ea typeface="+mn-ea"/>
                    <a:cs typeface="+mn-cs"/>
                  </a:defRPr>
                </a:lvl5pPr>
                <a:lvl6pPr marL="2286000" algn="l" defTabSz="914400" rtl="0" eaLnBrk="1" latinLnBrk="0" hangingPunct="1">
                  <a:defRPr sz="2400" kern="1200">
                    <a:solidFill>
                      <a:schemeClr val="tx1"/>
                    </a:solidFill>
                    <a:latin typeface="Tahoma" panose="020B0604030504040204" pitchFamily="34" charset="0"/>
                    <a:ea typeface="+mn-ea"/>
                    <a:cs typeface="+mn-cs"/>
                  </a:defRPr>
                </a:lvl6pPr>
                <a:lvl7pPr marL="2743200" algn="l" defTabSz="914400" rtl="0" eaLnBrk="1" latinLnBrk="0" hangingPunct="1">
                  <a:defRPr sz="2400" kern="1200">
                    <a:solidFill>
                      <a:schemeClr val="tx1"/>
                    </a:solidFill>
                    <a:latin typeface="Tahoma" panose="020B0604030504040204" pitchFamily="34" charset="0"/>
                    <a:ea typeface="+mn-ea"/>
                    <a:cs typeface="+mn-cs"/>
                  </a:defRPr>
                </a:lvl7pPr>
                <a:lvl8pPr marL="3200400" algn="l" defTabSz="914400" rtl="0" eaLnBrk="1" latinLnBrk="0" hangingPunct="1">
                  <a:defRPr sz="2400" kern="1200">
                    <a:solidFill>
                      <a:schemeClr val="tx1"/>
                    </a:solidFill>
                    <a:latin typeface="Tahoma" panose="020B0604030504040204" pitchFamily="34" charset="0"/>
                    <a:ea typeface="+mn-ea"/>
                    <a:cs typeface="+mn-cs"/>
                  </a:defRPr>
                </a:lvl8pPr>
                <a:lvl9pPr marL="3657600" algn="l" defTabSz="914400" rtl="0" eaLnBrk="1" latinLnBrk="0" hangingPunct="1">
                  <a:defRPr sz="2400" kern="1200">
                    <a:solidFill>
                      <a:schemeClr val="tx1"/>
                    </a:solidFill>
                    <a:latin typeface="Tahoma" panose="020B0604030504040204" pitchFamily="34" charset="0"/>
                    <a:ea typeface="+mn-ea"/>
                    <a:cs typeface="+mn-cs"/>
                  </a:defRPr>
                </a:lvl9pPr>
              </a:lstStyle>
              <a:p>
                <a:pPr algn="ctr"/>
                <a:r>
                  <a:rPr lang="en-GB" altLang="en-US" sz="1000">
                    <a:solidFill>
                      <a:srgbClr val="000000"/>
                    </a:solidFill>
                    <a:latin typeface="Times New Roman" panose="02020603050405020304" pitchFamily="18" charset="0"/>
                  </a:rPr>
                  <a:t>-1</a:t>
                </a:r>
              </a:p>
            </p:txBody>
          </p:sp>
          <p:sp>
            <p:nvSpPr>
              <p:cNvPr id="14" name="Text Box 30">
                <a:extLst>
                  <a:ext uri="{FF2B5EF4-FFF2-40B4-BE49-F238E27FC236}">
                    <a16:creationId xmlns:a16="http://schemas.microsoft.com/office/drawing/2014/main" id="{D6B9EE4C-67BE-4729-92A7-1E78980BD15D}"/>
                  </a:ext>
                </a:extLst>
              </p:cNvPr>
              <p:cNvSpPr txBox="1">
                <a:spLocks noChangeArrowheads="1"/>
              </p:cNvSpPr>
              <p:nvPr/>
            </p:nvSpPr>
            <p:spPr bwMode="auto">
              <a:xfrm>
                <a:off x="6870" y="5955"/>
                <a:ext cx="495" cy="3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de-DE"/>
                </a:defPPr>
                <a:lvl1pPr algn="l" rtl="0" eaLnBrk="0" fontAlgn="base" hangingPunct="0">
                  <a:spcBef>
                    <a:spcPct val="0"/>
                  </a:spcBef>
                  <a:spcAft>
                    <a:spcPct val="0"/>
                  </a:spcAft>
                  <a:defRPr sz="2400"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sz="2400"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sz="2400"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sz="2400"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sz="2400" kern="1200">
                    <a:solidFill>
                      <a:schemeClr val="tx1"/>
                    </a:solidFill>
                    <a:latin typeface="Tahoma" panose="020B0604030504040204" pitchFamily="34" charset="0"/>
                    <a:ea typeface="+mn-ea"/>
                    <a:cs typeface="+mn-cs"/>
                  </a:defRPr>
                </a:lvl5pPr>
                <a:lvl6pPr marL="2286000" algn="l" defTabSz="914400" rtl="0" eaLnBrk="1" latinLnBrk="0" hangingPunct="1">
                  <a:defRPr sz="2400" kern="1200">
                    <a:solidFill>
                      <a:schemeClr val="tx1"/>
                    </a:solidFill>
                    <a:latin typeface="Tahoma" panose="020B0604030504040204" pitchFamily="34" charset="0"/>
                    <a:ea typeface="+mn-ea"/>
                    <a:cs typeface="+mn-cs"/>
                  </a:defRPr>
                </a:lvl6pPr>
                <a:lvl7pPr marL="2743200" algn="l" defTabSz="914400" rtl="0" eaLnBrk="1" latinLnBrk="0" hangingPunct="1">
                  <a:defRPr sz="2400" kern="1200">
                    <a:solidFill>
                      <a:schemeClr val="tx1"/>
                    </a:solidFill>
                    <a:latin typeface="Tahoma" panose="020B0604030504040204" pitchFamily="34" charset="0"/>
                    <a:ea typeface="+mn-ea"/>
                    <a:cs typeface="+mn-cs"/>
                  </a:defRPr>
                </a:lvl7pPr>
                <a:lvl8pPr marL="3200400" algn="l" defTabSz="914400" rtl="0" eaLnBrk="1" latinLnBrk="0" hangingPunct="1">
                  <a:defRPr sz="2400" kern="1200">
                    <a:solidFill>
                      <a:schemeClr val="tx1"/>
                    </a:solidFill>
                    <a:latin typeface="Tahoma" panose="020B0604030504040204" pitchFamily="34" charset="0"/>
                    <a:ea typeface="+mn-ea"/>
                    <a:cs typeface="+mn-cs"/>
                  </a:defRPr>
                </a:lvl8pPr>
                <a:lvl9pPr marL="3657600" algn="l" defTabSz="914400" rtl="0" eaLnBrk="1" latinLnBrk="0" hangingPunct="1">
                  <a:defRPr sz="2400" kern="1200">
                    <a:solidFill>
                      <a:schemeClr val="tx1"/>
                    </a:solidFill>
                    <a:latin typeface="Tahoma" panose="020B0604030504040204" pitchFamily="34" charset="0"/>
                    <a:ea typeface="+mn-ea"/>
                    <a:cs typeface="+mn-cs"/>
                  </a:defRPr>
                </a:lvl9pPr>
              </a:lstStyle>
              <a:p>
                <a:pPr algn="ctr"/>
                <a:r>
                  <a:rPr lang="en-GB" altLang="en-US" sz="1000">
                    <a:solidFill>
                      <a:srgbClr val="000000"/>
                    </a:solidFill>
                    <a:latin typeface="Times New Roman" panose="02020603050405020304" pitchFamily="18" charset="0"/>
                  </a:rPr>
                  <a:t>-1</a:t>
                </a:r>
              </a:p>
            </p:txBody>
          </p:sp>
          <p:grpSp>
            <p:nvGrpSpPr>
              <p:cNvPr id="15" name="Group 14">
                <a:extLst>
                  <a:ext uri="{FF2B5EF4-FFF2-40B4-BE49-F238E27FC236}">
                    <a16:creationId xmlns:a16="http://schemas.microsoft.com/office/drawing/2014/main" id="{D63BA34A-E207-4EE8-B09D-3B363BD31721}"/>
                  </a:ext>
                </a:extLst>
              </p:cNvPr>
              <p:cNvGrpSpPr>
                <a:grpSpLocks/>
              </p:cNvGrpSpPr>
              <p:nvPr/>
            </p:nvGrpSpPr>
            <p:grpSpPr bwMode="auto">
              <a:xfrm>
                <a:off x="8010" y="5100"/>
                <a:ext cx="630" cy="615"/>
                <a:chOff x="1920" y="2355"/>
                <a:chExt cx="630" cy="615"/>
              </a:xfrm>
            </p:grpSpPr>
            <p:sp>
              <p:nvSpPr>
                <p:cNvPr id="34" name="Text Box 32">
                  <a:extLst>
                    <a:ext uri="{FF2B5EF4-FFF2-40B4-BE49-F238E27FC236}">
                      <a16:creationId xmlns:a16="http://schemas.microsoft.com/office/drawing/2014/main" id="{67E976CD-076B-4AE4-B491-57D7DB4FFE64}"/>
                    </a:ext>
                  </a:extLst>
                </p:cNvPr>
                <p:cNvSpPr txBox="1">
                  <a:spLocks noChangeArrowheads="1"/>
                </p:cNvSpPr>
                <p:nvPr/>
              </p:nvSpPr>
              <p:spPr bwMode="auto">
                <a:xfrm>
                  <a:off x="1920" y="2490"/>
                  <a:ext cx="630" cy="3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de-DE"/>
                  </a:defPPr>
                  <a:lvl1pPr algn="l" rtl="0" eaLnBrk="0" fontAlgn="base" hangingPunct="0">
                    <a:spcBef>
                      <a:spcPct val="0"/>
                    </a:spcBef>
                    <a:spcAft>
                      <a:spcPct val="0"/>
                    </a:spcAft>
                    <a:defRPr sz="2400"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sz="2400"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sz="2400"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sz="2400"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sz="2400" kern="1200">
                      <a:solidFill>
                        <a:schemeClr val="tx1"/>
                      </a:solidFill>
                      <a:latin typeface="Tahoma" panose="020B0604030504040204" pitchFamily="34" charset="0"/>
                      <a:ea typeface="+mn-ea"/>
                      <a:cs typeface="+mn-cs"/>
                    </a:defRPr>
                  </a:lvl5pPr>
                  <a:lvl6pPr marL="2286000" algn="l" defTabSz="914400" rtl="0" eaLnBrk="1" latinLnBrk="0" hangingPunct="1">
                    <a:defRPr sz="2400" kern="1200">
                      <a:solidFill>
                        <a:schemeClr val="tx1"/>
                      </a:solidFill>
                      <a:latin typeface="Tahoma" panose="020B0604030504040204" pitchFamily="34" charset="0"/>
                      <a:ea typeface="+mn-ea"/>
                      <a:cs typeface="+mn-cs"/>
                    </a:defRPr>
                  </a:lvl6pPr>
                  <a:lvl7pPr marL="2743200" algn="l" defTabSz="914400" rtl="0" eaLnBrk="1" latinLnBrk="0" hangingPunct="1">
                    <a:defRPr sz="2400" kern="1200">
                      <a:solidFill>
                        <a:schemeClr val="tx1"/>
                      </a:solidFill>
                      <a:latin typeface="Tahoma" panose="020B0604030504040204" pitchFamily="34" charset="0"/>
                      <a:ea typeface="+mn-ea"/>
                      <a:cs typeface="+mn-cs"/>
                    </a:defRPr>
                  </a:lvl7pPr>
                  <a:lvl8pPr marL="3200400" algn="l" defTabSz="914400" rtl="0" eaLnBrk="1" latinLnBrk="0" hangingPunct="1">
                    <a:defRPr sz="2400" kern="1200">
                      <a:solidFill>
                        <a:schemeClr val="tx1"/>
                      </a:solidFill>
                      <a:latin typeface="Tahoma" panose="020B0604030504040204" pitchFamily="34" charset="0"/>
                      <a:ea typeface="+mn-ea"/>
                      <a:cs typeface="+mn-cs"/>
                    </a:defRPr>
                  </a:lvl8pPr>
                  <a:lvl9pPr marL="3657600" algn="l" defTabSz="914400" rtl="0" eaLnBrk="1" latinLnBrk="0" hangingPunct="1">
                    <a:defRPr sz="2400" kern="1200">
                      <a:solidFill>
                        <a:schemeClr val="tx1"/>
                      </a:solidFill>
                      <a:latin typeface="Tahoma" panose="020B0604030504040204" pitchFamily="34" charset="0"/>
                      <a:ea typeface="+mn-ea"/>
                      <a:cs typeface="+mn-cs"/>
                    </a:defRPr>
                  </a:lvl9pPr>
                </a:lstStyle>
                <a:p>
                  <a:pPr algn="ctr"/>
                  <a:r>
                    <a:rPr lang="en-GB" altLang="en-US" sz="1000">
                      <a:solidFill>
                        <a:srgbClr val="000000"/>
                      </a:solidFill>
                      <a:latin typeface="Times New Roman" panose="02020603050405020304" pitchFamily="18" charset="0"/>
                    </a:rPr>
                    <a:t>Z</a:t>
                  </a:r>
                  <a:r>
                    <a:rPr lang="en-GB" altLang="en-US" sz="1000" baseline="-25000">
                      <a:solidFill>
                        <a:srgbClr val="000000"/>
                      </a:solidFill>
                      <a:latin typeface="Times New Roman" panose="02020603050405020304" pitchFamily="18" charset="0"/>
                    </a:rPr>
                    <a:t>1</a:t>
                  </a:r>
                  <a:endParaRPr lang="en-GB" altLang="en-US" sz="1000">
                    <a:solidFill>
                      <a:srgbClr val="000000"/>
                    </a:solidFill>
                    <a:latin typeface="Times New Roman" panose="02020603050405020304" pitchFamily="18" charset="0"/>
                  </a:endParaRPr>
                </a:p>
              </p:txBody>
            </p:sp>
            <p:sp>
              <p:nvSpPr>
                <p:cNvPr id="35" name="Oval 34">
                  <a:extLst>
                    <a:ext uri="{FF2B5EF4-FFF2-40B4-BE49-F238E27FC236}">
                      <a16:creationId xmlns:a16="http://schemas.microsoft.com/office/drawing/2014/main" id="{B68ACF75-EFD5-4560-A21B-2D153D8837C8}"/>
                    </a:ext>
                  </a:extLst>
                </p:cNvPr>
                <p:cNvSpPr>
                  <a:spLocks noChangeArrowheads="1"/>
                </p:cNvSpPr>
                <p:nvPr/>
              </p:nvSpPr>
              <p:spPr bwMode="auto">
                <a:xfrm>
                  <a:off x="1935" y="2355"/>
                  <a:ext cx="615" cy="615"/>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defPPr>
                    <a:defRPr lang="de-DE"/>
                  </a:defPPr>
                  <a:lvl1pPr algn="l" rtl="0" eaLnBrk="0" fontAlgn="base" hangingPunct="0">
                    <a:spcBef>
                      <a:spcPct val="0"/>
                    </a:spcBef>
                    <a:spcAft>
                      <a:spcPct val="0"/>
                    </a:spcAft>
                    <a:defRPr sz="2400"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sz="2400"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sz="2400"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sz="2400"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sz="2400" kern="1200">
                      <a:solidFill>
                        <a:schemeClr val="tx1"/>
                      </a:solidFill>
                      <a:latin typeface="Tahoma" panose="020B0604030504040204" pitchFamily="34" charset="0"/>
                      <a:ea typeface="+mn-ea"/>
                      <a:cs typeface="+mn-cs"/>
                    </a:defRPr>
                  </a:lvl5pPr>
                  <a:lvl6pPr marL="2286000" algn="l" defTabSz="914400" rtl="0" eaLnBrk="1" latinLnBrk="0" hangingPunct="1">
                    <a:defRPr sz="2400" kern="1200">
                      <a:solidFill>
                        <a:schemeClr val="tx1"/>
                      </a:solidFill>
                      <a:latin typeface="Tahoma" panose="020B0604030504040204" pitchFamily="34" charset="0"/>
                      <a:ea typeface="+mn-ea"/>
                      <a:cs typeface="+mn-cs"/>
                    </a:defRPr>
                  </a:lvl6pPr>
                  <a:lvl7pPr marL="2743200" algn="l" defTabSz="914400" rtl="0" eaLnBrk="1" latinLnBrk="0" hangingPunct="1">
                    <a:defRPr sz="2400" kern="1200">
                      <a:solidFill>
                        <a:schemeClr val="tx1"/>
                      </a:solidFill>
                      <a:latin typeface="Tahoma" panose="020B0604030504040204" pitchFamily="34" charset="0"/>
                      <a:ea typeface="+mn-ea"/>
                      <a:cs typeface="+mn-cs"/>
                    </a:defRPr>
                  </a:lvl7pPr>
                  <a:lvl8pPr marL="3200400" algn="l" defTabSz="914400" rtl="0" eaLnBrk="1" latinLnBrk="0" hangingPunct="1">
                    <a:defRPr sz="2400" kern="1200">
                      <a:solidFill>
                        <a:schemeClr val="tx1"/>
                      </a:solidFill>
                      <a:latin typeface="Tahoma" panose="020B0604030504040204" pitchFamily="34" charset="0"/>
                      <a:ea typeface="+mn-ea"/>
                      <a:cs typeface="+mn-cs"/>
                    </a:defRPr>
                  </a:lvl8pPr>
                  <a:lvl9pPr marL="3657600" algn="l" defTabSz="914400" rtl="0" eaLnBrk="1" latinLnBrk="0" hangingPunct="1">
                    <a:defRPr sz="2400" kern="1200">
                      <a:solidFill>
                        <a:schemeClr val="tx1"/>
                      </a:solidFill>
                      <a:latin typeface="Tahoma" panose="020B0604030504040204" pitchFamily="34" charset="0"/>
                      <a:ea typeface="+mn-ea"/>
                      <a:cs typeface="+mn-cs"/>
                    </a:defRPr>
                  </a:lvl9pPr>
                </a:lstStyle>
                <a:p>
                  <a:endParaRPr lang="en-US" altLang="en-US">
                    <a:solidFill>
                      <a:srgbClr val="FFFFCC"/>
                    </a:solidFill>
                    <a:latin typeface="Times New Roman" panose="02020603050405020304" pitchFamily="18" charset="0"/>
                  </a:endParaRPr>
                </a:p>
              </p:txBody>
            </p:sp>
          </p:grpSp>
          <p:grpSp>
            <p:nvGrpSpPr>
              <p:cNvPr id="16" name="Group 15">
                <a:extLst>
                  <a:ext uri="{FF2B5EF4-FFF2-40B4-BE49-F238E27FC236}">
                    <a16:creationId xmlns:a16="http://schemas.microsoft.com/office/drawing/2014/main" id="{AB9BEBB4-9A43-4B76-A5D0-E9401A47F6D4}"/>
                  </a:ext>
                </a:extLst>
              </p:cNvPr>
              <p:cNvGrpSpPr>
                <a:grpSpLocks/>
              </p:cNvGrpSpPr>
              <p:nvPr/>
            </p:nvGrpSpPr>
            <p:grpSpPr bwMode="auto">
              <a:xfrm>
                <a:off x="8025" y="5850"/>
                <a:ext cx="630" cy="615"/>
                <a:chOff x="1920" y="2355"/>
                <a:chExt cx="630" cy="615"/>
              </a:xfrm>
            </p:grpSpPr>
            <p:sp>
              <p:nvSpPr>
                <p:cNvPr id="32" name="Text Box 35">
                  <a:extLst>
                    <a:ext uri="{FF2B5EF4-FFF2-40B4-BE49-F238E27FC236}">
                      <a16:creationId xmlns:a16="http://schemas.microsoft.com/office/drawing/2014/main" id="{D1783605-961A-47F0-99D5-B0CE98D10C1F}"/>
                    </a:ext>
                  </a:extLst>
                </p:cNvPr>
                <p:cNvSpPr txBox="1">
                  <a:spLocks noChangeArrowheads="1"/>
                </p:cNvSpPr>
                <p:nvPr/>
              </p:nvSpPr>
              <p:spPr bwMode="auto">
                <a:xfrm>
                  <a:off x="1920" y="2490"/>
                  <a:ext cx="630" cy="3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de-DE"/>
                  </a:defPPr>
                  <a:lvl1pPr algn="l" rtl="0" eaLnBrk="0" fontAlgn="base" hangingPunct="0">
                    <a:spcBef>
                      <a:spcPct val="0"/>
                    </a:spcBef>
                    <a:spcAft>
                      <a:spcPct val="0"/>
                    </a:spcAft>
                    <a:defRPr sz="2400"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sz="2400"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sz="2400"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sz="2400"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sz="2400" kern="1200">
                      <a:solidFill>
                        <a:schemeClr val="tx1"/>
                      </a:solidFill>
                      <a:latin typeface="Tahoma" panose="020B0604030504040204" pitchFamily="34" charset="0"/>
                      <a:ea typeface="+mn-ea"/>
                      <a:cs typeface="+mn-cs"/>
                    </a:defRPr>
                  </a:lvl5pPr>
                  <a:lvl6pPr marL="2286000" algn="l" defTabSz="914400" rtl="0" eaLnBrk="1" latinLnBrk="0" hangingPunct="1">
                    <a:defRPr sz="2400" kern="1200">
                      <a:solidFill>
                        <a:schemeClr val="tx1"/>
                      </a:solidFill>
                      <a:latin typeface="Tahoma" panose="020B0604030504040204" pitchFamily="34" charset="0"/>
                      <a:ea typeface="+mn-ea"/>
                      <a:cs typeface="+mn-cs"/>
                    </a:defRPr>
                  </a:lvl6pPr>
                  <a:lvl7pPr marL="2743200" algn="l" defTabSz="914400" rtl="0" eaLnBrk="1" latinLnBrk="0" hangingPunct="1">
                    <a:defRPr sz="2400" kern="1200">
                      <a:solidFill>
                        <a:schemeClr val="tx1"/>
                      </a:solidFill>
                      <a:latin typeface="Tahoma" panose="020B0604030504040204" pitchFamily="34" charset="0"/>
                      <a:ea typeface="+mn-ea"/>
                      <a:cs typeface="+mn-cs"/>
                    </a:defRPr>
                  </a:lvl7pPr>
                  <a:lvl8pPr marL="3200400" algn="l" defTabSz="914400" rtl="0" eaLnBrk="1" latinLnBrk="0" hangingPunct="1">
                    <a:defRPr sz="2400" kern="1200">
                      <a:solidFill>
                        <a:schemeClr val="tx1"/>
                      </a:solidFill>
                      <a:latin typeface="Tahoma" panose="020B0604030504040204" pitchFamily="34" charset="0"/>
                      <a:ea typeface="+mn-ea"/>
                      <a:cs typeface="+mn-cs"/>
                    </a:defRPr>
                  </a:lvl8pPr>
                  <a:lvl9pPr marL="3657600" algn="l" defTabSz="914400" rtl="0" eaLnBrk="1" latinLnBrk="0" hangingPunct="1">
                    <a:defRPr sz="2400" kern="1200">
                      <a:solidFill>
                        <a:schemeClr val="tx1"/>
                      </a:solidFill>
                      <a:latin typeface="Tahoma" panose="020B0604030504040204" pitchFamily="34" charset="0"/>
                      <a:ea typeface="+mn-ea"/>
                      <a:cs typeface="+mn-cs"/>
                    </a:defRPr>
                  </a:lvl9pPr>
                </a:lstStyle>
                <a:p>
                  <a:pPr algn="ctr"/>
                  <a:r>
                    <a:rPr lang="en-GB" altLang="en-US" sz="1000">
                      <a:solidFill>
                        <a:srgbClr val="000000"/>
                      </a:solidFill>
                      <a:latin typeface="Times New Roman" panose="02020603050405020304" pitchFamily="18" charset="0"/>
                    </a:rPr>
                    <a:t>Z</a:t>
                  </a:r>
                  <a:r>
                    <a:rPr lang="en-GB" altLang="en-US" sz="1000" baseline="-25000">
                      <a:solidFill>
                        <a:srgbClr val="000000"/>
                      </a:solidFill>
                      <a:latin typeface="Times New Roman" panose="02020603050405020304" pitchFamily="18" charset="0"/>
                    </a:rPr>
                    <a:t>2</a:t>
                  </a:r>
                  <a:endParaRPr lang="en-GB" altLang="en-US" sz="1000">
                    <a:solidFill>
                      <a:srgbClr val="000000"/>
                    </a:solidFill>
                    <a:latin typeface="Times New Roman" panose="02020603050405020304" pitchFamily="18" charset="0"/>
                  </a:endParaRPr>
                </a:p>
              </p:txBody>
            </p:sp>
            <p:sp>
              <p:nvSpPr>
                <p:cNvPr id="33" name="Oval 32">
                  <a:extLst>
                    <a:ext uri="{FF2B5EF4-FFF2-40B4-BE49-F238E27FC236}">
                      <a16:creationId xmlns:a16="http://schemas.microsoft.com/office/drawing/2014/main" id="{E30A8BD4-FC81-47BC-B9F4-5783CDAB10F1}"/>
                    </a:ext>
                  </a:extLst>
                </p:cNvPr>
                <p:cNvSpPr>
                  <a:spLocks noChangeArrowheads="1"/>
                </p:cNvSpPr>
                <p:nvPr/>
              </p:nvSpPr>
              <p:spPr bwMode="auto">
                <a:xfrm>
                  <a:off x="1935" y="2355"/>
                  <a:ext cx="615" cy="615"/>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defPPr>
                    <a:defRPr lang="de-DE"/>
                  </a:defPPr>
                  <a:lvl1pPr algn="l" rtl="0" eaLnBrk="0" fontAlgn="base" hangingPunct="0">
                    <a:spcBef>
                      <a:spcPct val="0"/>
                    </a:spcBef>
                    <a:spcAft>
                      <a:spcPct val="0"/>
                    </a:spcAft>
                    <a:defRPr sz="2400"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sz="2400"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sz="2400"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sz="2400"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sz="2400" kern="1200">
                      <a:solidFill>
                        <a:schemeClr val="tx1"/>
                      </a:solidFill>
                      <a:latin typeface="Tahoma" panose="020B0604030504040204" pitchFamily="34" charset="0"/>
                      <a:ea typeface="+mn-ea"/>
                      <a:cs typeface="+mn-cs"/>
                    </a:defRPr>
                  </a:lvl5pPr>
                  <a:lvl6pPr marL="2286000" algn="l" defTabSz="914400" rtl="0" eaLnBrk="1" latinLnBrk="0" hangingPunct="1">
                    <a:defRPr sz="2400" kern="1200">
                      <a:solidFill>
                        <a:schemeClr val="tx1"/>
                      </a:solidFill>
                      <a:latin typeface="Tahoma" panose="020B0604030504040204" pitchFamily="34" charset="0"/>
                      <a:ea typeface="+mn-ea"/>
                      <a:cs typeface="+mn-cs"/>
                    </a:defRPr>
                  </a:lvl6pPr>
                  <a:lvl7pPr marL="2743200" algn="l" defTabSz="914400" rtl="0" eaLnBrk="1" latinLnBrk="0" hangingPunct="1">
                    <a:defRPr sz="2400" kern="1200">
                      <a:solidFill>
                        <a:schemeClr val="tx1"/>
                      </a:solidFill>
                      <a:latin typeface="Tahoma" panose="020B0604030504040204" pitchFamily="34" charset="0"/>
                      <a:ea typeface="+mn-ea"/>
                      <a:cs typeface="+mn-cs"/>
                    </a:defRPr>
                  </a:lvl7pPr>
                  <a:lvl8pPr marL="3200400" algn="l" defTabSz="914400" rtl="0" eaLnBrk="1" latinLnBrk="0" hangingPunct="1">
                    <a:defRPr sz="2400" kern="1200">
                      <a:solidFill>
                        <a:schemeClr val="tx1"/>
                      </a:solidFill>
                      <a:latin typeface="Tahoma" panose="020B0604030504040204" pitchFamily="34" charset="0"/>
                      <a:ea typeface="+mn-ea"/>
                      <a:cs typeface="+mn-cs"/>
                    </a:defRPr>
                  </a:lvl8pPr>
                  <a:lvl9pPr marL="3657600" algn="l" defTabSz="914400" rtl="0" eaLnBrk="1" latinLnBrk="0" hangingPunct="1">
                    <a:defRPr sz="2400" kern="1200">
                      <a:solidFill>
                        <a:schemeClr val="tx1"/>
                      </a:solidFill>
                      <a:latin typeface="Tahoma" panose="020B0604030504040204" pitchFamily="34" charset="0"/>
                      <a:ea typeface="+mn-ea"/>
                      <a:cs typeface="+mn-cs"/>
                    </a:defRPr>
                  </a:lvl9pPr>
                </a:lstStyle>
                <a:p>
                  <a:endParaRPr lang="en-US" altLang="en-US">
                    <a:solidFill>
                      <a:srgbClr val="FFFFCC"/>
                    </a:solidFill>
                    <a:latin typeface="Times New Roman" panose="02020603050405020304" pitchFamily="18" charset="0"/>
                  </a:endParaRPr>
                </a:p>
              </p:txBody>
            </p:sp>
          </p:grpSp>
          <p:grpSp>
            <p:nvGrpSpPr>
              <p:cNvPr id="17" name="Group 16">
                <a:extLst>
                  <a:ext uri="{FF2B5EF4-FFF2-40B4-BE49-F238E27FC236}">
                    <a16:creationId xmlns:a16="http://schemas.microsoft.com/office/drawing/2014/main" id="{515A69F5-AAAE-4813-8059-2A207C40A181}"/>
                  </a:ext>
                </a:extLst>
              </p:cNvPr>
              <p:cNvGrpSpPr>
                <a:grpSpLocks/>
              </p:cNvGrpSpPr>
              <p:nvPr/>
            </p:nvGrpSpPr>
            <p:grpSpPr bwMode="auto">
              <a:xfrm>
                <a:off x="9660" y="5400"/>
                <a:ext cx="630" cy="615"/>
                <a:chOff x="1920" y="2355"/>
                <a:chExt cx="630" cy="615"/>
              </a:xfrm>
            </p:grpSpPr>
            <p:sp>
              <p:nvSpPr>
                <p:cNvPr id="30" name="Text Box 38">
                  <a:extLst>
                    <a:ext uri="{FF2B5EF4-FFF2-40B4-BE49-F238E27FC236}">
                      <a16:creationId xmlns:a16="http://schemas.microsoft.com/office/drawing/2014/main" id="{E0C37D8D-BE72-47B8-A669-93423AB672D0}"/>
                    </a:ext>
                  </a:extLst>
                </p:cNvPr>
                <p:cNvSpPr txBox="1">
                  <a:spLocks noChangeArrowheads="1"/>
                </p:cNvSpPr>
                <p:nvPr/>
              </p:nvSpPr>
              <p:spPr bwMode="auto">
                <a:xfrm>
                  <a:off x="1920" y="2490"/>
                  <a:ext cx="630" cy="3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de-DE"/>
                  </a:defPPr>
                  <a:lvl1pPr algn="l" rtl="0" eaLnBrk="0" fontAlgn="base" hangingPunct="0">
                    <a:spcBef>
                      <a:spcPct val="0"/>
                    </a:spcBef>
                    <a:spcAft>
                      <a:spcPct val="0"/>
                    </a:spcAft>
                    <a:defRPr sz="2400"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sz="2400"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sz="2400"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sz="2400"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sz="2400" kern="1200">
                      <a:solidFill>
                        <a:schemeClr val="tx1"/>
                      </a:solidFill>
                      <a:latin typeface="Tahoma" panose="020B0604030504040204" pitchFamily="34" charset="0"/>
                      <a:ea typeface="+mn-ea"/>
                      <a:cs typeface="+mn-cs"/>
                    </a:defRPr>
                  </a:lvl5pPr>
                  <a:lvl6pPr marL="2286000" algn="l" defTabSz="914400" rtl="0" eaLnBrk="1" latinLnBrk="0" hangingPunct="1">
                    <a:defRPr sz="2400" kern="1200">
                      <a:solidFill>
                        <a:schemeClr val="tx1"/>
                      </a:solidFill>
                      <a:latin typeface="Tahoma" panose="020B0604030504040204" pitchFamily="34" charset="0"/>
                      <a:ea typeface="+mn-ea"/>
                      <a:cs typeface="+mn-cs"/>
                    </a:defRPr>
                  </a:lvl6pPr>
                  <a:lvl7pPr marL="2743200" algn="l" defTabSz="914400" rtl="0" eaLnBrk="1" latinLnBrk="0" hangingPunct="1">
                    <a:defRPr sz="2400" kern="1200">
                      <a:solidFill>
                        <a:schemeClr val="tx1"/>
                      </a:solidFill>
                      <a:latin typeface="Tahoma" panose="020B0604030504040204" pitchFamily="34" charset="0"/>
                      <a:ea typeface="+mn-ea"/>
                      <a:cs typeface="+mn-cs"/>
                    </a:defRPr>
                  </a:lvl7pPr>
                  <a:lvl8pPr marL="3200400" algn="l" defTabSz="914400" rtl="0" eaLnBrk="1" latinLnBrk="0" hangingPunct="1">
                    <a:defRPr sz="2400" kern="1200">
                      <a:solidFill>
                        <a:schemeClr val="tx1"/>
                      </a:solidFill>
                      <a:latin typeface="Tahoma" panose="020B0604030504040204" pitchFamily="34" charset="0"/>
                      <a:ea typeface="+mn-ea"/>
                      <a:cs typeface="+mn-cs"/>
                    </a:defRPr>
                  </a:lvl8pPr>
                  <a:lvl9pPr marL="3657600" algn="l" defTabSz="914400" rtl="0" eaLnBrk="1" latinLnBrk="0" hangingPunct="1">
                    <a:defRPr sz="2400" kern="1200">
                      <a:solidFill>
                        <a:schemeClr val="tx1"/>
                      </a:solidFill>
                      <a:latin typeface="Tahoma" panose="020B0604030504040204" pitchFamily="34" charset="0"/>
                      <a:ea typeface="+mn-ea"/>
                      <a:cs typeface="+mn-cs"/>
                    </a:defRPr>
                  </a:lvl9pPr>
                </a:lstStyle>
                <a:p>
                  <a:pPr algn="ctr"/>
                  <a:r>
                    <a:rPr lang="en-GB" altLang="en-US" sz="1000">
                      <a:solidFill>
                        <a:srgbClr val="000000"/>
                      </a:solidFill>
                      <a:latin typeface="Times New Roman" panose="02020603050405020304" pitchFamily="18" charset="0"/>
                    </a:rPr>
                    <a:t>Y</a:t>
                  </a:r>
                </a:p>
              </p:txBody>
            </p:sp>
            <p:sp>
              <p:nvSpPr>
                <p:cNvPr id="31" name="Oval 30">
                  <a:extLst>
                    <a:ext uri="{FF2B5EF4-FFF2-40B4-BE49-F238E27FC236}">
                      <a16:creationId xmlns:a16="http://schemas.microsoft.com/office/drawing/2014/main" id="{69976E6C-7417-43FF-A042-E9B340C18093}"/>
                    </a:ext>
                  </a:extLst>
                </p:cNvPr>
                <p:cNvSpPr>
                  <a:spLocks noChangeArrowheads="1"/>
                </p:cNvSpPr>
                <p:nvPr/>
              </p:nvSpPr>
              <p:spPr bwMode="auto">
                <a:xfrm>
                  <a:off x="1935" y="2355"/>
                  <a:ext cx="615" cy="615"/>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defPPr>
                    <a:defRPr lang="de-DE"/>
                  </a:defPPr>
                  <a:lvl1pPr algn="l" rtl="0" eaLnBrk="0" fontAlgn="base" hangingPunct="0">
                    <a:spcBef>
                      <a:spcPct val="0"/>
                    </a:spcBef>
                    <a:spcAft>
                      <a:spcPct val="0"/>
                    </a:spcAft>
                    <a:defRPr sz="2400"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sz="2400"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sz="2400"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sz="2400"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sz="2400" kern="1200">
                      <a:solidFill>
                        <a:schemeClr val="tx1"/>
                      </a:solidFill>
                      <a:latin typeface="Tahoma" panose="020B0604030504040204" pitchFamily="34" charset="0"/>
                      <a:ea typeface="+mn-ea"/>
                      <a:cs typeface="+mn-cs"/>
                    </a:defRPr>
                  </a:lvl5pPr>
                  <a:lvl6pPr marL="2286000" algn="l" defTabSz="914400" rtl="0" eaLnBrk="1" latinLnBrk="0" hangingPunct="1">
                    <a:defRPr sz="2400" kern="1200">
                      <a:solidFill>
                        <a:schemeClr val="tx1"/>
                      </a:solidFill>
                      <a:latin typeface="Tahoma" panose="020B0604030504040204" pitchFamily="34" charset="0"/>
                      <a:ea typeface="+mn-ea"/>
                      <a:cs typeface="+mn-cs"/>
                    </a:defRPr>
                  </a:lvl6pPr>
                  <a:lvl7pPr marL="2743200" algn="l" defTabSz="914400" rtl="0" eaLnBrk="1" latinLnBrk="0" hangingPunct="1">
                    <a:defRPr sz="2400" kern="1200">
                      <a:solidFill>
                        <a:schemeClr val="tx1"/>
                      </a:solidFill>
                      <a:latin typeface="Tahoma" panose="020B0604030504040204" pitchFamily="34" charset="0"/>
                      <a:ea typeface="+mn-ea"/>
                      <a:cs typeface="+mn-cs"/>
                    </a:defRPr>
                  </a:lvl7pPr>
                  <a:lvl8pPr marL="3200400" algn="l" defTabSz="914400" rtl="0" eaLnBrk="1" latinLnBrk="0" hangingPunct="1">
                    <a:defRPr sz="2400" kern="1200">
                      <a:solidFill>
                        <a:schemeClr val="tx1"/>
                      </a:solidFill>
                      <a:latin typeface="Tahoma" panose="020B0604030504040204" pitchFamily="34" charset="0"/>
                      <a:ea typeface="+mn-ea"/>
                      <a:cs typeface="+mn-cs"/>
                    </a:defRPr>
                  </a:lvl8pPr>
                  <a:lvl9pPr marL="3657600" algn="l" defTabSz="914400" rtl="0" eaLnBrk="1" latinLnBrk="0" hangingPunct="1">
                    <a:defRPr sz="2400" kern="1200">
                      <a:solidFill>
                        <a:schemeClr val="tx1"/>
                      </a:solidFill>
                      <a:latin typeface="Tahoma" panose="020B0604030504040204" pitchFamily="34" charset="0"/>
                      <a:ea typeface="+mn-ea"/>
                      <a:cs typeface="+mn-cs"/>
                    </a:defRPr>
                  </a:lvl9pPr>
                </a:lstStyle>
                <a:p>
                  <a:endParaRPr lang="en-US" altLang="en-US">
                    <a:solidFill>
                      <a:srgbClr val="FFFFCC"/>
                    </a:solidFill>
                    <a:latin typeface="Times New Roman" panose="02020603050405020304" pitchFamily="18" charset="0"/>
                  </a:endParaRPr>
                </a:p>
              </p:txBody>
            </p:sp>
          </p:grpSp>
          <p:grpSp>
            <p:nvGrpSpPr>
              <p:cNvPr id="18" name="Group 17">
                <a:extLst>
                  <a:ext uri="{FF2B5EF4-FFF2-40B4-BE49-F238E27FC236}">
                    <a16:creationId xmlns:a16="http://schemas.microsoft.com/office/drawing/2014/main" id="{F1F6E69C-0866-46E5-8C7E-F3061FA973CE}"/>
                  </a:ext>
                </a:extLst>
              </p:cNvPr>
              <p:cNvGrpSpPr>
                <a:grpSpLocks/>
              </p:cNvGrpSpPr>
              <p:nvPr/>
            </p:nvGrpSpPr>
            <p:grpSpPr bwMode="auto">
              <a:xfrm>
                <a:off x="6015" y="5100"/>
                <a:ext cx="630" cy="615"/>
                <a:chOff x="1920" y="2355"/>
                <a:chExt cx="630" cy="615"/>
              </a:xfrm>
            </p:grpSpPr>
            <p:sp>
              <p:nvSpPr>
                <p:cNvPr id="28" name="Text Box 41">
                  <a:extLst>
                    <a:ext uri="{FF2B5EF4-FFF2-40B4-BE49-F238E27FC236}">
                      <a16:creationId xmlns:a16="http://schemas.microsoft.com/office/drawing/2014/main" id="{C796836D-0484-4B55-8494-1DA499DF5445}"/>
                    </a:ext>
                  </a:extLst>
                </p:cNvPr>
                <p:cNvSpPr txBox="1">
                  <a:spLocks noChangeArrowheads="1"/>
                </p:cNvSpPr>
                <p:nvPr/>
              </p:nvSpPr>
              <p:spPr bwMode="auto">
                <a:xfrm>
                  <a:off x="1920" y="2490"/>
                  <a:ext cx="630" cy="3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de-DE"/>
                  </a:defPPr>
                  <a:lvl1pPr algn="l" rtl="0" eaLnBrk="0" fontAlgn="base" hangingPunct="0">
                    <a:spcBef>
                      <a:spcPct val="0"/>
                    </a:spcBef>
                    <a:spcAft>
                      <a:spcPct val="0"/>
                    </a:spcAft>
                    <a:defRPr sz="2400"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sz="2400"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sz="2400"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sz="2400"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sz="2400" kern="1200">
                      <a:solidFill>
                        <a:schemeClr val="tx1"/>
                      </a:solidFill>
                      <a:latin typeface="Tahoma" panose="020B0604030504040204" pitchFamily="34" charset="0"/>
                      <a:ea typeface="+mn-ea"/>
                      <a:cs typeface="+mn-cs"/>
                    </a:defRPr>
                  </a:lvl5pPr>
                  <a:lvl6pPr marL="2286000" algn="l" defTabSz="914400" rtl="0" eaLnBrk="1" latinLnBrk="0" hangingPunct="1">
                    <a:defRPr sz="2400" kern="1200">
                      <a:solidFill>
                        <a:schemeClr val="tx1"/>
                      </a:solidFill>
                      <a:latin typeface="Tahoma" panose="020B0604030504040204" pitchFamily="34" charset="0"/>
                      <a:ea typeface="+mn-ea"/>
                      <a:cs typeface="+mn-cs"/>
                    </a:defRPr>
                  </a:lvl6pPr>
                  <a:lvl7pPr marL="2743200" algn="l" defTabSz="914400" rtl="0" eaLnBrk="1" latinLnBrk="0" hangingPunct="1">
                    <a:defRPr sz="2400" kern="1200">
                      <a:solidFill>
                        <a:schemeClr val="tx1"/>
                      </a:solidFill>
                      <a:latin typeface="Tahoma" panose="020B0604030504040204" pitchFamily="34" charset="0"/>
                      <a:ea typeface="+mn-ea"/>
                      <a:cs typeface="+mn-cs"/>
                    </a:defRPr>
                  </a:lvl7pPr>
                  <a:lvl8pPr marL="3200400" algn="l" defTabSz="914400" rtl="0" eaLnBrk="1" latinLnBrk="0" hangingPunct="1">
                    <a:defRPr sz="2400" kern="1200">
                      <a:solidFill>
                        <a:schemeClr val="tx1"/>
                      </a:solidFill>
                      <a:latin typeface="Tahoma" panose="020B0604030504040204" pitchFamily="34" charset="0"/>
                      <a:ea typeface="+mn-ea"/>
                      <a:cs typeface="+mn-cs"/>
                    </a:defRPr>
                  </a:lvl8pPr>
                  <a:lvl9pPr marL="3657600" algn="l" defTabSz="914400" rtl="0" eaLnBrk="1" latinLnBrk="0" hangingPunct="1">
                    <a:defRPr sz="2400" kern="1200">
                      <a:solidFill>
                        <a:schemeClr val="tx1"/>
                      </a:solidFill>
                      <a:latin typeface="Tahoma" panose="020B0604030504040204" pitchFamily="34" charset="0"/>
                      <a:ea typeface="+mn-ea"/>
                      <a:cs typeface="+mn-cs"/>
                    </a:defRPr>
                  </a:lvl9pPr>
                </a:lstStyle>
                <a:p>
                  <a:pPr algn="ctr"/>
                  <a:r>
                    <a:rPr lang="en-GB" altLang="en-US" sz="1000">
                      <a:solidFill>
                        <a:srgbClr val="000000"/>
                      </a:solidFill>
                      <a:latin typeface="Times New Roman" panose="02020603050405020304" pitchFamily="18" charset="0"/>
                    </a:rPr>
                    <a:t>X</a:t>
                  </a:r>
                  <a:r>
                    <a:rPr lang="en-GB" altLang="en-US" sz="1000" baseline="-25000">
                      <a:solidFill>
                        <a:srgbClr val="000000"/>
                      </a:solidFill>
                      <a:latin typeface="Times New Roman" panose="02020603050405020304" pitchFamily="18" charset="0"/>
                    </a:rPr>
                    <a:t>1</a:t>
                  </a:r>
                  <a:endParaRPr lang="en-GB" altLang="en-US" sz="1000">
                    <a:solidFill>
                      <a:srgbClr val="000000"/>
                    </a:solidFill>
                    <a:latin typeface="Times New Roman" panose="02020603050405020304" pitchFamily="18" charset="0"/>
                  </a:endParaRPr>
                </a:p>
              </p:txBody>
            </p:sp>
            <p:sp>
              <p:nvSpPr>
                <p:cNvPr id="29" name="Oval 28">
                  <a:extLst>
                    <a:ext uri="{FF2B5EF4-FFF2-40B4-BE49-F238E27FC236}">
                      <a16:creationId xmlns:a16="http://schemas.microsoft.com/office/drawing/2014/main" id="{D2B56A46-D3EB-4A1D-A28D-91282D90335F}"/>
                    </a:ext>
                  </a:extLst>
                </p:cNvPr>
                <p:cNvSpPr>
                  <a:spLocks noChangeArrowheads="1"/>
                </p:cNvSpPr>
                <p:nvPr/>
              </p:nvSpPr>
              <p:spPr bwMode="auto">
                <a:xfrm>
                  <a:off x="1935" y="2355"/>
                  <a:ext cx="615" cy="615"/>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defPPr>
                    <a:defRPr lang="de-DE"/>
                  </a:defPPr>
                  <a:lvl1pPr algn="l" rtl="0" eaLnBrk="0" fontAlgn="base" hangingPunct="0">
                    <a:spcBef>
                      <a:spcPct val="0"/>
                    </a:spcBef>
                    <a:spcAft>
                      <a:spcPct val="0"/>
                    </a:spcAft>
                    <a:defRPr sz="2400"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sz="2400"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sz="2400"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sz="2400"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sz="2400" kern="1200">
                      <a:solidFill>
                        <a:schemeClr val="tx1"/>
                      </a:solidFill>
                      <a:latin typeface="Tahoma" panose="020B0604030504040204" pitchFamily="34" charset="0"/>
                      <a:ea typeface="+mn-ea"/>
                      <a:cs typeface="+mn-cs"/>
                    </a:defRPr>
                  </a:lvl5pPr>
                  <a:lvl6pPr marL="2286000" algn="l" defTabSz="914400" rtl="0" eaLnBrk="1" latinLnBrk="0" hangingPunct="1">
                    <a:defRPr sz="2400" kern="1200">
                      <a:solidFill>
                        <a:schemeClr val="tx1"/>
                      </a:solidFill>
                      <a:latin typeface="Tahoma" panose="020B0604030504040204" pitchFamily="34" charset="0"/>
                      <a:ea typeface="+mn-ea"/>
                      <a:cs typeface="+mn-cs"/>
                    </a:defRPr>
                  </a:lvl6pPr>
                  <a:lvl7pPr marL="2743200" algn="l" defTabSz="914400" rtl="0" eaLnBrk="1" latinLnBrk="0" hangingPunct="1">
                    <a:defRPr sz="2400" kern="1200">
                      <a:solidFill>
                        <a:schemeClr val="tx1"/>
                      </a:solidFill>
                      <a:latin typeface="Tahoma" panose="020B0604030504040204" pitchFamily="34" charset="0"/>
                      <a:ea typeface="+mn-ea"/>
                      <a:cs typeface="+mn-cs"/>
                    </a:defRPr>
                  </a:lvl7pPr>
                  <a:lvl8pPr marL="3200400" algn="l" defTabSz="914400" rtl="0" eaLnBrk="1" latinLnBrk="0" hangingPunct="1">
                    <a:defRPr sz="2400" kern="1200">
                      <a:solidFill>
                        <a:schemeClr val="tx1"/>
                      </a:solidFill>
                      <a:latin typeface="Tahoma" panose="020B0604030504040204" pitchFamily="34" charset="0"/>
                      <a:ea typeface="+mn-ea"/>
                      <a:cs typeface="+mn-cs"/>
                    </a:defRPr>
                  </a:lvl8pPr>
                  <a:lvl9pPr marL="3657600" algn="l" defTabSz="914400" rtl="0" eaLnBrk="1" latinLnBrk="0" hangingPunct="1">
                    <a:defRPr sz="2400" kern="1200">
                      <a:solidFill>
                        <a:schemeClr val="tx1"/>
                      </a:solidFill>
                      <a:latin typeface="Tahoma" panose="020B0604030504040204" pitchFamily="34" charset="0"/>
                      <a:ea typeface="+mn-ea"/>
                      <a:cs typeface="+mn-cs"/>
                    </a:defRPr>
                  </a:lvl9pPr>
                </a:lstStyle>
                <a:p>
                  <a:endParaRPr lang="en-US" altLang="en-US">
                    <a:solidFill>
                      <a:srgbClr val="FFFFCC"/>
                    </a:solidFill>
                    <a:latin typeface="Times New Roman" panose="02020603050405020304" pitchFamily="18" charset="0"/>
                  </a:endParaRPr>
                </a:p>
              </p:txBody>
            </p:sp>
          </p:grpSp>
          <p:grpSp>
            <p:nvGrpSpPr>
              <p:cNvPr id="19" name="Group 18">
                <a:extLst>
                  <a:ext uri="{FF2B5EF4-FFF2-40B4-BE49-F238E27FC236}">
                    <a16:creationId xmlns:a16="http://schemas.microsoft.com/office/drawing/2014/main" id="{DC594D9D-06B8-4E0D-8B7D-21E1781B6BD6}"/>
                  </a:ext>
                </a:extLst>
              </p:cNvPr>
              <p:cNvGrpSpPr>
                <a:grpSpLocks/>
              </p:cNvGrpSpPr>
              <p:nvPr/>
            </p:nvGrpSpPr>
            <p:grpSpPr bwMode="auto">
              <a:xfrm>
                <a:off x="6015" y="5910"/>
                <a:ext cx="630" cy="615"/>
                <a:chOff x="1920" y="2355"/>
                <a:chExt cx="630" cy="615"/>
              </a:xfrm>
            </p:grpSpPr>
            <p:sp>
              <p:nvSpPr>
                <p:cNvPr id="26" name="Text Box 44">
                  <a:extLst>
                    <a:ext uri="{FF2B5EF4-FFF2-40B4-BE49-F238E27FC236}">
                      <a16:creationId xmlns:a16="http://schemas.microsoft.com/office/drawing/2014/main" id="{136E9277-FB77-4E47-9F2E-A5E91E5671CA}"/>
                    </a:ext>
                  </a:extLst>
                </p:cNvPr>
                <p:cNvSpPr txBox="1">
                  <a:spLocks noChangeArrowheads="1"/>
                </p:cNvSpPr>
                <p:nvPr/>
              </p:nvSpPr>
              <p:spPr bwMode="auto">
                <a:xfrm>
                  <a:off x="1920" y="2490"/>
                  <a:ext cx="630" cy="3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de-DE"/>
                  </a:defPPr>
                  <a:lvl1pPr algn="l" rtl="0" eaLnBrk="0" fontAlgn="base" hangingPunct="0">
                    <a:spcBef>
                      <a:spcPct val="0"/>
                    </a:spcBef>
                    <a:spcAft>
                      <a:spcPct val="0"/>
                    </a:spcAft>
                    <a:defRPr sz="2400"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sz="2400"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sz="2400"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sz="2400"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sz="2400" kern="1200">
                      <a:solidFill>
                        <a:schemeClr val="tx1"/>
                      </a:solidFill>
                      <a:latin typeface="Tahoma" panose="020B0604030504040204" pitchFamily="34" charset="0"/>
                      <a:ea typeface="+mn-ea"/>
                      <a:cs typeface="+mn-cs"/>
                    </a:defRPr>
                  </a:lvl5pPr>
                  <a:lvl6pPr marL="2286000" algn="l" defTabSz="914400" rtl="0" eaLnBrk="1" latinLnBrk="0" hangingPunct="1">
                    <a:defRPr sz="2400" kern="1200">
                      <a:solidFill>
                        <a:schemeClr val="tx1"/>
                      </a:solidFill>
                      <a:latin typeface="Tahoma" panose="020B0604030504040204" pitchFamily="34" charset="0"/>
                      <a:ea typeface="+mn-ea"/>
                      <a:cs typeface="+mn-cs"/>
                    </a:defRPr>
                  </a:lvl6pPr>
                  <a:lvl7pPr marL="2743200" algn="l" defTabSz="914400" rtl="0" eaLnBrk="1" latinLnBrk="0" hangingPunct="1">
                    <a:defRPr sz="2400" kern="1200">
                      <a:solidFill>
                        <a:schemeClr val="tx1"/>
                      </a:solidFill>
                      <a:latin typeface="Tahoma" panose="020B0604030504040204" pitchFamily="34" charset="0"/>
                      <a:ea typeface="+mn-ea"/>
                      <a:cs typeface="+mn-cs"/>
                    </a:defRPr>
                  </a:lvl7pPr>
                  <a:lvl8pPr marL="3200400" algn="l" defTabSz="914400" rtl="0" eaLnBrk="1" latinLnBrk="0" hangingPunct="1">
                    <a:defRPr sz="2400" kern="1200">
                      <a:solidFill>
                        <a:schemeClr val="tx1"/>
                      </a:solidFill>
                      <a:latin typeface="Tahoma" panose="020B0604030504040204" pitchFamily="34" charset="0"/>
                      <a:ea typeface="+mn-ea"/>
                      <a:cs typeface="+mn-cs"/>
                    </a:defRPr>
                  </a:lvl8pPr>
                  <a:lvl9pPr marL="3657600" algn="l" defTabSz="914400" rtl="0" eaLnBrk="1" latinLnBrk="0" hangingPunct="1">
                    <a:defRPr sz="2400" kern="1200">
                      <a:solidFill>
                        <a:schemeClr val="tx1"/>
                      </a:solidFill>
                      <a:latin typeface="Tahoma" panose="020B0604030504040204" pitchFamily="34" charset="0"/>
                      <a:ea typeface="+mn-ea"/>
                      <a:cs typeface="+mn-cs"/>
                    </a:defRPr>
                  </a:lvl9pPr>
                </a:lstStyle>
                <a:p>
                  <a:pPr algn="ctr"/>
                  <a:r>
                    <a:rPr lang="en-GB" altLang="en-US" sz="1000">
                      <a:solidFill>
                        <a:srgbClr val="000000"/>
                      </a:solidFill>
                      <a:latin typeface="Times New Roman" panose="02020603050405020304" pitchFamily="18" charset="0"/>
                    </a:rPr>
                    <a:t>X</a:t>
                  </a:r>
                  <a:r>
                    <a:rPr lang="en-GB" altLang="en-US" sz="1000" baseline="-25000">
                      <a:solidFill>
                        <a:srgbClr val="000000"/>
                      </a:solidFill>
                      <a:latin typeface="Times New Roman" panose="02020603050405020304" pitchFamily="18" charset="0"/>
                    </a:rPr>
                    <a:t>2</a:t>
                  </a:r>
                  <a:endParaRPr lang="en-GB" altLang="en-US" sz="1000">
                    <a:solidFill>
                      <a:srgbClr val="000000"/>
                    </a:solidFill>
                    <a:latin typeface="Times New Roman" panose="02020603050405020304" pitchFamily="18" charset="0"/>
                  </a:endParaRPr>
                </a:p>
              </p:txBody>
            </p:sp>
            <p:sp>
              <p:nvSpPr>
                <p:cNvPr id="27" name="Oval 26">
                  <a:extLst>
                    <a:ext uri="{FF2B5EF4-FFF2-40B4-BE49-F238E27FC236}">
                      <a16:creationId xmlns:a16="http://schemas.microsoft.com/office/drawing/2014/main" id="{1014924F-89F5-402B-8206-8FD23AF9F90C}"/>
                    </a:ext>
                  </a:extLst>
                </p:cNvPr>
                <p:cNvSpPr>
                  <a:spLocks noChangeArrowheads="1"/>
                </p:cNvSpPr>
                <p:nvPr/>
              </p:nvSpPr>
              <p:spPr bwMode="auto">
                <a:xfrm>
                  <a:off x="1935" y="2355"/>
                  <a:ext cx="615" cy="615"/>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defPPr>
                    <a:defRPr lang="de-DE"/>
                  </a:defPPr>
                  <a:lvl1pPr algn="l" rtl="0" eaLnBrk="0" fontAlgn="base" hangingPunct="0">
                    <a:spcBef>
                      <a:spcPct val="0"/>
                    </a:spcBef>
                    <a:spcAft>
                      <a:spcPct val="0"/>
                    </a:spcAft>
                    <a:defRPr sz="2400"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sz="2400"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sz="2400"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sz="2400"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sz="2400" kern="1200">
                      <a:solidFill>
                        <a:schemeClr val="tx1"/>
                      </a:solidFill>
                      <a:latin typeface="Tahoma" panose="020B0604030504040204" pitchFamily="34" charset="0"/>
                      <a:ea typeface="+mn-ea"/>
                      <a:cs typeface="+mn-cs"/>
                    </a:defRPr>
                  </a:lvl5pPr>
                  <a:lvl6pPr marL="2286000" algn="l" defTabSz="914400" rtl="0" eaLnBrk="1" latinLnBrk="0" hangingPunct="1">
                    <a:defRPr sz="2400" kern="1200">
                      <a:solidFill>
                        <a:schemeClr val="tx1"/>
                      </a:solidFill>
                      <a:latin typeface="Tahoma" panose="020B0604030504040204" pitchFamily="34" charset="0"/>
                      <a:ea typeface="+mn-ea"/>
                      <a:cs typeface="+mn-cs"/>
                    </a:defRPr>
                  </a:lvl6pPr>
                  <a:lvl7pPr marL="2743200" algn="l" defTabSz="914400" rtl="0" eaLnBrk="1" latinLnBrk="0" hangingPunct="1">
                    <a:defRPr sz="2400" kern="1200">
                      <a:solidFill>
                        <a:schemeClr val="tx1"/>
                      </a:solidFill>
                      <a:latin typeface="Tahoma" panose="020B0604030504040204" pitchFamily="34" charset="0"/>
                      <a:ea typeface="+mn-ea"/>
                      <a:cs typeface="+mn-cs"/>
                    </a:defRPr>
                  </a:lvl7pPr>
                  <a:lvl8pPr marL="3200400" algn="l" defTabSz="914400" rtl="0" eaLnBrk="1" latinLnBrk="0" hangingPunct="1">
                    <a:defRPr sz="2400" kern="1200">
                      <a:solidFill>
                        <a:schemeClr val="tx1"/>
                      </a:solidFill>
                      <a:latin typeface="Tahoma" panose="020B0604030504040204" pitchFamily="34" charset="0"/>
                      <a:ea typeface="+mn-ea"/>
                      <a:cs typeface="+mn-cs"/>
                    </a:defRPr>
                  </a:lvl8pPr>
                  <a:lvl9pPr marL="3657600" algn="l" defTabSz="914400" rtl="0" eaLnBrk="1" latinLnBrk="0" hangingPunct="1">
                    <a:defRPr sz="2400" kern="1200">
                      <a:solidFill>
                        <a:schemeClr val="tx1"/>
                      </a:solidFill>
                      <a:latin typeface="Tahoma" panose="020B0604030504040204" pitchFamily="34" charset="0"/>
                      <a:ea typeface="+mn-ea"/>
                      <a:cs typeface="+mn-cs"/>
                    </a:defRPr>
                  </a:lvl9pPr>
                </a:lstStyle>
                <a:p>
                  <a:endParaRPr lang="en-US" altLang="en-US">
                    <a:solidFill>
                      <a:srgbClr val="FFFFCC"/>
                    </a:solidFill>
                    <a:latin typeface="Times New Roman" panose="02020603050405020304" pitchFamily="18" charset="0"/>
                  </a:endParaRPr>
                </a:p>
              </p:txBody>
            </p:sp>
          </p:grpSp>
          <p:sp>
            <p:nvSpPr>
              <p:cNvPr id="20" name="Line 46">
                <a:extLst>
                  <a:ext uri="{FF2B5EF4-FFF2-40B4-BE49-F238E27FC236}">
                    <a16:creationId xmlns:a16="http://schemas.microsoft.com/office/drawing/2014/main" id="{1CC81431-8B38-466A-8B60-9E508947FA3E}"/>
                  </a:ext>
                </a:extLst>
              </p:cNvPr>
              <p:cNvSpPr>
                <a:spLocks noChangeShapeType="1"/>
              </p:cNvSpPr>
              <p:nvPr/>
            </p:nvSpPr>
            <p:spPr bwMode="auto">
              <a:xfrm>
                <a:off x="6630" y="5415"/>
                <a:ext cx="1365" cy="615"/>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defPPr>
                  <a:defRPr lang="de-DE"/>
                </a:defPPr>
                <a:lvl1pPr algn="l" rtl="0" eaLnBrk="0" fontAlgn="base" hangingPunct="0">
                  <a:spcBef>
                    <a:spcPct val="0"/>
                  </a:spcBef>
                  <a:spcAft>
                    <a:spcPct val="0"/>
                  </a:spcAft>
                  <a:defRPr sz="2400"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sz="2400"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sz="2400"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sz="2400"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sz="2400" kern="1200">
                    <a:solidFill>
                      <a:schemeClr val="tx1"/>
                    </a:solidFill>
                    <a:latin typeface="Tahoma" panose="020B0604030504040204" pitchFamily="34" charset="0"/>
                    <a:ea typeface="+mn-ea"/>
                    <a:cs typeface="+mn-cs"/>
                  </a:defRPr>
                </a:lvl5pPr>
                <a:lvl6pPr marL="2286000" algn="l" defTabSz="914400" rtl="0" eaLnBrk="1" latinLnBrk="0" hangingPunct="1">
                  <a:defRPr sz="2400" kern="1200">
                    <a:solidFill>
                      <a:schemeClr val="tx1"/>
                    </a:solidFill>
                    <a:latin typeface="Tahoma" panose="020B0604030504040204" pitchFamily="34" charset="0"/>
                    <a:ea typeface="+mn-ea"/>
                    <a:cs typeface="+mn-cs"/>
                  </a:defRPr>
                </a:lvl6pPr>
                <a:lvl7pPr marL="2743200" algn="l" defTabSz="914400" rtl="0" eaLnBrk="1" latinLnBrk="0" hangingPunct="1">
                  <a:defRPr sz="2400" kern="1200">
                    <a:solidFill>
                      <a:schemeClr val="tx1"/>
                    </a:solidFill>
                    <a:latin typeface="Tahoma" panose="020B0604030504040204" pitchFamily="34" charset="0"/>
                    <a:ea typeface="+mn-ea"/>
                    <a:cs typeface="+mn-cs"/>
                  </a:defRPr>
                </a:lvl7pPr>
                <a:lvl8pPr marL="3200400" algn="l" defTabSz="914400" rtl="0" eaLnBrk="1" latinLnBrk="0" hangingPunct="1">
                  <a:defRPr sz="2400" kern="1200">
                    <a:solidFill>
                      <a:schemeClr val="tx1"/>
                    </a:solidFill>
                    <a:latin typeface="Tahoma" panose="020B0604030504040204" pitchFamily="34" charset="0"/>
                    <a:ea typeface="+mn-ea"/>
                    <a:cs typeface="+mn-cs"/>
                  </a:defRPr>
                </a:lvl8pPr>
                <a:lvl9pPr marL="3657600" algn="l" defTabSz="914400" rtl="0" eaLnBrk="1" latinLnBrk="0" hangingPunct="1">
                  <a:defRPr sz="2400" kern="1200">
                    <a:solidFill>
                      <a:schemeClr val="tx1"/>
                    </a:solidFill>
                    <a:latin typeface="Tahoma" panose="020B0604030504040204" pitchFamily="34" charset="0"/>
                    <a:ea typeface="+mn-ea"/>
                    <a:cs typeface="+mn-cs"/>
                  </a:defRPr>
                </a:lvl9pPr>
              </a:lstStyle>
              <a:p>
                <a:endParaRPr lang="en-US"/>
              </a:p>
            </p:txBody>
          </p:sp>
          <p:sp>
            <p:nvSpPr>
              <p:cNvPr id="21" name="Line 47">
                <a:extLst>
                  <a:ext uri="{FF2B5EF4-FFF2-40B4-BE49-F238E27FC236}">
                    <a16:creationId xmlns:a16="http://schemas.microsoft.com/office/drawing/2014/main" id="{33AA14F1-84CC-47BB-87F4-EFBC3BDE5A9E}"/>
                  </a:ext>
                </a:extLst>
              </p:cNvPr>
              <p:cNvSpPr>
                <a:spLocks noChangeShapeType="1"/>
              </p:cNvSpPr>
              <p:nvPr/>
            </p:nvSpPr>
            <p:spPr bwMode="auto">
              <a:xfrm flipV="1">
                <a:off x="6645" y="5535"/>
                <a:ext cx="1365" cy="645"/>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defPPr>
                  <a:defRPr lang="de-DE"/>
                </a:defPPr>
                <a:lvl1pPr algn="l" rtl="0" eaLnBrk="0" fontAlgn="base" hangingPunct="0">
                  <a:spcBef>
                    <a:spcPct val="0"/>
                  </a:spcBef>
                  <a:spcAft>
                    <a:spcPct val="0"/>
                  </a:spcAft>
                  <a:defRPr sz="2400"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sz="2400"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sz="2400"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sz="2400"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sz="2400" kern="1200">
                    <a:solidFill>
                      <a:schemeClr val="tx1"/>
                    </a:solidFill>
                    <a:latin typeface="Tahoma" panose="020B0604030504040204" pitchFamily="34" charset="0"/>
                    <a:ea typeface="+mn-ea"/>
                    <a:cs typeface="+mn-cs"/>
                  </a:defRPr>
                </a:lvl5pPr>
                <a:lvl6pPr marL="2286000" algn="l" defTabSz="914400" rtl="0" eaLnBrk="1" latinLnBrk="0" hangingPunct="1">
                  <a:defRPr sz="2400" kern="1200">
                    <a:solidFill>
                      <a:schemeClr val="tx1"/>
                    </a:solidFill>
                    <a:latin typeface="Tahoma" panose="020B0604030504040204" pitchFamily="34" charset="0"/>
                    <a:ea typeface="+mn-ea"/>
                    <a:cs typeface="+mn-cs"/>
                  </a:defRPr>
                </a:lvl6pPr>
                <a:lvl7pPr marL="2743200" algn="l" defTabSz="914400" rtl="0" eaLnBrk="1" latinLnBrk="0" hangingPunct="1">
                  <a:defRPr sz="2400" kern="1200">
                    <a:solidFill>
                      <a:schemeClr val="tx1"/>
                    </a:solidFill>
                    <a:latin typeface="Tahoma" panose="020B0604030504040204" pitchFamily="34" charset="0"/>
                    <a:ea typeface="+mn-ea"/>
                    <a:cs typeface="+mn-cs"/>
                  </a:defRPr>
                </a:lvl7pPr>
                <a:lvl8pPr marL="3200400" algn="l" defTabSz="914400" rtl="0" eaLnBrk="1" latinLnBrk="0" hangingPunct="1">
                  <a:defRPr sz="2400" kern="1200">
                    <a:solidFill>
                      <a:schemeClr val="tx1"/>
                    </a:solidFill>
                    <a:latin typeface="Tahoma" panose="020B0604030504040204" pitchFamily="34" charset="0"/>
                    <a:ea typeface="+mn-ea"/>
                    <a:cs typeface="+mn-cs"/>
                  </a:defRPr>
                </a:lvl8pPr>
                <a:lvl9pPr marL="3657600" algn="l" defTabSz="914400" rtl="0" eaLnBrk="1" latinLnBrk="0" hangingPunct="1">
                  <a:defRPr sz="2400" kern="1200">
                    <a:solidFill>
                      <a:schemeClr val="tx1"/>
                    </a:solidFill>
                    <a:latin typeface="Tahoma" panose="020B0604030504040204" pitchFamily="34" charset="0"/>
                    <a:ea typeface="+mn-ea"/>
                    <a:cs typeface="+mn-cs"/>
                  </a:defRPr>
                </a:lvl9pPr>
              </a:lstStyle>
              <a:p>
                <a:endParaRPr lang="en-US"/>
              </a:p>
            </p:txBody>
          </p:sp>
          <p:sp>
            <p:nvSpPr>
              <p:cNvPr id="22" name="Line 48">
                <a:extLst>
                  <a:ext uri="{FF2B5EF4-FFF2-40B4-BE49-F238E27FC236}">
                    <a16:creationId xmlns:a16="http://schemas.microsoft.com/office/drawing/2014/main" id="{5EDCC430-7EC5-45C8-9F32-79822D77115F}"/>
                  </a:ext>
                </a:extLst>
              </p:cNvPr>
              <p:cNvSpPr>
                <a:spLocks noChangeShapeType="1"/>
              </p:cNvSpPr>
              <p:nvPr/>
            </p:nvSpPr>
            <p:spPr bwMode="auto">
              <a:xfrm>
                <a:off x="8550" y="5205"/>
                <a:ext cx="1140" cy="285"/>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defPPr>
                  <a:defRPr lang="de-DE"/>
                </a:defPPr>
                <a:lvl1pPr algn="l" rtl="0" eaLnBrk="0" fontAlgn="base" hangingPunct="0">
                  <a:spcBef>
                    <a:spcPct val="0"/>
                  </a:spcBef>
                  <a:spcAft>
                    <a:spcPct val="0"/>
                  </a:spcAft>
                  <a:defRPr sz="2400"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sz="2400"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sz="2400"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sz="2400"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sz="2400" kern="1200">
                    <a:solidFill>
                      <a:schemeClr val="tx1"/>
                    </a:solidFill>
                    <a:latin typeface="Tahoma" panose="020B0604030504040204" pitchFamily="34" charset="0"/>
                    <a:ea typeface="+mn-ea"/>
                    <a:cs typeface="+mn-cs"/>
                  </a:defRPr>
                </a:lvl5pPr>
                <a:lvl6pPr marL="2286000" algn="l" defTabSz="914400" rtl="0" eaLnBrk="1" latinLnBrk="0" hangingPunct="1">
                  <a:defRPr sz="2400" kern="1200">
                    <a:solidFill>
                      <a:schemeClr val="tx1"/>
                    </a:solidFill>
                    <a:latin typeface="Tahoma" panose="020B0604030504040204" pitchFamily="34" charset="0"/>
                    <a:ea typeface="+mn-ea"/>
                    <a:cs typeface="+mn-cs"/>
                  </a:defRPr>
                </a:lvl6pPr>
                <a:lvl7pPr marL="2743200" algn="l" defTabSz="914400" rtl="0" eaLnBrk="1" latinLnBrk="0" hangingPunct="1">
                  <a:defRPr sz="2400" kern="1200">
                    <a:solidFill>
                      <a:schemeClr val="tx1"/>
                    </a:solidFill>
                    <a:latin typeface="Tahoma" panose="020B0604030504040204" pitchFamily="34" charset="0"/>
                    <a:ea typeface="+mn-ea"/>
                    <a:cs typeface="+mn-cs"/>
                  </a:defRPr>
                </a:lvl7pPr>
                <a:lvl8pPr marL="3200400" algn="l" defTabSz="914400" rtl="0" eaLnBrk="1" latinLnBrk="0" hangingPunct="1">
                  <a:defRPr sz="2400" kern="1200">
                    <a:solidFill>
                      <a:schemeClr val="tx1"/>
                    </a:solidFill>
                    <a:latin typeface="Tahoma" panose="020B0604030504040204" pitchFamily="34" charset="0"/>
                    <a:ea typeface="+mn-ea"/>
                    <a:cs typeface="+mn-cs"/>
                  </a:defRPr>
                </a:lvl8pPr>
                <a:lvl9pPr marL="3657600" algn="l" defTabSz="914400" rtl="0" eaLnBrk="1" latinLnBrk="0" hangingPunct="1">
                  <a:defRPr sz="2400" kern="1200">
                    <a:solidFill>
                      <a:schemeClr val="tx1"/>
                    </a:solidFill>
                    <a:latin typeface="Tahoma" panose="020B0604030504040204" pitchFamily="34" charset="0"/>
                    <a:ea typeface="+mn-ea"/>
                    <a:cs typeface="+mn-cs"/>
                  </a:defRPr>
                </a:lvl9pPr>
              </a:lstStyle>
              <a:p>
                <a:endParaRPr lang="en-US"/>
              </a:p>
            </p:txBody>
          </p:sp>
          <p:sp>
            <p:nvSpPr>
              <p:cNvPr id="23" name="Line 49">
                <a:extLst>
                  <a:ext uri="{FF2B5EF4-FFF2-40B4-BE49-F238E27FC236}">
                    <a16:creationId xmlns:a16="http://schemas.microsoft.com/office/drawing/2014/main" id="{3A565BA8-E763-4743-8D55-0B91F4E63B00}"/>
                  </a:ext>
                </a:extLst>
              </p:cNvPr>
              <p:cNvSpPr>
                <a:spLocks noChangeShapeType="1"/>
              </p:cNvSpPr>
              <p:nvPr/>
            </p:nvSpPr>
            <p:spPr bwMode="auto">
              <a:xfrm flipV="1">
                <a:off x="8625" y="5955"/>
                <a:ext cx="1140" cy="405"/>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defPPr>
                  <a:defRPr lang="de-DE"/>
                </a:defPPr>
                <a:lvl1pPr algn="l" rtl="0" eaLnBrk="0" fontAlgn="base" hangingPunct="0">
                  <a:spcBef>
                    <a:spcPct val="0"/>
                  </a:spcBef>
                  <a:spcAft>
                    <a:spcPct val="0"/>
                  </a:spcAft>
                  <a:defRPr sz="2400"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sz="2400"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sz="2400"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sz="2400"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sz="2400" kern="1200">
                    <a:solidFill>
                      <a:schemeClr val="tx1"/>
                    </a:solidFill>
                    <a:latin typeface="Tahoma" panose="020B0604030504040204" pitchFamily="34" charset="0"/>
                    <a:ea typeface="+mn-ea"/>
                    <a:cs typeface="+mn-cs"/>
                  </a:defRPr>
                </a:lvl5pPr>
                <a:lvl6pPr marL="2286000" algn="l" defTabSz="914400" rtl="0" eaLnBrk="1" latinLnBrk="0" hangingPunct="1">
                  <a:defRPr sz="2400" kern="1200">
                    <a:solidFill>
                      <a:schemeClr val="tx1"/>
                    </a:solidFill>
                    <a:latin typeface="Tahoma" panose="020B0604030504040204" pitchFamily="34" charset="0"/>
                    <a:ea typeface="+mn-ea"/>
                    <a:cs typeface="+mn-cs"/>
                  </a:defRPr>
                </a:lvl6pPr>
                <a:lvl7pPr marL="2743200" algn="l" defTabSz="914400" rtl="0" eaLnBrk="1" latinLnBrk="0" hangingPunct="1">
                  <a:defRPr sz="2400" kern="1200">
                    <a:solidFill>
                      <a:schemeClr val="tx1"/>
                    </a:solidFill>
                    <a:latin typeface="Tahoma" panose="020B0604030504040204" pitchFamily="34" charset="0"/>
                    <a:ea typeface="+mn-ea"/>
                    <a:cs typeface="+mn-cs"/>
                  </a:defRPr>
                </a:lvl7pPr>
                <a:lvl8pPr marL="3200400" algn="l" defTabSz="914400" rtl="0" eaLnBrk="1" latinLnBrk="0" hangingPunct="1">
                  <a:defRPr sz="2400" kern="1200">
                    <a:solidFill>
                      <a:schemeClr val="tx1"/>
                    </a:solidFill>
                    <a:latin typeface="Tahoma" panose="020B0604030504040204" pitchFamily="34" charset="0"/>
                    <a:ea typeface="+mn-ea"/>
                    <a:cs typeface="+mn-cs"/>
                  </a:defRPr>
                </a:lvl8pPr>
                <a:lvl9pPr marL="3657600" algn="l" defTabSz="914400" rtl="0" eaLnBrk="1" latinLnBrk="0" hangingPunct="1">
                  <a:defRPr sz="2400" kern="1200">
                    <a:solidFill>
                      <a:schemeClr val="tx1"/>
                    </a:solidFill>
                    <a:latin typeface="Tahoma" panose="020B0604030504040204" pitchFamily="34" charset="0"/>
                    <a:ea typeface="+mn-ea"/>
                    <a:cs typeface="+mn-cs"/>
                  </a:defRPr>
                </a:lvl9pPr>
              </a:lstStyle>
              <a:p>
                <a:endParaRPr lang="en-US"/>
              </a:p>
            </p:txBody>
          </p:sp>
          <p:sp>
            <p:nvSpPr>
              <p:cNvPr id="24" name="Line 50">
                <a:extLst>
                  <a:ext uri="{FF2B5EF4-FFF2-40B4-BE49-F238E27FC236}">
                    <a16:creationId xmlns:a16="http://schemas.microsoft.com/office/drawing/2014/main" id="{AA1DF135-F7D1-4059-BC87-A0F015BF2082}"/>
                  </a:ext>
                </a:extLst>
              </p:cNvPr>
              <p:cNvSpPr>
                <a:spLocks noChangeShapeType="1"/>
              </p:cNvSpPr>
              <p:nvPr/>
            </p:nvSpPr>
            <p:spPr bwMode="auto">
              <a:xfrm>
                <a:off x="6585" y="5160"/>
                <a:ext cx="1455" cy="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defPPr>
                  <a:defRPr lang="de-DE"/>
                </a:defPPr>
                <a:lvl1pPr algn="l" rtl="0" eaLnBrk="0" fontAlgn="base" hangingPunct="0">
                  <a:spcBef>
                    <a:spcPct val="0"/>
                  </a:spcBef>
                  <a:spcAft>
                    <a:spcPct val="0"/>
                  </a:spcAft>
                  <a:defRPr sz="2400"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sz="2400"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sz="2400"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sz="2400"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sz="2400" kern="1200">
                    <a:solidFill>
                      <a:schemeClr val="tx1"/>
                    </a:solidFill>
                    <a:latin typeface="Tahoma" panose="020B0604030504040204" pitchFamily="34" charset="0"/>
                    <a:ea typeface="+mn-ea"/>
                    <a:cs typeface="+mn-cs"/>
                  </a:defRPr>
                </a:lvl5pPr>
                <a:lvl6pPr marL="2286000" algn="l" defTabSz="914400" rtl="0" eaLnBrk="1" latinLnBrk="0" hangingPunct="1">
                  <a:defRPr sz="2400" kern="1200">
                    <a:solidFill>
                      <a:schemeClr val="tx1"/>
                    </a:solidFill>
                    <a:latin typeface="Tahoma" panose="020B0604030504040204" pitchFamily="34" charset="0"/>
                    <a:ea typeface="+mn-ea"/>
                    <a:cs typeface="+mn-cs"/>
                  </a:defRPr>
                </a:lvl6pPr>
                <a:lvl7pPr marL="2743200" algn="l" defTabSz="914400" rtl="0" eaLnBrk="1" latinLnBrk="0" hangingPunct="1">
                  <a:defRPr sz="2400" kern="1200">
                    <a:solidFill>
                      <a:schemeClr val="tx1"/>
                    </a:solidFill>
                    <a:latin typeface="Tahoma" panose="020B0604030504040204" pitchFamily="34" charset="0"/>
                    <a:ea typeface="+mn-ea"/>
                    <a:cs typeface="+mn-cs"/>
                  </a:defRPr>
                </a:lvl7pPr>
                <a:lvl8pPr marL="3200400" algn="l" defTabSz="914400" rtl="0" eaLnBrk="1" latinLnBrk="0" hangingPunct="1">
                  <a:defRPr sz="2400" kern="1200">
                    <a:solidFill>
                      <a:schemeClr val="tx1"/>
                    </a:solidFill>
                    <a:latin typeface="Tahoma" panose="020B0604030504040204" pitchFamily="34" charset="0"/>
                    <a:ea typeface="+mn-ea"/>
                    <a:cs typeface="+mn-cs"/>
                  </a:defRPr>
                </a:lvl8pPr>
                <a:lvl9pPr marL="3657600" algn="l" defTabSz="914400" rtl="0" eaLnBrk="1" latinLnBrk="0" hangingPunct="1">
                  <a:defRPr sz="2400" kern="1200">
                    <a:solidFill>
                      <a:schemeClr val="tx1"/>
                    </a:solidFill>
                    <a:latin typeface="Tahoma" panose="020B0604030504040204" pitchFamily="34" charset="0"/>
                    <a:ea typeface="+mn-ea"/>
                    <a:cs typeface="+mn-cs"/>
                  </a:defRPr>
                </a:lvl9pPr>
              </a:lstStyle>
              <a:p>
                <a:endParaRPr lang="en-US"/>
              </a:p>
            </p:txBody>
          </p:sp>
          <p:sp>
            <p:nvSpPr>
              <p:cNvPr id="25" name="Line 51">
                <a:extLst>
                  <a:ext uri="{FF2B5EF4-FFF2-40B4-BE49-F238E27FC236}">
                    <a16:creationId xmlns:a16="http://schemas.microsoft.com/office/drawing/2014/main" id="{7B14076A-E7BA-4E61-83D1-55E3A4AC711D}"/>
                  </a:ext>
                </a:extLst>
              </p:cNvPr>
              <p:cNvSpPr>
                <a:spLocks noChangeShapeType="1"/>
              </p:cNvSpPr>
              <p:nvPr/>
            </p:nvSpPr>
            <p:spPr bwMode="auto">
              <a:xfrm>
                <a:off x="6645" y="6450"/>
                <a:ext cx="1500" cy="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defPPr>
                  <a:defRPr lang="de-DE"/>
                </a:defPPr>
                <a:lvl1pPr algn="l" rtl="0" eaLnBrk="0" fontAlgn="base" hangingPunct="0">
                  <a:spcBef>
                    <a:spcPct val="0"/>
                  </a:spcBef>
                  <a:spcAft>
                    <a:spcPct val="0"/>
                  </a:spcAft>
                  <a:defRPr sz="2400"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sz="2400"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sz="2400"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sz="2400"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sz="2400" kern="1200">
                    <a:solidFill>
                      <a:schemeClr val="tx1"/>
                    </a:solidFill>
                    <a:latin typeface="Tahoma" panose="020B0604030504040204" pitchFamily="34" charset="0"/>
                    <a:ea typeface="+mn-ea"/>
                    <a:cs typeface="+mn-cs"/>
                  </a:defRPr>
                </a:lvl5pPr>
                <a:lvl6pPr marL="2286000" algn="l" defTabSz="914400" rtl="0" eaLnBrk="1" latinLnBrk="0" hangingPunct="1">
                  <a:defRPr sz="2400" kern="1200">
                    <a:solidFill>
                      <a:schemeClr val="tx1"/>
                    </a:solidFill>
                    <a:latin typeface="Tahoma" panose="020B0604030504040204" pitchFamily="34" charset="0"/>
                    <a:ea typeface="+mn-ea"/>
                    <a:cs typeface="+mn-cs"/>
                  </a:defRPr>
                </a:lvl6pPr>
                <a:lvl7pPr marL="2743200" algn="l" defTabSz="914400" rtl="0" eaLnBrk="1" latinLnBrk="0" hangingPunct="1">
                  <a:defRPr sz="2400" kern="1200">
                    <a:solidFill>
                      <a:schemeClr val="tx1"/>
                    </a:solidFill>
                    <a:latin typeface="Tahoma" panose="020B0604030504040204" pitchFamily="34" charset="0"/>
                    <a:ea typeface="+mn-ea"/>
                    <a:cs typeface="+mn-cs"/>
                  </a:defRPr>
                </a:lvl7pPr>
                <a:lvl8pPr marL="3200400" algn="l" defTabSz="914400" rtl="0" eaLnBrk="1" latinLnBrk="0" hangingPunct="1">
                  <a:defRPr sz="2400" kern="1200">
                    <a:solidFill>
                      <a:schemeClr val="tx1"/>
                    </a:solidFill>
                    <a:latin typeface="Tahoma" panose="020B0604030504040204" pitchFamily="34" charset="0"/>
                    <a:ea typeface="+mn-ea"/>
                    <a:cs typeface="+mn-cs"/>
                  </a:defRPr>
                </a:lvl8pPr>
                <a:lvl9pPr marL="3657600" algn="l" defTabSz="914400" rtl="0" eaLnBrk="1" latinLnBrk="0" hangingPunct="1">
                  <a:defRPr sz="2400" kern="1200">
                    <a:solidFill>
                      <a:schemeClr val="tx1"/>
                    </a:solidFill>
                    <a:latin typeface="Tahoma" panose="020B0604030504040204" pitchFamily="34" charset="0"/>
                    <a:ea typeface="+mn-ea"/>
                    <a:cs typeface="+mn-cs"/>
                  </a:defRPr>
                </a:lvl9pPr>
              </a:lstStyle>
              <a:p>
                <a:endParaRPr lang="en-US"/>
              </a:p>
            </p:txBody>
          </p:sp>
        </p:grpSp>
      </p:grpSp>
    </p:spTree>
    <p:extLst>
      <p:ext uri="{BB962C8B-B14F-4D97-AF65-F5344CB8AC3E}">
        <p14:creationId xmlns:p14="http://schemas.microsoft.com/office/powerpoint/2010/main" val="18926647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2E66A6-86A7-41AB-A6B6-21ACAA39D27D}"/>
              </a:ext>
            </a:extLst>
          </p:cNvPr>
          <p:cNvSpPr>
            <a:spLocks noGrp="1"/>
          </p:cNvSpPr>
          <p:nvPr>
            <p:ph type="title"/>
          </p:nvPr>
        </p:nvSpPr>
        <p:spPr>
          <a:xfrm>
            <a:off x="1828730" y="260622"/>
            <a:ext cx="7217991" cy="725349"/>
          </a:xfrm>
        </p:spPr>
        <p:txBody>
          <a:bodyPr>
            <a:normAutofit fontScale="90000"/>
          </a:bodyPr>
          <a:lstStyle/>
          <a:p>
            <a:r>
              <a:rPr lang="en-US" dirty="0"/>
              <a:t>Multi-Layer Perceptron and Backpropagation</a:t>
            </a:r>
          </a:p>
        </p:txBody>
      </p:sp>
      <p:pic>
        <p:nvPicPr>
          <p:cNvPr id="4" name="Content Placeholder 3">
            <a:extLst>
              <a:ext uri="{FF2B5EF4-FFF2-40B4-BE49-F238E27FC236}">
                <a16:creationId xmlns:a16="http://schemas.microsoft.com/office/drawing/2014/main" id="{489199BC-7A78-4536-B0CC-1E8F6BBFE144}"/>
              </a:ext>
            </a:extLst>
          </p:cNvPr>
          <p:cNvPicPr>
            <a:picLocks noGrp="1" noChangeAspect="1"/>
          </p:cNvPicPr>
          <p:nvPr>
            <p:ph idx="1"/>
          </p:nvPr>
        </p:nvPicPr>
        <p:blipFill>
          <a:blip r:embed="rId2"/>
          <a:stretch>
            <a:fillRect/>
          </a:stretch>
        </p:blipFill>
        <p:spPr>
          <a:xfrm>
            <a:off x="5491780" y="2383277"/>
            <a:ext cx="3646976" cy="2760223"/>
          </a:xfrm>
          <a:prstGeom prst="rect">
            <a:avLst/>
          </a:prstGeom>
        </p:spPr>
      </p:pic>
      <p:sp>
        <p:nvSpPr>
          <p:cNvPr id="5" name="Rectangle 4">
            <a:extLst>
              <a:ext uri="{FF2B5EF4-FFF2-40B4-BE49-F238E27FC236}">
                <a16:creationId xmlns:a16="http://schemas.microsoft.com/office/drawing/2014/main" id="{3D2FDCD6-5456-4E7A-AB1E-D4C1A67D8764}"/>
              </a:ext>
            </a:extLst>
          </p:cNvPr>
          <p:cNvSpPr/>
          <p:nvPr/>
        </p:nvSpPr>
        <p:spPr>
          <a:xfrm>
            <a:off x="1828732" y="1274144"/>
            <a:ext cx="7217991" cy="2529923"/>
          </a:xfrm>
          <a:prstGeom prst="rect">
            <a:avLst/>
          </a:prstGeom>
        </p:spPr>
        <p:txBody>
          <a:bodyPr wrap="square">
            <a:spAutoFit/>
          </a:bodyPr>
          <a:lstStyle/>
          <a:p>
            <a:pPr marL="342900" indent="-342900">
              <a:spcBef>
                <a:spcPct val="20000"/>
              </a:spcBef>
              <a:buFont typeface="Arial" pitchFamily="34" charset="0"/>
              <a:buChar char="•"/>
            </a:pPr>
            <a:r>
              <a:rPr lang="en-US" sz="2400" dirty="0">
                <a:solidFill>
                  <a:srgbClr val="002060"/>
                </a:solidFill>
              </a:rPr>
              <a:t>An MLP is composed of one input layer, one or more layers of LTUs, called hidden layers, and one final output layer</a:t>
            </a:r>
          </a:p>
          <a:p>
            <a:pPr marL="342900" indent="-342900">
              <a:spcBef>
                <a:spcPct val="20000"/>
              </a:spcBef>
              <a:buFont typeface="Arial" pitchFamily="34" charset="0"/>
              <a:buChar char="•"/>
            </a:pPr>
            <a:r>
              <a:rPr lang="en-US" sz="2400" dirty="0">
                <a:solidFill>
                  <a:srgbClr val="002060"/>
                </a:solidFill>
              </a:rPr>
              <a:t>When an ANN has two </a:t>
            </a:r>
          </a:p>
          <a:p>
            <a:pPr>
              <a:spcBef>
                <a:spcPct val="20000"/>
              </a:spcBef>
            </a:pPr>
            <a:r>
              <a:rPr lang="en-US" sz="2400" dirty="0">
                <a:solidFill>
                  <a:srgbClr val="002060"/>
                </a:solidFill>
              </a:rPr>
              <a:t>     or more hidden layers, it is called</a:t>
            </a:r>
          </a:p>
          <a:p>
            <a:pPr>
              <a:spcBef>
                <a:spcPct val="20000"/>
              </a:spcBef>
            </a:pPr>
            <a:r>
              <a:rPr lang="en-US" sz="2400" dirty="0">
                <a:solidFill>
                  <a:srgbClr val="002060"/>
                </a:solidFill>
              </a:rPr>
              <a:t>     a deep neural network (DNN).</a:t>
            </a:r>
          </a:p>
        </p:txBody>
      </p:sp>
    </p:spTree>
    <p:extLst>
      <p:ext uri="{BB962C8B-B14F-4D97-AF65-F5344CB8AC3E}">
        <p14:creationId xmlns:p14="http://schemas.microsoft.com/office/powerpoint/2010/main" val="10143372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F4D11-39FA-408A-8857-2A72A2007EDB}"/>
              </a:ext>
            </a:extLst>
          </p:cNvPr>
          <p:cNvSpPr>
            <a:spLocks noGrp="1"/>
          </p:cNvSpPr>
          <p:nvPr>
            <p:ph type="title"/>
          </p:nvPr>
        </p:nvSpPr>
        <p:spPr/>
        <p:txBody>
          <a:bodyPr>
            <a:normAutofit fontScale="90000"/>
          </a:bodyPr>
          <a:lstStyle/>
          <a:p>
            <a:r>
              <a:rPr lang="en-US" i="1" dirty="0"/>
              <a:t>A modern MLP (including </a:t>
            </a:r>
            <a:r>
              <a:rPr lang="en-US" i="1" dirty="0" err="1"/>
              <a:t>ReLU</a:t>
            </a:r>
            <a:r>
              <a:rPr lang="en-US" i="1" dirty="0"/>
              <a:t> and </a:t>
            </a:r>
            <a:r>
              <a:rPr lang="en-US" i="1" dirty="0" err="1"/>
              <a:t>softmax</a:t>
            </a:r>
            <a:r>
              <a:rPr lang="en-US" i="1" dirty="0"/>
              <a:t>) for classification</a:t>
            </a:r>
            <a:endParaRPr lang="en-US" dirty="0"/>
          </a:p>
        </p:txBody>
      </p:sp>
      <p:pic>
        <p:nvPicPr>
          <p:cNvPr id="4" name="Content Placeholder 3">
            <a:extLst>
              <a:ext uri="{FF2B5EF4-FFF2-40B4-BE49-F238E27FC236}">
                <a16:creationId xmlns:a16="http://schemas.microsoft.com/office/drawing/2014/main" id="{1E63CD94-F3DA-4EF8-9156-E28646CF4D43}"/>
              </a:ext>
            </a:extLst>
          </p:cNvPr>
          <p:cNvPicPr>
            <a:picLocks noGrp="1" noChangeAspect="1"/>
          </p:cNvPicPr>
          <p:nvPr>
            <p:ph idx="1"/>
          </p:nvPr>
        </p:nvPicPr>
        <p:blipFill>
          <a:blip r:embed="rId2"/>
          <a:stretch>
            <a:fillRect/>
          </a:stretch>
        </p:blipFill>
        <p:spPr>
          <a:xfrm>
            <a:off x="2088589" y="1462966"/>
            <a:ext cx="6465087" cy="3419475"/>
          </a:xfrm>
          <a:prstGeom prst="rect">
            <a:avLst/>
          </a:prstGeom>
        </p:spPr>
      </p:pic>
    </p:spTree>
    <p:extLst>
      <p:ext uri="{BB962C8B-B14F-4D97-AF65-F5344CB8AC3E}">
        <p14:creationId xmlns:p14="http://schemas.microsoft.com/office/powerpoint/2010/main" val="37037088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97F47B-8A5A-4009-8AE1-16A121FEAB81}"/>
              </a:ext>
            </a:extLst>
          </p:cNvPr>
          <p:cNvSpPr>
            <a:spLocks noGrp="1"/>
          </p:cNvSpPr>
          <p:nvPr>
            <p:ph type="title"/>
          </p:nvPr>
        </p:nvSpPr>
        <p:spPr/>
        <p:txBody>
          <a:bodyPr/>
          <a:lstStyle/>
          <a:p>
            <a:r>
              <a:rPr lang="en-US" dirty="0"/>
              <a:t>Deep learning Problems</a:t>
            </a:r>
          </a:p>
        </p:txBody>
      </p:sp>
      <p:sp>
        <p:nvSpPr>
          <p:cNvPr id="3" name="Content Placeholder 2">
            <a:extLst>
              <a:ext uri="{FF2B5EF4-FFF2-40B4-BE49-F238E27FC236}">
                <a16:creationId xmlns:a16="http://schemas.microsoft.com/office/drawing/2014/main" id="{5C68754B-C8A8-4F1B-9388-DF25BF0453C1}"/>
              </a:ext>
            </a:extLst>
          </p:cNvPr>
          <p:cNvSpPr>
            <a:spLocks noGrp="1"/>
          </p:cNvSpPr>
          <p:nvPr>
            <p:ph idx="1"/>
          </p:nvPr>
        </p:nvSpPr>
        <p:spPr>
          <a:xfrm>
            <a:off x="1984665" y="1268361"/>
            <a:ext cx="7159336" cy="3420136"/>
          </a:xfrm>
        </p:spPr>
        <p:txBody>
          <a:bodyPr>
            <a:normAutofit lnSpcReduction="10000"/>
          </a:bodyPr>
          <a:lstStyle/>
          <a:p>
            <a:r>
              <a:rPr lang="en-US" dirty="0">
                <a:solidFill>
                  <a:srgbClr val="FF0000"/>
                </a:solidFill>
              </a:rPr>
              <a:t>Vanishing</a:t>
            </a:r>
            <a:r>
              <a:rPr lang="en-US" dirty="0"/>
              <a:t> gradients problem (or the</a:t>
            </a:r>
            <a:r>
              <a:rPr lang="ar-EG" dirty="0"/>
              <a:t> </a:t>
            </a:r>
            <a:r>
              <a:rPr lang="en-US" dirty="0"/>
              <a:t>related </a:t>
            </a:r>
            <a:r>
              <a:rPr lang="en-US" dirty="0">
                <a:solidFill>
                  <a:srgbClr val="FF0000"/>
                </a:solidFill>
              </a:rPr>
              <a:t>exploding</a:t>
            </a:r>
            <a:r>
              <a:rPr lang="ar-EG" dirty="0"/>
              <a:t> </a:t>
            </a:r>
            <a:r>
              <a:rPr lang="en-US" dirty="0"/>
              <a:t>gradients problem) lower layers very hard to train.</a:t>
            </a:r>
          </a:p>
          <a:p>
            <a:r>
              <a:rPr lang="en-US" dirty="0"/>
              <a:t>Second, with such a large network, training would be extremely slow.</a:t>
            </a:r>
          </a:p>
          <a:p>
            <a:r>
              <a:rPr lang="en-US" dirty="0"/>
              <a:t>Third, a model with millions of parameters would severely risk overfitting the</a:t>
            </a:r>
            <a:r>
              <a:rPr lang="ar-EG" dirty="0"/>
              <a:t> </a:t>
            </a:r>
            <a:r>
              <a:rPr lang="en-US" dirty="0"/>
              <a:t>training set.</a:t>
            </a:r>
          </a:p>
        </p:txBody>
      </p:sp>
    </p:spTree>
    <p:extLst>
      <p:ext uri="{BB962C8B-B14F-4D97-AF65-F5344CB8AC3E}">
        <p14:creationId xmlns:p14="http://schemas.microsoft.com/office/powerpoint/2010/main" val="29061016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7688C-A904-4746-AA07-F335D76321AB}"/>
              </a:ext>
            </a:extLst>
          </p:cNvPr>
          <p:cNvSpPr>
            <a:spLocks noGrp="1"/>
          </p:cNvSpPr>
          <p:nvPr>
            <p:ph type="title"/>
          </p:nvPr>
        </p:nvSpPr>
        <p:spPr/>
        <p:txBody>
          <a:bodyPr/>
          <a:lstStyle/>
          <a:p>
            <a:r>
              <a:rPr lang="en-US" i="1" dirty="0"/>
              <a:t>Gradients </a:t>
            </a:r>
            <a:r>
              <a:rPr lang="en-US" dirty="0"/>
              <a:t>problems</a:t>
            </a:r>
          </a:p>
        </p:txBody>
      </p:sp>
      <p:sp>
        <p:nvSpPr>
          <p:cNvPr id="3" name="Content Placeholder 2">
            <a:extLst>
              <a:ext uri="{FF2B5EF4-FFF2-40B4-BE49-F238E27FC236}">
                <a16:creationId xmlns:a16="http://schemas.microsoft.com/office/drawing/2014/main" id="{7B8D02D4-711C-4969-80F1-7A0CCE2A3B42}"/>
              </a:ext>
            </a:extLst>
          </p:cNvPr>
          <p:cNvSpPr>
            <a:spLocks noGrp="1"/>
          </p:cNvSpPr>
          <p:nvPr>
            <p:ph idx="1"/>
          </p:nvPr>
        </p:nvSpPr>
        <p:spPr>
          <a:xfrm>
            <a:off x="1984664" y="1268361"/>
            <a:ext cx="6974510" cy="3420136"/>
          </a:xfrm>
        </p:spPr>
        <p:txBody>
          <a:bodyPr>
            <a:normAutofit fontScale="85000" lnSpcReduction="20000"/>
          </a:bodyPr>
          <a:lstStyle/>
          <a:p>
            <a:r>
              <a:rPr lang="en-US" dirty="0"/>
              <a:t>Gradients often get smaller as the algorithm progresses</a:t>
            </a:r>
            <a:r>
              <a:rPr lang="ar-EG" dirty="0"/>
              <a:t> </a:t>
            </a:r>
            <a:r>
              <a:rPr lang="en-US" dirty="0"/>
              <a:t>down to the lower layers.</a:t>
            </a:r>
            <a:endParaRPr lang="ar-EG" dirty="0"/>
          </a:p>
          <a:p>
            <a:r>
              <a:rPr lang="en-US" dirty="0"/>
              <a:t>The Gradient Descent update leaves the lower</a:t>
            </a:r>
            <a:r>
              <a:rPr lang="ar-EG" dirty="0"/>
              <a:t> </a:t>
            </a:r>
            <a:r>
              <a:rPr lang="en-US" dirty="0"/>
              <a:t>layer weights unchanged, and training never converges to a good</a:t>
            </a:r>
            <a:r>
              <a:rPr lang="ar-EG" dirty="0"/>
              <a:t> </a:t>
            </a:r>
            <a:r>
              <a:rPr lang="en-US" dirty="0"/>
              <a:t>solution. </a:t>
            </a:r>
            <a:endParaRPr lang="ar-EG" dirty="0"/>
          </a:p>
          <a:p>
            <a:r>
              <a:rPr lang="en-US" dirty="0"/>
              <a:t>This is called the </a:t>
            </a:r>
            <a:r>
              <a:rPr lang="en-US" i="1" dirty="0">
                <a:solidFill>
                  <a:srgbClr val="FF0000"/>
                </a:solidFill>
              </a:rPr>
              <a:t>vanishing gradients </a:t>
            </a:r>
            <a:r>
              <a:rPr lang="en-US" dirty="0">
                <a:solidFill>
                  <a:srgbClr val="FF0000"/>
                </a:solidFill>
              </a:rPr>
              <a:t>problem</a:t>
            </a:r>
            <a:r>
              <a:rPr lang="en-US" dirty="0"/>
              <a:t>. </a:t>
            </a:r>
            <a:endParaRPr lang="ar-EG" dirty="0"/>
          </a:p>
          <a:p>
            <a:r>
              <a:rPr lang="en-US" dirty="0"/>
              <a:t>The gradients can grow bigger and bigger, so many layers get insanely</a:t>
            </a:r>
            <a:r>
              <a:rPr lang="ar-EG" dirty="0"/>
              <a:t> </a:t>
            </a:r>
            <a:r>
              <a:rPr lang="en-US" dirty="0"/>
              <a:t>large weight updates and the algorithm diverges. This is the </a:t>
            </a:r>
            <a:r>
              <a:rPr lang="en-US" i="1" dirty="0">
                <a:solidFill>
                  <a:srgbClr val="FF0000"/>
                </a:solidFill>
              </a:rPr>
              <a:t>exploding gradients </a:t>
            </a:r>
            <a:r>
              <a:rPr lang="en-US" dirty="0">
                <a:solidFill>
                  <a:srgbClr val="FF0000"/>
                </a:solidFill>
              </a:rPr>
              <a:t>problem</a:t>
            </a:r>
          </a:p>
        </p:txBody>
      </p:sp>
    </p:spTree>
    <p:extLst>
      <p:ext uri="{BB962C8B-B14F-4D97-AF65-F5344CB8AC3E}">
        <p14:creationId xmlns:p14="http://schemas.microsoft.com/office/powerpoint/2010/main" val="31319096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149242-D981-4ACC-9BA0-1BA3D547877B}"/>
              </a:ext>
            </a:extLst>
          </p:cNvPr>
          <p:cNvSpPr>
            <a:spLocks noGrp="1"/>
          </p:cNvSpPr>
          <p:nvPr>
            <p:ph type="title"/>
          </p:nvPr>
        </p:nvSpPr>
        <p:spPr/>
        <p:txBody>
          <a:bodyPr/>
          <a:lstStyle/>
          <a:p>
            <a:r>
              <a:rPr lang="en-US" dirty="0"/>
              <a:t>Solving the first problem(Van…)</a:t>
            </a:r>
          </a:p>
        </p:txBody>
      </p:sp>
      <p:sp>
        <p:nvSpPr>
          <p:cNvPr id="3" name="Content Placeholder 2">
            <a:extLst>
              <a:ext uri="{FF2B5EF4-FFF2-40B4-BE49-F238E27FC236}">
                <a16:creationId xmlns:a16="http://schemas.microsoft.com/office/drawing/2014/main" id="{AB7EDA7E-06FB-4B91-909A-E553FB8EE7FE}"/>
              </a:ext>
            </a:extLst>
          </p:cNvPr>
          <p:cNvSpPr>
            <a:spLocks noGrp="1"/>
          </p:cNvSpPr>
          <p:nvPr>
            <p:ph idx="1"/>
          </p:nvPr>
        </p:nvSpPr>
        <p:spPr/>
        <p:txBody>
          <a:bodyPr>
            <a:normAutofit fontScale="92500" lnSpcReduction="20000"/>
          </a:bodyPr>
          <a:lstStyle/>
          <a:p>
            <a:pPr marL="0" indent="0">
              <a:buNone/>
            </a:pPr>
            <a:r>
              <a:rPr lang="en-US" dirty="0"/>
              <a:t>A paper titled “Understanding the Difficulty of Training Deep Feedforward Neural Networks” by Xavier </a:t>
            </a:r>
            <a:r>
              <a:rPr lang="en-US" dirty="0" err="1"/>
              <a:t>Glorot</a:t>
            </a:r>
            <a:r>
              <a:rPr lang="en-US" dirty="0"/>
              <a:t> and </a:t>
            </a:r>
            <a:r>
              <a:rPr lang="en-US" dirty="0" err="1"/>
              <a:t>Yoshua</a:t>
            </a:r>
            <a:r>
              <a:rPr lang="en-US" dirty="0"/>
              <a:t>.</a:t>
            </a:r>
          </a:p>
          <a:p>
            <a:pPr marL="514350" indent="-514350">
              <a:buFont typeface="+mj-lt"/>
              <a:buAutoNum type="arabicPeriod"/>
            </a:pPr>
            <a:r>
              <a:rPr lang="en-US" dirty="0">
                <a:solidFill>
                  <a:schemeClr val="tx2">
                    <a:lumMod val="60000"/>
                    <a:lumOff val="40000"/>
                  </a:schemeClr>
                </a:solidFill>
              </a:rPr>
              <a:t>popular logistic sigmoid activation function.</a:t>
            </a:r>
          </a:p>
          <a:p>
            <a:pPr marL="514350" indent="-514350">
              <a:buFont typeface="+mj-lt"/>
              <a:buAutoNum type="arabicPeriod"/>
            </a:pPr>
            <a:r>
              <a:rPr lang="en-US" dirty="0">
                <a:solidFill>
                  <a:schemeClr val="tx2">
                    <a:lumMod val="60000"/>
                    <a:lumOff val="40000"/>
                  </a:schemeClr>
                </a:solidFill>
              </a:rPr>
              <a:t>using a normal distribution with a mean of 0 and a standard deviation of 1.</a:t>
            </a:r>
          </a:p>
          <a:p>
            <a:pPr marL="514350" indent="-514350">
              <a:buFont typeface="+mj-lt"/>
              <a:buAutoNum type="arabicPeriod"/>
            </a:pPr>
            <a:r>
              <a:rPr lang="en-US" dirty="0">
                <a:solidFill>
                  <a:schemeClr val="tx2">
                    <a:lumMod val="60000"/>
                    <a:lumOff val="40000"/>
                  </a:schemeClr>
                </a:solidFill>
              </a:rPr>
              <a:t>the hyperbolic tangent function has a mean of 0 and behaves slightly better than the logistic function in DNN.</a:t>
            </a:r>
          </a:p>
        </p:txBody>
      </p:sp>
    </p:spTree>
    <p:extLst>
      <p:ext uri="{BB962C8B-B14F-4D97-AF65-F5344CB8AC3E}">
        <p14:creationId xmlns:p14="http://schemas.microsoft.com/office/powerpoint/2010/main" val="12338244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1D639-B1E8-4694-A119-D2E3FABA392B}"/>
              </a:ext>
            </a:extLst>
          </p:cNvPr>
          <p:cNvSpPr>
            <a:spLocks noGrp="1"/>
          </p:cNvSpPr>
          <p:nvPr>
            <p:ph type="title"/>
          </p:nvPr>
        </p:nvSpPr>
        <p:spPr/>
        <p:txBody>
          <a:bodyPr/>
          <a:lstStyle/>
          <a:p>
            <a:r>
              <a:rPr lang="en-US" dirty="0"/>
              <a:t>Sigmoid activation function</a:t>
            </a:r>
          </a:p>
        </p:txBody>
      </p:sp>
      <p:pic>
        <p:nvPicPr>
          <p:cNvPr id="4" name="Content Placeholder 3">
            <a:extLst>
              <a:ext uri="{FF2B5EF4-FFF2-40B4-BE49-F238E27FC236}">
                <a16:creationId xmlns:a16="http://schemas.microsoft.com/office/drawing/2014/main" id="{FA7A8918-8AFC-4E0B-BB2C-734D279AF20E}"/>
              </a:ext>
            </a:extLst>
          </p:cNvPr>
          <p:cNvPicPr>
            <a:picLocks noGrp="1" noChangeAspect="1"/>
          </p:cNvPicPr>
          <p:nvPr>
            <p:ph idx="1"/>
          </p:nvPr>
        </p:nvPicPr>
        <p:blipFill rotWithShape="1">
          <a:blip r:embed="rId2"/>
          <a:srcRect l="14498" t="2586" r="14180" b="3572"/>
          <a:stretch/>
        </p:blipFill>
        <p:spPr>
          <a:xfrm>
            <a:off x="4357992" y="1672750"/>
            <a:ext cx="4786008" cy="3064213"/>
          </a:xfrm>
          <a:prstGeom prst="rect">
            <a:avLst/>
          </a:prstGeom>
        </p:spPr>
      </p:pic>
      <p:sp>
        <p:nvSpPr>
          <p:cNvPr id="5" name="Rectangle 4">
            <a:extLst>
              <a:ext uri="{FF2B5EF4-FFF2-40B4-BE49-F238E27FC236}">
                <a16:creationId xmlns:a16="http://schemas.microsoft.com/office/drawing/2014/main" id="{25D4C234-1E98-483A-BA12-A01F866226BA}"/>
              </a:ext>
            </a:extLst>
          </p:cNvPr>
          <p:cNvSpPr/>
          <p:nvPr/>
        </p:nvSpPr>
        <p:spPr>
          <a:xfrm>
            <a:off x="1888558" y="2189193"/>
            <a:ext cx="2605621" cy="2554545"/>
          </a:xfrm>
          <a:prstGeom prst="rect">
            <a:avLst/>
          </a:prstGeom>
        </p:spPr>
        <p:txBody>
          <a:bodyPr wrap="square">
            <a:spAutoFit/>
          </a:bodyPr>
          <a:lstStyle/>
          <a:p>
            <a:r>
              <a:rPr lang="en-US" sz="2000" dirty="0">
                <a:solidFill>
                  <a:srgbClr val="002060"/>
                </a:solidFill>
              </a:rPr>
              <a:t>you can see that when</a:t>
            </a:r>
          </a:p>
          <a:p>
            <a:r>
              <a:rPr lang="en-US" sz="2000" dirty="0">
                <a:solidFill>
                  <a:srgbClr val="002060"/>
                </a:solidFill>
              </a:rPr>
              <a:t>inputs become large (negative or positive), the function saturates at 0 or 1, with a</a:t>
            </a:r>
          </a:p>
          <a:p>
            <a:r>
              <a:rPr lang="en-US" sz="2000" dirty="0">
                <a:solidFill>
                  <a:srgbClr val="002060"/>
                </a:solidFill>
              </a:rPr>
              <a:t>derivative extremely close to 0.</a:t>
            </a:r>
          </a:p>
          <a:p>
            <a:r>
              <a:rPr lang="en-US" sz="2000" dirty="0">
                <a:solidFill>
                  <a:srgbClr val="FF0000"/>
                </a:solidFill>
              </a:rPr>
              <a:t>1/1+e^-x</a:t>
            </a:r>
          </a:p>
        </p:txBody>
      </p:sp>
    </p:spTree>
    <p:extLst>
      <p:ext uri="{BB962C8B-B14F-4D97-AF65-F5344CB8AC3E}">
        <p14:creationId xmlns:p14="http://schemas.microsoft.com/office/powerpoint/2010/main" val="40810314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40F91B-2F37-4509-BB89-32AF538C047A}"/>
              </a:ext>
            </a:extLst>
          </p:cNvPr>
          <p:cNvSpPr>
            <a:spLocks noGrp="1"/>
          </p:cNvSpPr>
          <p:nvPr>
            <p:ph type="title"/>
          </p:nvPr>
        </p:nvSpPr>
        <p:spPr/>
        <p:txBody>
          <a:bodyPr/>
          <a:lstStyle/>
          <a:p>
            <a:r>
              <a:rPr lang="en-US" dirty="0"/>
              <a:t>The problem of RELU  (0,max)</a:t>
            </a:r>
          </a:p>
        </p:txBody>
      </p:sp>
      <p:sp>
        <p:nvSpPr>
          <p:cNvPr id="3" name="Content Placeholder 2">
            <a:extLst>
              <a:ext uri="{FF2B5EF4-FFF2-40B4-BE49-F238E27FC236}">
                <a16:creationId xmlns:a16="http://schemas.microsoft.com/office/drawing/2014/main" id="{9DC186EB-07F7-4E42-AB06-65C0AB3F70B0}"/>
              </a:ext>
            </a:extLst>
          </p:cNvPr>
          <p:cNvSpPr>
            <a:spLocks noGrp="1"/>
          </p:cNvSpPr>
          <p:nvPr>
            <p:ph idx="1"/>
          </p:nvPr>
        </p:nvSpPr>
        <p:spPr>
          <a:xfrm>
            <a:off x="1984664" y="1268361"/>
            <a:ext cx="7159336" cy="3420136"/>
          </a:xfrm>
        </p:spPr>
        <p:txBody>
          <a:bodyPr>
            <a:normAutofit lnSpcReduction="10000"/>
          </a:bodyPr>
          <a:lstStyle/>
          <a:p>
            <a:r>
              <a:rPr lang="en-US" dirty="0"/>
              <a:t>It suffers from a problem (</a:t>
            </a:r>
            <a:r>
              <a:rPr lang="en-US" i="1" dirty="0"/>
              <a:t>dying </a:t>
            </a:r>
            <a:r>
              <a:rPr lang="en-US" i="1" dirty="0" err="1"/>
              <a:t>ReLUs</a:t>
            </a:r>
            <a:r>
              <a:rPr lang="en-US" i="1" dirty="0"/>
              <a:t>)</a:t>
            </a:r>
            <a:r>
              <a:rPr lang="en-US" dirty="0"/>
              <a:t> during training, some neurons effectively die.</a:t>
            </a:r>
          </a:p>
          <a:p>
            <a:r>
              <a:rPr lang="en-US" dirty="0"/>
              <a:t>they stop outputting anything other than 0.</a:t>
            </a:r>
          </a:p>
          <a:p>
            <a:r>
              <a:rPr lang="en-US" dirty="0"/>
              <a:t> In some cases, you may find that half of your network’s neurons are dead training.</a:t>
            </a:r>
          </a:p>
          <a:p>
            <a:r>
              <a:rPr lang="en-US" dirty="0"/>
              <a:t>To solve this problem, you may want to use a variant of the </a:t>
            </a:r>
            <a:r>
              <a:rPr lang="en-US" dirty="0" err="1"/>
              <a:t>ReLU</a:t>
            </a:r>
            <a:r>
              <a:rPr lang="en-US" dirty="0"/>
              <a:t> function, such as the </a:t>
            </a:r>
            <a:r>
              <a:rPr lang="en-US" i="1" dirty="0"/>
              <a:t>leaky </a:t>
            </a:r>
            <a:r>
              <a:rPr lang="en-US" i="1" dirty="0" err="1"/>
              <a:t>ReLU</a:t>
            </a:r>
            <a:r>
              <a:rPr lang="en-US" dirty="0"/>
              <a:t>.</a:t>
            </a:r>
          </a:p>
        </p:txBody>
      </p:sp>
    </p:spTree>
    <p:extLst>
      <p:ext uri="{BB962C8B-B14F-4D97-AF65-F5344CB8AC3E}">
        <p14:creationId xmlns:p14="http://schemas.microsoft.com/office/powerpoint/2010/main" val="41024209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4988D-7169-49A5-B95D-0B4BC1EB9974}"/>
              </a:ext>
            </a:extLst>
          </p:cNvPr>
          <p:cNvSpPr>
            <a:spLocks noGrp="1"/>
          </p:cNvSpPr>
          <p:nvPr>
            <p:ph type="title"/>
          </p:nvPr>
        </p:nvSpPr>
        <p:spPr/>
        <p:txBody>
          <a:bodyPr/>
          <a:lstStyle/>
          <a:p>
            <a:r>
              <a:rPr lang="en-US" dirty="0"/>
              <a:t>leaky </a:t>
            </a:r>
            <a:r>
              <a:rPr lang="en-US" dirty="0" err="1"/>
              <a:t>ReLU</a:t>
            </a:r>
            <a:r>
              <a:rPr lang="en-US" dirty="0"/>
              <a:t> (</a:t>
            </a:r>
            <a:r>
              <a:rPr lang="en-US" dirty="0" err="1"/>
              <a:t>RReLU</a:t>
            </a:r>
            <a:r>
              <a:rPr lang="en-US" dirty="0"/>
              <a:t>).</a:t>
            </a:r>
          </a:p>
        </p:txBody>
      </p:sp>
      <p:pic>
        <p:nvPicPr>
          <p:cNvPr id="4" name="Content Placeholder 3">
            <a:extLst>
              <a:ext uri="{FF2B5EF4-FFF2-40B4-BE49-F238E27FC236}">
                <a16:creationId xmlns:a16="http://schemas.microsoft.com/office/drawing/2014/main" id="{D0B6257E-F122-4528-84D8-1BC55C2C570F}"/>
              </a:ext>
            </a:extLst>
          </p:cNvPr>
          <p:cNvPicPr>
            <a:picLocks noGrp="1" noChangeAspect="1"/>
          </p:cNvPicPr>
          <p:nvPr>
            <p:ph idx="1"/>
          </p:nvPr>
        </p:nvPicPr>
        <p:blipFill>
          <a:blip r:embed="rId2"/>
          <a:stretch>
            <a:fillRect/>
          </a:stretch>
        </p:blipFill>
        <p:spPr>
          <a:xfrm>
            <a:off x="4812807" y="2826088"/>
            <a:ext cx="3943350" cy="2466975"/>
          </a:xfrm>
          <a:prstGeom prst="rect">
            <a:avLst/>
          </a:prstGeom>
        </p:spPr>
      </p:pic>
      <p:sp>
        <p:nvSpPr>
          <p:cNvPr id="5" name="Rectangle 4">
            <a:extLst>
              <a:ext uri="{FF2B5EF4-FFF2-40B4-BE49-F238E27FC236}">
                <a16:creationId xmlns:a16="http://schemas.microsoft.com/office/drawing/2014/main" id="{B0784FE8-EABB-42DD-8FC4-AA1236BA78CE}"/>
              </a:ext>
            </a:extLst>
          </p:cNvPr>
          <p:cNvSpPr/>
          <p:nvPr/>
        </p:nvSpPr>
        <p:spPr>
          <a:xfrm>
            <a:off x="1867710" y="1198368"/>
            <a:ext cx="6808178" cy="1643527"/>
          </a:xfrm>
          <a:prstGeom prst="rect">
            <a:avLst/>
          </a:prstGeom>
        </p:spPr>
        <p:txBody>
          <a:bodyPr wrap="square">
            <a:spAutoFit/>
          </a:bodyPr>
          <a:lstStyle/>
          <a:p>
            <a:pPr marL="342900" indent="-342900">
              <a:spcBef>
                <a:spcPct val="20000"/>
              </a:spcBef>
              <a:buFont typeface="Arial" pitchFamily="34" charset="0"/>
              <a:buChar char="•"/>
            </a:pPr>
            <a:r>
              <a:rPr lang="en-US" dirty="0">
                <a:solidFill>
                  <a:srgbClr val="002060"/>
                </a:solidFill>
              </a:rPr>
              <a:t>leaky variants always outperformed the strict </a:t>
            </a:r>
            <a:r>
              <a:rPr lang="en-US" dirty="0" err="1">
                <a:solidFill>
                  <a:srgbClr val="002060"/>
                </a:solidFill>
              </a:rPr>
              <a:t>ReLU</a:t>
            </a:r>
            <a:r>
              <a:rPr lang="en-US" dirty="0">
                <a:solidFill>
                  <a:srgbClr val="002060"/>
                </a:solidFill>
              </a:rPr>
              <a:t> activation function. In fact, setting α = 0.2 (huge leak) seemed to result in better performance than α = 0.01 (small leak).</a:t>
            </a:r>
          </a:p>
          <a:p>
            <a:pPr marL="342900" indent="-342900">
              <a:spcBef>
                <a:spcPct val="20000"/>
              </a:spcBef>
              <a:buFont typeface="Arial" pitchFamily="34" charset="0"/>
              <a:buChar char="•"/>
            </a:pPr>
            <a:r>
              <a:rPr lang="en-US" dirty="0">
                <a:solidFill>
                  <a:srgbClr val="002060"/>
                </a:solidFill>
              </a:rPr>
              <a:t>They also evaluated the randomized leaky </a:t>
            </a:r>
            <a:r>
              <a:rPr lang="en-US" dirty="0" err="1">
                <a:solidFill>
                  <a:srgbClr val="002060"/>
                </a:solidFill>
              </a:rPr>
              <a:t>ReLU</a:t>
            </a:r>
            <a:r>
              <a:rPr lang="en-US" dirty="0">
                <a:solidFill>
                  <a:srgbClr val="002060"/>
                </a:solidFill>
              </a:rPr>
              <a:t> (</a:t>
            </a:r>
            <a:r>
              <a:rPr lang="en-US" dirty="0" err="1">
                <a:solidFill>
                  <a:srgbClr val="002060"/>
                </a:solidFill>
              </a:rPr>
              <a:t>RReLU</a:t>
            </a:r>
            <a:r>
              <a:rPr lang="en-US" dirty="0">
                <a:solidFill>
                  <a:srgbClr val="002060"/>
                </a:solidFill>
              </a:rPr>
              <a:t>).</a:t>
            </a:r>
          </a:p>
          <a:p>
            <a:pPr marL="342900" indent="-342900">
              <a:spcBef>
                <a:spcPct val="20000"/>
              </a:spcBef>
              <a:buFont typeface="Arial" pitchFamily="34" charset="0"/>
              <a:buChar char="•"/>
            </a:pPr>
            <a:r>
              <a:rPr lang="en-US" dirty="0">
                <a:solidFill>
                  <a:srgbClr val="002060"/>
                </a:solidFill>
              </a:rPr>
              <a:t>also evaluated the parametric leaky </a:t>
            </a:r>
            <a:r>
              <a:rPr lang="en-US" dirty="0" err="1">
                <a:solidFill>
                  <a:srgbClr val="002060"/>
                </a:solidFill>
              </a:rPr>
              <a:t>ReLU</a:t>
            </a:r>
            <a:r>
              <a:rPr lang="en-US" dirty="0">
                <a:solidFill>
                  <a:srgbClr val="002060"/>
                </a:solidFill>
              </a:rPr>
              <a:t> (</a:t>
            </a:r>
            <a:r>
              <a:rPr lang="en-US" dirty="0" err="1">
                <a:solidFill>
                  <a:srgbClr val="002060"/>
                </a:solidFill>
              </a:rPr>
              <a:t>PReLU</a:t>
            </a:r>
            <a:r>
              <a:rPr lang="en-US" dirty="0">
                <a:solidFill>
                  <a:srgbClr val="002060"/>
                </a:solidFill>
              </a:rPr>
              <a:t>),</a:t>
            </a:r>
          </a:p>
        </p:txBody>
      </p:sp>
      <p:pic>
        <p:nvPicPr>
          <p:cNvPr id="1026" name="Picture 2" descr="Activation Functions: ReLU &amp; Softmax – mc.ai">
            <a:extLst>
              <a:ext uri="{FF2B5EF4-FFF2-40B4-BE49-F238E27FC236}">
                <a16:creationId xmlns:a16="http://schemas.microsoft.com/office/drawing/2014/main" id="{B4ED71BF-A66A-4C4D-8293-AE22CE15C11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013" b="2336"/>
          <a:stretch/>
        </p:blipFill>
        <p:spPr bwMode="auto">
          <a:xfrm>
            <a:off x="1966379" y="3011277"/>
            <a:ext cx="2343150" cy="18677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14684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5A232-1FEA-4954-AF7E-A550191E51C9}"/>
              </a:ext>
            </a:extLst>
          </p:cNvPr>
          <p:cNvSpPr>
            <a:spLocks noGrp="1"/>
          </p:cNvSpPr>
          <p:nvPr>
            <p:ph type="title"/>
          </p:nvPr>
        </p:nvSpPr>
        <p:spPr/>
        <p:txBody>
          <a:bodyPr/>
          <a:lstStyle/>
          <a:p>
            <a:r>
              <a:rPr lang="en-US" dirty="0"/>
              <a:t>Exponential linear unit (ELU)</a:t>
            </a:r>
          </a:p>
        </p:txBody>
      </p:sp>
      <p:sp>
        <p:nvSpPr>
          <p:cNvPr id="3" name="Content Placeholder 2">
            <a:extLst>
              <a:ext uri="{FF2B5EF4-FFF2-40B4-BE49-F238E27FC236}">
                <a16:creationId xmlns:a16="http://schemas.microsoft.com/office/drawing/2014/main" id="{7401F67B-7144-4E7F-8B41-012A8EE75F69}"/>
              </a:ext>
            </a:extLst>
          </p:cNvPr>
          <p:cNvSpPr>
            <a:spLocks noGrp="1"/>
          </p:cNvSpPr>
          <p:nvPr>
            <p:ph idx="1"/>
          </p:nvPr>
        </p:nvSpPr>
        <p:spPr>
          <a:xfrm>
            <a:off x="1546698" y="1268361"/>
            <a:ext cx="7597302" cy="3420136"/>
          </a:xfrm>
        </p:spPr>
        <p:txBody>
          <a:bodyPr/>
          <a:lstStyle/>
          <a:p>
            <a:r>
              <a:rPr lang="en-US" dirty="0"/>
              <a:t>Outperformed all the </a:t>
            </a:r>
            <a:r>
              <a:rPr lang="en-US" dirty="0" err="1"/>
              <a:t>ReLU</a:t>
            </a:r>
            <a:r>
              <a:rPr lang="en-US" dirty="0"/>
              <a:t> variants in their experiments: training time was reduced and the neural network performed better on the test set.</a:t>
            </a:r>
          </a:p>
        </p:txBody>
      </p:sp>
      <p:pic>
        <p:nvPicPr>
          <p:cNvPr id="4" name="Picture 3">
            <a:extLst>
              <a:ext uri="{FF2B5EF4-FFF2-40B4-BE49-F238E27FC236}">
                <a16:creationId xmlns:a16="http://schemas.microsoft.com/office/drawing/2014/main" id="{7F8EC22A-430D-4718-A025-EB2FB90C7310}"/>
              </a:ext>
            </a:extLst>
          </p:cNvPr>
          <p:cNvPicPr>
            <a:picLocks noChangeAspect="1"/>
          </p:cNvPicPr>
          <p:nvPr/>
        </p:nvPicPr>
        <p:blipFill>
          <a:blip r:embed="rId2"/>
          <a:stretch>
            <a:fillRect/>
          </a:stretch>
        </p:blipFill>
        <p:spPr>
          <a:xfrm>
            <a:off x="1966380" y="2571750"/>
            <a:ext cx="6457774" cy="2571750"/>
          </a:xfrm>
          <a:prstGeom prst="rect">
            <a:avLst/>
          </a:prstGeom>
        </p:spPr>
      </p:pic>
    </p:spTree>
    <p:extLst>
      <p:ext uri="{BB962C8B-B14F-4D97-AF65-F5344CB8AC3E}">
        <p14:creationId xmlns:p14="http://schemas.microsoft.com/office/powerpoint/2010/main" val="27380850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8FD55D-0B2A-4CB3-862B-28A4F1F3B134}"/>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FB55DC92-5F47-4386-A141-4411E762C22C}"/>
              </a:ext>
            </a:extLst>
          </p:cNvPr>
          <p:cNvSpPr>
            <a:spLocks noGrp="1"/>
          </p:cNvSpPr>
          <p:nvPr>
            <p:ph idx="1"/>
          </p:nvPr>
        </p:nvSpPr>
        <p:spPr>
          <a:xfrm>
            <a:off x="1966379" y="1968752"/>
            <a:ext cx="6709509" cy="3420136"/>
          </a:xfrm>
        </p:spPr>
        <p:txBody>
          <a:bodyPr/>
          <a:lstStyle/>
          <a:p>
            <a:pPr>
              <a:buFont typeface="Wingdings" panose="05000000000000000000" pitchFamily="2" charset="2"/>
              <a:buChar char="q"/>
            </a:pPr>
            <a:r>
              <a:rPr lang="en-US" dirty="0"/>
              <a:t>Introduction to Artificial Neural Networks.</a:t>
            </a:r>
          </a:p>
          <a:p>
            <a:pPr>
              <a:buFont typeface="Wingdings" panose="05000000000000000000" pitchFamily="2" charset="2"/>
              <a:buChar char="q"/>
            </a:pPr>
            <a:r>
              <a:rPr lang="en-US" dirty="0"/>
              <a:t>Training Deep Neural Nets.</a:t>
            </a:r>
          </a:p>
          <a:p>
            <a:pPr>
              <a:buFont typeface="Wingdings" panose="05000000000000000000" pitchFamily="2" charset="2"/>
              <a:buChar char="q"/>
            </a:pPr>
            <a:r>
              <a:rPr lang="en-US" dirty="0"/>
              <a:t>Convolutional Neural Networks.</a:t>
            </a:r>
          </a:p>
          <a:p>
            <a:endParaRPr lang="en-US" dirty="0"/>
          </a:p>
        </p:txBody>
      </p:sp>
    </p:spTree>
    <p:extLst>
      <p:ext uri="{BB962C8B-B14F-4D97-AF65-F5344CB8AC3E}">
        <p14:creationId xmlns:p14="http://schemas.microsoft.com/office/powerpoint/2010/main" val="4848059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022AD-4AA7-423E-8979-38042D257182}"/>
              </a:ext>
            </a:extLst>
          </p:cNvPr>
          <p:cNvSpPr>
            <a:spLocks noGrp="1"/>
          </p:cNvSpPr>
          <p:nvPr>
            <p:ph type="title"/>
          </p:nvPr>
        </p:nvSpPr>
        <p:spPr/>
        <p:txBody>
          <a:bodyPr/>
          <a:lstStyle/>
          <a:p>
            <a:r>
              <a:rPr lang="en-US" dirty="0"/>
              <a:t>Batch Normalization</a:t>
            </a:r>
          </a:p>
        </p:txBody>
      </p:sp>
      <p:sp>
        <p:nvSpPr>
          <p:cNvPr id="6" name="Content Placeholder 5">
            <a:extLst>
              <a:ext uri="{FF2B5EF4-FFF2-40B4-BE49-F238E27FC236}">
                <a16:creationId xmlns:a16="http://schemas.microsoft.com/office/drawing/2014/main" id="{64DA5578-3024-44BB-BA9E-AEF2F472278C}"/>
              </a:ext>
            </a:extLst>
          </p:cNvPr>
          <p:cNvSpPr>
            <a:spLocks noGrp="1"/>
          </p:cNvSpPr>
          <p:nvPr>
            <p:ph idx="1"/>
          </p:nvPr>
        </p:nvSpPr>
        <p:spPr>
          <a:xfrm>
            <a:off x="1857984" y="1268361"/>
            <a:ext cx="7286016" cy="3420136"/>
          </a:xfrm>
        </p:spPr>
        <p:txBody>
          <a:bodyPr>
            <a:normAutofit/>
          </a:bodyPr>
          <a:lstStyle/>
          <a:p>
            <a:pPr algn="l"/>
            <a:r>
              <a:rPr lang="en-US" sz="1800" b="0" i="0" u="none" strike="noStrike" baseline="0" dirty="0">
                <a:latin typeface="MinionPro-Regular"/>
              </a:rPr>
              <a:t>The technique consists of adding an operation in the model just before the activation function of each layer.</a:t>
            </a:r>
          </a:p>
          <a:p>
            <a:pPr algn="l"/>
            <a:r>
              <a:rPr lang="en-US" sz="1800" dirty="0">
                <a:latin typeface="MinionPro-Regular"/>
              </a:rPr>
              <a:t>S</a:t>
            </a:r>
            <a:r>
              <a:rPr lang="en-US" sz="1800" b="0" i="0" u="none" strike="noStrike" baseline="0" dirty="0">
                <a:latin typeface="MinionPro-Regular"/>
              </a:rPr>
              <a:t>imply zero-centering and </a:t>
            </a:r>
            <a:r>
              <a:rPr lang="en-US" sz="1800" b="0" i="0" u="none" strike="noStrike" baseline="0" dirty="0">
                <a:solidFill>
                  <a:srgbClr val="FF0000"/>
                </a:solidFill>
                <a:latin typeface="MinionPro-Regular"/>
              </a:rPr>
              <a:t>normalizing</a:t>
            </a:r>
            <a:r>
              <a:rPr lang="en-US" sz="1800" b="0" i="0" u="none" strike="noStrike" baseline="0" dirty="0">
                <a:latin typeface="MinionPro-Regular"/>
              </a:rPr>
              <a:t> the inputs, then scaling and shifting the result using two new parameters per layer (one for scaling, the other for shifting). </a:t>
            </a:r>
          </a:p>
          <a:p>
            <a:pPr algn="l"/>
            <a:r>
              <a:rPr lang="en-US" sz="1800" b="0" i="0" u="none" strike="noStrike" baseline="0" dirty="0">
                <a:latin typeface="MinionPro-Regular"/>
              </a:rPr>
              <a:t>In other words, this operation lets the model learn the optimal scale and mean of the inputs for each layer.</a:t>
            </a:r>
            <a:endParaRPr lang="en-US" sz="2000" i="1" dirty="0"/>
          </a:p>
        </p:txBody>
      </p:sp>
      <p:pic>
        <p:nvPicPr>
          <p:cNvPr id="7" name="Picture 6">
            <a:extLst>
              <a:ext uri="{FF2B5EF4-FFF2-40B4-BE49-F238E27FC236}">
                <a16:creationId xmlns:a16="http://schemas.microsoft.com/office/drawing/2014/main" id="{E0266422-E9EA-4C0C-81AA-EA3031386B65}"/>
              </a:ext>
            </a:extLst>
          </p:cNvPr>
          <p:cNvPicPr>
            <a:picLocks noChangeAspect="1"/>
          </p:cNvPicPr>
          <p:nvPr/>
        </p:nvPicPr>
        <p:blipFill rotWithShape="1">
          <a:blip r:embed="rId2"/>
          <a:srcRect l="7797" r="11525"/>
          <a:stretch/>
        </p:blipFill>
        <p:spPr>
          <a:xfrm>
            <a:off x="6364319" y="3076426"/>
            <a:ext cx="2188725" cy="1894409"/>
          </a:xfrm>
          <a:prstGeom prst="rect">
            <a:avLst/>
          </a:prstGeom>
        </p:spPr>
      </p:pic>
      <p:sp>
        <p:nvSpPr>
          <p:cNvPr id="8" name="TextBox 7">
            <a:extLst>
              <a:ext uri="{FF2B5EF4-FFF2-40B4-BE49-F238E27FC236}">
                <a16:creationId xmlns:a16="http://schemas.microsoft.com/office/drawing/2014/main" id="{DF9D35F4-DA5F-4345-A280-AD0AC049220D}"/>
              </a:ext>
            </a:extLst>
          </p:cNvPr>
          <p:cNvSpPr txBox="1"/>
          <p:nvPr/>
        </p:nvSpPr>
        <p:spPr>
          <a:xfrm>
            <a:off x="1685318" y="3901642"/>
            <a:ext cx="4625502" cy="923330"/>
          </a:xfrm>
          <a:prstGeom prst="rect">
            <a:avLst/>
          </a:prstGeom>
          <a:noFill/>
        </p:spPr>
        <p:txBody>
          <a:bodyPr wrap="square">
            <a:spAutoFit/>
          </a:bodyPr>
          <a:lstStyle/>
          <a:p>
            <a:pPr marL="285750" indent="-285750" algn="l">
              <a:buFont typeface="Arial" panose="020B0604020202020204" pitchFamily="34" charset="0"/>
              <a:buChar char="•"/>
            </a:pPr>
            <a:r>
              <a:rPr lang="en-US" sz="1800" b="0" i="1" u="none" strike="noStrike" baseline="0" dirty="0">
                <a:solidFill>
                  <a:srgbClr val="FF0000"/>
                </a:solidFill>
                <a:latin typeface="MinionPro-It"/>
              </a:rPr>
              <a:t>γ </a:t>
            </a:r>
            <a:r>
              <a:rPr lang="en-US" sz="1800" b="0" i="0" u="none" strike="noStrike" baseline="0" dirty="0">
                <a:solidFill>
                  <a:srgbClr val="FF0000"/>
                </a:solidFill>
                <a:latin typeface="MinionPro-Regular"/>
              </a:rPr>
              <a:t>is the scaling parameter for the layer.</a:t>
            </a:r>
          </a:p>
          <a:p>
            <a:pPr marL="285750" indent="-285750" algn="l">
              <a:buFont typeface="Arial" panose="020B0604020202020204" pitchFamily="34" charset="0"/>
              <a:buChar char="•"/>
            </a:pPr>
            <a:r>
              <a:rPr lang="en-US" sz="1800" b="0" i="1" u="none" strike="noStrike" baseline="0" dirty="0">
                <a:solidFill>
                  <a:srgbClr val="FF0000"/>
                </a:solidFill>
                <a:latin typeface="MinionPro-It"/>
              </a:rPr>
              <a:t>β </a:t>
            </a:r>
            <a:r>
              <a:rPr lang="en-US" sz="1800" b="0" i="0" u="none" strike="noStrike" baseline="0" dirty="0">
                <a:solidFill>
                  <a:srgbClr val="FF0000"/>
                </a:solidFill>
                <a:latin typeface="MinionPro-Regular"/>
              </a:rPr>
              <a:t>is the shifting parameter (offset) for the layer.</a:t>
            </a:r>
            <a:endParaRPr lang="en-US" dirty="0">
              <a:solidFill>
                <a:srgbClr val="FF0000"/>
              </a:solidFill>
            </a:endParaRPr>
          </a:p>
        </p:txBody>
      </p:sp>
    </p:spTree>
    <p:extLst>
      <p:ext uri="{BB962C8B-B14F-4D97-AF65-F5344CB8AC3E}">
        <p14:creationId xmlns:p14="http://schemas.microsoft.com/office/powerpoint/2010/main" val="41998616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A68F9-D144-4BF8-8D99-94C628066AA8}"/>
              </a:ext>
            </a:extLst>
          </p:cNvPr>
          <p:cNvSpPr>
            <a:spLocks noGrp="1"/>
          </p:cNvSpPr>
          <p:nvPr>
            <p:ph type="title"/>
          </p:nvPr>
        </p:nvSpPr>
        <p:spPr/>
        <p:txBody>
          <a:bodyPr/>
          <a:lstStyle/>
          <a:p>
            <a:r>
              <a:rPr lang="en-US" dirty="0"/>
              <a:t>Activation functions</a:t>
            </a:r>
          </a:p>
        </p:txBody>
      </p:sp>
      <p:pic>
        <p:nvPicPr>
          <p:cNvPr id="1026" name="Picture 2" descr="Various forms of non-linear activation functions (Figure adopted ...">
            <a:extLst>
              <a:ext uri="{FF2B5EF4-FFF2-40B4-BE49-F238E27FC236}">
                <a16:creationId xmlns:a16="http://schemas.microsoft.com/office/drawing/2014/main" id="{5492F385-EBD4-45B3-A68B-D1C0F175B5D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53335" y="1131887"/>
            <a:ext cx="6535595" cy="37505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9910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5AC48E-2485-4398-9EDE-0319877367EB}"/>
              </a:ext>
            </a:extLst>
          </p:cNvPr>
          <p:cNvSpPr>
            <a:spLocks noGrp="1"/>
          </p:cNvSpPr>
          <p:nvPr>
            <p:ph type="title"/>
          </p:nvPr>
        </p:nvSpPr>
        <p:spPr/>
        <p:txBody>
          <a:bodyPr/>
          <a:lstStyle/>
          <a:p>
            <a:r>
              <a:rPr lang="en-US" dirty="0"/>
              <a:t>Reusing Pretrained Layers</a:t>
            </a:r>
          </a:p>
        </p:txBody>
      </p:sp>
      <p:sp>
        <p:nvSpPr>
          <p:cNvPr id="3" name="Content Placeholder 2">
            <a:extLst>
              <a:ext uri="{FF2B5EF4-FFF2-40B4-BE49-F238E27FC236}">
                <a16:creationId xmlns:a16="http://schemas.microsoft.com/office/drawing/2014/main" id="{15BE2B6A-3F44-4514-923D-8D21BCFE8CF6}"/>
              </a:ext>
            </a:extLst>
          </p:cNvPr>
          <p:cNvSpPr>
            <a:spLocks noGrp="1"/>
          </p:cNvSpPr>
          <p:nvPr>
            <p:ph idx="1"/>
          </p:nvPr>
        </p:nvSpPr>
        <p:spPr>
          <a:xfrm>
            <a:off x="1877438" y="1268361"/>
            <a:ext cx="7266562" cy="3420136"/>
          </a:xfrm>
        </p:spPr>
        <p:txBody>
          <a:bodyPr/>
          <a:lstStyle/>
          <a:p>
            <a:r>
              <a:rPr lang="en-US" dirty="0"/>
              <a:t>It is generally not a good idea to train a very large DNN from scratch.</a:t>
            </a:r>
          </a:p>
          <a:p>
            <a:r>
              <a:rPr lang="en-US" dirty="0"/>
              <a:t>Try to find an existing neural network that accomplishes </a:t>
            </a:r>
            <a:r>
              <a:rPr lang="en-US" dirty="0">
                <a:solidFill>
                  <a:srgbClr val="FF0000"/>
                </a:solidFill>
              </a:rPr>
              <a:t>a similar task</a:t>
            </a:r>
            <a:r>
              <a:rPr lang="en-US" dirty="0"/>
              <a:t>.</a:t>
            </a:r>
          </a:p>
          <a:p>
            <a:r>
              <a:rPr lang="en-US" dirty="0"/>
              <a:t>Reuse the lower layers of this network.</a:t>
            </a:r>
          </a:p>
          <a:p>
            <a:r>
              <a:rPr lang="en-US" dirty="0"/>
              <a:t>This is called </a:t>
            </a:r>
            <a:r>
              <a:rPr lang="en-US" i="1" dirty="0">
                <a:solidFill>
                  <a:srgbClr val="FF0000"/>
                </a:solidFill>
              </a:rPr>
              <a:t>transfer learning</a:t>
            </a:r>
            <a:r>
              <a:rPr lang="en-US" i="1" dirty="0"/>
              <a:t>.</a:t>
            </a:r>
            <a:endParaRPr lang="en-US" dirty="0"/>
          </a:p>
        </p:txBody>
      </p:sp>
    </p:spTree>
    <p:extLst>
      <p:ext uri="{BB962C8B-B14F-4D97-AF65-F5344CB8AC3E}">
        <p14:creationId xmlns:p14="http://schemas.microsoft.com/office/powerpoint/2010/main" val="15061719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F1BE9F-0C66-4D58-B617-CA06C061C0A0}"/>
              </a:ext>
            </a:extLst>
          </p:cNvPr>
          <p:cNvSpPr>
            <a:spLocks noGrp="1"/>
          </p:cNvSpPr>
          <p:nvPr>
            <p:ph type="title"/>
          </p:nvPr>
        </p:nvSpPr>
        <p:spPr/>
        <p:txBody>
          <a:bodyPr/>
          <a:lstStyle/>
          <a:p>
            <a:r>
              <a:rPr lang="en-US" dirty="0"/>
              <a:t>Example </a:t>
            </a:r>
          </a:p>
        </p:txBody>
      </p:sp>
      <p:pic>
        <p:nvPicPr>
          <p:cNvPr id="4" name="Content Placeholder 3">
            <a:extLst>
              <a:ext uri="{FF2B5EF4-FFF2-40B4-BE49-F238E27FC236}">
                <a16:creationId xmlns:a16="http://schemas.microsoft.com/office/drawing/2014/main" id="{4EC43DD5-627C-469B-967A-7E8085F1CE2F}"/>
              </a:ext>
            </a:extLst>
          </p:cNvPr>
          <p:cNvPicPr>
            <a:picLocks noGrp="1" noChangeAspect="1"/>
          </p:cNvPicPr>
          <p:nvPr>
            <p:ph idx="1"/>
          </p:nvPr>
        </p:nvPicPr>
        <p:blipFill>
          <a:blip r:embed="rId2"/>
          <a:stretch>
            <a:fillRect/>
          </a:stretch>
        </p:blipFill>
        <p:spPr>
          <a:xfrm>
            <a:off x="4912468" y="1012232"/>
            <a:ext cx="3891064" cy="3419475"/>
          </a:xfrm>
          <a:prstGeom prst="rect">
            <a:avLst/>
          </a:prstGeom>
        </p:spPr>
      </p:pic>
      <p:sp>
        <p:nvSpPr>
          <p:cNvPr id="5" name="Rectangle 4">
            <a:extLst>
              <a:ext uri="{FF2B5EF4-FFF2-40B4-BE49-F238E27FC236}">
                <a16:creationId xmlns:a16="http://schemas.microsoft.com/office/drawing/2014/main" id="{885D5579-D639-4057-B207-DF483B723059}"/>
              </a:ext>
            </a:extLst>
          </p:cNvPr>
          <p:cNvSpPr/>
          <p:nvPr/>
        </p:nvSpPr>
        <p:spPr>
          <a:xfrm>
            <a:off x="1828800" y="1752474"/>
            <a:ext cx="3424136" cy="3170099"/>
          </a:xfrm>
          <a:prstGeom prst="rect">
            <a:avLst/>
          </a:prstGeom>
        </p:spPr>
        <p:txBody>
          <a:bodyPr wrap="square">
            <a:spAutoFit/>
          </a:bodyPr>
          <a:lstStyle/>
          <a:p>
            <a:pPr marL="342900" indent="-342900">
              <a:buFont typeface="Arial" panose="020B0604020202020204" pitchFamily="34" charset="0"/>
              <a:buChar char="•"/>
            </a:pPr>
            <a:r>
              <a:rPr lang="en-US" sz="2000" dirty="0">
                <a:solidFill>
                  <a:srgbClr val="002060"/>
                </a:solidFill>
              </a:rPr>
              <a:t>DNN that was trained to classify pictures into </a:t>
            </a:r>
            <a:r>
              <a:rPr lang="en-US" sz="2000" dirty="0">
                <a:solidFill>
                  <a:srgbClr val="FF0000"/>
                </a:solidFill>
              </a:rPr>
              <a:t>100 </a:t>
            </a:r>
            <a:r>
              <a:rPr lang="en-US" sz="2000" dirty="0">
                <a:solidFill>
                  <a:srgbClr val="002060"/>
                </a:solidFill>
              </a:rPr>
              <a:t>different categories.</a:t>
            </a:r>
          </a:p>
          <a:p>
            <a:pPr marL="342900" indent="-342900">
              <a:buFont typeface="Arial" panose="020B0604020202020204" pitchFamily="34" charset="0"/>
              <a:buChar char="•"/>
            </a:pPr>
            <a:r>
              <a:rPr lang="en-US" sz="2000" dirty="0">
                <a:solidFill>
                  <a:srgbClr val="002060"/>
                </a:solidFill>
              </a:rPr>
              <a:t>You now want to train a DNN to classify specific types of vehicles</a:t>
            </a:r>
            <a:r>
              <a:rPr lang="en-US" dirty="0"/>
              <a:t>.</a:t>
            </a:r>
          </a:p>
          <a:p>
            <a:pPr marL="342900" indent="-342900">
              <a:buFont typeface="Arial" panose="020B0604020202020204" pitchFamily="34" charset="0"/>
              <a:buChar char="•"/>
            </a:pPr>
            <a:r>
              <a:rPr lang="en-US" sz="2000" dirty="0">
                <a:solidFill>
                  <a:srgbClr val="FF0000"/>
                </a:solidFill>
              </a:rPr>
              <a:t>Freezing</a:t>
            </a:r>
            <a:r>
              <a:rPr lang="en-US" sz="2000" dirty="0">
                <a:solidFill>
                  <a:srgbClr val="002060"/>
                </a:solidFill>
              </a:rPr>
              <a:t> the Lower Layers weights.</a:t>
            </a:r>
          </a:p>
          <a:p>
            <a:pPr marL="342900" indent="-342900">
              <a:buFont typeface="Arial" panose="020B0604020202020204" pitchFamily="34" charset="0"/>
              <a:buChar char="•"/>
            </a:pPr>
            <a:r>
              <a:rPr lang="en-US" sz="2000" dirty="0">
                <a:solidFill>
                  <a:srgbClr val="FF0000"/>
                </a:solidFill>
              </a:rPr>
              <a:t>Tweaking, Dropping, or Replacing </a:t>
            </a:r>
            <a:r>
              <a:rPr lang="en-US" sz="2000" dirty="0">
                <a:solidFill>
                  <a:srgbClr val="002060"/>
                </a:solidFill>
              </a:rPr>
              <a:t>the Upper Layers.</a:t>
            </a:r>
          </a:p>
        </p:txBody>
      </p:sp>
    </p:spTree>
    <p:extLst>
      <p:ext uri="{BB962C8B-B14F-4D97-AF65-F5344CB8AC3E}">
        <p14:creationId xmlns:p14="http://schemas.microsoft.com/office/powerpoint/2010/main" val="30109873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AAB13D-4932-415A-90B2-392358B0214E}"/>
              </a:ext>
            </a:extLst>
          </p:cNvPr>
          <p:cNvSpPr>
            <a:spLocks noGrp="1"/>
          </p:cNvSpPr>
          <p:nvPr>
            <p:ph type="title"/>
          </p:nvPr>
        </p:nvSpPr>
        <p:spPr/>
        <p:txBody>
          <a:bodyPr/>
          <a:lstStyle/>
          <a:p>
            <a:r>
              <a:rPr lang="en-US" dirty="0"/>
              <a:t>Understanding </a:t>
            </a:r>
            <a:r>
              <a:rPr lang="en-US" dirty="0" err="1"/>
              <a:t>AlexNet</a:t>
            </a:r>
            <a:endParaRPr lang="en-US" dirty="0"/>
          </a:p>
        </p:txBody>
      </p:sp>
      <p:pic>
        <p:nvPicPr>
          <p:cNvPr id="1026" name="Picture 2">
            <a:extLst>
              <a:ext uri="{FF2B5EF4-FFF2-40B4-BE49-F238E27FC236}">
                <a16:creationId xmlns:a16="http://schemas.microsoft.com/office/drawing/2014/main" id="{3D5A56AD-4B49-470E-92D2-F7EB63E5F2D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81719" y="1131887"/>
            <a:ext cx="6297370" cy="3556002"/>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3A42890F-E288-44AC-A1ED-932576045656}"/>
              </a:ext>
            </a:extLst>
          </p:cNvPr>
          <p:cNvSpPr txBox="1"/>
          <p:nvPr/>
        </p:nvSpPr>
        <p:spPr>
          <a:xfrm>
            <a:off x="1546698" y="4736963"/>
            <a:ext cx="7879404" cy="307777"/>
          </a:xfrm>
          <a:prstGeom prst="rect">
            <a:avLst/>
          </a:prstGeom>
          <a:noFill/>
        </p:spPr>
        <p:txBody>
          <a:bodyPr wrap="square">
            <a:spAutoFit/>
          </a:bodyPr>
          <a:lstStyle/>
          <a:p>
            <a:r>
              <a:rPr lang="en-US" sz="1400" b="1" i="0" dirty="0">
                <a:solidFill>
                  <a:srgbClr val="333333"/>
                </a:solidFill>
                <a:effectLst/>
                <a:latin typeface="Open Sans"/>
              </a:rPr>
              <a:t>Consists of 5 Convolutional Layers</a:t>
            </a:r>
            <a:r>
              <a:rPr lang="en-US" sz="1400" b="0" i="0" dirty="0">
                <a:solidFill>
                  <a:srgbClr val="333333"/>
                </a:solidFill>
                <a:effectLst/>
                <a:latin typeface="Open Sans"/>
              </a:rPr>
              <a:t> and </a:t>
            </a:r>
            <a:r>
              <a:rPr lang="en-US" sz="1400" b="1" i="0" dirty="0">
                <a:solidFill>
                  <a:srgbClr val="333333"/>
                </a:solidFill>
                <a:effectLst/>
                <a:latin typeface="Open Sans"/>
              </a:rPr>
              <a:t>3 Fully Connected Layers (classify 1000 classes)</a:t>
            </a:r>
            <a:endParaRPr lang="en-US" sz="1400" dirty="0"/>
          </a:p>
        </p:txBody>
      </p:sp>
    </p:spTree>
    <p:extLst>
      <p:ext uri="{BB962C8B-B14F-4D97-AF65-F5344CB8AC3E}">
        <p14:creationId xmlns:p14="http://schemas.microsoft.com/office/powerpoint/2010/main" val="37102193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961F8-DA2E-467B-BAD1-417BD4E6577B}"/>
              </a:ext>
            </a:extLst>
          </p:cNvPr>
          <p:cNvSpPr>
            <a:spLocks noGrp="1"/>
          </p:cNvSpPr>
          <p:nvPr>
            <p:ph type="title"/>
          </p:nvPr>
        </p:nvSpPr>
        <p:spPr/>
        <p:txBody>
          <a:bodyPr/>
          <a:lstStyle/>
          <a:p>
            <a:r>
              <a:rPr lang="en-US" dirty="0"/>
              <a:t>Faster Optimizers</a:t>
            </a:r>
          </a:p>
        </p:txBody>
      </p:sp>
      <p:sp>
        <p:nvSpPr>
          <p:cNvPr id="3" name="Content Placeholder 2">
            <a:extLst>
              <a:ext uri="{FF2B5EF4-FFF2-40B4-BE49-F238E27FC236}">
                <a16:creationId xmlns:a16="http://schemas.microsoft.com/office/drawing/2014/main" id="{CF6DFE88-0CB0-43BF-9E9D-14266BE3D2F5}"/>
              </a:ext>
            </a:extLst>
          </p:cNvPr>
          <p:cNvSpPr>
            <a:spLocks noGrp="1"/>
          </p:cNvSpPr>
          <p:nvPr>
            <p:ph idx="1"/>
          </p:nvPr>
        </p:nvSpPr>
        <p:spPr>
          <a:xfrm>
            <a:off x="1984664" y="1268361"/>
            <a:ext cx="7091242" cy="3420136"/>
          </a:xfrm>
        </p:spPr>
        <p:txBody>
          <a:bodyPr>
            <a:normAutofit fontScale="62500" lnSpcReduction="20000"/>
          </a:bodyPr>
          <a:lstStyle/>
          <a:p>
            <a:r>
              <a:rPr lang="en-US" sz="3800" dirty="0"/>
              <a:t>Five ways to speed up training (and reach a better solution):</a:t>
            </a:r>
          </a:p>
          <a:p>
            <a:pPr lvl="1">
              <a:buFont typeface="Wingdings" panose="05000000000000000000" pitchFamily="2" charset="2"/>
              <a:buChar char="Ø"/>
            </a:pPr>
            <a:r>
              <a:rPr lang="en-US" dirty="0"/>
              <a:t>Applying a good initialization strategy for the connection weights. </a:t>
            </a:r>
          </a:p>
          <a:p>
            <a:pPr lvl="1">
              <a:buFont typeface="Wingdings" panose="05000000000000000000" pitchFamily="2" charset="2"/>
              <a:buChar char="Ø"/>
            </a:pPr>
            <a:r>
              <a:rPr lang="en-US" dirty="0"/>
              <a:t>using a good activation function. </a:t>
            </a:r>
          </a:p>
          <a:p>
            <a:pPr lvl="1">
              <a:buFont typeface="Wingdings" panose="05000000000000000000" pitchFamily="2" charset="2"/>
              <a:buChar char="Ø"/>
            </a:pPr>
            <a:r>
              <a:rPr lang="en-US" dirty="0"/>
              <a:t>Using Batch Normalization.</a:t>
            </a:r>
          </a:p>
          <a:p>
            <a:pPr lvl="1">
              <a:buFont typeface="Wingdings" panose="05000000000000000000" pitchFamily="2" charset="2"/>
              <a:buChar char="Ø"/>
            </a:pPr>
            <a:r>
              <a:rPr lang="en-US" dirty="0"/>
              <a:t>Reusing parts of a pretrained network.</a:t>
            </a:r>
          </a:p>
          <a:p>
            <a:pPr lvl="1">
              <a:buFont typeface="Wingdings" panose="05000000000000000000" pitchFamily="2" charset="2"/>
              <a:buChar char="Ø"/>
            </a:pPr>
            <a:r>
              <a:rPr lang="en-US" dirty="0"/>
              <a:t>Using a faster optimizer than the regular Gradient Descent optimizer.</a:t>
            </a:r>
          </a:p>
          <a:p>
            <a:r>
              <a:rPr lang="en-US" dirty="0"/>
              <a:t>the most popular ones: Momentum optimization, </a:t>
            </a:r>
            <a:r>
              <a:rPr lang="en-US" dirty="0" err="1"/>
              <a:t>Nesterov</a:t>
            </a:r>
            <a:r>
              <a:rPr lang="en-US" dirty="0"/>
              <a:t> Accelerated Gradient, </a:t>
            </a:r>
            <a:r>
              <a:rPr lang="en-US" dirty="0" err="1"/>
              <a:t>AdaGrad</a:t>
            </a:r>
            <a:r>
              <a:rPr lang="en-US" dirty="0"/>
              <a:t>, </a:t>
            </a:r>
            <a:r>
              <a:rPr lang="en-US" dirty="0" err="1"/>
              <a:t>RMSProp</a:t>
            </a:r>
            <a:r>
              <a:rPr lang="en-US" dirty="0"/>
              <a:t>, and finally Adam optimization.</a:t>
            </a:r>
          </a:p>
        </p:txBody>
      </p:sp>
    </p:spTree>
    <p:extLst>
      <p:ext uri="{BB962C8B-B14F-4D97-AF65-F5344CB8AC3E}">
        <p14:creationId xmlns:p14="http://schemas.microsoft.com/office/powerpoint/2010/main" val="29605803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685A4-FE92-43C5-97B2-69727761409A}"/>
              </a:ext>
            </a:extLst>
          </p:cNvPr>
          <p:cNvSpPr>
            <a:spLocks noGrp="1"/>
          </p:cNvSpPr>
          <p:nvPr>
            <p:ph type="title"/>
          </p:nvPr>
        </p:nvSpPr>
        <p:spPr/>
        <p:txBody>
          <a:bodyPr>
            <a:normAutofit fontScale="90000"/>
          </a:bodyPr>
          <a:lstStyle/>
          <a:p>
            <a:r>
              <a:rPr lang="en-US" i="1" dirty="0"/>
              <a:t>Momentum Optimization Algorithm</a:t>
            </a:r>
            <a:endParaRPr lang="en-US" dirty="0"/>
          </a:p>
        </p:txBody>
      </p:sp>
      <p:sp>
        <p:nvSpPr>
          <p:cNvPr id="3" name="Content Placeholder 2">
            <a:extLst>
              <a:ext uri="{FF2B5EF4-FFF2-40B4-BE49-F238E27FC236}">
                <a16:creationId xmlns:a16="http://schemas.microsoft.com/office/drawing/2014/main" id="{ABEAF13C-F8D7-4A30-91A4-CF1717E5ABC4}"/>
              </a:ext>
            </a:extLst>
          </p:cNvPr>
          <p:cNvSpPr>
            <a:spLocks noGrp="1"/>
          </p:cNvSpPr>
          <p:nvPr>
            <p:ph idx="1"/>
          </p:nvPr>
        </p:nvSpPr>
        <p:spPr>
          <a:xfrm>
            <a:off x="1887166" y="1268361"/>
            <a:ext cx="7256834" cy="3420136"/>
          </a:xfrm>
        </p:spPr>
        <p:txBody>
          <a:bodyPr/>
          <a:lstStyle/>
          <a:p>
            <a:pPr algn="l"/>
            <a:r>
              <a:rPr lang="en-US" sz="1800" b="0" i="0" u="none" strike="noStrike" baseline="0" dirty="0">
                <a:latin typeface="MinionPro-Regular"/>
              </a:rPr>
              <a:t>Gradient Descent simply updates the weights </a:t>
            </a:r>
            <a:r>
              <a:rPr lang="en-US" sz="1800" b="0" i="1" u="none" strike="noStrike" baseline="0" dirty="0">
                <a:latin typeface="MinionPro-It"/>
              </a:rPr>
              <a:t>θ </a:t>
            </a:r>
            <a:r>
              <a:rPr lang="en-US" sz="1800" b="0" i="0" u="none" strike="noStrike" baseline="0" dirty="0">
                <a:latin typeface="MinionPro-Regular"/>
              </a:rPr>
              <a:t>by directly subtracting the gradient of the cost function </a:t>
            </a:r>
            <a:r>
              <a:rPr lang="en-US" sz="1800" b="0" i="1" u="none" strike="noStrike" baseline="0" dirty="0">
                <a:latin typeface="MinionPro-It"/>
              </a:rPr>
              <a:t>J</a:t>
            </a:r>
            <a:r>
              <a:rPr lang="en-US" sz="1800" b="0" i="0" u="none" strike="noStrike" baseline="0" dirty="0">
                <a:latin typeface="MinionPro-Regular"/>
              </a:rPr>
              <a:t>(</a:t>
            </a:r>
            <a:r>
              <a:rPr lang="en-US" sz="1800" b="0" i="1" u="none" strike="noStrike" baseline="0" dirty="0">
                <a:latin typeface="MinionPro-It"/>
              </a:rPr>
              <a:t>θ</a:t>
            </a:r>
            <a:r>
              <a:rPr lang="en-US" sz="1800" b="0" i="0" u="none" strike="noStrike" baseline="0" dirty="0">
                <a:latin typeface="MinionPro-Regular"/>
              </a:rPr>
              <a:t>) with regards to the weights (</a:t>
            </a:r>
            <a:r>
              <a:rPr lang="en-US" sz="1800" b="0" i="0" u="none" strike="noStrike" baseline="0" dirty="0">
                <a:latin typeface="Symbola"/>
              </a:rPr>
              <a:t>∇</a:t>
            </a:r>
            <a:r>
              <a:rPr lang="en-US" sz="1800" b="0" i="1" u="none" strike="noStrike" baseline="0" dirty="0" err="1">
                <a:latin typeface="MinionPro-It"/>
              </a:rPr>
              <a:t>θJ</a:t>
            </a:r>
            <a:r>
              <a:rPr lang="en-US" sz="1800" b="0" i="0" u="none" strike="noStrike" baseline="0" dirty="0">
                <a:latin typeface="MinionPro-Regular"/>
              </a:rPr>
              <a:t>(</a:t>
            </a:r>
            <a:r>
              <a:rPr lang="en-US" sz="1800" b="0" i="1" u="none" strike="noStrike" baseline="0" dirty="0">
                <a:latin typeface="MinionPro-It"/>
              </a:rPr>
              <a:t>θ</a:t>
            </a:r>
            <a:r>
              <a:rPr lang="en-US" sz="1800" b="0" i="0" u="none" strike="noStrike" baseline="0" dirty="0">
                <a:latin typeface="MinionPro-Regular"/>
              </a:rPr>
              <a:t>)) multiplied by the learning rate </a:t>
            </a:r>
            <a:r>
              <a:rPr lang="el-GR" sz="1800" b="0" i="1" u="none" strike="noStrike" baseline="0" dirty="0">
                <a:latin typeface="MinionPro-It"/>
              </a:rPr>
              <a:t>η</a:t>
            </a:r>
            <a:r>
              <a:rPr lang="en-US" sz="1800" dirty="0">
                <a:latin typeface="MinionPro-Regular"/>
              </a:rPr>
              <a:t> (equation 1)</a:t>
            </a:r>
            <a:endParaRPr lang="en-US" sz="1800" b="0" i="0" u="none" strike="noStrike" baseline="0" dirty="0">
              <a:latin typeface="MinionPro-Regular"/>
            </a:endParaRPr>
          </a:p>
          <a:p>
            <a:pPr algn="l"/>
            <a:r>
              <a:rPr lang="en-US" sz="1800" b="0" i="0" u="none" strike="noStrike" baseline="0" dirty="0">
                <a:latin typeface="MinionPro-Regular"/>
              </a:rPr>
              <a:t>Momentum optimization cares a great </a:t>
            </a:r>
            <a:r>
              <a:rPr lang="en-US" sz="1800" b="0" i="0" u="none" strike="noStrike" baseline="0" dirty="0">
                <a:solidFill>
                  <a:srgbClr val="FF0000"/>
                </a:solidFill>
                <a:latin typeface="MinionPro-Regular"/>
              </a:rPr>
              <a:t>deal about what previous gradients were.</a:t>
            </a:r>
          </a:p>
          <a:p>
            <a:pPr algn="l"/>
            <a:r>
              <a:rPr lang="en-US" sz="1800" dirty="0">
                <a:latin typeface="MinionPro-Regular"/>
              </a:rPr>
              <a:t>I</a:t>
            </a:r>
            <a:r>
              <a:rPr lang="en-US" sz="1800" b="0" i="0" u="none" strike="noStrike" baseline="0" dirty="0">
                <a:latin typeface="MinionPro-Regular"/>
              </a:rPr>
              <a:t>t updates the weights by simply subtracting this momentum vector.</a:t>
            </a:r>
          </a:p>
          <a:p>
            <a:pPr algn="l"/>
            <a:r>
              <a:rPr lang="en-US" sz="1800" dirty="0">
                <a:latin typeface="MinionPro-Regular"/>
              </a:rPr>
              <a:t>A</a:t>
            </a:r>
            <a:r>
              <a:rPr lang="en-US" sz="1800" b="0" i="0" u="none" strike="noStrike" baseline="0" dirty="0">
                <a:latin typeface="MinionPro-Regular"/>
              </a:rPr>
              <a:t> new hyperparameter </a:t>
            </a:r>
            <a:r>
              <a:rPr lang="en-US" sz="1800" b="0" i="1" u="none" strike="noStrike" baseline="0" dirty="0">
                <a:latin typeface="MinionPro-It"/>
              </a:rPr>
              <a:t>β</a:t>
            </a:r>
            <a:r>
              <a:rPr lang="en-US" sz="1800" b="0" i="0" u="none" strike="noStrike" baseline="0" dirty="0">
                <a:latin typeface="MinionPro-Regular"/>
              </a:rPr>
              <a:t>, simply called the </a:t>
            </a:r>
            <a:r>
              <a:rPr lang="en-US" sz="1800" b="0" i="1" u="none" strike="noStrike" baseline="0" dirty="0">
                <a:latin typeface="MinionPro-It"/>
              </a:rPr>
              <a:t>momentum</a:t>
            </a:r>
            <a:r>
              <a:rPr lang="en-US" sz="1800" b="0" i="0" u="none" strike="noStrike" baseline="0" dirty="0">
                <a:latin typeface="MinionPro-Regular"/>
              </a:rPr>
              <a:t>, which must be set between 0 and 1, typically 0.9. (equation 2)</a:t>
            </a:r>
            <a:endParaRPr lang="en-US" sz="1800" dirty="0">
              <a:latin typeface="MinionPro-Regular"/>
            </a:endParaRPr>
          </a:p>
          <a:p>
            <a:pPr algn="l"/>
            <a:endParaRPr lang="en-US" dirty="0"/>
          </a:p>
        </p:txBody>
      </p:sp>
      <p:pic>
        <p:nvPicPr>
          <p:cNvPr id="4" name="Picture 3">
            <a:extLst>
              <a:ext uri="{FF2B5EF4-FFF2-40B4-BE49-F238E27FC236}">
                <a16:creationId xmlns:a16="http://schemas.microsoft.com/office/drawing/2014/main" id="{F3528B1C-E722-45FD-B427-5B22D78497F0}"/>
              </a:ext>
            </a:extLst>
          </p:cNvPr>
          <p:cNvPicPr>
            <a:picLocks noChangeAspect="1"/>
          </p:cNvPicPr>
          <p:nvPr/>
        </p:nvPicPr>
        <p:blipFill>
          <a:blip r:embed="rId2"/>
          <a:stretch>
            <a:fillRect/>
          </a:stretch>
        </p:blipFill>
        <p:spPr>
          <a:xfrm>
            <a:off x="3763505" y="4259482"/>
            <a:ext cx="2656750" cy="884018"/>
          </a:xfrm>
          <a:prstGeom prst="rect">
            <a:avLst/>
          </a:prstGeom>
        </p:spPr>
      </p:pic>
      <p:pic>
        <p:nvPicPr>
          <p:cNvPr id="5" name="Picture 4">
            <a:extLst>
              <a:ext uri="{FF2B5EF4-FFF2-40B4-BE49-F238E27FC236}">
                <a16:creationId xmlns:a16="http://schemas.microsoft.com/office/drawing/2014/main" id="{7FD80B35-8CC9-43E7-A08F-764D8876874D}"/>
              </a:ext>
            </a:extLst>
          </p:cNvPr>
          <p:cNvPicPr>
            <a:picLocks noChangeAspect="1"/>
          </p:cNvPicPr>
          <p:nvPr/>
        </p:nvPicPr>
        <p:blipFill>
          <a:blip r:embed="rId3"/>
          <a:stretch>
            <a:fillRect/>
          </a:stretch>
        </p:blipFill>
        <p:spPr>
          <a:xfrm>
            <a:off x="1663338" y="4382917"/>
            <a:ext cx="1685925" cy="381000"/>
          </a:xfrm>
          <a:prstGeom prst="rect">
            <a:avLst/>
          </a:prstGeom>
        </p:spPr>
      </p:pic>
      <p:sp>
        <p:nvSpPr>
          <p:cNvPr id="7" name="TextBox 6">
            <a:extLst>
              <a:ext uri="{FF2B5EF4-FFF2-40B4-BE49-F238E27FC236}">
                <a16:creationId xmlns:a16="http://schemas.microsoft.com/office/drawing/2014/main" id="{6270351E-71FB-4E45-9E81-D3A119090A23}"/>
              </a:ext>
            </a:extLst>
          </p:cNvPr>
          <p:cNvSpPr txBox="1"/>
          <p:nvPr/>
        </p:nvSpPr>
        <p:spPr>
          <a:xfrm>
            <a:off x="1521305" y="3938165"/>
            <a:ext cx="2266323" cy="369332"/>
          </a:xfrm>
          <a:prstGeom prst="rect">
            <a:avLst/>
          </a:prstGeom>
          <a:noFill/>
        </p:spPr>
        <p:txBody>
          <a:bodyPr wrap="square" rtlCol="0">
            <a:spAutoFit/>
          </a:bodyPr>
          <a:lstStyle/>
          <a:p>
            <a:r>
              <a:rPr lang="en-US" dirty="0"/>
              <a:t>Gradient Descent  (1)</a:t>
            </a:r>
          </a:p>
        </p:txBody>
      </p:sp>
      <p:sp>
        <p:nvSpPr>
          <p:cNvPr id="9" name="TextBox 8">
            <a:extLst>
              <a:ext uri="{FF2B5EF4-FFF2-40B4-BE49-F238E27FC236}">
                <a16:creationId xmlns:a16="http://schemas.microsoft.com/office/drawing/2014/main" id="{77F9873D-88D5-4577-BFE0-58D3D86D9816}"/>
              </a:ext>
            </a:extLst>
          </p:cNvPr>
          <p:cNvSpPr txBox="1"/>
          <p:nvPr/>
        </p:nvSpPr>
        <p:spPr>
          <a:xfrm>
            <a:off x="3684534" y="3938165"/>
            <a:ext cx="2887931" cy="369332"/>
          </a:xfrm>
          <a:prstGeom prst="rect">
            <a:avLst/>
          </a:prstGeom>
          <a:noFill/>
        </p:spPr>
        <p:txBody>
          <a:bodyPr wrap="square" rtlCol="0">
            <a:spAutoFit/>
          </a:bodyPr>
          <a:lstStyle/>
          <a:p>
            <a:r>
              <a:rPr lang="en-US" dirty="0"/>
              <a:t>Momentum Optimization (2)</a:t>
            </a:r>
          </a:p>
        </p:txBody>
      </p:sp>
      <p:pic>
        <p:nvPicPr>
          <p:cNvPr id="1028" name="Picture 4" descr="day27f100 hashtag on Twitter">
            <a:extLst>
              <a:ext uri="{FF2B5EF4-FFF2-40B4-BE49-F238E27FC236}">
                <a16:creationId xmlns:a16="http://schemas.microsoft.com/office/drawing/2014/main" id="{1C5E7C56-F93B-4C6A-8913-AF3AB98A548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51436" y="3083669"/>
            <a:ext cx="2492564" cy="20598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17164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942133C-462F-4F0D-A178-AA362DA12140}"/>
              </a:ext>
            </a:extLst>
          </p:cNvPr>
          <p:cNvSpPr>
            <a:spLocks noGrp="1"/>
          </p:cNvSpPr>
          <p:nvPr>
            <p:ph idx="1"/>
          </p:nvPr>
        </p:nvSpPr>
        <p:spPr/>
        <p:txBody>
          <a:bodyPr/>
          <a:lstStyle/>
          <a:p>
            <a:endParaRPr lang="en-US"/>
          </a:p>
        </p:txBody>
      </p:sp>
      <p:pic>
        <p:nvPicPr>
          <p:cNvPr id="2050" name="Picture 2" descr="Demystifying Optimizations for machine learning – mc.ai">
            <a:extLst>
              <a:ext uri="{FF2B5EF4-FFF2-40B4-BE49-F238E27FC236}">
                <a16:creationId xmlns:a16="http://schemas.microsoft.com/office/drawing/2014/main" id="{DBAC5EB3-DAB4-4425-8E2D-3EF63ABDD4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6349" y="419159"/>
            <a:ext cx="7227651" cy="47243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31443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FEA2B-C4F2-47AC-BE67-957990AC9CB5}"/>
              </a:ext>
            </a:extLst>
          </p:cNvPr>
          <p:cNvSpPr>
            <a:spLocks noGrp="1"/>
          </p:cNvSpPr>
          <p:nvPr>
            <p:ph type="title"/>
          </p:nvPr>
        </p:nvSpPr>
        <p:spPr/>
        <p:txBody>
          <a:bodyPr>
            <a:normAutofit/>
          </a:bodyPr>
          <a:lstStyle/>
          <a:p>
            <a:r>
              <a:rPr lang="en-US" dirty="0" err="1"/>
              <a:t>Nesterov</a:t>
            </a:r>
            <a:r>
              <a:rPr lang="en-US" dirty="0"/>
              <a:t> Momentum optimization</a:t>
            </a:r>
          </a:p>
        </p:txBody>
      </p:sp>
      <p:pic>
        <p:nvPicPr>
          <p:cNvPr id="4" name="Content Placeholder 3">
            <a:extLst>
              <a:ext uri="{FF2B5EF4-FFF2-40B4-BE49-F238E27FC236}">
                <a16:creationId xmlns:a16="http://schemas.microsoft.com/office/drawing/2014/main" id="{416A2A25-CF81-47B5-90E6-593657E78413}"/>
              </a:ext>
            </a:extLst>
          </p:cNvPr>
          <p:cNvPicPr>
            <a:picLocks noGrp="1" noChangeAspect="1"/>
          </p:cNvPicPr>
          <p:nvPr>
            <p:ph idx="1"/>
          </p:nvPr>
        </p:nvPicPr>
        <p:blipFill rotWithShape="1">
          <a:blip r:embed="rId2"/>
          <a:srcRect r="7802"/>
          <a:stretch/>
        </p:blipFill>
        <p:spPr>
          <a:xfrm>
            <a:off x="5914417" y="1510462"/>
            <a:ext cx="3229397" cy="3419475"/>
          </a:xfrm>
          <a:prstGeom prst="rect">
            <a:avLst/>
          </a:prstGeom>
        </p:spPr>
      </p:pic>
      <p:pic>
        <p:nvPicPr>
          <p:cNvPr id="5" name="Picture 4">
            <a:extLst>
              <a:ext uri="{FF2B5EF4-FFF2-40B4-BE49-F238E27FC236}">
                <a16:creationId xmlns:a16="http://schemas.microsoft.com/office/drawing/2014/main" id="{B8473112-B087-4A9D-80B0-F0D759748822}"/>
              </a:ext>
            </a:extLst>
          </p:cNvPr>
          <p:cNvPicPr>
            <a:picLocks noChangeAspect="1"/>
          </p:cNvPicPr>
          <p:nvPr/>
        </p:nvPicPr>
        <p:blipFill>
          <a:blip r:embed="rId3"/>
          <a:stretch>
            <a:fillRect/>
          </a:stretch>
        </p:blipFill>
        <p:spPr>
          <a:xfrm>
            <a:off x="4071773" y="2823428"/>
            <a:ext cx="2581275" cy="628650"/>
          </a:xfrm>
          <a:prstGeom prst="rect">
            <a:avLst/>
          </a:prstGeom>
        </p:spPr>
      </p:pic>
      <p:sp>
        <p:nvSpPr>
          <p:cNvPr id="7" name="TextBox 6">
            <a:extLst>
              <a:ext uri="{FF2B5EF4-FFF2-40B4-BE49-F238E27FC236}">
                <a16:creationId xmlns:a16="http://schemas.microsoft.com/office/drawing/2014/main" id="{B0FD727A-23F9-4F4D-9CD3-7626ADAB91DA}"/>
              </a:ext>
            </a:extLst>
          </p:cNvPr>
          <p:cNvSpPr txBox="1"/>
          <p:nvPr/>
        </p:nvSpPr>
        <p:spPr>
          <a:xfrm>
            <a:off x="1891862" y="1392267"/>
            <a:ext cx="4761186" cy="3416320"/>
          </a:xfrm>
          <a:prstGeom prst="rect">
            <a:avLst/>
          </a:prstGeom>
          <a:noFill/>
        </p:spPr>
        <p:txBody>
          <a:bodyPr wrap="square">
            <a:spAutoFit/>
          </a:bodyPr>
          <a:lstStyle/>
          <a:p>
            <a:pPr marL="285750" indent="-285750" algn="l">
              <a:buFont typeface="Wingdings" panose="05000000000000000000" pitchFamily="2" charset="2"/>
              <a:buChar char="§"/>
            </a:pPr>
            <a:r>
              <a:rPr lang="en-US" sz="1800" b="0" i="0" u="none" strike="noStrike" baseline="0" dirty="0">
                <a:latin typeface="MinionPro-Regular"/>
              </a:rPr>
              <a:t>The only difference from vanilla Momentum optimization is that the gradient is measured at </a:t>
            </a:r>
            <a:r>
              <a:rPr lang="en-US" sz="1800" b="0" i="1" u="none" strike="noStrike" baseline="0" dirty="0">
                <a:latin typeface="MinionPro-It"/>
              </a:rPr>
              <a:t>θ </a:t>
            </a:r>
            <a:r>
              <a:rPr lang="en-US" sz="1800" b="0" i="0" u="none" strike="noStrike" baseline="0" dirty="0">
                <a:latin typeface="MinionPro-Regular"/>
              </a:rPr>
              <a:t>+ </a:t>
            </a:r>
            <a:r>
              <a:rPr lang="en-US" sz="1800" b="0" i="1" u="none" strike="noStrike" baseline="0" dirty="0">
                <a:latin typeface="MinionPro-It"/>
              </a:rPr>
              <a:t>β</a:t>
            </a:r>
            <a:r>
              <a:rPr lang="en-US" sz="1800" b="1" i="0" u="none" strike="noStrike" baseline="0" dirty="0">
                <a:latin typeface="MinionPro-Bold"/>
              </a:rPr>
              <a:t>m </a:t>
            </a:r>
            <a:r>
              <a:rPr lang="en-US" sz="1800" b="0" i="0" u="none" strike="noStrike" baseline="0" dirty="0">
                <a:latin typeface="MinionPro-Regular"/>
              </a:rPr>
              <a:t>rather than at </a:t>
            </a:r>
            <a:r>
              <a:rPr lang="en-US" sz="1800" b="0" i="1" u="none" strike="noStrike" baseline="0" dirty="0">
                <a:latin typeface="MinionPro-It"/>
              </a:rPr>
              <a:t>θ</a:t>
            </a:r>
            <a:r>
              <a:rPr lang="en-US" sz="1800" b="0" i="0" u="none" strike="noStrike" baseline="0" dirty="0">
                <a:latin typeface="MinionPro-Regular"/>
              </a:rPr>
              <a:t>.</a:t>
            </a:r>
          </a:p>
          <a:p>
            <a:pPr marL="285750" indent="-285750" algn="l">
              <a:buFont typeface="Wingdings" panose="05000000000000000000" pitchFamily="2" charset="2"/>
              <a:buChar char="§"/>
            </a:pPr>
            <a:r>
              <a:rPr lang="en-US" sz="1800" b="0" i="0" u="none" strike="noStrike" baseline="0" dirty="0">
                <a:latin typeface="MinionPro-Regular"/>
              </a:rPr>
              <a:t>This small tweak works because in general the momentum vector will be pointing in the right direction</a:t>
            </a:r>
            <a:endParaRPr lang="en-US" dirty="0">
              <a:latin typeface="MinionPro-Regular"/>
            </a:endParaRPr>
          </a:p>
          <a:p>
            <a:pPr marL="285750" indent="-285750" algn="l">
              <a:buFont typeface="Wingdings" panose="05000000000000000000" pitchFamily="2" charset="2"/>
              <a:buChar char="§"/>
            </a:pPr>
            <a:endParaRPr lang="en-US" sz="1800" b="0" i="0" u="none" strike="noStrike" baseline="0" dirty="0">
              <a:latin typeface="MinionPro-Regular"/>
            </a:endParaRPr>
          </a:p>
          <a:p>
            <a:pPr marL="285750" indent="-285750" algn="l">
              <a:buFont typeface="Wingdings" panose="05000000000000000000" pitchFamily="2" charset="2"/>
              <a:buChar char="§"/>
            </a:pPr>
            <a:endParaRPr lang="en-US" dirty="0">
              <a:latin typeface="MinionPro-Regular"/>
            </a:endParaRPr>
          </a:p>
          <a:p>
            <a:pPr marL="285750" indent="-285750" algn="l">
              <a:buFont typeface="Wingdings" panose="05000000000000000000" pitchFamily="2" charset="2"/>
              <a:buChar char="§"/>
            </a:pPr>
            <a:r>
              <a:rPr lang="en-US" sz="1800" b="0" i="0" u="none" strike="noStrike" baseline="0" dirty="0">
                <a:latin typeface="MinionPro-Regular"/>
              </a:rPr>
              <a:t>where </a:t>
            </a:r>
            <a:r>
              <a:rPr lang="en-US" sz="1800" b="0" i="0" u="none" strike="noStrike" baseline="0" dirty="0">
                <a:latin typeface="Symbola"/>
              </a:rPr>
              <a:t>∇</a:t>
            </a:r>
            <a:r>
              <a:rPr lang="en-US" sz="1800" b="0" i="0" u="none" strike="noStrike" baseline="0" dirty="0">
                <a:latin typeface="MinionPro-Regular"/>
              </a:rPr>
              <a:t>1 represents the gradient of the cost function measured at the starting point </a:t>
            </a:r>
            <a:r>
              <a:rPr lang="en-US" sz="1800" b="0" i="1" u="none" strike="noStrike" baseline="0" dirty="0">
                <a:latin typeface="MinionPro-It"/>
              </a:rPr>
              <a:t>θ</a:t>
            </a:r>
            <a:r>
              <a:rPr lang="en-US" sz="1800" b="0" i="0" u="none" strike="noStrike" baseline="0" dirty="0">
                <a:latin typeface="MinionPro-Regular"/>
              </a:rPr>
              <a:t>, and </a:t>
            </a:r>
            <a:r>
              <a:rPr lang="en-US" sz="1800" b="0" i="0" u="none" strike="noStrike" baseline="0" dirty="0">
                <a:latin typeface="Symbola"/>
              </a:rPr>
              <a:t>∇</a:t>
            </a:r>
            <a:r>
              <a:rPr lang="en-US" sz="1800" b="0" i="0" u="none" strike="noStrike" baseline="0" dirty="0">
                <a:latin typeface="MinionPro-Regular"/>
              </a:rPr>
              <a:t>2 represents the gradient at the point located at </a:t>
            </a:r>
            <a:r>
              <a:rPr lang="en-US" sz="1800" b="0" i="1" u="none" strike="noStrike" baseline="0" dirty="0">
                <a:latin typeface="MinionPro-It"/>
              </a:rPr>
              <a:t>θ </a:t>
            </a:r>
            <a:r>
              <a:rPr lang="en-US" sz="1800" b="0" i="0" u="none" strike="noStrike" baseline="0" dirty="0">
                <a:latin typeface="MinionPro-Regular"/>
              </a:rPr>
              <a:t>+ </a:t>
            </a:r>
            <a:r>
              <a:rPr lang="en-US" sz="1800" b="0" i="1" u="none" strike="noStrike" baseline="0" dirty="0">
                <a:latin typeface="MinionPro-It"/>
              </a:rPr>
              <a:t>β</a:t>
            </a:r>
            <a:r>
              <a:rPr lang="en-US" sz="1800" b="1" i="0" u="none" strike="noStrike" baseline="0" dirty="0">
                <a:latin typeface="MinionPro-Bold"/>
              </a:rPr>
              <a:t>m</a:t>
            </a:r>
            <a:r>
              <a:rPr lang="en-US" sz="1800" b="0" i="0" u="none" strike="noStrike" baseline="0" dirty="0">
                <a:latin typeface="MinionPro-Regular"/>
              </a:rPr>
              <a:t>)</a:t>
            </a:r>
            <a:endParaRPr lang="en-US" dirty="0"/>
          </a:p>
        </p:txBody>
      </p:sp>
    </p:spTree>
    <p:extLst>
      <p:ext uri="{BB962C8B-B14F-4D97-AF65-F5344CB8AC3E}">
        <p14:creationId xmlns:p14="http://schemas.microsoft.com/office/powerpoint/2010/main" val="3162147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0F0225-EB89-4660-A1AC-526037752588}"/>
              </a:ext>
            </a:extLst>
          </p:cNvPr>
          <p:cNvSpPr>
            <a:spLocks noGrp="1"/>
          </p:cNvSpPr>
          <p:nvPr>
            <p:ph type="title"/>
          </p:nvPr>
        </p:nvSpPr>
        <p:spPr/>
        <p:txBody>
          <a:bodyPr/>
          <a:lstStyle/>
          <a:p>
            <a:r>
              <a:rPr lang="en-US" dirty="0"/>
              <a:t>RMS Optimization </a:t>
            </a:r>
          </a:p>
        </p:txBody>
      </p:sp>
      <p:sp>
        <p:nvSpPr>
          <p:cNvPr id="3" name="Content Placeholder 2">
            <a:extLst>
              <a:ext uri="{FF2B5EF4-FFF2-40B4-BE49-F238E27FC236}">
                <a16:creationId xmlns:a16="http://schemas.microsoft.com/office/drawing/2014/main" id="{058E05A3-C3C0-4BBE-BEA4-B2623487EF1D}"/>
              </a:ext>
            </a:extLst>
          </p:cNvPr>
          <p:cNvSpPr>
            <a:spLocks noGrp="1"/>
          </p:cNvSpPr>
          <p:nvPr>
            <p:ph idx="1"/>
          </p:nvPr>
        </p:nvSpPr>
        <p:spPr>
          <a:xfrm>
            <a:off x="1984664" y="1268361"/>
            <a:ext cx="6938619" cy="3420136"/>
          </a:xfrm>
        </p:spPr>
        <p:txBody>
          <a:bodyPr/>
          <a:lstStyle/>
          <a:p>
            <a:pPr algn="l"/>
            <a:r>
              <a:rPr lang="en-US" sz="1800" dirty="0">
                <a:latin typeface="MinionPro-Regular"/>
              </a:rPr>
              <a:t>A</a:t>
            </a:r>
            <a:r>
              <a:rPr lang="en-US" sz="1800" b="0" i="0" u="none" strike="noStrike" baseline="0" dirty="0">
                <a:latin typeface="MinionPro-Regular"/>
              </a:rPr>
              <a:t>ccumulating only the gradients from the most recent iterations (as opposed to all the gradients since the beginning of training).</a:t>
            </a:r>
          </a:p>
          <a:p>
            <a:pPr algn="l"/>
            <a:r>
              <a:rPr lang="en-US" sz="1800" dirty="0">
                <a:latin typeface="MinionPro-Regular"/>
              </a:rPr>
              <a:t>I</a:t>
            </a:r>
            <a:r>
              <a:rPr lang="en-US" sz="1800" b="0" i="0" u="none" strike="noStrike" baseline="0" dirty="0">
                <a:latin typeface="MinionPro-Regular"/>
              </a:rPr>
              <a:t>t does so by using exponential decay in the first step.</a:t>
            </a:r>
          </a:p>
          <a:p>
            <a:pPr algn="l"/>
            <a:r>
              <a:rPr lang="en-US" sz="1800" b="0" i="0" u="none" strike="noStrike" baseline="0" dirty="0">
                <a:latin typeface="MinionPro-Regular"/>
              </a:rPr>
              <a:t>generally performs better than Momentum optimization and </a:t>
            </a:r>
            <a:r>
              <a:rPr lang="en-US" sz="1800" b="0" i="0" u="none" strike="noStrike" baseline="0" dirty="0" err="1">
                <a:latin typeface="MinionPro-Regular"/>
              </a:rPr>
              <a:t>Nesterov</a:t>
            </a:r>
            <a:r>
              <a:rPr lang="en-US" sz="1800" b="0" i="0" u="none" strike="noStrike" baseline="0" dirty="0">
                <a:latin typeface="MinionPro-Regular"/>
              </a:rPr>
              <a:t> Accelerated Gradients. </a:t>
            </a:r>
          </a:p>
          <a:p>
            <a:pPr algn="l"/>
            <a:r>
              <a:rPr lang="en-US" sz="1800" b="0" i="0" u="none" strike="noStrike" baseline="0" dirty="0">
                <a:latin typeface="MinionPro-Regular"/>
              </a:rPr>
              <a:t>In fact, it was the preferred optimization algorithm of many researchers until Adam optimization came around.</a:t>
            </a:r>
            <a:endParaRPr lang="en-US" dirty="0"/>
          </a:p>
        </p:txBody>
      </p:sp>
      <p:pic>
        <p:nvPicPr>
          <p:cNvPr id="6" name="Picture 5">
            <a:extLst>
              <a:ext uri="{FF2B5EF4-FFF2-40B4-BE49-F238E27FC236}">
                <a16:creationId xmlns:a16="http://schemas.microsoft.com/office/drawing/2014/main" id="{97F83DCF-92BD-4622-A32A-22438FC0819A}"/>
              </a:ext>
            </a:extLst>
          </p:cNvPr>
          <p:cNvPicPr>
            <a:picLocks noChangeAspect="1"/>
          </p:cNvPicPr>
          <p:nvPr/>
        </p:nvPicPr>
        <p:blipFill>
          <a:blip r:embed="rId2"/>
          <a:stretch>
            <a:fillRect/>
          </a:stretch>
        </p:blipFill>
        <p:spPr>
          <a:xfrm>
            <a:off x="2880399" y="3768135"/>
            <a:ext cx="3143250" cy="704850"/>
          </a:xfrm>
          <a:prstGeom prst="rect">
            <a:avLst/>
          </a:prstGeom>
        </p:spPr>
      </p:pic>
    </p:spTree>
    <p:extLst>
      <p:ext uri="{BB962C8B-B14F-4D97-AF65-F5344CB8AC3E}">
        <p14:creationId xmlns:p14="http://schemas.microsoft.com/office/powerpoint/2010/main" val="39389012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Introduction to ANN</a:t>
            </a:r>
          </a:p>
        </p:txBody>
      </p:sp>
      <p:sp>
        <p:nvSpPr>
          <p:cNvPr id="4" name="Content Placeholder 3">
            <a:extLst>
              <a:ext uri="{FF2B5EF4-FFF2-40B4-BE49-F238E27FC236}">
                <a16:creationId xmlns:a16="http://schemas.microsoft.com/office/drawing/2014/main" id="{7AE21D8C-2E4E-4C97-A0F2-F101A7163891}"/>
              </a:ext>
            </a:extLst>
          </p:cNvPr>
          <p:cNvSpPr>
            <a:spLocks noGrp="1"/>
          </p:cNvSpPr>
          <p:nvPr>
            <p:ph idx="1"/>
          </p:nvPr>
        </p:nvSpPr>
        <p:spPr>
          <a:xfrm>
            <a:off x="1984664" y="1268361"/>
            <a:ext cx="7313340" cy="3420136"/>
          </a:xfrm>
        </p:spPr>
        <p:txBody>
          <a:bodyPr/>
          <a:lstStyle/>
          <a:p>
            <a:r>
              <a:rPr lang="en-US" dirty="0"/>
              <a:t>First introduced back in 1943 by the Warren McCulloch .</a:t>
            </a:r>
          </a:p>
          <a:p>
            <a:r>
              <a:rPr lang="en-US" dirty="0"/>
              <a:t>Successes of ANNs until the 1960s.</a:t>
            </a:r>
          </a:p>
          <a:p>
            <a:r>
              <a:rPr lang="en-US" dirty="0"/>
              <a:t>In the early 1980s there was a revival of interest in ANNs as new network architectures.</a:t>
            </a:r>
          </a:p>
          <a:p>
            <a:r>
              <a:rPr lang="en-US" dirty="0"/>
              <a:t>By the 1990s, powerful alternative Machine Learning techniques.</a:t>
            </a:r>
          </a:p>
        </p:txBody>
      </p:sp>
    </p:spTree>
    <p:extLst>
      <p:ext uri="{BB962C8B-B14F-4D97-AF65-F5344CB8AC3E}">
        <p14:creationId xmlns:p14="http://schemas.microsoft.com/office/powerpoint/2010/main" val="4103309497"/>
      </p:ext>
    </p:extLst>
  </p:cSld>
  <p:clrMapOvr>
    <a:masterClrMapping/>
  </p:clrMapOvr>
  <mc:AlternateContent xmlns:mc="http://schemas.openxmlformats.org/markup-compatibility/2006" xmlns:p14="http://schemas.microsoft.com/office/powerpoint/2010/main">
    <mc:Choice Requires="p14">
      <p:transition spd="slow" p14:dur="2000" advTm="2412"/>
    </mc:Choice>
    <mc:Fallback xmlns="">
      <p:transition spd="slow" advTm="2412"/>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6329A-FC81-47D6-B0C6-1B37B3703092}"/>
              </a:ext>
            </a:extLst>
          </p:cNvPr>
          <p:cNvSpPr>
            <a:spLocks noGrp="1"/>
          </p:cNvSpPr>
          <p:nvPr>
            <p:ph type="title"/>
          </p:nvPr>
        </p:nvSpPr>
        <p:spPr/>
        <p:txBody>
          <a:bodyPr/>
          <a:lstStyle/>
          <a:p>
            <a:r>
              <a:rPr lang="en-US" dirty="0"/>
              <a:t>Adam Optimization</a:t>
            </a:r>
          </a:p>
        </p:txBody>
      </p:sp>
      <p:sp>
        <p:nvSpPr>
          <p:cNvPr id="3" name="Content Placeholder 2">
            <a:extLst>
              <a:ext uri="{FF2B5EF4-FFF2-40B4-BE49-F238E27FC236}">
                <a16:creationId xmlns:a16="http://schemas.microsoft.com/office/drawing/2014/main" id="{848122D7-DD9D-4AD5-9054-8BC87C8BA720}"/>
              </a:ext>
            </a:extLst>
          </p:cNvPr>
          <p:cNvSpPr>
            <a:spLocks noGrp="1"/>
          </p:cNvSpPr>
          <p:nvPr>
            <p:ph idx="1"/>
          </p:nvPr>
        </p:nvSpPr>
        <p:spPr/>
        <p:txBody>
          <a:bodyPr/>
          <a:lstStyle/>
          <a:p>
            <a:pPr algn="l"/>
            <a:r>
              <a:rPr lang="en-US" sz="1800" dirty="0">
                <a:latin typeface="MinionPro-Regular"/>
              </a:rPr>
              <a:t>S</a:t>
            </a:r>
            <a:r>
              <a:rPr lang="en-US" sz="1800" b="0" i="0" u="none" strike="noStrike" baseline="0" dirty="0">
                <a:latin typeface="MinionPro-Regular"/>
              </a:rPr>
              <a:t>tands for </a:t>
            </a:r>
            <a:r>
              <a:rPr lang="en-US" sz="1800" b="0" i="1" u="none" strike="noStrike" baseline="0" dirty="0">
                <a:latin typeface="MinionPro-It"/>
              </a:rPr>
              <a:t>adaptive moment estimation</a:t>
            </a:r>
            <a:r>
              <a:rPr lang="en-US" sz="1800" dirty="0">
                <a:latin typeface="MinionPro-Regular"/>
              </a:rPr>
              <a:t>.</a:t>
            </a:r>
          </a:p>
          <a:p>
            <a:pPr algn="l"/>
            <a:r>
              <a:rPr lang="en-US" sz="1800" dirty="0">
                <a:latin typeface="MinionPro-Regular"/>
              </a:rPr>
              <a:t>C</a:t>
            </a:r>
            <a:r>
              <a:rPr lang="en-US" sz="1800" b="0" i="0" u="none" strike="noStrike" baseline="0" dirty="0">
                <a:latin typeface="MinionPro-Regular"/>
              </a:rPr>
              <a:t>ombines the ideas of </a:t>
            </a:r>
            <a:r>
              <a:rPr lang="en-US" sz="1800" b="0" i="0" u="none" strike="noStrike" baseline="0" dirty="0">
                <a:solidFill>
                  <a:srgbClr val="FF0000"/>
                </a:solidFill>
                <a:latin typeface="MinionPro-Regular"/>
              </a:rPr>
              <a:t>Momentum optimization and </a:t>
            </a:r>
            <a:r>
              <a:rPr lang="en-US" sz="1800" b="0" i="0" u="none" strike="noStrike" baseline="0" dirty="0" err="1">
                <a:solidFill>
                  <a:srgbClr val="FF0000"/>
                </a:solidFill>
                <a:latin typeface="MinionPro-Regular"/>
              </a:rPr>
              <a:t>RMSProp</a:t>
            </a:r>
            <a:r>
              <a:rPr lang="en-US" sz="1800" b="0" i="0" u="none" strike="noStrike" baseline="0" dirty="0">
                <a:latin typeface="MinionPro-Regular"/>
              </a:rPr>
              <a:t>.</a:t>
            </a:r>
          </a:p>
          <a:p>
            <a:pPr algn="l"/>
            <a:r>
              <a:rPr lang="en-US" sz="1800" b="0" i="0" u="none" strike="noStrike" baseline="0" dirty="0">
                <a:latin typeface="MinionPro-Regular"/>
              </a:rPr>
              <a:t>Steps 3 and 4 are somewhat of a technical detail: since </a:t>
            </a:r>
            <a:r>
              <a:rPr lang="en-US" sz="1800" b="1" i="0" u="none" strike="noStrike" baseline="0" dirty="0">
                <a:latin typeface="MinionPro-Bold"/>
              </a:rPr>
              <a:t>m </a:t>
            </a:r>
            <a:r>
              <a:rPr lang="en-US" sz="1800" b="0" i="0" u="none" strike="noStrike" baseline="0" dirty="0">
                <a:latin typeface="MinionPro-Regular"/>
              </a:rPr>
              <a:t>and </a:t>
            </a:r>
            <a:r>
              <a:rPr lang="en-US" sz="1800" b="1" i="0" u="none" strike="noStrike" baseline="0" dirty="0">
                <a:latin typeface="MinionPro-Bold"/>
              </a:rPr>
              <a:t>s </a:t>
            </a:r>
            <a:r>
              <a:rPr lang="en-US" sz="1800" b="0" i="0" u="none" strike="noStrike" baseline="0" dirty="0">
                <a:latin typeface="MinionPro-Regular"/>
              </a:rPr>
              <a:t>are initialized at 0, they will be biased toward 0 at the beginning of training, so these two steps will help boost </a:t>
            </a:r>
            <a:r>
              <a:rPr lang="en-US" sz="1800" b="1" i="0" u="none" strike="noStrike" baseline="0" dirty="0">
                <a:latin typeface="MinionPro-Bold"/>
              </a:rPr>
              <a:t>m </a:t>
            </a:r>
            <a:r>
              <a:rPr lang="en-US" sz="1800" b="0" i="0" u="none" strike="noStrike" baseline="0" dirty="0">
                <a:latin typeface="MinionPro-Regular"/>
              </a:rPr>
              <a:t>and </a:t>
            </a:r>
            <a:r>
              <a:rPr lang="en-US" sz="1800" b="1" i="0" u="none" strike="noStrike" baseline="0" dirty="0">
                <a:latin typeface="MinionPro-Bold"/>
              </a:rPr>
              <a:t>s </a:t>
            </a:r>
            <a:r>
              <a:rPr lang="en-US" sz="1800" b="0" i="0" u="none" strike="noStrike" baseline="0" dirty="0">
                <a:latin typeface="MinionPro-Regular"/>
              </a:rPr>
              <a:t>at the beginning of training.</a:t>
            </a:r>
          </a:p>
          <a:p>
            <a:pPr algn="l"/>
            <a:endParaRPr lang="en-US" sz="1800" b="0" i="0" u="none" strike="noStrike" baseline="0" dirty="0">
              <a:latin typeface="MinionPro-Regular"/>
            </a:endParaRPr>
          </a:p>
        </p:txBody>
      </p:sp>
      <p:pic>
        <p:nvPicPr>
          <p:cNvPr id="4" name="Picture 3">
            <a:extLst>
              <a:ext uri="{FF2B5EF4-FFF2-40B4-BE49-F238E27FC236}">
                <a16:creationId xmlns:a16="http://schemas.microsoft.com/office/drawing/2014/main" id="{64A037B1-90C3-4B95-85A2-6D99D7BF737B}"/>
              </a:ext>
            </a:extLst>
          </p:cNvPr>
          <p:cNvPicPr>
            <a:picLocks noChangeAspect="1"/>
          </p:cNvPicPr>
          <p:nvPr/>
        </p:nvPicPr>
        <p:blipFill>
          <a:blip r:embed="rId2"/>
          <a:stretch>
            <a:fillRect/>
          </a:stretch>
        </p:blipFill>
        <p:spPr>
          <a:xfrm>
            <a:off x="6371737" y="2978429"/>
            <a:ext cx="2781300" cy="2181225"/>
          </a:xfrm>
          <a:prstGeom prst="rect">
            <a:avLst/>
          </a:prstGeom>
        </p:spPr>
      </p:pic>
      <p:sp>
        <p:nvSpPr>
          <p:cNvPr id="6" name="TextBox 5">
            <a:extLst>
              <a:ext uri="{FF2B5EF4-FFF2-40B4-BE49-F238E27FC236}">
                <a16:creationId xmlns:a16="http://schemas.microsoft.com/office/drawing/2014/main" id="{BE776745-5579-41BC-B995-120A9BDB0965}"/>
              </a:ext>
            </a:extLst>
          </p:cNvPr>
          <p:cNvSpPr txBox="1"/>
          <p:nvPr/>
        </p:nvSpPr>
        <p:spPr>
          <a:xfrm>
            <a:off x="1966379" y="3875139"/>
            <a:ext cx="4587764" cy="584775"/>
          </a:xfrm>
          <a:prstGeom prst="rect">
            <a:avLst/>
          </a:prstGeom>
          <a:noFill/>
        </p:spPr>
        <p:txBody>
          <a:bodyPr wrap="square">
            <a:spAutoFit/>
          </a:bodyPr>
          <a:lstStyle/>
          <a:p>
            <a:pPr algn="l"/>
            <a:r>
              <a:rPr lang="en-US" sz="1400" b="0" i="1" u="none" strike="noStrike" baseline="0" dirty="0">
                <a:solidFill>
                  <a:schemeClr val="tx2">
                    <a:lumMod val="60000"/>
                    <a:lumOff val="40000"/>
                  </a:schemeClr>
                </a:solidFill>
                <a:latin typeface="MinionPro-It"/>
              </a:rPr>
              <a:t>Initialize β</a:t>
            </a:r>
            <a:r>
              <a:rPr lang="en-US" sz="600" b="0" i="0" u="none" strike="noStrike" baseline="0" dirty="0">
                <a:solidFill>
                  <a:schemeClr val="tx2">
                    <a:lumMod val="60000"/>
                    <a:lumOff val="40000"/>
                  </a:schemeClr>
                </a:solidFill>
                <a:latin typeface="MinionPro-Regular"/>
              </a:rPr>
              <a:t>1 </a:t>
            </a:r>
            <a:r>
              <a:rPr lang="en-US" sz="1400" dirty="0">
                <a:solidFill>
                  <a:schemeClr val="tx2">
                    <a:lumMod val="60000"/>
                    <a:lumOff val="40000"/>
                  </a:schemeClr>
                </a:solidFill>
                <a:latin typeface="MinionPro-Regular"/>
              </a:rPr>
              <a:t>=</a:t>
            </a:r>
            <a:r>
              <a:rPr lang="en-US" sz="1400" b="0" i="0" u="none" strike="noStrike" baseline="0" dirty="0">
                <a:solidFill>
                  <a:schemeClr val="tx2">
                    <a:lumMod val="60000"/>
                    <a:lumOff val="40000"/>
                  </a:schemeClr>
                </a:solidFill>
                <a:latin typeface="MinionPro-Regular"/>
              </a:rPr>
              <a:t> 0.9, </a:t>
            </a:r>
            <a:r>
              <a:rPr lang="en-US" sz="1400" b="0" i="1" u="none" strike="noStrike" baseline="0" dirty="0">
                <a:solidFill>
                  <a:schemeClr val="tx2">
                    <a:lumMod val="60000"/>
                    <a:lumOff val="40000"/>
                  </a:schemeClr>
                </a:solidFill>
                <a:latin typeface="MinionPro-It"/>
              </a:rPr>
              <a:t>β</a:t>
            </a:r>
            <a:r>
              <a:rPr lang="en-US" sz="600" b="0" i="0" u="none" strike="noStrike" baseline="0" dirty="0">
                <a:solidFill>
                  <a:schemeClr val="tx2">
                    <a:lumMod val="60000"/>
                    <a:lumOff val="40000"/>
                  </a:schemeClr>
                </a:solidFill>
                <a:latin typeface="MinionPro-Regular"/>
              </a:rPr>
              <a:t>2 </a:t>
            </a:r>
            <a:r>
              <a:rPr lang="en-US" sz="1400" b="0" i="0" u="none" strike="noStrike" baseline="0" dirty="0">
                <a:solidFill>
                  <a:schemeClr val="tx2">
                    <a:lumMod val="60000"/>
                    <a:lumOff val="40000"/>
                  </a:schemeClr>
                </a:solidFill>
                <a:latin typeface="MinionPro-Regular"/>
              </a:rPr>
              <a:t>=0.999, </a:t>
            </a:r>
            <a:r>
              <a:rPr lang="el-GR" sz="1400" b="0" i="1" u="none" strike="noStrike" baseline="0" dirty="0">
                <a:solidFill>
                  <a:schemeClr val="tx2">
                    <a:lumMod val="60000"/>
                    <a:lumOff val="40000"/>
                  </a:schemeClr>
                </a:solidFill>
                <a:latin typeface="MinionPro-It"/>
              </a:rPr>
              <a:t>η </a:t>
            </a:r>
            <a:r>
              <a:rPr lang="el-GR" sz="1400" b="0" i="0" u="none" strike="noStrike" baseline="0" dirty="0">
                <a:solidFill>
                  <a:schemeClr val="tx2">
                    <a:lumMod val="60000"/>
                    <a:lumOff val="40000"/>
                  </a:schemeClr>
                </a:solidFill>
                <a:latin typeface="MinionPro-Regular"/>
              </a:rPr>
              <a:t>= 0.001</a:t>
            </a:r>
            <a:endParaRPr lang="en-US" sz="1400" b="0" i="0" u="none" strike="noStrike" baseline="0" dirty="0">
              <a:solidFill>
                <a:schemeClr val="tx2">
                  <a:lumMod val="60000"/>
                  <a:lumOff val="40000"/>
                </a:schemeClr>
              </a:solidFill>
              <a:latin typeface="MinionPro-Regular"/>
            </a:endParaRPr>
          </a:p>
          <a:p>
            <a:pPr algn="l"/>
            <a:r>
              <a:rPr lang="en-US" sz="1400" b="0" i="0" u="none" strike="noStrike" baseline="0" dirty="0">
                <a:solidFill>
                  <a:schemeClr val="tx2">
                    <a:lumMod val="60000"/>
                    <a:lumOff val="40000"/>
                  </a:schemeClr>
                </a:solidFill>
                <a:latin typeface="MinionPro-Regular"/>
              </a:rPr>
              <a:t>term </a:t>
            </a:r>
            <a:r>
              <a:rPr lang="en-US" b="0" i="0" u="none" strike="noStrike" baseline="0" dirty="0">
                <a:solidFill>
                  <a:schemeClr val="tx2">
                    <a:lumMod val="60000"/>
                    <a:lumOff val="40000"/>
                  </a:schemeClr>
                </a:solidFill>
                <a:latin typeface="Symbola"/>
              </a:rPr>
              <a:t>ϵ </a:t>
            </a:r>
            <a:r>
              <a:rPr lang="en-US" sz="1400" b="0" i="0" u="none" strike="noStrike" baseline="0" dirty="0">
                <a:solidFill>
                  <a:schemeClr val="tx2">
                    <a:lumMod val="60000"/>
                    <a:lumOff val="40000"/>
                  </a:schemeClr>
                </a:solidFill>
                <a:latin typeface="MinionPro-Regular"/>
              </a:rPr>
              <a:t>initialized to a tiny number 10</a:t>
            </a:r>
            <a:r>
              <a:rPr lang="en-US" sz="600" b="0" i="0" u="none" strike="noStrike" baseline="0" dirty="0">
                <a:solidFill>
                  <a:schemeClr val="tx2">
                    <a:lumMod val="60000"/>
                    <a:lumOff val="40000"/>
                  </a:schemeClr>
                </a:solidFill>
                <a:latin typeface="MinionPro-Regular"/>
              </a:rPr>
              <a:t>–8</a:t>
            </a:r>
            <a:r>
              <a:rPr lang="en-US" sz="1400" dirty="0">
                <a:solidFill>
                  <a:schemeClr val="tx2">
                    <a:lumMod val="60000"/>
                    <a:lumOff val="40000"/>
                  </a:schemeClr>
                </a:solidFill>
                <a:latin typeface="MinionPro-Regular"/>
              </a:rPr>
              <a:t> to avoid division by 0.</a:t>
            </a:r>
            <a:endParaRPr lang="en-US" sz="1400" dirty="0">
              <a:solidFill>
                <a:schemeClr val="tx2">
                  <a:lumMod val="60000"/>
                  <a:lumOff val="40000"/>
                </a:schemeClr>
              </a:solidFill>
            </a:endParaRPr>
          </a:p>
        </p:txBody>
      </p:sp>
    </p:spTree>
    <p:extLst>
      <p:ext uri="{BB962C8B-B14F-4D97-AF65-F5344CB8AC3E}">
        <p14:creationId xmlns:p14="http://schemas.microsoft.com/office/powerpoint/2010/main" val="2760666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0574E-105B-46D1-A35F-383648DA9758}"/>
              </a:ext>
            </a:extLst>
          </p:cNvPr>
          <p:cNvSpPr>
            <a:spLocks noGrp="1"/>
          </p:cNvSpPr>
          <p:nvPr>
            <p:ph type="title"/>
          </p:nvPr>
        </p:nvSpPr>
        <p:spPr/>
        <p:txBody>
          <a:bodyPr/>
          <a:lstStyle/>
          <a:p>
            <a:r>
              <a:rPr lang="en-US" dirty="0"/>
              <a:t>Difference between optimizers</a:t>
            </a:r>
          </a:p>
        </p:txBody>
      </p:sp>
      <p:pic>
        <p:nvPicPr>
          <p:cNvPr id="2050" name="Picture 2" descr="Adam — latest trends in deep learning optimization.">
            <a:extLst>
              <a:ext uri="{FF2B5EF4-FFF2-40B4-BE49-F238E27FC236}">
                <a16:creationId xmlns:a16="http://schemas.microsoft.com/office/drawing/2014/main" id="{ECC62693-D83C-4749-A5F3-AFFFFB5C58D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680139" y="1441998"/>
            <a:ext cx="5202620" cy="36029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310980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FD6A9F-3A3A-42ED-9D27-E6CB444E116B}"/>
              </a:ext>
            </a:extLst>
          </p:cNvPr>
          <p:cNvSpPr>
            <a:spLocks noGrp="1"/>
          </p:cNvSpPr>
          <p:nvPr>
            <p:ph type="title"/>
          </p:nvPr>
        </p:nvSpPr>
        <p:spPr/>
        <p:txBody>
          <a:bodyPr/>
          <a:lstStyle/>
          <a:p>
            <a:r>
              <a:rPr lang="en-US" dirty="0"/>
              <a:t>Learning rate curves</a:t>
            </a:r>
          </a:p>
        </p:txBody>
      </p:sp>
      <p:pic>
        <p:nvPicPr>
          <p:cNvPr id="1026" name="Picture 2" descr="Understanding Learning Rate - Towards Data Science">
            <a:extLst>
              <a:ext uri="{FF2B5EF4-FFF2-40B4-BE49-F238E27FC236}">
                <a16:creationId xmlns:a16="http://schemas.microsoft.com/office/drawing/2014/main" id="{3D940F0D-8595-46AF-858E-8E1196FFF3C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443978" y="1268413"/>
            <a:ext cx="3791157" cy="3419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761127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259DC2-AD10-443E-9B0F-3BB7682D05F1}"/>
              </a:ext>
            </a:extLst>
          </p:cNvPr>
          <p:cNvSpPr>
            <a:spLocks noGrp="1"/>
          </p:cNvSpPr>
          <p:nvPr>
            <p:ph type="title"/>
          </p:nvPr>
        </p:nvSpPr>
        <p:spPr>
          <a:xfrm>
            <a:off x="1984664" y="151087"/>
            <a:ext cx="6709509" cy="725349"/>
          </a:xfrm>
        </p:spPr>
        <p:txBody>
          <a:bodyPr/>
          <a:lstStyle/>
          <a:p>
            <a:r>
              <a:rPr lang="en-US" dirty="0"/>
              <a:t>Learning rate techniques</a:t>
            </a:r>
          </a:p>
        </p:txBody>
      </p:sp>
      <p:sp>
        <p:nvSpPr>
          <p:cNvPr id="3" name="Content Placeholder 2">
            <a:extLst>
              <a:ext uri="{FF2B5EF4-FFF2-40B4-BE49-F238E27FC236}">
                <a16:creationId xmlns:a16="http://schemas.microsoft.com/office/drawing/2014/main" id="{71D59351-66B5-418B-AD6C-DB999D20AB7F}"/>
              </a:ext>
            </a:extLst>
          </p:cNvPr>
          <p:cNvSpPr>
            <a:spLocks noGrp="1"/>
          </p:cNvSpPr>
          <p:nvPr>
            <p:ph idx="1"/>
          </p:nvPr>
        </p:nvSpPr>
        <p:spPr>
          <a:xfrm>
            <a:off x="1984664" y="876436"/>
            <a:ext cx="7159336" cy="4115977"/>
          </a:xfrm>
        </p:spPr>
        <p:txBody>
          <a:bodyPr>
            <a:normAutofit/>
          </a:bodyPr>
          <a:lstStyle/>
          <a:p>
            <a:pPr>
              <a:buFont typeface="Wingdings" panose="05000000000000000000" pitchFamily="2" charset="2"/>
              <a:buChar char="q"/>
            </a:pPr>
            <a:r>
              <a:rPr lang="en-US" sz="1600" b="1" i="1" u="none" strike="noStrike" baseline="0" dirty="0">
                <a:latin typeface="Times New Roman" panose="02020603050405020304" pitchFamily="18" charset="0"/>
                <a:cs typeface="Times New Roman" panose="02020603050405020304" pitchFamily="18" charset="0"/>
              </a:rPr>
              <a:t>Predetermined piecewise </a:t>
            </a:r>
          </a:p>
          <a:p>
            <a:pPr marL="400050" lvl="1" indent="0">
              <a:buNone/>
            </a:pPr>
            <a:r>
              <a:rPr lang="en-US" sz="1600" b="0" i="1" u="none" strike="noStrike" baseline="0" dirty="0">
                <a:latin typeface="Times New Roman" panose="02020603050405020304" pitchFamily="18" charset="0"/>
                <a:cs typeface="Times New Roman" panose="02020603050405020304" pitchFamily="18" charset="0"/>
              </a:rPr>
              <a:t>constant learning rate </a:t>
            </a:r>
            <a:r>
              <a:rPr lang="en-US" sz="1600" b="0" i="0" u="none" strike="noStrike" baseline="0" dirty="0">
                <a:latin typeface="Times New Roman" panose="02020603050405020304" pitchFamily="18" charset="0"/>
                <a:cs typeface="Times New Roman" panose="02020603050405020304" pitchFamily="18" charset="0"/>
              </a:rPr>
              <a:t>For example, set the learning rate to </a:t>
            </a:r>
            <a:r>
              <a:rPr lang="en-US" sz="1600" b="0" i="1" u="none" strike="noStrike" baseline="0" dirty="0">
                <a:latin typeface="Times New Roman" panose="02020603050405020304" pitchFamily="18" charset="0"/>
                <a:cs typeface="Times New Roman" panose="02020603050405020304" pitchFamily="18" charset="0"/>
              </a:rPr>
              <a:t>η</a:t>
            </a:r>
            <a:r>
              <a:rPr lang="en-US" sz="1600" b="0" i="0" u="none" strike="noStrike" baseline="0" dirty="0">
                <a:latin typeface="Times New Roman" panose="02020603050405020304" pitchFamily="18" charset="0"/>
                <a:cs typeface="Times New Roman" panose="02020603050405020304" pitchFamily="18" charset="0"/>
              </a:rPr>
              <a:t>0 = 0.1 at  first, then to </a:t>
            </a:r>
            <a:r>
              <a:rPr lang="en-US" sz="1600" b="0" i="1" u="none" strike="noStrike" baseline="0" dirty="0">
                <a:latin typeface="Times New Roman" panose="02020603050405020304" pitchFamily="18" charset="0"/>
                <a:cs typeface="Times New Roman" panose="02020603050405020304" pitchFamily="18" charset="0"/>
              </a:rPr>
              <a:t>η</a:t>
            </a:r>
            <a:r>
              <a:rPr lang="en-US" sz="1600" b="0" i="0" u="none" strike="noStrike" baseline="0" dirty="0">
                <a:latin typeface="Times New Roman" panose="02020603050405020304" pitchFamily="18" charset="0"/>
                <a:cs typeface="Times New Roman" panose="02020603050405020304" pitchFamily="18" charset="0"/>
              </a:rPr>
              <a:t>1 = 0.001 after 50 epochs. </a:t>
            </a:r>
          </a:p>
          <a:p>
            <a:pPr>
              <a:buFont typeface="Wingdings" panose="05000000000000000000" pitchFamily="2" charset="2"/>
              <a:buChar char="q"/>
            </a:pPr>
            <a:r>
              <a:rPr lang="en-US" sz="1600" b="1" i="1" u="none" strike="noStrike" baseline="0" dirty="0">
                <a:latin typeface="Times New Roman" panose="02020603050405020304" pitchFamily="18" charset="0"/>
                <a:cs typeface="Times New Roman" panose="02020603050405020304" pitchFamily="18" charset="0"/>
              </a:rPr>
              <a:t>Performance scheduling</a:t>
            </a:r>
          </a:p>
          <a:p>
            <a:pPr marL="400050" lvl="1" indent="0">
              <a:buNone/>
            </a:pPr>
            <a:r>
              <a:rPr lang="en-US" sz="1600" b="0" i="0" u="none" strike="noStrike" baseline="0" dirty="0">
                <a:latin typeface="Times New Roman" panose="02020603050405020304" pitchFamily="18" charset="0"/>
                <a:cs typeface="Times New Roman" panose="02020603050405020304" pitchFamily="18" charset="0"/>
              </a:rPr>
              <a:t>Measure the validation error every </a:t>
            </a:r>
            <a:r>
              <a:rPr lang="en-US" sz="1600" b="0" i="1" u="none" strike="noStrike" baseline="0" dirty="0">
                <a:latin typeface="Times New Roman" panose="02020603050405020304" pitchFamily="18" charset="0"/>
                <a:cs typeface="Times New Roman" panose="02020603050405020304" pitchFamily="18" charset="0"/>
              </a:rPr>
              <a:t>N </a:t>
            </a:r>
            <a:r>
              <a:rPr lang="en-US" sz="1600" b="0" i="0" u="none" strike="noStrike" baseline="0" dirty="0">
                <a:latin typeface="Times New Roman" panose="02020603050405020304" pitchFamily="18" charset="0"/>
                <a:cs typeface="Times New Roman" panose="02020603050405020304" pitchFamily="18" charset="0"/>
              </a:rPr>
              <a:t>steps (just like for early stopping) and                  reduce the learning rate by a factor of </a:t>
            </a:r>
            <a:r>
              <a:rPr lang="en-US" sz="1600" b="0" i="1" u="none" strike="noStrike" baseline="0" dirty="0">
                <a:solidFill>
                  <a:srgbClr val="FF0000"/>
                </a:solidFill>
                <a:latin typeface="Times New Roman" panose="02020603050405020304" pitchFamily="18" charset="0"/>
                <a:cs typeface="Times New Roman" panose="02020603050405020304" pitchFamily="18" charset="0"/>
              </a:rPr>
              <a:t>λ</a:t>
            </a:r>
            <a:r>
              <a:rPr lang="en-US" sz="1600" b="0" i="1" u="none" strike="noStrike" baseline="0" dirty="0">
                <a:latin typeface="Times New Roman" panose="02020603050405020304" pitchFamily="18" charset="0"/>
                <a:cs typeface="Times New Roman" panose="02020603050405020304" pitchFamily="18" charset="0"/>
              </a:rPr>
              <a:t> </a:t>
            </a:r>
            <a:r>
              <a:rPr lang="en-US" sz="1600" b="0" i="0" u="none" strike="noStrike" baseline="0" dirty="0">
                <a:latin typeface="Times New Roman" panose="02020603050405020304" pitchFamily="18" charset="0"/>
                <a:cs typeface="Times New Roman" panose="02020603050405020304" pitchFamily="18" charset="0"/>
              </a:rPr>
              <a:t>when the error stops dropping.</a:t>
            </a:r>
          </a:p>
          <a:p>
            <a:pPr>
              <a:buFont typeface="Wingdings" panose="05000000000000000000" pitchFamily="2" charset="2"/>
              <a:buChar char="q"/>
            </a:pPr>
            <a:r>
              <a:rPr lang="en-US" sz="1600" b="1" i="1" u="none" strike="noStrike" baseline="0" dirty="0">
                <a:latin typeface="Times New Roman" panose="02020603050405020304" pitchFamily="18" charset="0"/>
                <a:cs typeface="Times New Roman" panose="02020603050405020304" pitchFamily="18" charset="0"/>
              </a:rPr>
              <a:t>Exponential scheduling</a:t>
            </a:r>
          </a:p>
          <a:p>
            <a:pPr marL="400050" lvl="1" indent="0">
              <a:buNone/>
            </a:pPr>
            <a:r>
              <a:rPr lang="en-US" sz="1600" b="0" i="0" u="none" strike="noStrike" baseline="0" dirty="0">
                <a:latin typeface="Times New Roman" panose="02020603050405020304" pitchFamily="18" charset="0"/>
                <a:cs typeface="Times New Roman" panose="02020603050405020304" pitchFamily="18" charset="0"/>
              </a:rPr>
              <a:t>Set the learning rate to a function of the </a:t>
            </a:r>
            <a:r>
              <a:rPr lang="en-US" sz="1600" b="0" i="0" u="none" strike="noStrike" baseline="0" dirty="0">
                <a:solidFill>
                  <a:srgbClr val="FF0000"/>
                </a:solidFill>
                <a:latin typeface="Times New Roman" panose="02020603050405020304" pitchFamily="18" charset="0"/>
                <a:cs typeface="Times New Roman" panose="02020603050405020304" pitchFamily="18" charset="0"/>
              </a:rPr>
              <a:t>iteration number </a:t>
            </a:r>
            <a:r>
              <a:rPr lang="en-US" sz="1600" b="0" i="1" u="none" strike="noStrike" baseline="0" dirty="0">
                <a:latin typeface="Times New Roman" panose="02020603050405020304" pitchFamily="18" charset="0"/>
                <a:cs typeface="Times New Roman" panose="02020603050405020304" pitchFamily="18" charset="0"/>
              </a:rPr>
              <a:t>t</a:t>
            </a:r>
            <a:r>
              <a:rPr lang="en-US" sz="1600" b="0" i="0" u="none" strike="noStrike" baseline="0" dirty="0">
                <a:latin typeface="Times New Roman" panose="02020603050405020304" pitchFamily="18" charset="0"/>
                <a:cs typeface="Times New Roman" panose="02020603050405020304" pitchFamily="18" charset="0"/>
              </a:rPr>
              <a:t>: </a:t>
            </a:r>
          </a:p>
          <a:p>
            <a:pPr marL="400050" lvl="1" indent="0">
              <a:buNone/>
            </a:pPr>
            <a:r>
              <a:rPr lang="en-US" sz="1600" b="0" i="0" u="none" strike="noStrike" baseline="0" dirty="0">
                <a:latin typeface="Times New Roman" panose="02020603050405020304" pitchFamily="18" charset="0"/>
                <a:cs typeface="Times New Roman" panose="02020603050405020304" pitchFamily="18" charset="0"/>
              </a:rPr>
              <a:t>This works great, but it requires tuning </a:t>
            </a:r>
            <a:r>
              <a:rPr lang="en-US" sz="1600" b="0" i="1" u="none" strike="noStrike" baseline="0" dirty="0">
                <a:latin typeface="Times New Roman" panose="02020603050405020304" pitchFamily="18" charset="0"/>
                <a:cs typeface="Times New Roman" panose="02020603050405020304" pitchFamily="18" charset="0"/>
              </a:rPr>
              <a:t>η</a:t>
            </a:r>
            <a:r>
              <a:rPr lang="en-US" sz="1600" b="0" i="0" u="none" strike="noStrike" baseline="0" dirty="0">
                <a:latin typeface="Times New Roman" panose="02020603050405020304" pitchFamily="18" charset="0"/>
                <a:cs typeface="Times New Roman" panose="02020603050405020304" pitchFamily="18" charset="0"/>
              </a:rPr>
              <a:t>0 and </a:t>
            </a:r>
            <a:r>
              <a:rPr lang="en-US" sz="1600" b="0" i="1" u="none" strike="noStrike" baseline="0" dirty="0">
                <a:latin typeface="Times New Roman" panose="02020603050405020304" pitchFamily="18" charset="0"/>
                <a:cs typeface="Times New Roman" panose="02020603050405020304" pitchFamily="18" charset="0"/>
              </a:rPr>
              <a:t>r</a:t>
            </a:r>
            <a:r>
              <a:rPr lang="en-US" sz="1600" b="0" i="0" u="none" strike="noStrike" baseline="0" dirty="0">
                <a:latin typeface="Times New Roman" panose="02020603050405020304" pitchFamily="18" charset="0"/>
                <a:cs typeface="Times New Roman" panose="02020603050405020304" pitchFamily="18" charset="0"/>
              </a:rPr>
              <a:t>. The learning rate will drop by a factor of 10 every </a:t>
            </a:r>
            <a:r>
              <a:rPr lang="en-US" sz="1600" b="0" i="1" u="none" strike="noStrike" baseline="0" dirty="0">
                <a:latin typeface="Times New Roman" panose="02020603050405020304" pitchFamily="18" charset="0"/>
                <a:cs typeface="Times New Roman" panose="02020603050405020304" pitchFamily="18" charset="0"/>
              </a:rPr>
              <a:t>r </a:t>
            </a:r>
            <a:r>
              <a:rPr lang="en-US" sz="1600" b="0" i="0" u="none" strike="noStrike" baseline="0" dirty="0">
                <a:latin typeface="Times New Roman" panose="02020603050405020304" pitchFamily="18" charset="0"/>
                <a:cs typeface="Times New Roman" panose="02020603050405020304" pitchFamily="18" charset="0"/>
              </a:rPr>
              <a:t>steps.</a:t>
            </a:r>
          </a:p>
          <a:p>
            <a:pPr>
              <a:buFont typeface="Wingdings" panose="05000000000000000000" pitchFamily="2" charset="2"/>
              <a:buChar char="q"/>
            </a:pPr>
            <a:r>
              <a:rPr lang="en-US" sz="1600" b="1" i="1" u="none" strike="noStrike" baseline="0" dirty="0">
                <a:latin typeface="Times New Roman" panose="02020603050405020304" pitchFamily="18" charset="0"/>
                <a:cs typeface="Times New Roman" panose="02020603050405020304" pitchFamily="18" charset="0"/>
              </a:rPr>
              <a:t>Power scheduling</a:t>
            </a:r>
          </a:p>
          <a:p>
            <a:pPr marL="400050" lvl="1" indent="0">
              <a:buNone/>
            </a:pPr>
            <a:r>
              <a:rPr lang="en-US" sz="1600" b="0" i="0" u="none" strike="noStrike" baseline="0" dirty="0">
                <a:latin typeface="Times New Roman" panose="02020603050405020304" pitchFamily="18" charset="0"/>
                <a:cs typeface="Times New Roman" panose="02020603050405020304" pitchFamily="18" charset="0"/>
              </a:rPr>
              <a:t>Set the learning rate to </a:t>
            </a:r>
            <a:r>
              <a:rPr lang="en-US" sz="1600" b="0" i="1" u="none" strike="noStrike" baseline="0" dirty="0">
                <a:latin typeface="Times New Roman" panose="02020603050405020304" pitchFamily="18" charset="0"/>
                <a:cs typeface="Times New Roman" panose="02020603050405020304" pitchFamily="18" charset="0"/>
              </a:rPr>
              <a:t>η</a:t>
            </a:r>
            <a:r>
              <a:rPr lang="en-US" sz="1600" b="0" i="0" u="none" strike="noStrike" baseline="0" dirty="0">
                <a:latin typeface="Times New Roman" panose="02020603050405020304" pitchFamily="18" charset="0"/>
                <a:cs typeface="Times New Roman" panose="02020603050405020304" pitchFamily="18" charset="0"/>
              </a:rPr>
              <a:t>(</a:t>
            </a:r>
            <a:r>
              <a:rPr lang="en-US" sz="1600" b="0" i="1" u="none" strike="noStrike" baseline="0" dirty="0">
                <a:latin typeface="Times New Roman" panose="02020603050405020304" pitchFamily="18" charset="0"/>
                <a:cs typeface="Times New Roman" panose="02020603050405020304" pitchFamily="18" charset="0"/>
              </a:rPr>
              <a:t>t</a:t>
            </a:r>
            <a:r>
              <a:rPr lang="en-US" sz="1600" b="0" i="0" u="none" strike="noStrike" baseline="0" dirty="0">
                <a:latin typeface="Times New Roman" panose="02020603050405020304" pitchFamily="18" charset="0"/>
                <a:cs typeface="Times New Roman" panose="02020603050405020304" pitchFamily="18" charset="0"/>
              </a:rPr>
              <a:t>) = </a:t>
            </a:r>
            <a:r>
              <a:rPr lang="en-US" sz="1600" b="0" i="1" u="none" strike="noStrike" baseline="0" dirty="0">
                <a:latin typeface="Times New Roman" panose="02020603050405020304" pitchFamily="18" charset="0"/>
                <a:cs typeface="Times New Roman" panose="02020603050405020304" pitchFamily="18" charset="0"/>
              </a:rPr>
              <a:t>η</a:t>
            </a:r>
            <a:r>
              <a:rPr lang="en-US" sz="1600" b="0" i="0" u="none" strike="noStrike" baseline="0" dirty="0">
                <a:latin typeface="Times New Roman" panose="02020603050405020304" pitchFamily="18" charset="0"/>
                <a:cs typeface="Times New Roman" panose="02020603050405020304" pitchFamily="18" charset="0"/>
              </a:rPr>
              <a:t>0 (1 + </a:t>
            </a:r>
            <a:r>
              <a:rPr lang="en-US" sz="1600" b="0" i="1" u="none" strike="noStrike" baseline="0" dirty="0">
                <a:latin typeface="Times New Roman" panose="02020603050405020304" pitchFamily="18" charset="0"/>
                <a:cs typeface="Times New Roman" panose="02020603050405020304" pitchFamily="18" charset="0"/>
              </a:rPr>
              <a:t>t</a:t>
            </a:r>
            <a:r>
              <a:rPr lang="en-US" sz="1600" b="0" i="0" u="none" strike="noStrike" baseline="0" dirty="0">
                <a:latin typeface="Times New Roman" panose="02020603050405020304" pitchFamily="18" charset="0"/>
                <a:cs typeface="Times New Roman" panose="02020603050405020304" pitchFamily="18" charset="0"/>
              </a:rPr>
              <a:t>/</a:t>
            </a:r>
            <a:r>
              <a:rPr lang="en-US" sz="1600" b="0" i="1" u="none" strike="noStrike" baseline="0" dirty="0">
                <a:latin typeface="Times New Roman" panose="02020603050405020304" pitchFamily="18" charset="0"/>
                <a:cs typeface="Times New Roman" panose="02020603050405020304" pitchFamily="18" charset="0"/>
              </a:rPr>
              <a:t>r</a:t>
            </a:r>
            <a:r>
              <a:rPr lang="en-US" sz="1600" b="0" i="0" u="none" strike="noStrike" baseline="0" dirty="0">
                <a:latin typeface="Times New Roman" panose="02020603050405020304" pitchFamily="18" charset="0"/>
                <a:cs typeface="Times New Roman" panose="02020603050405020304" pitchFamily="18" charset="0"/>
              </a:rPr>
              <a:t>)</a:t>
            </a:r>
            <a:r>
              <a:rPr lang="en-US" sz="1600" b="0" i="1" u="none" strike="noStrike" baseline="0" dirty="0">
                <a:latin typeface="Times New Roman" panose="02020603050405020304" pitchFamily="18" charset="0"/>
                <a:cs typeface="Times New Roman" panose="02020603050405020304" pitchFamily="18" charset="0"/>
              </a:rPr>
              <a:t>–c</a:t>
            </a:r>
            <a:r>
              <a:rPr lang="en-US" sz="1600" dirty="0">
                <a:latin typeface="Times New Roman" panose="02020603050405020304" pitchFamily="18" charset="0"/>
                <a:cs typeface="Times New Roman" panose="02020603050405020304" pitchFamily="18" charset="0"/>
              </a:rPr>
              <a:t> </a:t>
            </a:r>
            <a:r>
              <a:rPr lang="en-US" sz="1600" b="0" i="0" u="none" strike="noStrike" baseline="0" dirty="0">
                <a:latin typeface="Times New Roman" panose="02020603050405020304" pitchFamily="18" charset="0"/>
                <a:cs typeface="Times New Roman" panose="02020603050405020304" pitchFamily="18" charset="0"/>
              </a:rPr>
              <a:t>The hyperparameter </a:t>
            </a:r>
            <a:r>
              <a:rPr lang="en-US" sz="1600" b="0" i="1" u="none" strike="noStrike" baseline="0" dirty="0">
                <a:latin typeface="Times New Roman" panose="02020603050405020304" pitchFamily="18" charset="0"/>
                <a:cs typeface="Times New Roman" panose="02020603050405020304" pitchFamily="18" charset="0"/>
              </a:rPr>
              <a:t>c </a:t>
            </a:r>
            <a:r>
              <a:rPr lang="en-US" sz="1600" b="0" i="0" u="none" strike="noStrike" baseline="0" dirty="0">
                <a:latin typeface="Times New Roman" panose="02020603050405020304" pitchFamily="18" charset="0"/>
                <a:cs typeface="Times New Roman" panose="02020603050405020304" pitchFamily="18" charset="0"/>
              </a:rPr>
              <a:t>is set to 1. This is similar to exponential scheduling, but the learning rate drops much more slowly.</a:t>
            </a:r>
            <a:endParaRPr lang="en-US"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B17B8EEF-1A4C-4A73-8EF6-CCA0E3DFAABD}"/>
              </a:ext>
            </a:extLst>
          </p:cNvPr>
          <p:cNvPicPr>
            <a:picLocks noChangeAspect="1"/>
          </p:cNvPicPr>
          <p:nvPr/>
        </p:nvPicPr>
        <p:blipFill>
          <a:blip r:embed="rId2"/>
          <a:stretch>
            <a:fillRect/>
          </a:stretch>
        </p:blipFill>
        <p:spPr>
          <a:xfrm>
            <a:off x="7351983" y="2788422"/>
            <a:ext cx="1171575" cy="304800"/>
          </a:xfrm>
          <a:prstGeom prst="rect">
            <a:avLst/>
          </a:prstGeom>
        </p:spPr>
      </p:pic>
      <p:pic>
        <p:nvPicPr>
          <p:cNvPr id="5" name="Picture 4">
            <a:extLst>
              <a:ext uri="{FF2B5EF4-FFF2-40B4-BE49-F238E27FC236}">
                <a16:creationId xmlns:a16="http://schemas.microsoft.com/office/drawing/2014/main" id="{222FDD83-345A-44C9-A676-BABFCB4F6DCC}"/>
              </a:ext>
            </a:extLst>
          </p:cNvPr>
          <p:cNvPicPr>
            <a:picLocks noChangeAspect="1"/>
          </p:cNvPicPr>
          <p:nvPr/>
        </p:nvPicPr>
        <p:blipFill>
          <a:blip r:embed="rId3"/>
          <a:stretch>
            <a:fillRect/>
          </a:stretch>
        </p:blipFill>
        <p:spPr>
          <a:xfrm>
            <a:off x="4379777" y="3990839"/>
            <a:ext cx="1590675" cy="276225"/>
          </a:xfrm>
          <a:prstGeom prst="rect">
            <a:avLst/>
          </a:prstGeom>
        </p:spPr>
      </p:pic>
    </p:spTree>
    <p:extLst>
      <p:ext uri="{BB962C8B-B14F-4D97-AF65-F5344CB8AC3E}">
        <p14:creationId xmlns:p14="http://schemas.microsoft.com/office/powerpoint/2010/main" val="358095039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B10DF-97A8-412E-BCFD-33CEE154B1F7}"/>
              </a:ext>
            </a:extLst>
          </p:cNvPr>
          <p:cNvSpPr>
            <a:spLocks noGrp="1"/>
          </p:cNvSpPr>
          <p:nvPr>
            <p:ph type="title"/>
          </p:nvPr>
        </p:nvSpPr>
        <p:spPr/>
        <p:txBody>
          <a:bodyPr/>
          <a:lstStyle/>
          <a:p>
            <a:r>
              <a:rPr lang="en-US" dirty="0"/>
              <a:t>Dropout</a:t>
            </a:r>
          </a:p>
        </p:txBody>
      </p:sp>
      <p:sp>
        <p:nvSpPr>
          <p:cNvPr id="3" name="Content Placeholder 2">
            <a:extLst>
              <a:ext uri="{FF2B5EF4-FFF2-40B4-BE49-F238E27FC236}">
                <a16:creationId xmlns:a16="http://schemas.microsoft.com/office/drawing/2014/main" id="{2704F6A5-3150-47BF-81A3-7848350909F4}"/>
              </a:ext>
            </a:extLst>
          </p:cNvPr>
          <p:cNvSpPr>
            <a:spLocks noGrp="1"/>
          </p:cNvSpPr>
          <p:nvPr>
            <p:ph idx="1"/>
          </p:nvPr>
        </p:nvSpPr>
        <p:spPr/>
        <p:txBody>
          <a:bodyPr/>
          <a:lstStyle/>
          <a:p>
            <a:pPr algn="l">
              <a:buFont typeface="Wingdings" panose="05000000000000000000" pitchFamily="2" charset="2"/>
              <a:buChar char="q"/>
            </a:pPr>
            <a:r>
              <a:rPr lang="en-US" sz="1800" b="0" i="0" u="none" strike="noStrike" baseline="0" dirty="0">
                <a:latin typeface="Times New Roman" panose="02020603050405020304" pitchFamily="18" charset="0"/>
                <a:cs typeface="Times New Roman" panose="02020603050405020304" pitchFamily="18" charset="0"/>
              </a:rPr>
              <a:t>It is a fairly simple algorithm: at every training step, every neuron (including the input neurons but excluding the output neurons) has a probability </a:t>
            </a:r>
            <a:r>
              <a:rPr lang="en-US" sz="1800" b="0" i="1" u="none" strike="noStrike" baseline="0" dirty="0">
                <a:latin typeface="Times New Roman" panose="02020603050405020304" pitchFamily="18" charset="0"/>
                <a:cs typeface="Times New Roman" panose="02020603050405020304" pitchFamily="18" charset="0"/>
              </a:rPr>
              <a:t>p </a:t>
            </a:r>
            <a:r>
              <a:rPr lang="en-US" sz="1800" b="0" i="0" u="none" strike="noStrike" baseline="0" dirty="0">
                <a:latin typeface="Times New Roman" panose="02020603050405020304" pitchFamily="18" charset="0"/>
                <a:cs typeface="Times New Roman" panose="02020603050405020304" pitchFamily="18" charset="0"/>
              </a:rPr>
              <a:t>of being temporarily “dropped out,” meaning it will be entirely ignored during this training step, but it may be active during the next step</a:t>
            </a:r>
            <a:endParaRPr lang="en-US"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21B55D79-83DE-41F8-8A8A-E59CD6429D92}"/>
              </a:ext>
            </a:extLst>
          </p:cNvPr>
          <p:cNvPicPr>
            <a:picLocks noChangeAspect="1"/>
          </p:cNvPicPr>
          <p:nvPr/>
        </p:nvPicPr>
        <p:blipFill>
          <a:blip r:embed="rId2"/>
          <a:stretch>
            <a:fillRect/>
          </a:stretch>
        </p:blipFill>
        <p:spPr>
          <a:xfrm>
            <a:off x="3139143" y="2710766"/>
            <a:ext cx="4400550" cy="2432734"/>
          </a:xfrm>
          <a:prstGeom prst="rect">
            <a:avLst/>
          </a:prstGeom>
        </p:spPr>
      </p:pic>
    </p:spTree>
    <p:extLst>
      <p:ext uri="{BB962C8B-B14F-4D97-AF65-F5344CB8AC3E}">
        <p14:creationId xmlns:p14="http://schemas.microsoft.com/office/powerpoint/2010/main" val="359691600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1AC555-5DA5-4483-9AE1-1D6A95A80631}"/>
              </a:ext>
            </a:extLst>
          </p:cNvPr>
          <p:cNvSpPr>
            <a:spLocks noGrp="1"/>
          </p:cNvSpPr>
          <p:nvPr>
            <p:ph type="title"/>
          </p:nvPr>
        </p:nvSpPr>
        <p:spPr/>
        <p:txBody>
          <a:bodyPr/>
          <a:lstStyle/>
          <a:p>
            <a:r>
              <a:rPr lang="en-US" dirty="0"/>
              <a:t>Data Augmentation</a:t>
            </a:r>
          </a:p>
        </p:txBody>
      </p:sp>
      <p:sp>
        <p:nvSpPr>
          <p:cNvPr id="3" name="Content Placeholder 2">
            <a:extLst>
              <a:ext uri="{FF2B5EF4-FFF2-40B4-BE49-F238E27FC236}">
                <a16:creationId xmlns:a16="http://schemas.microsoft.com/office/drawing/2014/main" id="{23C1B8AF-F745-42B1-8723-84672305D231}"/>
              </a:ext>
            </a:extLst>
          </p:cNvPr>
          <p:cNvSpPr>
            <a:spLocks noGrp="1"/>
          </p:cNvSpPr>
          <p:nvPr>
            <p:ph idx="1"/>
          </p:nvPr>
        </p:nvSpPr>
        <p:spPr/>
        <p:txBody>
          <a:bodyPr/>
          <a:lstStyle/>
          <a:p>
            <a:pPr algn="l">
              <a:buFont typeface="Wingdings" panose="05000000000000000000" pitchFamily="2" charset="2"/>
              <a:buChar char="q"/>
            </a:pPr>
            <a:r>
              <a:rPr lang="en-US" sz="1800" dirty="0">
                <a:latin typeface="MinionPro-Regular"/>
              </a:rPr>
              <a:t>C</a:t>
            </a:r>
            <a:r>
              <a:rPr lang="en-US" sz="1800" b="0" i="0" u="none" strike="noStrike" baseline="0" dirty="0">
                <a:latin typeface="MinionPro-Regular"/>
              </a:rPr>
              <a:t>onsists of generating new training (rotating, resizing, flipping, and cropping) instances from existing ones, artificially boosting the size of the training set.</a:t>
            </a:r>
          </a:p>
          <a:p>
            <a:pPr>
              <a:buFont typeface="Wingdings" panose="05000000000000000000" pitchFamily="2" charset="2"/>
              <a:buChar char="q"/>
            </a:pPr>
            <a:r>
              <a:rPr lang="en-US" sz="1800" b="0" i="0" u="none" strike="noStrike" baseline="0" dirty="0">
                <a:latin typeface="MinionPro-Regular"/>
              </a:rPr>
              <a:t>This will reduce overfitting, making this a regularization technique. The trick is to generate realistic training instances.</a:t>
            </a:r>
            <a:endParaRPr lang="en-US" dirty="0"/>
          </a:p>
        </p:txBody>
      </p:sp>
      <p:pic>
        <p:nvPicPr>
          <p:cNvPr id="4" name="Picture 3">
            <a:extLst>
              <a:ext uri="{FF2B5EF4-FFF2-40B4-BE49-F238E27FC236}">
                <a16:creationId xmlns:a16="http://schemas.microsoft.com/office/drawing/2014/main" id="{63EE744A-32AF-42DF-81AA-513958215866}"/>
              </a:ext>
            </a:extLst>
          </p:cNvPr>
          <p:cNvPicPr>
            <a:picLocks noChangeAspect="1"/>
          </p:cNvPicPr>
          <p:nvPr/>
        </p:nvPicPr>
        <p:blipFill>
          <a:blip r:embed="rId2"/>
          <a:stretch>
            <a:fillRect/>
          </a:stretch>
        </p:blipFill>
        <p:spPr>
          <a:xfrm>
            <a:off x="2029604" y="2883777"/>
            <a:ext cx="6477000" cy="2259723"/>
          </a:xfrm>
          <a:prstGeom prst="rect">
            <a:avLst/>
          </a:prstGeom>
        </p:spPr>
      </p:pic>
    </p:spTree>
    <p:extLst>
      <p:ext uri="{BB962C8B-B14F-4D97-AF65-F5344CB8AC3E}">
        <p14:creationId xmlns:p14="http://schemas.microsoft.com/office/powerpoint/2010/main" val="325939671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DFFF7-5D56-4F93-9CC1-C746BEDD72C3}"/>
              </a:ext>
            </a:extLst>
          </p:cNvPr>
          <p:cNvSpPr>
            <a:spLocks noGrp="1"/>
          </p:cNvSpPr>
          <p:nvPr>
            <p:ph type="title"/>
          </p:nvPr>
        </p:nvSpPr>
        <p:spPr/>
        <p:txBody>
          <a:bodyPr/>
          <a:lstStyle/>
          <a:p>
            <a:r>
              <a:rPr lang="en-US" dirty="0"/>
              <a:t>Convolutional Neural Networks</a:t>
            </a:r>
          </a:p>
        </p:txBody>
      </p:sp>
      <p:sp>
        <p:nvSpPr>
          <p:cNvPr id="3" name="Content Placeholder 2">
            <a:extLst>
              <a:ext uri="{FF2B5EF4-FFF2-40B4-BE49-F238E27FC236}">
                <a16:creationId xmlns:a16="http://schemas.microsoft.com/office/drawing/2014/main" id="{6B488692-1BCA-4D02-8BA0-DA565B6BC46C}"/>
              </a:ext>
            </a:extLst>
          </p:cNvPr>
          <p:cNvSpPr>
            <a:spLocks noGrp="1"/>
          </p:cNvSpPr>
          <p:nvPr>
            <p:ph idx="1"/>
          </p:nvPr>
        </p:nvSpPr>
        <p:spPr>
          <a:xfrm>
            <a:off x="1984664" y="1268361"/>
            <a:ext cx="7159336" cy="3420136"/>
          </a:xfrm>
        </p:spPr>
        <p:txBody>
          <a:bodyPr/>
          <a:lstStyle/>
          <a:p>
            <a:pPr>
              <a:buFont typeface="Wingdings" panose="05000000000000000000" pitchFamily="2" charset="2"/>
              <a:buChar char="q"/>
            </a:pPr>
            <a:r>
              <a:rPr lang="en-US" sz="1800" dirty="0">
                <a:latin typeface="MinionPro-Regular"/>
              </a:rPr>
              <a:t>A convolutional neural network (or </a:t>
            </a:r>
            <a:r>
              <a:rPr lang="en-US" sz="1800" dirty="0" err="1">
                <a:latin typeface="MinionPro-Regular"/>
              </a:rPr>
              <a:t>ConvNet</a:t>
            </a:r>
            <a:r>
              <a:rPr lang="en-US" sz="1800" dirty="0">
                <a:latin typeface="MinionPro-Regular"/>
              </a:rPr>
              <a:t>) is a type of feed-forward artificial neural network.</a:t>
            </a:r>
          </a:p>
          <a:p>
            <a:pPr>
              <a:buFont typeface="Wingdings" panose="05000000000000000000" pitchFamily="2" charset="2"/>
              <a:buChar char="q"/>
            </a:pPr>
            <a:r>
              <a:rPr lang="en-US" sz="1800" dirty="0">
                <a:latin typeface="MinionPro-Regular"/>
              </a:rPr>
              <a:t>The architecture of a </a:t>
            </a:r>
            <a:r>
              <a:rPr lang="en-US" sz="1800" dirty="0" err="1">
                <a:latin typeface="MinionPro-Regular"/>
              </a:rPr>
              <a:t>ConvNet</a:t>
            </a:r>
            <a:r>
              <a:rPr lang="en-US" sz="1800" dirty="0">
                <a:latin typeface="MinionPro-Regular"/>
              </a:rPr>
              <a:t> is designed to take advantage of the 2D structure of an input image.</a:t>
            </a:r>
          </a:p>
          <a:p>
            <a:pPr>
              <a:buFont typeface="Wingdings" panose="05000000000000000000" pitchFamily="2" charset="2"/>
              <a:buChar char="q"/>
            </a:pPr>
            <a:r>
              <a:rPr lang="en-US" sz="1800" dirty="0">
                <a:latin typeface="MinionPro-Regular"/>
              </a:rPr>
              <a:t>A </a:t>
            </a:r>
            <a:r>
              <a:rPr lang="en-US" sz="1800" dirty="0" err="1">
                <a:latin typeface="MinionPro-Regular"/>
              </a:rPr>
              <a:t>ConvNet</a:t>
            </a:r>
            <a:r>
              <a:rPr lang="en-US" sz="1800" dirty="0">
                <a:latin typeface="MinionPro-Regular"/>
              </a:rPr>
              <a:t> is comprised of one or more convolutional layers (often with a pooling step) and then followed by one or more fully connected layers as in a standard multilayer neural network.</a:t>
            </a:r>
          </a:p>
        </p:txBody>
      </p:sp>
      <p:pic>
        <p:nvPicPr>
          <p:cNvPr id="2052" name="Picture 4" descr="A Comprehensive Guide to Convolutional Neural Networks — the ELI5 way">
            <a:extLst>
              <a:ext uri="{FF2B5EF4-FFF2-40B4-BE49-F238E27FC236}">
                <a16:creationId xmlns:a16="http://schemas.microsoft.com/office/drawing/2014/main" id="{BDDCCCE5-8D51-4313-BF3B-F4B7C88C1D0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57982" y="3511685"/>
            <a:ext cx="7286017" cy="16257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72656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C83530-F53E-41C1-8A9E-8CC915FC0C86}"/>
              </a:ext>
            </a:extLst>
          </p:cNvPr>
          <p:cNvSpPr>
            <a:spLocks noGrp="1"/>
          </p:cNvSpPr>
          <p:nvPr>
            <p:ph type="title"/>
          </p:nvPr>
        </p:nvSpPr>
        <p:spPr/>
        <p:txBody>
          <a:bodyPr/>
          <a:lstStyle/>
          <a:p>
            <a:r>
              <a:rPr lang="en-US" dirty="0"/>
              <a:t>How CNN works</a:t>
            </a:r>
          </a:p>
        </p:txBody>
      </p:sp>
      <p:sp>
        <p:nvSpPr>
          <p:cNvPr id="3" name="Content Placeholder 2">
            <a:extLst>
              <a:ext uri="{FF2B5EF4-FFF2-40B4-BE49-F238E27FC236}">
                <a16:creationId xmlns:a16="http://schemas.microsoft.com/office/drawing/2014/main" id="{C313A947-A836-4F59-9340-5639B6DA8A4E}"/>
              </a:ext>
            </a:extLst>
          </p:cNvPr>
          <p:cNvSpPr>
            <a:spLocks noGrp="1"/>
          </p:cNvSpPr>
          <p:nvPr>
            <p:ph idx="1"/>
          </p:nvPr>
        </p:nvSpPr>
        <p:spPr/>
        <p:txBody>
          <a:bodyPr/>
          <a:lstStyle/>
          <a:p>
            <a:r>
              <a:rPr lang="en-US" sz="1800" b="0" i="0" u="none" strike="noStrike" baseline="0" dirty="0">
                <a:latin typeface="Arial" panose="020B0604020202020204" pitchFamily="34" charset="0"/>
              </a:rPr>
              <a:t>For example, a </a:t>
            </a:r>
            <a:r>
              <a:rPr lang="en-US" sz="1800" b="0" i="0" u="none" strike="noStrike" baseline="0" dirty="0" err="1">
                <a:latin typeface="Arial" panose="020B0604020202020204" pitchFamily="34" charset="0"/>
              </a:rPr>
              <a:t>ConvNet</a:t>
            </a:r>
            <a:r>
              <a:rPr lang="en-US" sz="1800" b="0" i="0" u="none" strike="noStrike" baseline="0" dirty="0">
                <a:latin typeface="Arial" panose="020B0604020202020204" pitchFamily="34" charset="0"/>
              </a:rPr>
              <a:t> </a:t>
            </a:r>
            <a:r>
              <a:rPr lang="en-US" sz="1800" b="0" i="0" u="none" strike="noStrike" baseline="0" dirty="0">
                <a:latin typeface="ArialMT"/>
              </a:rPr>
              <a:t>takes the input as an image which can be classified as ‘X’ or ‘O’</a:t>
            </a:r>
          </a:p>
          <a:p>
            <a:endParaRPr lang="en-US" sz="1800" dirty="0">
              <a:latin typeface="ArialMT"/>
            </a:endParaRPr>
          </a:p>
          <a:p>
            <a:endParaRPr lang="en-US" dirty="0"/>
          </a:p>
        </p:txBody>
      </p:sp>
      <p:pic>
        <p:nvPicPr>
          <p:cNvPr id="4" name="Picture 3">
            <a:extLst>
              <a:ext uri="{FF2B5EF4-FFF2-40B4-BE49-F238E27FC236}">
                <a16:creationId xmlns:a16="http://schemas.microsoft.com/office/drawing/2014/main" id="{E78B9344-F42D-434C-AFD6-D862C015AE4E}"/>
              </a:ext>
            </a:extLst>
          </p:cNvPr>
          <p:cNvPicPr>
            <a:picLocks noChangeAspect="1"/>
          </p:cNvPicPr>
          <p:nvPr/>
        </p:nvPicPr>
        <p:blipFill>
          <a:blip r:embed="rId2"/>
          <a:stretch>
            <a:fillRect/>
          </a:stretch>
        </p:blipFill>
        <p:spPr>
          <a:xfrm>
            <a:off x="1966379" y="2571750"/>
            <a:ext cx="6858000" cy="1704975"/>
          </a:xfrm>
          <a:prstGeom prst="rect">
            <a:avLst/>
          </a:prstGeom>
        </p:spPr>
      </p:pic>
    </p:spTree>
    <p:extLst>
      <p:ext uri="{BB962C8B-B14F-4D97-AF65-F5344CB8AC3E}">
        <p14:creationId xmlns:p14="http://schemas.microsoft.com/office/powerpoint/2010/main" val="276141343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139EE-7CB4-4BD6-81AE-D2AE9E8411C0}"/>
              </a:ext>
            </a:extLst>
          </p:cNvPr>
          <p:cNvSpPr>
            <a:spLocks noGrp="1"/>
          </p:cNvSpPr>
          <p:nvPr>
            <p:ph type="title"/>
          </p:nvPr>
        </p:nvSpPr>
        <p:spPr/>
        <p:txBody>
          <a:bodyPr>
            <a:normAutofit/>
          </a:bodyPr>
          <a:lstStyle/>
          <a:p>
            <a:r>
              <a:rPr lang="en-US" dirty="0" err="1"/>
              <a:t>ConvNet</a:t>
            </a:r>
            <a:r>
              <a:rPr lang="en-US" dirty="0"/>
              <a:t> Layers </a:t>
            </a:r>
          </a:p>
        </p:txBody>
      </p:sp>
      <p:sp>
        <p:nvSpPr>
          <p:cNvPr id="6" name="Content Placeholder 5">
            <a:extLst>
              <a:ext uri="{FF2B5EF4-FFF2-40B4-BE49-F238E27FC236}">
                <a16:creationId xmlns:a16="http://schemas.microsoft.com/office/drawing/2014/main" id="{8F97500B-636D-4E98-A075-023A5F7D0D65}"/>
              </a:ext>
            </a:extLst>
          </p:cNvPr>
          <p:cNvSpPr>
            <a:spLocks noGrp="1"/>
          </p:cNvSpPr>
          <p:nvPr>
            <p:ph idx="1"/>
          </p:nvPr>
        </p:nvSpPr>
        <p:spPr/>
        <p:txBody>
          <a:bodyPr>
            <a:normAutofit fontScale="92500"/>
          </a:bodyPr>
          <a:lstStyle/>
          <a:p>
            <a:pPr marL="0" indent="0" algn="l">
              <a:buNone/>
            </a:pPr>
            <a:r>
              <a:rPr lang="en-US" sz="1800" b="0" i="0" u="none" strike="noStrike" baseline="0" dirty="0">
                <a:latin typeface="Wingdings-Regular"/>
              </a:rPr>
              <a:t></a:t>
            </a:r>
            <a:r>
              <a:rPr lang="en-US" sz="1800" b="1" i="0" u="none" strike="noStrike" baseline="0" dirty="0">
                <a:latin typeface="Arial" panose="020B0604020202020204" pitchFamily="34" charset="0"/>
              </a:rPr>
              <a:t>CONV layer </a:t>
            </a:r>
            <a:r>
              <a:rPr lang="en-US" sz="1800" b="0" i="0" u="none" strike="noStrike" baseline="0" dirty="0">
                <a:latin typeface="Arial" panose="020B0604020202020204" pitchFamily="34" charset="0"/>
              </a:rPr>
              <a:t>will compute the output of neurons that are connected to local regions in the input, each computing a dot product between their weights and a small region they are connected to in the input volume.</a:t>
            </a:r>
          </a:p>
          <a:p>
            <a:pPr marL="0" indent="0" algn="l">
              <a:buNone/>
            </a:pPr>
            <a:r>
              <a:rPr lang="en-US" sz="1800" b="0" i="0" u="none" strike="noStrike" baseline="0" dirty="0">
                <a:latin typeface="Wingdings-Regular"/>
              </a:rPr>
              <a:t></a:t>
            </a:r>
            <a:r>
              <a:rPr lang="en-US" sz="1800" b="1" i="0" u="none" strike="noStrike" baseline="0" dirty="0">
                <a:latin typeface="Arial" panose="020B0604020202020204" pitchFamily="34" charset="0"/>
              </a:rPr>
              <a:t>RELU layer </a:t>
            </a:r>
            <a:r>
              <a:rPr lang="en-US" sz="1800" b="0" i="0" u="none" strike="noStrike" baseline="0" dirty="0">
                <a:latin typeface="Arial" panose="020B0604020202020204" pitchFamily="34" charset="0"/>
              </a:rPr>
              <a:t>will apply an elementwise activation function, such as the max(0,x) thresholding at zero. This leaves the size of the volume unchanged.</a:t>
            </a:r>
          </a:p>
          <a:p>
            <a:pPr marL="0" indent="0" algn="l">
              <a:buNone/>
            </a:pPr>
            <a:r>
              <a:rPr lang="en-US" sz="1800" b="0" i="0" u="none" strike="noStrike" baseline="0" dirty="0">
                <a:latin typeface="Wingdings-Regular"/>
              </a:rPr>
              <a:t></a:t>
            </a:r>
            <a:r>
              <a:rPr lang="en-US" sz="1800" b="1" i="0" u="none" strike="noStrike" baseline="0" dirty="0">
                <a:latin typeface="Arial" panose="020B0604020202020204" pitchFamily="34" charset="0"/>
              </a:rPr>
              <a:t>POOL layer </a:t>
            </a:r>
            <a:r>
              <a:rPr lang="en-US" sz="1800" b="0" i="0" u="none" strike="noStrike" baseline="0" dirty="0">
                <a:latin typeface="Arial" panose="020B0604020202020204" pitchFamily="34" charset="0"/>
              </a:rPr>
              <a:t>will perform a down sampling operation along the spatial dimensions (width, height).</a:t>
            </a:r>
          </a:p>
          <a:p>
            <a:pPr marL="0" indent="0" algn="l">
              <a:buNone/>
            </a:pPr>
            <a:r>
              <a:rPr lang="en-US" sz="1800" b="0" i="0" u="none" strike="noStrike" baseline="0" dirty="0">
                <a:latin typeface="Wingdings-Regular"/>
              </a:rPr>
              <a:t></a:t>
            </a:r>
            <a:r>
              <a:rPr lang="en-US" sz="1800" b="1" i="0" u="none" strike="noStrike" baseline="0" dirty="0">
                <a:latin typeface="Arial" panose="020B0604020202020204" pitchFamily="34" charset="0"/>
              </a:rPr>
              <a:t>FC</a:t>
            </a:r>
            <a:r>
              <a:rPr lang="en-US" sz="1800" b="0" i="0" u="none" strike="noStrike" baseline="0" dirty="0">
                <a:latin typeface="Arial" panose="020B0604020202020204" pitchFamily="34" charset="0"/>
              </a:rPr>
              <a:t> (i.e. fully-connected) layer will compute the class scores, resulting in volume of size [1x1xN], where each of the N numbers correspond to a class score, such as among the N categories.</a:t>
            </a:r>
            <a:endParaRPr lang="en-US" dirty="0"/>
          </a:p>
        </p:txBody>
      </p:sp>
    </p:spTree>
    <p:extLst>
      <p:ext uri="{BB962C8B-B14F-4D97-AF65-F5344CB8AC3E}">
        <p14:creationId xmlns:p14="http://schemas.microsoft.com/office/powerpoint/2010/main" val="222094703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F83E1-8E65-49F1-B3BF-AC6E0994DACE}"/>
              </a:ext>
            </a:extLst>
          </p:cNvPr>
          <p:cNvSpPr>
            <a:spLocks noGrp="1"/>
          </p:cNvSpPr>
          <p:nvPr>
            <p:ph type="title"/>
          </p:nvPr>
        </p:nvSpPr>
        <p:spPr/>
        <p:txBody>
          <a:bodyPr/>
          <a:lstStyle/>
          <a:p>
            <a:r>
              <a:rPr lang="en-US" dirty="0"/>
              <a:t>Convolutional Layer - Filters</a:t>
            </a:r>
          </a:p>
        </p:txBody>
      </p:sp>
      <p:sp>
        <p:nvSpPr>
          <p:cNvPr id="3" name="Content Placeholder 2">
            <a:extLst>
              <a:ext uri="{FF2B5EF4-FFF2-40B4-BE49-F238E27FC236}">
                <a16:creationId xmlns:a16="http://schemas.microsoft.com/office/drawing/2014/main" id="{A88D7275-E6EA-4371-BFED-8CC775F185DC}"/>
              </a:ext>
            </a:extLst>
          </p:cNvPr>
          <p:cNvSpPr>
            <a:spLocks noGrp="1"/>
          </p:cNvSpPr>
          <p:nvPr>
            <p:ph idx="1"/>
          </p:nvPr>
        </p:nvSpPr>
        <p:spPr>
          <a:xfrm>
            <a:off x="1984664" y="1268361"/>
            <a:ext cx="7075253" cy="3420136"/>
          </a:xfrm>
        </p:spPr>
        <p:txBody>
          <a:bodyPr/>
          <a:lstStyle/>
          <a:p>
            <a:pPr algn="l">
              <a:buFont typeface="Wingdings" panose="05000000000000000000" pitchFamily="2" charset="2"/>
              <a:buChar char="§"/>
            </a:pPr>
            <a:r>
              <a:rPr lang="en-US" sz="1800" b="0" i="0" u="none" strike="noStrike" baseline="0" dirty="0">
                <a:latin typeface="ArialMT"/>
              </a:rPr>
              <a:t>The CONV layer’s parameters consist of a set of learnable filters.</a:t>
            </a:r>
          </a:p>
          <a:p>
            <a:pPr algn="l">
              <a:buFont typeface="Wingdings" panose="05000000000000000000" pitchFamily="2" charset="2"/>
              <a:buChar char="§"/>
            </a:pPr>
            <a:r>
              <a:rPr lang="en-US" sz="1800" b="0" i="0" u="none" strike="noStrike" baseline="0" dirty="0">
                <a:latin typeface="Arial" panose="020B0604020202020204" pitchFamily="34" charset="0"/>
              </a:rPr>
              <a:t>Every filter is small spatially (along width and height), but extends through the full depth of the input volume.</a:t>
            </a:r>
          </a:p>
          <a:p>
            <a:pPr algn="l">
              <a:buFont typeface="Wingdings" panose="05000000000000000000" pitchFamily="2" charset="2"/>
              <a:buChar char="§"/>
            </a:pPr>
            <a:r>
              <a:rPr lang="en-US" sz="1800" b="0" i="0" u="none" strike="noStrike" baseline="0" dirty="0">
                <a:latin typeface="Arial" panose="020B0604020202020204" pitchFamily="34" charset="0"/>
              </a:rPr>
              <a:t>During the forward pass, we slide (more precisely, convolve) each filter across the width and height of the input volume and compute dot products between the entries of the filter and the input at any position.</a:t>
            </a:r>
            <a:endParaRPr lang="en-US" dirty="0"/>
          </a:p>
        </p:txBody>
      </p:sp>
      <p:pic>
        <p:nvPicPr>
          <p:cNvPr id="4" name="Picture 3">
            <a:extLst>
              <a:ext uri="{FF2B5EF4-FFF2-40B4-BE49-F238E27FC236}">
                <a16:creationId xmlns:a16="http://schemas.microsoft.com/office/drawing/2014/main" id="{CD60B69B-0724-4964-A1BE-37B1BD6DFDAB}"/>
              </a:ext>
            </a:extLst>
          </p:cNvPr>
          <p:cNvPicPr>
            <a:picLocks noChangeAspect="1"/>
          </p:cNvPicPr>
          <p:nvPr/>
        </p:nvPicPr>
        <p:blipFill>
          <a:blip r:embed="rId2"/>
          <a:stretch>
            <a:fillRect/>
          </a:stretch>
        </p:blipFill>
        <p:spPr>
          <a:xfrm>
            <a:off x="2626690" y="3619500"/>
            <a:ext cx="5791200" cy="1524000"/>
          </a:xfrm>
          <a:prstGeom prst="rect">
            <a:avLst/>
          </a:prstGeom>
        </p:spPr>
      </p:pic>
    </p:spTree>
    <p:extLst>
      <p:ext uri="{BB962C8B-B14F-4D97-AF65-F5344CB8AC3E}">
        <p14:creationId xmlns:p14="http://schemas.microsoft.com/office/powerpoint/2010/main" val="2798498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94046" y="194781"/>
            <a:ext cx="7517331" cy="725349"/>
          </a:xfrm>
        </p:spPr>
        <p:txBody>
          <a:bodyPr>
            <a:normAutofit fontScale="90000"/>
          </a:bodyPr>
          <a:lstStyle/>
          <a:p>
            <a:r>
              <a:rPr lang="en-US" dirty="0"/>
              <a:t>Reasons why ANN is much more profound impact</a:t>
            </a:r>
          </a:p>
        </p:txBody>
      </p:sp>
      <p:sp>
        <p:nvSpPr>
          <p:cNvPr id="3" name="Content Placeholder 2"/>
          <p:cNvSpPr>
            <a:spLocks noGrp="1"/>
          </p:cNvSpPr>
          <p:nvPr>
            <p:ph idx="1"/>
          </p:nvPr>
        </p:nvSpPr>
        <p:spPr>
          <a:xfrm>
            <a:off x="1984664" y="1268361"/>
            <a:ext cx="7294090" cy="3420136"/>
          </a:xfrm>
        </p:spPr>
        <p:txBody>
          <a:bodyPr>
            <a:normAutofit/>
          </a:bodyPr>
          <a:lstStyle/>
          <a:p>
            <a:pPr>
              <a:buFont typeface="Wingdings" panose="05000000000000000000" pitchFamily="2" charset="2"/>
              <a:buChar char="q"/>
            </a:pPr>
            <a:r>
              <a:rPr lang="en-US" dirty="0"/>
              <a:t>There is now a huge quantity of data.</a:t>
            </a:r>
          </a:p>
          <a:p>
            <a:pPr>
              <a:buFont typeface="Wingdings" panose="05000000000000000000" pitchFamily="2" charset="2"/>
              <a:buChar char="q"/>
            </a:pPr>
            <a:r>
              <a:rPr lang="en-US" dirty="0"/>
              <a:t>The tremendous increase in computing power.</a:t>
            </a:r>
          </a:p>
          <a:p>
            <a:pPr>
              <a:buFont typeface="Wingdings" panose="05000000000000000000" pitchFamily="2" charset="2"/>
              <a:buChar char="q"/>
            </a:pPr>
            <a:r>
              <a:rPr lang="en-US" dirty="0"/>
              <a:t>The training algorithms have been improved.</a:t>
            </a:r>
          </a:p>
          <a:p>
            <a:pPr>
              <a:buFont typeface="Wingdings" panose="05000000000000000000" pitchFamily="2" charset="2"/>
              <a:buChar char="q"/>
            </a:pPr>
            <a:r>
              <a:rPr lang="en-US" dirty="0"/>
              <a:t>Theoretical limitations of ANNs have turned out to be benign.</a:t>
            </a:r>
          </a:p>
          <a:p>
            <a:pPr>
              <a:buFont typeface="Wingdings" panose="05000000000000000000" pitchFamily="2" charset="2"/>
              <a:buChar char="q"/>
            </a:pPr>
            <a:r>
              <a:rPr lang="en-US" dirty="0"/>
              <a:t>virtuous circle of funding and progress and products.</a:t>
            </a:r>
          </a:p>
        </p:txBody>
      </p:sp>
    </p:spTree>
    <p:extLst>
      <p:ext uri="{BB962C8B-B14F-4D97-AF65-F5344CB8AC3E}">
        <p14:creationId xmlns:p14="http://schemas.microsoft.com/office/powerpoint/2010/main" val="287772619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45398D-741F-4197-935D-22647744C4EB}"/>
              </a:ext>
            </a:extLst>
          </p:cNvPr>
          <p:cNvSpPr>
            <a:spLocks noGrp="1"/>
          </p:cNvSpPr>
          <p:nvPr>
            <p:ph type="title"/>
          </p:nvPr>
        </p:nvSpPr>
        <p:spPr/>
        <p:txBody>
          <a:bodyPr/>
          <a:lstStyle/>
          <a:p>
            <a:r>
              <a:rPr lang="en-US" dirty="0"/>
              <a:t>Convolutional Layer - Filters</a:t>
            </a:r>
          </a:p>
        </p:txBody>
      </p:sp>
      <p:sp>
        <p:nvSpPr>
          <p:cNvPr id="3" name="Content Placeholder 2">
            <a:extLst>
              <a:ext uri="{FF2B5EF4-FFF2-40B4-BE49-F238E27FC236}">
                <a16:creationId xmlns:a16="http://schemas.microsoft.com/office/drawing/2014/main" id="{C7CA81BE-2ECD-4383-ADA5-F0CAE61A9051}"/>
              </a:ext>
            </a:extLst>
          </p:cNvPr>
          <p:cNvSpPr>
            <a:spLocks noGrp="1"/>
          </p:cNvSpPr>
          <p:nvPr>
            <p:ph idx="1"/>
          </p:nvPr>
        </p:nvSpPr>
        <p:spPr/>
        <p:txBody>
          <a:bodyPr/>
          <a:lstStyle/>
          <a:p>
            <a:pPr algn="l"/>
            <a:r>
              <a:rPr lang="en-US" sz="1800" b="0" i="0" u="none" strike="noStrike" baseline="0" dirty="0">
                <a:latin typeface="Arial" panose="020B0604020202020204" pitchFamily="34" charset="0"/>
              </a:rPr>
              <a:t>Sliding the filter over the width and height of the input gives 2-dimensional activation map that responds to that filter at every spatial position.</a:t>
            </a:r>
            <a:endParaRPr lang="en-US" dirty="0"/>
          </a:p>
        </p:txBody>
      </p:sp>
      <p:pic>
        <p:nvPicPr>
          <p:cNvPr id="4" name="Picture 3">
            <a:extLst>
              <a:ext uri="{FF2B5EF4-FFF2-40B4-BE49-F238E27FC236}">
                <a16:creationId xmlns:a16="http://schemas.microsoft.com/office/drawing/2014/main" id="{95339687-6346-4E63-AFF1-6C4E8E3AF354}"/>
              </a:ext>
            </a:extLst>
          </p:cNvPr>
          <p:cNvPicPr>
            <a:picLocks noChangeAspect="1"/>
          </p:cNvPicPr>
          <p:nvPr/>
        </p:nvPicPr>
        <p:blipFill>
          <a:blip r:embed="rId2"/>
          <a:stretch>
            <a:fillRect/>
          </a:stretch>
        </p:blipFill>
        <p:spPr>
          <a:xfrm>
            <a:off x="2286655" y="2333296"/>
            <a:ext cx="6105525" cy="2810204"/>
          </a:xfrm>
          <a:prstGeom prst="rect">
            <a:avLst/>
          </a:prstGeom>
        </p:spPr>
      </p:pic>
    </p:spTree>
    <p:extLst>
      <p:ext uri="{BB962C8B-B14F-4D97-AF65-F5344CB8AC3E}">
        <p14:creationId xmlns:p14="http://schemas.microsoft.com/office/powerpoint/2010/main" val="79996155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69DCE-0B5C-490E-AAF8-7FCF4A66AF6C}"/>
              </a:ext>
            </a:extLst>
          </p:cNvPr>
          <p:cNvSpPr>
            <a:spLocks noGrp="1"/>
          </p:cNvSpPr>
          <p:nvPr>
            <p:ph type="title"/>
          </p:nvPr>
        </p:nvSpPr>
        <p:spPr>
          <a:xfrm>
            <a:off x="1653703" y="406537"/>
            <a:ext cx="7490298" cy="725349"/>
          </a:xfrm>
        </p:spPr>
        <p:txBody>
          <a:bodyPr>
            <a:normAutofit/>
          </a:bodyPr>
          <a:lstStyle/>
          <a:p>
            <a:r>
              <a:rPr lang="en-US" dirty="0"/>
              <a:t>Convolutional Layer – Filters –Example</a:t>
            </a:r>
          </a:p>
        </p:txBody>
      </p:sp>
      <p:pic>
        <p:nvPicPr>
          <p:cNvPr id="4" name="Content Placeholder 3">
            <a:extLst>
              <a:ext uri="{FF2B5EF4-FFF2-40B4-BE49-F238E27FC236}">
                <a16:creationId xmlns:a16="http://schemas.microsoft.com/office/drawing/2014/main" id="{2FB1EC8E-3839-4CD1-BEBB-C144896C8BFC}"/>
              </a:ext>
            </a:extLst>
          </p:cNvPr>
          <p:cNvPicPr>
            <a:picLocks noGrp="1" noChangeAspect="1"/>
          </p:cNvPicPr>
          <p:nvPr>
            <p:ph idx="1"/>
          </p:nvPr>
        </p:nvPicPr>
        <p:blipFill>
          <a:blip r:embed="rId2"/>
          <a:stretch>
            <a:fillRect/>
          </a:stretch>
        </p:blipFill>
        <p:spPr>
          <a:xfrm>
            <a:off x="1984375" y="1306601"/>
            <a:ext cx="6710363" cy="3343098"/>
          </a:xfrm>
          <a:prstGeom prst="rect">
            <a:avLst/>
          </a:prstGeom>
        </p:spPr>
      </p:pic>
    </p:spTree>
    <p:extLst>
      <p:ext uri="{BB962C8B-B14F-4D97-AF65-F5344CB8AC3E}">
        <p14:creationId xmlns:p14="http://schemas.microsoft.com/office/powerpoint/2010/main" val="166159578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5E84E-B542-4956-A2BB-42EB0E8671DE}"/>
              </a:ext>
            </a:extLst>
          </p:cNvPr>
          <p:cNvSpPr>
            <a:spLocks noGrp="1"/>
          </p:cNvSpPr>
          <p:nvPr>
            <p:ph type="title"/>
          </p:nvPr>
        </p:nvSpPr>
        <p:spPr/>
        <p:txBody>
          <a:bodyPr/>
          <a:lstStyle/>
          <a:p>
            <a:r>
              <a:rPr lang="en-US" sz="1800" b="1" i="0" u="none" strike="noStrike" baseline="0" dirty="0">
                <a:latin typeface="Arial" panose="020B0604020202020204" pitchFamily="34" charset="0"/>
              </a:rPr>
              <a:t>Convolutional Layer </a:t>
            </a:r>
            <a:r>
              <a:rPr lang="en-US" sz="1800" b="1" i="0" u="none" strike="noStrike" baseline="0" dirty="0">
                <a:latin typeface="Arial-BoldMT"/>
              </a:rPr>
              <a:t>– </a:t>
            </a:r>
            <a:r>
              <a:rPr lang="en-US" sz="1800" b="1" i="0" u="none" strike="noStrike" baseline="0" dirty="0">
                <a:latin typeface="Arial" panose="020B0604020202020204" pitchFamily="34" charset="0"/>
              </a:rPr>
              <a:t>Filters </a:t>
            </a:r>
            <a:r>
              <a:rPr lang="en-US" sz="1800" b="1" i="0" u="none" strike="noStrike" baseline="0" dirty="0">
                <a:latin typeface="Arial-BoldMT"/>
              </a:rPr>
              <a:t>– </a:t>
            </a:r>
            <a:r>
              <a:rPr lang="en-US" sz="1800" b="1" i="0" u="none" strike="noStrike" baseline="0" dirty="0">
                <a:latin typeface="Arial" panose="020B0604020202020204" pitchFamily="34" charset="0"/>
              </a:rPr>
              <a:t>Computation Example</a:t>
            </a:r>
            <a:endParaRPr lang="en-US" dirty="0"/>
          </a:p>
        </p:txBody>
      </p:sp>
      <p:pic>
        <p:nvPicPr>
          <p:cNvPr id="5" name="Content Placeholder 4">
            <a:extLst>
              <a:ext uri="{FF2B5EF4-FFF2-40B4-BE49-F238E27FC236}">
                <a16:creationId xmlns:a16="http://schemas.microsoft.com/office/drawing/2014/main" id="{1323FAA9-F65E-4B00-AC51-824EC7948995}"/>
              </a:ext>
            </a:extLst>
          </p:cNvPr>
          <p:cNvPicPr>
            <a:picLocks noGrp="1" noChangeAspect="1"/>
          </p:cNvPicPr>
          <p:nvPr>
            <p:ph idx="1"/>
          </p:nvPr>
        </p:nvPicPr>
        <p:blipFill>
          <a:blip r:embed="rId2"/>
          <a:stretch>
            <a:fillRect/>
          </a:stretch>
        </p:blipFill>
        <p:spPr>
          <a:xfrm>
            <a:off x="1966378" y="1268413"/>
            <a:ext cx="6709509" cy="3468550"/>
          </a:xfrm>
          <a:prstGeom prst="rect">
            <a:avLst/>
          </a:prstGeom>
        </p:spPr>
      </p:pic>
    </p:spTree>
    <p:extLst>
      <p:ext uri="{BB962C8B-B14F-4D97-AF65-F5344CB8AC3E}">
        <p14:creationId xmlns:p14="http://schemas.microsoft.com/office/powerpoint/2010/main" val="390539076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7B806-0DD9-4DF1-9011-75E71289F74D}"/>
              </a:ext>
            </a:extLst>
          </p:cNvPr>
          <p:cNvSpPr>
            <a:spLocks noGrp="1"/>
          </p:cNvSpPr>
          <p:nvPr>
            <p:ph type="title"/>
          </p:nvPr>
        </p:nvSpPr>
        <p:spPr/>
        <p:txBody>
          <a:bodyPr/>
          <a:lstStyle/>
          <a:p>
            <a:r>
              <a:rPr lang="en-US" sz="1800" b="1" i="0" u="none" strike="noStrike" baseline="0" dirty="0">
                <a:latin typeface="Arial" panose="020B0604020202020204" pitchFamily="34" charset="0"/>
              </a:rPr>
              <a:t>Convolutional Layer </a:t>
            </a:r>
            <a:r>
              <a:rPr lang="en-US" sz="1800" b="1" i="0" u="none" strike="noStrike" baseline="0" dirty="0">
                <a:latin typeface="Arial-BoldMT"/>
              </a:rPr>
              <a:t>– </a:t>
            </a:r>
            <a:r>
              <a:rPr lang="en-US" sz="1800" b="1" i="0" u="none" strike="noStrike" baseline="0" dirty="0">
                <a:latin typeface="Arial" panose="020B0604020202020204" pitchFamily="34" charset="0"/>
              </a:rPr>
              <a:t>Filters </a:t>
            </a:r>
            <a:r>
              <a:rPr lang="en-US" sz="1800" b="1" i="0" u="none" strike="noStrike" baseline="0" dirty="0">
                <a:latin typeface="Arial-BoldMT"/>
              </a:rPr>
              <a:t>– </a:t>
            </a:r>
            <a:r>
              <a:rPr lang="en-US" sz="1800" b="1" i="0" u="none" strike="noStrike" baseline="0" dirty="0">
                <a:latin typeface="Arial" panose="020B0604020202020204" pitchFamily="34" charset="0"/>
              </a:rPr>
              <a:t>Output Feature Map</a:t>
            </a:r>
            <a:endParaRPr lang="en-US" dirty="0"/>
          </a:p>
        </p:txBody>
      </p:sp>
      <p:pic>
        <p:nvPicPr>
          <p:cNvPr id="4" name="Content Placeholder 3">
            <a:extLst>
              <a:ext uri="{FF2B5EF4-FFF2-40B4-BE49-F238E27FC236}">
                <a16:creationId xmlns:a16="http://schemas.microsoft.com/office/drawing/2014/main" id="{2989DB64-D144-495F-B7E1-31AF1DA92B1F}"/>
              </a:ext>
            </a:extLst>
          </p:cNvPr>
          <p:cNvPicPr>
            <a:picLocks noGrp="1" noChangeAspect="1"/>
          </p:cNvPicPr>
          <p:nvPr>
            <p:ph idx="1"/>
          </p:nvPr>
        </p:nvPicPr>
        <p:blipFill>
          <a:blip r:embed="rId2"/>
          <a:stretch>
            <a:fillRect/>
          </a:stretch>
        </p:blipFill>
        <p:spPr>
          <a:xfrm>
            <a:off x="2123090" y="1268413"/>
            <a:ext cx="6214503" cy="3419475"/>
          </a:xfrm>
          <a:prstGeom prst="rect">
            <a:avLst/>
          </a:prstGeom>
        </p:spPr>
      </p:pic>
    </p:spTree>
    <p:extLst>
      <p:ext uri="{BB962C8B-B14F-4D97-AF65-F5344CB8AC3E}">
        <p14:creationId xmlns:p14="http://schemas.microsoft.com/office/powerpoint/2010/main" val="35415617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FEE8B-A41C-4DA1-9505-81D08AB3D43E}"/>
              </a:ext>
            </a:extLst>
          </p:cNvPr>
          <p:cNvSpPr>
            <a:spLocks noGrp="1"/>
          </p:cNvSpPr>
          <p:nvPr>
            <p:ph type="title"/>
          </p:nvPr>
        </p:nvSpPr>
        <p:spPr/>
        <p:txBody>
          <a:bodyPr/>
          <a:lstStyle/>
          <a:p>
            <a:r>
              <a:rPr lang="en-US" dirty="0" err="1"/>
              <a:t>Relu</a:t>
            </a:r>
            <a:r>
              <a:rPr lang="en-US" dirty="0"/>
              <a:t> Layer</a:t>
            </a:r>
          </a:p>
        </p:txBody>
      </p:sp>
      <p:pic>
        <p:nvPicPr>
          <p:cNvPr id="4" name="Content Placeholder 3">
            <a:extLst>
              <a:ext uri="{FF2B5EF4-FFF2-40B4-BE49-F238E27FC236}">
                <a16:creationId xmlns:a16="http://schemas.microsoft.com/office/drawing/2014/main" id="{82B762FC-3B6F-4AF3-8106-7F13D171242D}"/>
              </a:ext>
            </a:extLst>
          </p:cNvPr>
          <p:cNvPicPr>
            <a:picLocks noGrp="1" noChangeAspect="1"/>
          </p:cNvPicPr>
          <p:nvPr>
            <p:ph idx="1"/>
          </p:nvPr>
        </p:nvPicPr>
        <p:blipFill>
          <a:blip r:embed="rId2"/>
          <a:stretch>
            <a:fillRect/>
          </a:stretch>
        </p:blipFill>
        <p:spPr>
          <a:xfrm>
            <a:off x="2141283" y="1131886"/>
            <a:ext cx="6534605" cy="4011614"/>
          </a:xfrm>
          <a:prstGeom prst="rect">
            <a:avLst/>
          </a:prstGeom>
        </p:spPr>
      </p:pic>
    </p:spTree>
    <p:extLst>
      <p:ext uri="{BB962C8B-B14F-4D97-AF65-F5344CB8AC3E}">
        <p14:creationId xmlns:p14="http://schemas.microsoft.com/office/powerpoint/2010/main" val="65211478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5F72F-A7BD-468F-A859-BF17CCE1127A}"/>
              </a:ext>
            </a:extLst>
          </p:cNvPr>
          <p:cNvSpPr>
            <a:spLocks noGrp="1"/>
          </p:cNvSpPr>
          <p:nvPr>
            <p:ph type="title"/>
          </p:nvPr>
        </p:nvSpPr>
        <p:spPr/>
        <p:txBody>
          <a:bodyPr/>
          <a:lstStyle/>
          <a:p>
            <a:r>
              <a:rPr lang="en-US" dirty="0"/>
              <a:t>Pool Layer</a:t>
            </a:r>
          </a:p>
        </p:txBody>
      </p:sp>
      <p:sp>
        <p:nvSpPr>
          <p:cNvPr id="3" name="Content Placeholder 2">
            <a:extLst>
              <a:ext uri="{FF2B5EF4-FFF2-40B4-BE49-F238E27FC236}">
                <a16:creationId xmlns:a16="http://schemas.microsoft.com/office/drawing/2014/main" id="{82F135C0-08FA-4B45-A167-4A85F38EBAF3}"/>
              </a:ext>
            </a:extLst>
          </p:cNvPr>
          <p:cNvSpPr>
            <a:spLocks noGrp="1"/>
          </p:cNvSpPr>
          <p:nvPr>
            <p:ph idx="1"/>
          </p:nvPr>
        </p:nvSpPr>
        <p:spPr/>
        <p:txBody>
          <a:bodyPr/>
          <a:lstStyle/>
          <a:p>
            <a:pPr>
              <a:buFont typeface="Wingdings" panose="05000000000000000000" pitchFamily="2" charset="2"/>
              <a:buChar char="§"/>
            </a:pPr>
            <a:r>
              <a:rPr lang="en-US" sz="1800" b="0" i="0" u="none" strike="noStrike" baseline="0" dirty="0">
                <a:latin typeface="Arial" panose="020B0604020202020204" pitchFamily="34" charset="0"/>
              </a:rPr>
              <a:t>The pooling layers down-sample the previous layers feature map.</a:t>
            </a:r>
          </a:p>
          <a:p>
            <a:pPr>
              <a:buFont typeface="Wingdings" panose="05000000000000000000" pitchFamily="2" charset="2"/>
              <a:buChar char="§"/>
            </a:pPr>
            <a:r>
              <a:rPr lang="en-US" sz="1800" b="0" i="0" u="none" strike="noStrike" baseline="0" dirty="0">
                <a:latin typeface="Arial" panose="020B0604020202020204" pitchFamily="34" charset="0"/>
              </a:rPr>
              <a:t>Its function is to progressively reduce the spatial size of the representation to reduce the amount of parameters and computation in the network</a:t>
            </a:r>
          </a:p>
          <a:p>
            <a:pPr>
              <a:buFont typeface="Wingdings" panose="05000000000000000000" pitchFamily="2" charset="2"/>
              <a:buChar char="§"/>
            </a:pPr>
            <a:r>
              <a:rPr lang="en-US" sz="1800" b="0" i="0" u="none" strike="noStrike" baseline="0" dirty="0">
                <a:latin typeface="Arial" panose="020B0604020202020204" pitchFamily="34" charset="0"/>
              </a:rPr>
              <a:t>The pooling layer often uses the Max operation to perform the down sampling process.</a:t>
            </a:r>
            <a:endParaRPr lang="en-US" dirty="0"/>
          </a:p>
        </p:txBody>
      </p:sp>
    </p:spTree>
    <p:extLst>
      <p:ext uri="{BB962C8B-B14F-4D97-AF65-F5344CB8AC3E}">
        <p14:creationId xmlns:p14="http://schemas.microsoft.com/office/powerpoint/2010/main" val="266106317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78D92-EB13-47DC-ACB2-A714B49596D8}"/>
              </a:ext>
            </a:extLst>
          </p:cNvPr>
          <p:cNvSpPr>
            <a:spLocks noGrp="1"/>
          </p:cNvSpPr>
          <p:nvPr>
            <p:ph type="title"/>
          </p:nvPr>
        </p:nvSpPr>
        <p:spPr/>
        <p:txBody>
          <a:bodyPr/>
          <a:lstStyle/>
          <a:p>
            <a:r>
              <a:rPr lang="en-US" sz="1800" b="0" i="0" u="none" strike="noStrike" baseline="0" dirty="0">
                <a:latin typeface="Arial" panose="020B0604020202020204" pitchFamily="34" charset="0"/>
              </a:rPr>
              <a:t>Pooling Filter example  Size = 2 X 2, Stride = 2</a:t>
            </a:r>
            <a:endParaRPr lang="en-US" dirty="0"/>
          </a:p>
        </p:txBody>
      </p:sp>
      <p:pic>
        <p:nvPicPr>
          <p:cNvPr id="6" name="Picture 5">
            <a:extLst>
              <a:ext uri="{FF2B5EF4-FFF2-40B4-BE49-F238E27FC236}">
                <a16:creationId xmlns:a16="http://schemas.microsoft.com/office/drawing/2014/main" id="{489185BD-F99D-4B94-BABB-D13FC0AC72D2}"/>
              </a:ext>
            </a:extLst>
          </p:cNvPr>
          <p:cNvPicPr>
            <a:picLocks noChangeAspect="1"/>
          </p:cNvPicPr>
          <p:nvPr/>
        </p:nvPicPr>
        <p:blipFill>
          <a:blip r:embed="rId2"/>
          <a:stretch>
            <a:fillRect/>
          </a:stretch>
        </p:blipFill>
        <p:spPr>
          <a:xfrm>
            <a:off x="2228857" y="970953"/>
            <a:ext cx="6184551" cy="4229100"/>
          </a:xfrm>
          <a:prstGeom prst="rect">
            <a:avLst/>
          </a:prstGeom>
        </p:spPr>
      </p:pic>
    </p:spTree>
    <p:extLst>
      <p:ext uri="{BB962C8B-B14F-4D97-AF65-F5344CB8AC3E}">
        <p14:creationId xmlns:p14="http://schemas.microsoft.com/office/powerpoint/2010/main" val="123748727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17512-8969-4655-B2DF-E54620D94AD7}"/>
              </a:ext>
            </a:extLst>
          </p:cNvPr>
          <p:cNvSpPr>
            <a:spLocks noGrp="1"/>
          </p:cNvSpPr>
          <p:nvPr>
            <p:ph type="title"/>
          </p:nvPr>
        </p:nvSpPr>
        <p:spPr/>
        <p:txBody>
          <a:bodyPr/>
          <a:lstStyle/>
          <a:p>
            <a:r>
              <a:rPr lang="en-US" sz="1800" b="1" i="0" u="none" strike="noStrike" baseline="0" dirty="0">
                <a:latin typeface="Arial" panose="020B0604020202020204" pitchFamily="34" charset="0"/>
              </a:rPr>
              <a:t>Fully connected layer</a:t>
            </a:r>
            <a:endParaRPr lang="en-US" dirty="0"/>
          </a:p>
        </p:txBody>
      </p:sp>
      <p:sp>
        <p:nvSpPr>
          <p:cNvPr id="3" name="Content Placeholder 2">
            <a:extLst>
              <a:ext uri="{FF2B5EF4-FFF2-40B4-BE49-F238E27FC236}">
                <a16:creationId xmlns:a16="http://schemas.microsoft.com/office/drawing/2014/main" id="{37769F13-3C0D-4866-8BB4-187325A18191}"/>
              </a:ext>
            </a:extLst>
          </p:cNvPr>
          <p:cNvSpPr>
            <a:spLocks noGrp="1"/>
          </p:cNvSpPr>
          <p:nvPr>
            <p:ph idx="1"/>
          </p:nvPr>
        </p:nvSpPr>
        <p:spPr>
          <a:xfrm>
            <a:off x="1984665" y="1268361"/>
            <a:ext cx="4400206" cy="3420136"/>
          </a:xfrm>
        </p:spPr>
        <p:txBody>
          <a:bodyPr/>
          <a:lstStyle/>
          <a:p>
            <a:pPr algn="l">
              <a:buFont typeface="Wingdings" panose="05000000000000000000" pitchFamily="2" charset="2"/>
              <a:buChar char="q"/>
            </a:pPr>
            <a:r>
              <a:rPr lang="en-US" sz="1800" b="0" i="0" u="none" strike="noStrike" baseline="0" dirty="0">
                <a:latin typeface="Arial" panose="020B0604020202020204" pitchFamily="34" charset="0"/>
              </a:rPr>
              <a:t>Fully connected layers are the normal flat feed-forward neural network layers.</a:t>
            </a:r>
          </a:p>
          <a:p>
            <a:pPr algn="l">
              <a:buFont typeface="Wingdings" panose="05000000000000000000" pitchFamily="2" charset="2"/>
              <a:buChar char="q"/>
            </a:pPr>
            <a:r>
              <a:rPr lang="en-US" sz="1800" b="0" i="0" u="none" strike="noStrike" baseline="0" dirty="0">
                <a:latin typeface="Arial" panose="020B0604020202020204" pitchFamily="34" charset="0"/>
              </a:rPr>
              <a:t>These layers may have a non-linear activation function or a </a:t>
            </a:r>
            <a:r>
              <a:rPr lang="en-US" sz="1800" b="0" i="0" u="none" strike="noStrike" baseline="0" dirty="0" err="1">
                <a:solidFill>
                  <a:srgbClr val="FF0000"/>
                </a:solidFill>
                <a:latin typeface="Arial" panose="020B0604020202020204" pitchFamily="34" charset="0"/>
              </a:rPr>
              <a:t>softmax</a:t>
            </a:r>
            <a:r>
              <a:rPr lang="en-US" sz="1800" b="0" i="0" u="none" strike="noStrike" baseline="0" dirty="0">
                <a:latin typeface="Arial" panose="020B0604020202020204" pitchFamily="34" charset="0"/>
              </a:rPr>
              <a:t> activation in order to predict classes.</a:t>
            </a:r>
          </a:p>
          <a:p>
            <a:pPr algn="l">
              <a:buFont typeface="Wingdings" panose="05000000000000000000" pitchFamily="2" charset="2"/>
              <a:buChar char="q"/>
            </a:pPr>
            <a:r>
              <a:rPr lang="en-US" sz="1800" b="0" i="0" u="none" strike="noStrike" baseline="0" dirty="0">
                <a:latin typeface="Arial" panose="020B0604020202020204" pitchFamily="34" charset="0"/>
              </a:rPr>
              <a:t>To compute our output, we simply rearrange the output matrices as a 1-D array.</a:t>
            </a:r>
            <a:endParaRPr lang="en-US" dirty="0"/>
          </a:p>
        </p:txBody>
      </p:sp>
      <p:pic>
        <p:nvPicPr>
          <p:cNvPr id="4" name="Picture 3">
            <a:extLst>
              <a:ext uri="{FF2B5EF4-FFF2-40B4-BE49-F238E27FC236}">
                <a16:creationId xmlns:a16="http://schemas.microsoft.com/office/drawing/2014/main" id="{50AAA78C-0D0E-423C-92B1-EDE1F338AC53}"/>
              </a:ext>
            </a:extLst>
          </p:cNvPr>
          <p:cNvPicPr>
            <a:picLocks noChangeAspect="1"/>
          </p:cNvPicPr>
          <p:nvPr/>
        </p:nvPicPr>
        <p:blipFill rotWithShape="1">
          <a:blip r:embed="rId2"/>
          <a:srcRect l="2994"/>
          <a:stretch/>
        </p:blipFill>
        <p:spPr>
          <a:xfrm>
            <a:off x="6428703" y="319087"/>
            <a:ext cx="2559433" cy="4505325"/>
          </a:xfrm>
          <a:prstGeom prst="rect">
            <a:avLst/>
          </a:prstGeom>
        </p:spPr>
      </p:pic>
    </p:spTree>
    <p:extLst>
      <p:ext uri="{BB962C8B-B14F-4D97-AF65-F5344CB8AC3E}">
        <p14:creationId xmlns:p14="http://schemas.microsoft.com/office/powerpoint/2010/main" val="25941324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1AF109-974C-415E-A694-F66567EC036E}"/>
              </a:ext>
            </a:extLst>
          </p:cNvPr>
          <p:cNvSpPr>
            <a:spLocks noGrp="1"/>
          </p:cNvSpPr>
          <p:nvPr>
            <p:ph type="title"/>
          </p:nvPr>
        </p:nvSpPr>
        <p:spPr/>
        <p:txBody>
          <a:bodyPr/>
          <a:lstStyle/>
          <a:p>
            <a:r>
              <a:rPr lang="en-US" dirty="0"/>
              <a:t>SoftMax operation</a:t>
            </a:r>
          </a:p>
        </p:txBody>
      </p:sp>
      <p:sp>
        <p:nvSpPr>
          <p:cNvPr id="3" name="Content Placeholder 2">
            <a:extLst>
              <a:ext uri="{FF2B5EF4-FFF2-40B4-BE49-F238E27FC236}">
                <a16:creationId xmlns:a16="http://schemas.microsoft.com/office/drawing/2014/main" id="{482B99CE-252D-44B0-A9FE-B59F314900B9}"/>
              </a:ext>
            </a:extLst>
          </p:cNvPr>
          <p:cNvSpPr>
            <a:spLocks noGrp="1"/>
          </p:cNvSpPr>
          <p:nvPr>
            <p:ph idx="1"/>
          </p:nvPr>
        </p:nvSpPr>
        <p:spPr>
          <a:xfrm>
            <a:off x="1984664" y="1268361"/>
            <a:ext cx="4006143" cy="3420136"/>
          </a:xfrm>
        </p:spPr>
        <p:txBody>
          <a:bodyPr/>
          <a:lstStyle/>
          <a:p>
            <a:pPr algn="l">
              <a:buFont typeface="Wingdings" panose="05000000000000000000" pitchFamily="2" charset="2"/>
              <a:buChar char="q"/>
            </a:pPr>
            <a:r>
              <a:rPr lang="en-US" sz="1800" b="0" i="0" u="none" strike="noStrike" baseline="0" dirty="0">
                <a:latin typeface="SourceSansPro-Regular"/>
              </a:rPr>
              <a:t>A special kind of activation layer, usually at the end of FC layer Outputs </a:t>
            </a:r>
          </a:p>
          <a:p>
            <a:pPr algn="l">
              <a:buFont typeface="Wingdings" panose="05000000000000000000" pitchFamily="2" charset="2"/>
              <a:buChar char="q"/>
            </a:pPr>
            <a:r>
              <a:rPr lang="en-US" sz="1800" b="0" i="0" u="none" strike="noStrike" baseline="0" dirty="0">
                <a:latin typeface="SourceSansPro-Regular"/>
              </a:rPr>
              <a:t>Can be viewed as a fancy </a:t>
            </a:r>
            <a:r>
              <a:rPr lang="pt-BR" sz="1800" b="0" i="0" u="none" strike="noStrike" baseline="0" dirty="0">
                <a:latin typeface="SourceSansPro-Regular"/>
              </a:rPr>
              <a:t>normalizer (a.k.a. Normalized </a:t>
            </a:r>
            <a:r>
              <a:rPr lang="en-US" sz="1800" b="0" i="0" u="none" strike="noStrike" baseline="0" dirty="0">
                <a:latin typeface="SourceSansPro-Regular"/>
              </a:rPr>
              <a:t>exponential function)</a:t>
            </a:r>
          </a:p>
          <a:p>
            <a:pPr algn="l">
              <a:buFont typeface="Wingdings" panose="05000000000000000000" pitchFamily="2" charset="2"/>
              <a:buChar char="q"/>
            </a:pPr>
            <a:r>
              <a:rPr lang="en-US" sz="1800" b="0" i="0" u="none" strike="noStrike" baseline="0" dirty="0">
                <a:latin typeface="SourceSansPro-Regular"/>
              </a:rPr>
              <a:t>Produce a discrete probability distribution vector</a:t>
            </a:r>
          </a:p>
          <a:p>
            <a:pPr algn="l">
              <a:buFont typeface="Wingdings" panose="05000000000000000000" pitchFamily="2" charset="2"/>
              <a:buChar char="q"/>
            </a:pPr>
            <a:r>
              <a:rPr lang="en-US" sz="1800" b="0" i="0" u="none" strike="noStrike" baseline="0" dirty="0">
                <a:latin typeface="SourceSansPro-Regular"/>
              </a:rPr>
              <a:t>Very convenient when combined with cross-entropy loss</a:t>
            </a:r>
            <a:endParaRPr lang="en-US" dirty="0"/>
          </a:p>
        </p:txBody>
      </p:sp>
      <p:pic>
        <p:nvPicPr>
          <p:cNvPr id="4" name="Picture 3">
            <a:extLst>
              <a:ext uri="{FF2B5EF4-FFF2-40B4-BE49-F238E27FC236}">
                <a16:creationId xmlns:a16="http://schemas.microsoft.com/office/drawing/2014/main" id="{951ED2D6-E598-4792-8A9D-29410ACB6336}"/>
              </a:ext>
            </a:extLst>
          </p:cNvPr>
          <p:cNvPicPr>
            <a:picLocks noChangeAspect="1"/>
          </p:cNvPicPr>
          <p:nvPr/>
        </p:nvPicPr>
        <p:blipFill>
          <a:blip r:embed="rId2"/>
          <a:stretch>
            <a:fillRect/>
          </a:stretch>
        </p:blipFill>
        <p:spPr>
          <a:xfrm>
            <a:off x="5812221" y="1544916"/>
            <a:ext cx="3331779" cy="2867025"/>
          </a:xfrm>
          <a:prstGeom prst="rect">
            <a:avLst/>
          </a:prstGeom>
        </p:spPr>
      </p:pic>
    </p:spTree>
    <p:extLst>
      <p:ext uri="{BB962C8B-B14F-4D97-AF65-F5344CB8AC3E}">
        <p14:creationId xmlns:p14="http://schemas.microsoft.com/office/powerpoint/2010/main" val="252194808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8A4AEF01-9C6C-4761-B9DA-88A2261AF85E}"/>
              </a:ext>
            </a:extLst>
          </p:cNvPr>
          <p:cNvSpPr>
            <a:spLocks noGrp="1"/>
          </p:cNvSpPr>
          <p:nvPr>
            <p:ph idx="1"/>
          </p:nvPr>
        </p:nvSpPr>
        <p:spPr>
          <a:xfrm>
            <a:off x="3798278" y="2481942"/>
            <a:ext cx="2150348" cy="725349"/>
          </a:xfrm>
        </p:spPr>
        <p:txBody>
          <a:bodyPr/>
          <a:lstStyle/>
          <a:p>
            <a:pPr marL="0" indent="0" algn="ctr">
              <a:buNone/>
            </a:pPr>
            <a:r>
              <a:rPr lang="en-US" sz="4000" dirty="0">
                <a:latin typeface="Algerian" panose="04020705040A02060702" pitchFamily="82" charset="0"/>
              </a:rPr>
              <a:t>THANKS</a:t>
            </a:r>
            <a:endParaRPr lang="en-US" dirty="0">
              <a:latin typeface="Algerian" panose="04020705040A02060702" pitchFamily="82" charset="0"/>
            </a:endParaRPr>
          </a:p>
        </p:txBody>
      </p:sp>
    </p:spTree>
    <p:extLst>
      <p:ext uri="{BB962C8B-B14F-4D97-AF65-F5344CB8AC3E}">
        <p14:creationId xmlns:p14="http://schemas.microsoft.com/office/powerpoint/2010/main" val="19907060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Biological Neurons</a:t>
            </a:r>
          </a:p>
        </p:txBody>
      </p:sp>
      <p:pic>
        <p:nvPicPr>
          <p:cNvPr id="7" name="Content Placeholder 6" descr="Image result for ANN">
            <a:extLst>
              <a:ext uri="{FF2B5EF4-FFF2-40B4-BE49-F238E27FC236}">
                <a16:creationId xmlns:a16="http://schemas.microsoft.com/office/drawing/2014/main" id="{2ACC86DD-CECC-4140-A557-4FC5DEF8CDA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71992" y="1381328"/>
            <a:ext cx="6167335" cy="3278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8993074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9EAD5F0-BDFD-4CFD-9F44-BC31F87DF027}"/>
              </a:ext>
            </a:extLst>
          </p:cNvPr>
          <p:cNvSpPr>
            <a:spLocks noGrp="1"/>
          </p:cNvSpPr>
          <p:nvPr>
            <p:ph type="ctrTitle"/>
          </p:nvPr>
        </p:nvSpPr>
        <p:spPr>
          <a:xfrm>
            <a:off x="4571999" y="1784556"/>
            <a:ext cx="4085303" cy="1688688"/>
          </a:xfrm>
        </p:spPr>
        <p:txBody>
          <a:bodyPr/>
          <a:lstStyle/>
          <a:p>
            <a:pPr algn="ctr"/>
            <a:r>
              <a:rPr lang="en-US" dirty="0"/>
              <a:t>QUESTIONS?</a:t>
            </a:r>
          </a:p>
        </p:txBody>
      </p:sp>
      <p:sp>
        <p:nvSpPr>
          <p:cNvPr id="5" name="Subtitle 4">
            <a:extLst>
              <a:ext uri="{FF2B5EF4-FFF2-40B4-BE49-F238E27FC236}">
                <a16:creationId xmlns:a16="http://schemas.microsoft.com/office/drawing/2014/main" id="{4142149A-8B29-456D-BB76-61996AC516F5}"/>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4855594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DA8351-9791-420C-90E5-49878532D91B}"/>
              </a:ext>
            </a:extLst>
          </p:cNvPr>
          <p:cNvSpPr>
            <a:spLocks noGrp="1"/>
          </p:cNvSpPr>
          <p:nvPr>
            <p:ph type="title"/>
          </p:nvPr>
        </p:nvSpPr>
        <p:spPr/>
        <p:txBody>
          <a:bodyPr/>
          <a:lstStyle/>
          <a:p>
            <a:r>
              <a:rPr lang="en-US" dirty="0"/>
              <a:t>ANN simulation</a:t>
            </a:r>
          </a:p>
        </p:txBody>
      </p:sp>
      <p:pic>
        <p:nvPicPr>
          <p:cNvPr id="4" name="Content Placeholder 3" descr="Image result for ANN">
            <a:extLst>
              <a:ext uri="{FF2B5EF4-FFF2-40B4-BE49-F238E27FC236}">
                <a16:creationId xmlns:a16="http://schemas.microsoft.com/office/drawing/2014/main" id="{BBFAFD27-950C-42FB-BEB0-AA71FBC8BA1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98451" y="1517516"/>
            <a:ext cx="6099241" cy="31323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561140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Perceptron</a:t>
            </a:r>
          </a:p>
        </p:txBody>
      </p:sp>
      <p:sp>
        <p:nvSpPr>
          <p:cNvPr id="3" name="Content Placeholder 2"/>
          <p:cNvSpPr>
            <a:spLocks noGrp="1"/>
          </p:cNvSpPr>
          <p:nvPr>
            <p:ph idx="1"/>
          </p:nvPr>
        </p:nvSpPr>
        <p:spPr>
          <a:xfrm>
            <a:off x="1780674" y="1268360"/>
            <a:ext cx="7363326" cy="3775277"/>
          </a:xfrm>
        </p:spPr>
        <p:txBody>
          <a:bodyPr>
            <a:normAutofit lnSpcReduction="10000"/>
          </a:bodyPr>
          <a:lstStyle/>
          <a:p>
            <a:r>
              <a:rPr lang="en-US" sz="2400" dirty="0"/>
              <a:t>One of the simplest ANN architectures, invented in 1957 by Frank Rosenblatt. </a:t>
            </a:r>
          </a:p>
          <a:p>
            <a:r>
              <a:rPr lang="en-US" sz="2400" dirty="0"/>
              <a:t>It is based on a </a:t>
            </a:r>
            <a:r>
              <a:rPr lang="en-US" sz="2400" i="1" dirty="0"/>
              <a:t>linear threshold unit </a:t>
            </a:r>
            <a:r>
              <a:rPr lang="en-US" sz="2400" dirty="0"/>
              <a:t>(LTU).</a:t>
            </a:r>
            <a:endParaRPr lang="ar-EG" sz="2400" dirty="0"/>
          </a:p>
          <a:p>
            <a:endParaRPr lang="ar-EG" sz="2400" i="1" dirty="0">
              <a:solidFill>
                <a:srgbClr val="FF0000"/>
              </a:solidFill>
            </a:endParaRPr>
          </a:p>
          <a:p>
            <a:endParaRPr lang="ar-EG" sz="2400" i="1" dirty="0">
              <a:solidFill>
                <a:srgbClr val="FF0000"/>
              </a:solidFill>
            </a:endParaRPr>
          </a:p>
          <a:p>
            <a:pPr marL="0" indent="0">
              <a:buNone/>
            </a:pPr>
            <a:r>
              <a:rPr lang="ar-EG" sz="2400" i="1" dirty="0">
                <a:solidFill>
                  <a:srgbClr val="FF0000"/>
                </a:solidFill>
              </a:rPr>
              <a:t> </a:t>
            </a:r>
            <a:r>
              <a:rPr lang="en-US" sz="2400" i="1" dirty="0">
                <a:solidFill>
                  <a:schemeClr val="accent1"/>
                </a:solidFill>
              </a:rPr>
              <a:t>Z</a:t>
            </a:r>
            <a:r>
              <a:rPr lang="en-US" sz="2400" i="1" dirty="0">
                <a:solidFill>
                  <a:srgbClr val="FF0000"/>
                </a:solidFill>
              </a:rPr>
              <a:t> </a:t>
            </a:r>
            <a:r>
              <a:rPr lang="en-US" sz="2400" dirty="0">
                <a:solidFill>
                  <a:srgbClr val="FF0000"/>
                </a:solidFill>
              </a:rPr>
              <a:t>= </a:t>
            </a:r>
            <a:r>
              <a:rPr lang="en-US" sz="2400" i="1" dirty="0">
                <a:solidFill>
                  <a:srgbClr val="FF0000"/>
                </a:solidFill>
              </a:rPr>
              <a:t>w</a:t>
            </a:r>
            <a:r>
              <a:rPr lang="en-US" sz="2400" dirty="0">
                <a:solidFill>
                  <a:srgbClr val="FF0000"/>
                </a:solidFill>
              </a:rPr>
              <a:t>1 </a:t>
            </a:r>
            <a:r>
              <a:rPr lang="en-US" sz="2400" i="1" dirty="0">
                <a:solidFill>
                  <a:srgbClr val="FF0000"/>
                </a:solidFill>
              </a:rPr>
              <a:t>x</a:t>
            </a:r>
            <a:r>
              <a:rPr lang="en-US" sz="2400" dirty="0">
                <a:solidFill>
                  <a:srgbClr val="FF0000"/>
                </a:solidFill>
              </a:rPr>
              <a:t>1 + </a:t>
            </a:r>
            <a:r>
              <a:rPr lang="en-US" sz="2400" i="1" dirty="0">
                <a:solidFill>
                  <a:srgbClr val="FF0000"/>
                </a:solidFill>
              </a:rPr>
              <a:t>w</a:t>
            </a:r>
            <a:r>
              <a:rPr lang="en-US" sz="2400" dirty="0">
                <a:solidFill>
                  <a:srgbClr val="FF0000"/>
                </a:solidFill>
              </a:rPr>
              <a:t>2 </a:t>
            </a:r>
            <a:r>
              <a:rPr lang="en-US" sz="2400" i="1" dirty="0">
                <a:solidFill>
                  <a:srgbClr val="FF0000"/>
                </a:solidFill>
              </a:rPr>
              <a:t>x</a:t>
            </a:r>
            <a:r>
              <a:rPr lang="en-US" sz="2400" dirty="0">
                <a:solidFill>
                  <a:srgbClr val="FF0000"/>
                </a:solidFill>
              </a:rPr>
              <a:t>2 + ⋯ </a:t>
            </a:r>
            <a:endParaRPr lang="ar-EG" sz="2400" dirty="0">
              <a:solidFill>
                <a:srgbClr val="FF0000"/>
              </a:solidFill>
            </a:endParaRPr>
          </a:p>
          <a:p>
            <a:pPr marL="0" indent="0">
              <a:buNone/>
            </a:pPr>
            <a:r>
              <a:rPr lang="ar-EG" sz="2400" dirty="0">
                <a:solidFill>
                  <a:srgbClr val="FF0000"/>
                </a:solidFill>
              </a:rPr>
              <a:t>        </a:t>
            </a:r>
            <a:r>
              <a:rPr lang="en-US" sz="2400" dirty="0">
                <a:solidFill>
                  <a:srgbClr val="FF0000"/>
                </a:solidFill>
              </a:rPr>
              <a:t>+ </a:t>
            </a:r>
            <a:r>
              <a:rPr lang="en-US" sz="2400" i="1" dirty="0" err="1">
                <a:solidFill>
                  <a:srgbClr val="FF0000"/>
                </a:solidFill>
              </a:rPr>
              <a:t>wn</a:t>
            </a:r>
            <a:r>
              <a:rPr lang="en-US" sz="2400" i="1" dirty="0">
                <a:solidFill>
                  <a:srgbClr val="FF0000"/>
                </a:solidFill>
              </a:rPr>
              <a:t> </a:t>
            </a:r>
            <a:r>
              <a:rPr lang="en-US" sz="2400" i="1" dirty="0" err="1">
                <a:solidFill>
                  <a:srgbClr val="FF0000"/>
                </a:solidFill>
              </a:rPr>
              <a:t>xn</a:t>
            </a:r>
            <a:r>
              <a:rPr lang="en-US" sz="2400" i="1" dirty="0">
                <a:solidFill>
                  <a:srgbClr val="FF0000"/>
                </a:solidFill>
              </a:rPr>
              <a:t> </a:t>
            </a:r>
            <a:r>
              <a:rPr lang="en-US" sz="2400" dirty="0">
                <a:solidFill>
                  <a:srgbClr val="FF0000"/>
                </a:solidFill>
              </a:rPr>
              <a:t>= </a:t>
            </a:r>
            <a:r>
              <a:rPr lang="en-US" sz="2400" b="1" dirty="0" err="1">
                <a:solidFill>
                  <a:srgbClr val="FF0000"/>
                </a:solidFill>
              </a:rPr>
              <a:t>w</a:t>
            </a:r>
            <a:r>
              <a:rPr lang="en-US" sz="2400" i="1" dirty="0" err="1">
                <a:solidFill>
                  <a:srgbClr val="FF0000"/>
                </a:solidFill>
              </a:rPr>
              <a:t>T</a:t>
            </a:r>
            <a:r>
              <a:rPr lang="en-US" sz="2400" i="1" dirty="0">
                <a:solidFill>
                  <a:srgbClr val="FF0000"/>
                </a:solidFill>
              </a:rPr>
              <a:t> </a:t>
            </a:r>
            <a:r>
              <a:rPr lang="en-US" sz="2400" dirty="0">
                <a:solidFill>
                  <a:srgbClr val="FF0000"/>
                </a:solidFill>
              </a:rPr>
              <a:t>・ </a:t>
            </a:r>
            <a:r>
              <a:rPr lang="en-US" sz="2400" b="1" dirty="0">
                <a:solidFill>
                  <a:srgbClr val="FF0000"/>
                </a:solidFill>
              </a:rPr>
              <a:t>x</a:t>
            </a:r>
            <a:endParaRPr lang="ar-EG" i="1" dirty="0"/>
          </a:p>
          <a:p>
            <a:pPr marL="0" indent="0">
              <a:buNone/>
            </a:pPr>
            <a:r>
              <a:rPr lang="en-US" sz="2400" i="1" dirty="0" err="1">
                <a:solidFill>
                  <a:schemeClr val="accent1"/>
                </a:solidFill>
              </a:rPr>
              <a:t>h</a:t>
            </a:r>
            <a:r>
              <a:rPr lang="en-US" sz="2400" b="1" dirty="0" err="1">
                <a:solidFill>
                  <a:schemeClr val="accent1"/>
                </a:solidFill>
              </a:rPr>
              <a:t>w</a:t>
            </a:r>
            <a:r>
              <a:rPr lang="en-US" sz="2400" dirty="0">
                <a:solidFill>
                  <a:schemeClr val="accent1"/>
                </a:solidFill>
              </a:rPr>
              <a:t>(</a:t>
            </a:r>
            <a:r>
              <a:rPr lang="en-US" sz="2400" b="1" dirty="0">
                <a:solidFill>
                  <a:schemeClr val="accent1"/>
                </a:solidFill>
              </a:rPr>
              <a:t>x</a:t>
            </a:r>
            <a:r>
              <a:rPr lang="en-US" sz="2400" dirty="0">
                <a:solidFill>
                  <a:schemeClr val="accent1"/>
                </a:solidFill>
              </a:rPr>
              <a:t>) </a:t>
            </a:r>
            <a:r>
              <a:rPr lang="en-US" sz="2400" dirty="0">
                <a:solidFill>
                  <a:srgbClr val="FF0000"/>
                </a:solidFill>
              </a:rPr>
              <a:t>= step (</a:t>
            </a:r>
            <a:r>
              <a:rPr lang="en-US" sz="2400" i="1" dirty="0">
                <a:solidFill>
                  <a:srgbClr val="FF0000"/>
                </a:solidFill>
              </a:rPr>
              <a:t>Z</a:t>
            </a:r>
            <a:r>
              <a:rPr lang="en-US" sz="2400" dirty="0">
                <a:solidFill>
                  <a:srgbClr val="FF0000"/>
                </a:solidFill>
              </a:rPr>
              <a:t>) </a:t>
            </a:r>
            <a:endParaRPr lang="ar-EG" sz="2400" dirty="0">
              <a:solidFill>
                <a:srgbClr val="FF0000"/>
              </a:solidFill>
            </a:endParaRPr>
          </a:p>
          <a:p>
            <a:pPr marL="0" indent="0">
              <a:buNone/>
            </a:pPr>
            <a:r>
              <a:rPr lang="ar-EG" sz="2400" dirty="0">
                <a:solidFill>
                  <a:srgbClr val="FF0000"/>
                </a:solidFill>
              </a:rPr>
              <a:t>         </a:t>
            </a:r>
            <a:r>
              <a:rPr lang="en-US" sz="2400" dirty="0">
                <a:solidFill>
                  <a:srgbClr val="FF0000"/>
                </a:solidFill>
              </a:rPr>
              <a:t>= step (</a:t>
            </a:r>
            <a:r>
              <a:rPr lang="en-US" sz="2400" b="1" dirty="0" err="1">
                <a:solidFill>
                  <a:srgbClr val="FF0000"/>
                </a:solidFill>
              </a:rPr>
              <a:t>w</a:t>
            </a:r>
            <a:r>
              <a:rPr lang="en-US" sz="2400" i="1" dirty="0" err="1">
                <a:solidFill>
                  <a:srgbClr val="FF0000"/>
                </a:solidFill>
              </a:rPr>
              <a:t>T</a:t>
            </a:r>
            <a:r>
              <a:rPr lang="en-US" sz="2400" i="1" dirty="0">
                <a:solidFill>
                  <a:srgbClr val="FF0000"/>
                </a:solidFill>
              </a:rPr>
              <a:t> </a:t>
            </a:r>
            <a:r>
              <a:rPr lang="en-US" sz="2400" dirty="0">
                <a:solidFill>
                  <a:srgbClr val="FF0000"/>
                </a:solidFill>
              </a:rPr>
              <a:t>・</a:t>
            </a:r>
            <a:r>
              <a:rPr lang="en-US" sz="2400" b="1" dirty="0">
                <a:solidFill>
                  <a:srgbClr val="FF0000"/>
                </a:solidFill>
              </a:rPr>
              <a:t>x</a:t>
            </a:r>
            <a:r>
              <a:rPr lang="en-US" sz="2400" dirty="0">
                <a:solidFill>
                  <a:srgbClr val="FF0000"/>
                </a:solidFill>
              </a:rPr>
              <a:t>)</a:t>
            </a:r>
            <a:endParaRPr lang="en-US" sz="2000" dirty="0">
              <a:solidFill>
                <a:srgbClr val="FF0000"/>
              </a:solidFill>
            </a:endParaRPr>
          </a:p>
          <a:p>
            <a:endParaRPr lang="en-US" sz="2400" dirty="0"/>
          </a:p>
        </p:txBody>
      </p:sp>
      <p:pic>
        <p:nvPicPr>
          <p:cNvPr id="4" name="Picture 3"/>
          <p:cNvPicPr>
            <a:picLocks noChangeAspect="1"/>
          </p:cNvPicPr>
          <p:nvPr/>
        </p:nvPicPr>
        <p:blipFill rotWithShape="1">
          <a:blip r:embed="rId2"/>
          <a:srcRect l="21361" t="3649" r="21219" b="4251"/>
          <a:stretch/>
        </p:blipFill>
        <p:spPr>
          <a:xfrm>
            <a:off x="4966635" y="2468290"/>
            <a:ext cx="3888607" cy="2079058"/>
          </a:xfrm>
          <a:prstGeom prst="rect">
            <a:avLst/>
          </a:prstGeom>
        </p:spPr>
      </p:pic>
    </p:spTree>
    <p:extLst>
      <p:ext uri="{BB962C8B-B14F-4D97-AF65-F5344CB8AC3E}">
        <p14:creationId xmlns:p14="http://schemas.microsoft.com/office/powerpoint/2010/main" val="26491663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Multioutput perceptron</a:t>
            </a:r>
          </a:p>
        </p:txBody>
      </p:sp>
      <p:sp>
        <p:nvSpPr>
          <p:cNvPr id="3" name="Content Placeholder 2"/>
          <p:cNvSpPr>
            <a:spLocks noGrp="1"/>
          </p:cNvSpPr>
          <p:nvPr>
            <p:ph idx="1"/>
          </p:nvPr>
        </p:nvSpPr>
        <p:spPr/>
        <p:txBody>
          <a:bodyPr/>
          <a:lstStyle/>
          <a:p>
            <a:pPr>
              <a:buFont typeface="Wingdings" panose="05000000000000000000" pitchFamily="2" charset="2"/>
              <a:buChar char="q"/>
            </a:pPr>
            <a:r>
              <a:rPr lang="en-US" sz="2400" dirty="0"/>
              <a:t>A Perceptron with two inputs and three outputs.</a:t>
            </a:r>
          </a:p>
          <a:p>
            <a:endParaRPr lang="en-US" dirty="0"/>
          </a:p>
        </p:txBody>
      </p:sp>
      <p:pic>
        <p:nvPicPr>
          <p:cNvPr id="4" name="Picture 3">
            <a:extLst>
              <a:ext uri="{FF2B5EF4-FFF2-40B4-BE49-F238E27FC236}">
                <a16:creationId xmlns:a16="http://schemas.microsoft.com/office/drawing/2014/main" id="{845725B4-90C0-4CBC-AB36-1CB65F995BA8}"/>
              </a:ext>
            </a:extLst>
          </p:cNvPr>
          <p:cNvPicPr>
            <a:picLocks noChangeAspect="1"/>
          </p:cNvPicPr>
          <p:nvPr/>
        </p:nvPicPr>
        <p:blipFill>
          <a:blip r:embed="rId2"/>
          <a:stretch>
            <a:fillRect/>
          </a:stretch>
        </p:blipFill>
        <p:spPr>
          <a:xfrm>
            <a:off x="1984664" y="2098538"/>
            <a:ext cx="6848475" cy="2638425"/>
          </a:xfrm>
          <a:prstGeom prst="rect">
            <a:avLst/>
          </a:prstGeom>
        </p:spPr>
      </p:pic>
      <p:sp>
        <p:nvSpPr>
          <p:cNvPr id="5" name="TextBox 4">
            <a:extLst>
              <a:ext uri="{FF2B5EF4-FFF2-40B4-BE49-F238E27FC236}">
                <a16:creationId xmlns:a16="http://schemas.microsoft.com/office/drawing/2014/main" id="{4D8F7A96-2933-43AF-9B1A-B101F51587D7}"/>
              </a:ext>
            </a:extLst>
          </p:cNvPr>
          <p:cNvSpPr txBox="1"/>
          <p:nvPr/>
        </p:nvSpPr>
        <p:spPr>
          <a:xfrm>
            <a:off x="1167422" y="4834292"/>
            <a:ext cx="4153711" cy="369332"/>
          </a:xfrm>
          <a:prstGeom prst="rect">
            <a:avLst/>
          </a:prstGeom>
          <a:noFill/>
        </p:spPr>
        <p:txBody>
          <a:bodyPr wrap="square" rtlCol="0">
            <a:spAutoFit/>
          </a:bodyPr>
          <a:lstStyle/>
          <a:p>
            <a:r>
              <a:rPr lang="en-US" dirty="0">
                <a:solidFill>
                  <a:schemeClr val="accent2"/>
                </a:solidFill>
              </a:rPr>
              <a:t>Note : No hidden layers in perceptron.</a:t>
            </a:r>
          </a:p>
        </p:txBody>
      </p:sp>
    </p:spTree>
    <p:extLst>
      <p:ext uri="{BB962C8B-B14F-4D97-AF65-F5344CB8AC3E}">
        <p14:creationId xmlns:p14="http://schemas.microsoft.com/office/powerpoint/2010/main" val="34263475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E67C1-0849-4560-AFB5-E6EBE71198F9}"/>
              </a:ext>
            </a:extLst>
          </p:cNvPr>
          <p:cNvSpPr>
            <a:spLocks noGrp="1"/>
          </p:cNvSpPr>
          <p:nvPr>
            <p:ph type="title"/>
          </p:nvPr>
        </p:nvSpPr>
        <p:spPr/>
        <p:txBody>
          <a:bodyPr/>
          <a:lstStyle/>
          <a:p>
            <a:r>
              <a:rPr lang="en-US" dirty="0"/>
              <a:t>Training Algorithm</a:t>
            </a:r>
          </a:p>
        </p:txBody>
      </p:sp>
      <p:sp>
        <p:nvSpPr>
          <p:cNvPr id="3" name="Content Placeholder 2">
            <a:extLst>
              <a:ext uri="{FF2B5EF4-FFF2-40B4-BE49-F238E27FC236}">
                <a16:creationId xmlns:a16="http://schemas.microsoft.com/office/drawing/2014/main" id="{39A90060-E343-4AE8-8A53-7EF2C47994A4}"/>
              </a:ext>
            </a:extLst>
          </p:cNvPr>
          <p:cNvSpPr>
            <a:spLocks noGrp="1"/>
          </p:cNvSpPr>
          <p:nvPr>
            <p:ph idx="1"/>
          </p:nvPr>
        </p:nvSpPr>
        <p:spPr/>
        <p:txBody>
          <a:bodyPr/>
          <a:lstStyle/>
          <a:p>
            <a:pPr>
              <a:buFontTx/>
              <a:buNone/>
            </a:pPr>
            <a:r>
              <a:rPr lang="en-US" altLang="en-US" sz="1600" b="1" dirty="0">
                <a:solidFill>
                  <a:srgbClr val="FF0000"/>
                </a:solidFill>
              </a:rPr>
              <a:t>While epoch produces an error</a:t>
            </a:r>
          </a:p>
          <a:p>
            <a:pPr lvl="1">
              <a:buFontTx/>
              <a:buNone/>
            </a:pPr>
            <a:r>
              <a:rPr lang="en-US" altLang="en-US" sz="1600" b="1" dirty="0">
                <a:solidFill>
                  <a:schemeClr val="accent1">
                    <a:lumMod val="50000"/>
                  </a:schemeClr>
                </a:solidFill>
              </a:rPr>
              <a:t>Present network with next inputs from epoch </a:t>
            </a:r>
          </a:p>
          <a:p>
            <a:pPr lvl="1">
              <a:buFontTx/>
              <a:buNone/>
            </a:pPr>
            <a:r>
              <a:rPr lang="en-US" altLang="en-US" sz="1600" b="1" dirty="0">
                <a:solidFill>
                  <a:schemeClr val="accent1">
                    <a:lumMod val="50000"/>
                  </a:schemeClr>
                </a:solidFill>
              </a:rPr>
              <a:t>Err = T – O</a:t>
            </a:r>
          </a:p>
          <a:p>
            <a:pPr lvl="1">
              <a:buFontTx/>
              <a:buNone/>
            </a:pPr>
            <a:r>
              <a:rPr lang="en-US" altLang="en-US" sz="1600" b="1" dirty="0">
                <a:solidFill>
                  <a:schemeClr val="accent1">
                    <a:lumMod val="50000"/>
                  </a:schemeClr>
                </a:solidFill>
              </a:rPr>
              <a:t>If Err &lt;&gt; 0 then</a:t>
            </a:r>
          </a:p>
          <a:p>
            <a:pPr marL="1166813" lvl="2" indent="-252413">
              <a:buFontTx/>
              <a:buNone/>
            </a:pPr>
            <a:r>
              <a:rPr lang="en-US" altLang="en-US" sz="1600" b="1" dirty="0" err="1">
                <a:solidFill>
                  <a:schemeClr val="accent1">
                    <a:lumMod val="50000"/>
                  </a:schemeClr>
                </a:solidFill>
              </a:rPr>
              <a:t>W</a:t>
            </a:r>
            <a:r>
              <a:rPr lang="en-US" altLang="en-US" sz="1600" b="1" baseline="-25000" dirty="0" err="1">
                <a:solidFill>
                  <a:schemeClr val="accent1">
                    <a:lumMod val="50000"/>
                  </a:schemeClr>
                </a:solidFill>
              </a:rPr>
              <a:t>j</a:t>
            </a:r>
            <a:r>
              <a:rPr lang="en-US" altLang="en-US" sz="1600" b="1" baseline="-25000" dirty="0">
                <a:solidFill>
                  <a:schemeClr val="accent1">
                    <a:lumMod val="50000"/>
                  </a:schemeClr>
                </a:solidFill>
              </a:rPr>
              <a:t> new </a:t>
            </a:r>
            <a:r>
              <a:rPr lang="en-US" altLang="en-US" sz="1600" b="1" dirty="0">
                <a:solidFill>
                  <a:schemeClr val="accent1">
                    <a:lumMod val="50000"/>
                  </a:schemeClr>
                </a:solidFill>
              </a:rPr>
              <a:t> = </a:t>
            </a:r>
            <a:r>
              <a:rPr lang="en-US" altLang="en-US" sz="1600" b="1" dirty="0" err="1">
                <a:solidFill>
                  <a:schemeClr val="accent1">
                    <a:lumMod val="50000"/>
                  </a:schemeClr>
                </a:solidFill>
              </a:rPr>
              <a:t>W</a:t>
            </a:r>
            <a:r>
              <a:rPr lang="en-US" altLang="en-US" sz="1600" b="1" baseline="-25000" dirty="0" err="1">
                <a:solidFill>
                  <a:schemeClr val="accent1">
                    <a:lumMod val="50000"/>
                  </a:schemeClr>
                </a:solidFill>
              </a:rPr>
              <a:t>j</a:t>
            </a:r>
            <a:r>
              <a:rPr lang="en-US" altLang="en-US" sz="1600" b="1" baseline="-25000" dirty="0">
                <a:solidFill>
                  <a:schemeClr val="accent1">
                    <a:lumMod val="50000"/>
                  </a:schemeClr>
                </a:solidFill>
              </a:rPr>
              <a:t> old</a:t>
            </a:r>
            <a:r>
              <a:rPr lang="en-US" altLang="en-US" sz="1600" b="1" dirty="0">
                <a:solidFill>
                  <a:schemeClr val="accent1">
                    <a:lumMod val="50000"/>
                  </a:schemeClr>
                </a:solidFill>
              </a:rPr>
              <a:t> + LR * </a:t>
            </a:r>
            <a:r>
              <a:rPr lang="en-US" altLang="en-US" sz="1600" b="1" dirty="0" err="1">
                <a:solidFill>
                  <a:schemeClr val="accent1">
                    <a:lumMod val="50000"/>
                  </a:schemeClr>
                </a:solidFill>
              </a:rPr>
              <a:t>I</a:t>
            </a:r>
            <a:r>
              <a:rPr lang="en-US" altLang="en-US" sz="1600" b="1" baseline="-25000" dirty="0" err="1">
                <a:solidFill>
                  <a:schemeClr val="accent1">
                    <a:lumMod val="50000"/>
                  </a:schemeClr>
                </a:solidFill>
              </a:rPr>
              <a:t>j</a:t>
            </a:r>
            <a:r>
              <a:rPr lang="en-US" altLang="en-US" sz="1600" b="1" dirty="0">
                <a:solidFill>
                  <a:schemeClr val="accent1">
                    <a:lumMod val="50000"/>
                  </a:schemeClr>
                </a:solidFill>
              </a:rPr>
              <a:t> * Err</a:t>
            </a:r>
          </a:p>
          <a:p>
            <a:pPr lvl="1">
              <a:buFontTx/>
              <a:buNone/>
            </a:pPr>
            <a:r>
              <a:rPr lang="en-US" altLang="en-US" sz="1600" b="1" dirty="0">
                <a:solidFill>
                  <a:schemeClr val="accent1">
                    <a:lumMod val="50000"/>
                  </a:schemeClr>
                </a:solidFill>
              </a:rPr>
              <a:t>End If</a:t>
            </a:r>
          </a:p>
          <a:p>
            <a:pPr>
              <a:buFontTx/>
              <a:buNone/>
            </a:pPr>
            <a:r>
              <a:rPr lang="en-US" altLang="en-US" sz="1600" b="1" dirty="0">
                <a:solidFill>
                  <a:srgbClr val="FF0000"/>
                </a:solidFill>
              </a:rPr>
              <a:t>End While</a:t>
            </a:r>
            <a:endParaRPr lang="en-GB" altLang="en-US" sz="2400" b="1" dirty="0">
              <a:solidFill>
                <a:srgbClr val="FF0000"/>
              </a:solidFill>
            </a:endParaRPr>
          </a:p>
          <a:p>
            <a:endParaRPr lang="en-US" sz="2000" dirty="0"/>
          </a:p>
          <a:p>
            <a:r>
              <a:rPr lang="en-US" sz="2000" dirty="0"/>
              <a:t>T: actual output  , O: predicted output</a:t>
            </a:r>
          </a:p>
          <a:p>
            <a:r>
              <a:rPr lang="en-US" sz="2000" dirty="0"/>
              <a:t>LR : learning rate , I :input </a:t>
            </a:r>
          </a:p>
          <a:p>
            <a:endParaRPr lang="en-US" dirty="0"/>
          </a:p>
        </p:txBody>
      </p:sp>
    </p:spTree>
    <p:extLst>
      <p:ext uri="{BB962C8B-B14F-4D97-AF65-F5344CB8AC3E}">
        <p14:creationId xmlns:p14="http://schemas.microsoft.com/office/powerpoint/2010/main" val="42211469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2162</Words>
  <Application>Microsoft Office PowerPoint</Application>
  <PresentationFormat>On-screen Show (16:9)</PresentationFormat>
  <Paragraphs>198</Paragraphs>
  <Slides>50</Slides>
  <Notes>0</Notes>
  <HiddenSlides>0</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50</vt:i4>
      </vt:variant>
    </vt:vector>
  </HeadingPairs>
  <TitlesOfParts>
    <vt:vector size="66" baseType="lpstr">
      <vt:lpstr>Algerian</vt:lpstr>
      <vt:lpstr>Arial</vt:lpstr>
      <vt:lpstr>Arial-BoldMT</vt:lpstr>
      <vt:lpstr>ArialMT</vt:lpstr>
      <vt:lpstr>Calibri</vt:lpstr>
      <vt:lpstr>MinionPro-Bold</vt:lpstr>
      <vt:lpstr>MinionPro-It</vt:lpstr>
      <vt:lpstr>MinionPro-Regular</vt:lpstr>
      <vt:lpstr>Open Sans</vt:lpstr>
      <vt:lpstr>SourceSansPro-Regular</vt:lpstr>
      <vt:lpstr>Symbola</vt:lpstr>
      <vt:lpstr>Tahoma</vt:lpstr>
      <vt:lpstr>Times New Roman</vt:lpstr>
      <vt:lpstr>Wingdings</vt:lpstr>
      <vt:lpstr>Wingdings-Regular</vt:lpstr>
      <vt:lpstr>Office Theme</vt:lpstr>
      <vt:lpstr>Hands on Machine Learning with Scikit Learn </vt:lpstr>
      <vt:lpstr>Agenda</vt:lpstr>
      <vt:lpstr>Introduction to ANN</vt:lpstr>
      <vt:lpstr>Reasons why ANN is much more profound impact</vt:lpstr>
      <vt:lpstr>Biological Neurons</vt:lpstr>
      <vt:lpstr>ANN simulation</vt:lpstr>
      <vt:lpstr>The Perceptron</vt:lpstr>
      <vt:lpstr>Multioutput perceptron</vt:lpstr>
      <vt:lpstr>Training Algorithm</vt:lpstr>
      <vt:lpstr>XOR classification problem and an MLP that solves it</vt:lpstr>
      <vt:lpstr>Multi-Layer Perceptron and Backpropagation</vt:lpstr>
      <vt:lpstr>A modern MLP (including ReLU and softmax) for classification</vt:lpstr>
      <vt:lpstr>Deep learning Problems</vt:lpstr>
      <vt:lpstr>Gradients problems</vt:lpstr>
      <vt:lpstr>Solving the first problem(Van…)</vt:lpstr>
      <vt:lpstr>Sigmoid activation function</vt:lpstr>
      <vt:lpstr>The problem of RELU  (0,max)</vt:lpstr>
      <vt:lpstr>leaky ReLU (RReLU).</vt:lpstr>
      <vt:lpstr>Exponential linear unit (ELU)</vt:lpstr>
      <vt:lpstr>Batch Normalization</vt:lpstr>
      <vt:lpstr>Activation functions</vt:lpstr>
      <vt:lpstr>Reusing Pretrained Layers</vt:lpstr>
      <vt:lpstr>Example </vt:lpstr>
      <vt:lpstr>Understanding AlexNet</vt:lpstr>
      <vt:lpstr>Faster Optimizers</vt:lpstr>
      <vt:lpstr>Momentum Optimization Algorithm</vt:lpstr>
      <vt:lpstr>PowerPoint Presentation</vt:lpstr>
      <vt:lpstr>Nesterov Momentum optimization</vt:lpstr>
      <vt:lpstr>RMS Optimization </vt:lpstr>
      <vt:lpstr>Adam Optimization</vt:lpstr>
      <vt:lpstr>Difference between optimizers</vt:lpstr>
      <vt:lpstr>Learning rate curves</vt:lpstr>
      <vt:lpstr>Learning rate techniques</vt:lpstr>
      <vt:lpstr>Dropout</vt:lpstr>
      <vt:lpstr>Data Augmentation</vt:lpstr>
      <vt:lpstr>Convolutional Neural Networks</vt:lpstr>
      <vt:lpstr>How CNN works</vt:lpstr>
      <vt:lpstr>ConvNet Layers </vt:lpstr>
      <vt:lpstr>Convolutional Layer - Filters</vt:lpstr>
      <vt:lpstr>Convolutional Layer - Filters</vt:lpstr>
      <vt:lpstr>Convolutional Layer – Filters –Example</vt:lpstr>
      <vt:lpstr>Convolutional Layer – Filters – Computation Example</vt:lpstr>
      <vt:lpstr>Convolutional Layer – Filters – Output Feature Map</vt:lpstr>
      <vt:lpstr>Relu Layer</vt:lpstr>
      <vt:lpstr>Pool Layer</vt:lpstr>
      <vt:lpstr>Pooling Filter example  Size = 2 X 2, Stride = 2</vt:lpstr>
      <vt:lpstr>Fully connected layer</vt:lpstr>
      <vt:lpstr>SoftMax operation</vt:lpstr>
      <vt:lpstr>PowerPoint Presentation</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2017-08-01T15:40:51Z</dcterms:created>
  <dcterms:modified xsi:type="dcterms:W3CDTF">2021-07-18T15:40:47Z</dcterms:modified>
</cp:coreProperties>
</file>