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80" r:id="rId5"/>
    <p:sldId id="258" r:id="rId6"/>
    <p:sldId id="259" r:id="rId7"/>
    <p:sldId id="260" r:id="rId8"/>
    <p:sldId id="261" r:id="rId9"/>
    <p:sldId id="262" r:id="rId10"/>
    <p:sldId id="268" r:id="rId11"/>
    <p:sldId id="267" r:id="rId12"/>
    <p:sldId id="266" r:id="rId13"/>
    <p:sldId id="265" r:id="rId14"/>
    <p:sldId id="264" r:id="rId15"/>
    <p:sldId id="263" r:id="rId16"/>
    <p:sldId id="272" r:id="rId17"/>
    <p:sldId id="271" r:id="rId18"/>
    <p:sldId id="269" r:id="rId19"/>
    <p:sldId id="270" r:id="rId20"/>
    <p:sldId id="273" r:id="rId21"/>
    <p:sldId id="278" r:id="rId22"/>
    <p:sldId id="277" r:id="rId23"/>
    <p:sldId id="276" r:id="rId24"/>
    <p:sldId id="274" r:id="rId25"/>
    <p:sldId id="281" r:id="rId26"/>
    <p:sldId id="283" r:id="rId27"/>
    <p:sldId id="282"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 Project </a:t>
            </a:r>
          </a:p>
        </p:txBody>
      </p:sp>
      <p:sp>
        <p:nvSpPr>
          <p:cNvPr id="3" name="Subtitle 2"/>
          <p:cNvSpPr>
            <a:spLocks noGrp="1"/>
          </p:cNvSpPr>
          <p:nvPr>
            <p:ph type="subTitle" idx="1"/>
          </p:nvPr>
        </p:nvSpPr>
        <p:spPr/>
        <p:txBody>
          <a:bodyPr/>
          <a:lstStyle/>
          <a:p>
            <a:r>
              <a:rPr lang="en-US" dirty="0"/>
              <a:t>Clothes Store</a:t>
            </a:r>
          </a:p>
          <a:p>
            <a:endParaRPr lang="en-US" dirty="0"/>
          </a:p>
        </p:txBody>
      </p:sp>
    </p:spTree>
    <p:extLst>
      <p:ext uri="{BB962C8B-B14F-4D97-AF65-F5344CB8AC3E}">
        <p14:creationId xmlns:p14="http://schemas.microsoft.com/office/powerpoint/2010/main" val="11042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2589213" y="942975"/>
            <a:ext cx="8915400" cy="4968875"/>
          </a:xfrm>
        </p:spPr>
        <p:txBody>
          <a:bodyPr/>
          <a:lstStyle/>
          <a:p>
            <a:r>
              <a:rPr lang="en-US" b="1" u="sng" dirty="0" err="1"/>
              <a:t>Swimlane</a:t>
            </a:r>
            <a:r>
              <a:rPr lang="en-US" b="1" u="sng" dirty="0"/>
              <a:t> Diagram</a:t>
            </a:r>
            <a:r>
              <a:rPr lang="en-US" b="1" u="sng" dirty="0" smtClean="0"/>
              <a:t>:</a:t>
            </a:r>
          </a:p>
          <a:p>
            <a:pPr lvl="1"/>
            <a:r>
              <a:rPr lang="en-US" dirty="0"/>
              <a:t>Cashier use cases: </a:t>
            </a:r>
          </a:p>
          <a:p>
            <a:pPr marL="457200" lvl="1" indent="0">
              <a:buNone/>
            </a:pPr>
            <a:endParaRPr lang="en-US" b="1" u="sng" dirty="0" smtClean="0"/>
          </a:p>
          <a:p>
            <a:endParaRPr lang="en-US" dirty="0"/>
          </a:p>
        </p:txBody>
      </p:sp>
      <p:pic>
        <p:nvPicPr>
          <p:cNvPr id="7" name="Picture 6"/>
          <p:cNvPicPr>
            <a:picLocks noChangeAspect="1"/>
          </p:cNvPicPr>
          <p:nvPr/>
        </p:nvPicPr>
        <p:blipFill>
          <a:blip r:embed="rId2"/>
          <a:stretch>
            <a:fillRect/>
          </a:stretch>
        </p:blipFill>
        <p:spPr>
          <a:xfrm>
            <a:off x="5663682" y="1527683"/>
            <a:ext cx="5113175" cy="4384167"/>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292144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47665"/>
            <a:ext cx="8915400" cy="4763557"/>
          </a:xfrm>
        </p:spPr>
        <p:txBody>
          <a:bodyPr/>
          <a:lstStyle/>
          <a:p>
            <a:pPr lvl="1"/>
            <a:r>
              <a:rPr lang="en-US" dirty="0"/>
              <a:t>Admin use cases</a:t>
            </a:r>
            <a:r>
              <a:rPr lang="en-US" dirty="0" smtClean="0"/>
              <a:t>:</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3480317" y="1673697"/>
            <a:ext cx="4012165" cy="4456146"/>
          </a:xfrm>
          <a:prstGeom prst="rect">
            <a:avLst/>
          </a:prstGeom>
          <a:effectLst>
            <a:innerShdw blurRad="63500" dist="50800" dir="16200000">
              <a:prstClr val="black">
                <a:alpha val="50000"/>
              </a:prstClr>
            </a:innerShdw>
          </a:effectLst>
        </p:spPr>
      </p:pic>
      <p:pic>
        <p:nvPicPr>
          <p:cNvPr id="6" name="Picture 5"/>
          <p:cNvPicPr>
            <a:picLocks noChangeAspect="1"/>
          </p:cNvPicPr>
          <p:nvPr/>
        </p:nvPicPr>
        <p:blipFill>
          <a:blip r:embed="rId3"/>
          <a:stretch>
            <a:fillRect/>
          </a:stretch>
        </p:blipFill>
        <p:spPr>
          <a:xfrm>
            <a:off x="7604449" y="1673697"/>
            <a:ext cx="3760237" cy="4456146"/>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420022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38335"/>
            <a:ext cx="8915400" cy="4772887"/>
          </a:xfrm>
        </p:spPr>
        <p:txBody>
          <a:bodyPr/>
          <a:lstStyle/>
          <a:p>
            <a:r>
              <a:rPr lang="en-US" b="1" u="sng" dirty="0"/>
              <a:t>Interaction Diagrams:</a:t>
            </a:r>
            <a:endParaRPr lang="en-US" dirty="0"/>
          </a:p>
          <a:p>
            <a:endParaRPr lang="en-US" dirty="0"/>
          </a:p>
        </p:txBody>
      </p:sp>
      <p:pic>
        <p:nvPicPr>
          <p:cNvPr id="4" name="Picture 3"/>
          <p:cNvPicPr>
            <a:picLocks noChangeAspect="1"/>
          </p:cNvPicPr>
          <p:nvPr/>
        </p:nvPicPr>
        <p:blipFill>
          <a:blip r:embed="rId2"/>
          <a:stretch>
            <a:fillRect/>
          </a:stretch>
        </p:blipFill>
        <p:spPr>
          <a:xfrm>
            <a:off x="3163078" y="1817579"/>
            <a:ext cx="4254759" cy="4665979"/>
          </a:xfrm>
          <a:prstGeom prst="rect">
            <a:avLst/>
          </a:prstGeom>
          <a:effectLst>
            <a:innerShdw blurRad="63500" dist="50800" dir="16200000">
              <a:prstClr val="black">
                <a:alpha val="50000"/>
              </a:prstClr>
            </a:innerShdw>
          </a:effectLst>
        </p:spPr>
      </p:pic>
      <p:pic>
        <p:nvPicPr>
          <p:cNvPr id="5" name="Picture 4"/>
          <p:cNvPicPr>
            <a:picLocks noChangeAspect="1"/>
          </p:cNvPicPr>
          <p:nvPr/>
        </p:nvPicPr>
        <p:blipFill>
          <a:blip r:embed="rId3"/>
          <a:stretch>
            <a:fillRect/>
          </a:stretch>
        </p:blipFill>
        <p:spPr>
          <a:xfrm>
            <a:off x="7518299" y="1817579"/>
            <a:ext cx="4312917" cy="4665979"/>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218422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76464" y="1373365"/>
            <a:ext cx="4199747" cy="4894262"/>
          </a:xfrm>
          <a:prstGeom prst="rect">
            <a:avLst/>
          </a:prstGeom>
          <a:effectLst>
            <a:innerShdw blurRad="63500" dist="50800" dir="16200000">
              <a:prstClr val="black">
                <a:alpha val="50000"/>
              </a:prstClr>
            </a:innerShdw>
          </a:effectLst>
        </p:spPr>
      </p:pic>
      <p:pic>
        <p:nvPicPr>
          <p:cNvPr id="5" name="Picture 4"/>
          <p:cNvPicPr>
            <a:picLocks noChangeAspect="1"/>
          </p:cNvPicPr>
          <p:nvPr/>
        </p:nvPicPr>
        <p:blipFill>
          <a:blip r:embed="rId3"/>
          <a:stretch>
            <a:fillRect/>
          </a:stretch>
        </p:blipFill>
        <p:spPr>
          <a:xfrm>
            <a:off x="7305870" y="1373366"/>
            <a:ext cx="4236098" cy="4894262"/>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162743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37722" y="1250853"/>
            <a:ext cx="4209338" cy="4894262"/>
          </a:xfrm>
          <a:prstGeom prst="rect">
            <a:avLst/>
          </a:prstGeom>
          <a:effectLst>
            <a:innerShdw blurRad="63500" dist="50800" dir="16200000">
              <a:prstClr val="black">
                <a:alpha val="50000"/>
              </a:prstClr>
            </a:innerShdw>
          </a:effec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7623110" y="1250853"/>
            <a:ext cx="4062425" cy="4894262"/>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128450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79101" y="1222310"/>
            <a:ext cx="4501237" cy="5016500"/>
          </a:xfrm>
          <a:prstGeom prst="rect">
            <a:avLst/>
          </a:prstGeom>
          <a:effectLst>
            <a:innerShdw blurRad="63500" dist="50800" dir="16200000">
              <a:prstClr val="black">
                <a:alpha val="50000"/>
              </a:prstClr>
            </a:inn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701637" y="1222311"/>
            <a:ext cx="4101587" cy="5016500"/>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12399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54359"/>
            <a:ext cx="8915400" cy="5467739"/>
          </a:xfrm>
        </p:spPr>
        <p:txBody>
          <a:bodyPr/>
          <a:lstStyle/>
          <a:p>
            <a:r>
              <a:rPr lang="en-US" b="1" u="sng" dirty="0"/>
              <a:t>State Diagram</a:t>
            </a:r>
            <a:r>
              <a:rPr lang="en-US" b="1" u="sng" dirty="0" smtClean="0"/>
              <a:t>:</a:t>
            </a: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Cashier </a:t>
            </a:r>
            <a:r>
              <a:rPr lang="en-US" sz="1200" dirty="0">
                <a:latin typeface="Times New Roman" panose="02020603050405020304" pitchFamily="18" charset="0"/>
                <a:cs typeface="Times New Roman" panose="02020603050405020304" pitchFamily="18" charset="0"/>
              </a:rPr>
              <a:t>state </a:t>
            </a:r>
            <a:r>
              <a:rPr lang="en-US" sz="1200" dirty="0" smtClean="0">
                <a:latin typeface="Times New Roman" panose="02020603050405020304" pitchFamily="18" charset="0"/>
                <a:cs typeface="Times New Roman" panose="02020603050405020304" pitchFamily="18" charset="0"/>
              </a:rPr>
              <a:t>Diagram							</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Admin </a:t>
            </a:r>
            <a:r>
              <a:rPr lang="en-US" sz="1200" dirty="0">
                <a:latin typeface="Times New Roman" panose="02020603050405020304" pitchFamily="18" charset="0"/>
                <a:cs typeface="Times New Roman" panose="02020603050405020304" pitchFamily="18" charset="0"/>
              </a:rPr>
              <a:t>state Diagram</a:t>
            </a:r>
          </a:p>
          <a:p>
            <a:pPr marL="0" indent="0">
              <a:buNone/>
            </a:pPr>
            <a:endParaRPr lang="en-US" sz="12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90428" y="1763486"/>
            <a:ext cx="4203474" cy="4254760"/>
          </a:xfrm>
          <a:prstGeom prst="rect">
            <a:avLst/>
          </a:prstGeom>
          <a:effectLst>
            <a:innerShdw blurRad="63500" dist="50800" dir="16200000">
              <a:prstClr val="black">
                <a:alpha val="50000"/>
              </a:prstClr>
            </a:inn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361854" y="1763486"/>
            <a:ext cx="4049486" cy="4254760"/>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320332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923925"/>
            <a:ext cx="8915400" cy="5738132"/>
          </a:xfrm>
        </p:spPr>
        <p:txBody>
          <a:bodyPr/>
          <a:lstStyle/>
          <a:p>
            <a:r>
              <a:rPr lang="en-US" b="1" u="sng" dirty="0"/>
              <a:t>Data Flow Diagrams</a:t>
            </a:r>
            <a:r>
              <a:rPr lang="en-US" b="1" u="sng" dirty="0" smtClean="0"/>
              <a:t>:</a:t>
            </a:r>
          </a:p>
          <a:p>
            <a:pPr marL="0" indent="0">
              <a:buNone/>
            </a:pPr>
            <a:endParaRPr lang="en-US" b="1" dirty="0"/>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a:latin typeface="Times New Roman" panose="02020603050405020304" pitchFamily="18" charset="0"/>
              <a:cs typeface="Times New Roman" panose="02020603050405020304" pitchFamily="18" charset="0"/>
            </a:endParaRPr>
          </a:p>
          <a:p>
            <a:pPr marL="0" indent="0">
              <a:buNone/>
            </a:pPr>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Context diagram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DFD </a:t>
            </a:r>
            <a:r>
              <a:rPr lang="en-US" sz="1200" dirty="0">
                <a:latin typeface="Times New Roman" panose="02020603050405020304" pitchFamily="18" charset="0"/>
                <a:cs typeface="Times New Roman" panose="02020603050405020304" pitchFamily="18" charset="0"/>
              </a:rPr>
              <a:t>level 0</a:t>
            </a:r>
          </a:p>
          <a:p>
            <a:pPr marL="0" indent="0">
              <a:buNone/>
            </a:pPr>
            <a:endParaRPr lang="en-US" sz="1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413449" y="1363008"/>
            <a:ext cx="7016594" cy="2107980"/>
          </a:xfrm>
          <a:prstGeom prst="rect">
            <a:avLst/>
          </a:prstGeom>
          <a:effectLst>
            <a:innerShdw blurRad="63500" dist="50800" dir="16200000">
              <a:prstClr val="black">
                <a:alpha val="50000"/>
              </a:prstClr>
            </a:innerShdw>
          </a:effec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413449" y="4030824"/>
            <a:ext cx="7016594" cy="2324509"/>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2763469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035050"/>
            <a:ext cx="8915400" cy="4876800"/>
          </a:xfrm>
        </p:spPr>
        <p:txBody>
          <a:bodyPr>
            <a:normAutofit/>
          </a:bodyPr>
          <a:lstStyle/>
          <a:p>
            <a:pPr marL="1257300" lvl="3" indent="0">
              <a:buNone/>
            </a:pPr>
            <a:r>
              <a:rPr lang="en-US" sz="1600" dirty="0" smtClean="0">
                <a:latin typeface="Times New Roman" panose="02020603050405020304" pitchFamily="18" charset="0"/>
                <a:cs typeface="Times New Roman" panose="02020603050405020304" pitchFamily="18" charset="0"/>
              </a:rPr>
              <a:t>Level 1:</a:t>
            </a:r>
          </a:p>
        </p:txBody>
      </p:sp>
      <p:pic>
        <p:nvPicPr>
          <p:cNvPr id="6" name="Picture 5"/>
          <p:cNvPicPr>
            <a:picLocks noChangeAspect="1"/>
          </p:cNvPicPr>
          <p:nvPr/>
        </p:nvPicPr>
        <p:blipFill>
          <a:blip r:embed="rId2"/>
          <a:stretch>
            <a:fillRect/>
          </a:stretch>
        </p:blipFill>
        <p:spPr>
          <a:xfrm>
            <a:off x="5527002" y="1278293"/>
            <a:ext cx="5337646" cy="4633557"/>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57901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07706"/>
            <a:ext cx="8915400" cy="4903516"/>
          </a:xfrm>
        </p:spPr>
        <p:txBody>
          <a:bodyPr/>
          <a:lstStyle/>
          <a:p>
            <a:r>
              <a:rPr lang="en-US" b="1" u="sng" dirty="0"/>
              <a:t>Component </a:t>
            </a:r>
            <a:r>
              <a:rPr lang="en-US" b="1" u="sng" dirty="0" smtClean="0"/>
              <a:t>Diagram:</a:t>
            </a: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endParaRPr lang="en-US" sz="1200" b="1" u="sng" dirty="0" smtClean="0">
              <a:latin typeface="Times New Roman" panose="02020603050405020304" pitchFamily="18" charset="0"/>
              <a:cs typeface="Times New Roman" panose="02020603050405020304" pitchFamily="18" charset="0"/>
            </a:endParaRP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endParaRPr lang="en-US" sz="1200" b="1" u="sng" dirty="0" smtClean="0">
              <a:latin typeface="Times New Roman" panose="02020603050405020304" pitchFamily="18" charset="0"/>
              <a:cs typeface="Times New Roman" panose="02020603050405020304" pitchFamily="18" charset="0"/>
            </a:endParaRP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endParaRPr lang="en-US" sz="1200" b="1" u="sng" dirty="0" smtClean="0">
              <a:latin typeface="Times New Roman" panose="02020603050405020304" pitchFamily="18" charset="0"/>
              <a:cs typeface="Times New Roman" panose="02020603050405020304" pitchFamily="18" charset="0"/>
            </a:endParaRP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endParaRPr lang="en-US" sz="1200" b="1" u="sng" dirty="0" smtClean="0">
              <a:latin typeface="Times New Roman" panose="02020603050405020304" pitchFamily="18" charset="0"/>
              <a:cs typeface="Times New Roman" panose="02020603050405020304" pitchFamily="18" charset="0"/>
            </a:endParaRP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endParaRPr lang="en-US" sz="1200" b="1" u="sng" dirty="0" smtClean="0">
              <a:latin typeface="Times New Roman" panose="02020603050405020304" pitchFamily="18" charset="0"/>
              <a:cs typeface="Times New Roman" panose="02020603050405020304" pitchFamily="18" charset="0"/>
            </a:endParaRPr>
          </a:p>
          <a:p>
            <a:pPr marL="0" indent="0">
              <a:buNone/>
            </a:pPr>
            <a:endParaRPr lang="en-US" sz="1200" b="1" u="sng"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Component </a:t>
            </a:r>
            <a:r>
              <a:rPr lang="en-US" sz="1200" dirty="0">
                <a:latin typeface="Times New Roman" panose="02020603050405020304" pitchFamily="18" charset="0"/>
                <a:cs typeface="Times New Roman" panose="02020603050405020304" pitchFamily="18" charset="0"/>
              </a:rPr>
              <a:t>diagram</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617912" y="1806777"/>
            <a:ext cx="6858000" cy="2889885"/>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33459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Clothes Store </a:t>
            </a:r>
            <a:r>
              <a:rPr lang="en-US" dirty="0" smtClean="0"/>
              <a:t>System</a:t>
            </a:r>
            <a:endParaRPr lang="en-US" dirty="0"/>
          </a:p>
        </p:txBody>
      </p:sp>
      <p:sp>
        <p:nvSpPr>
          <p:cNvPr id="3" name="Content Placeholder 2"/>
          <p:cNvSpPr>
            <a:spLocks noGrp="1"/>
          </p:cNvSpPr>
          <p:nvPr>
            <p:ph idx="1"/>
          </p:nvPr>
        </p:nvSpPr>
        <p:spPr>
          <a:xfrm>
            <a:off x="2589212" y="1987420"/>
            <a:ext cx="8915400" cy="4357395"/>
          </a:xfrm>
        </p:spPr>
        <p:txBody>
          <a:bodyPr>
            <a:normAutofit fontScale="92500" lnSpcReduction="20000"/>
          </a:bodyPr>
          <a:lstStyle/>
          <a:p>
            <a:r>
              <a:rPr lang="en-US" b="1" u="sng" dirty="0" smtClean="0"/>
              <a:t>Introduction:</a:t>
            </a:r>
          </a:p>
          <a:p>
            <a:pPr lvl="1" algn="just">
              <a:lnSpc>
                <a:spcPct val="120000"/>
              </a:lnSpc>
            </a:pPr>
            <a:r>
              <a:rPr lang="en-US" dirty="0" smtClean="0"/>
              <a:t>This presentation shows </a:t>
            </a:r>
            <a:r>
              <a:rPr lang="en-US" dirty="0"/>
              <a:t>our implementation of the full cycle often software development including system requirements, system analysis, system design, system implementation, system testing while applying diagrams and using the Object-Oriented Programming and Design which is a powerful programming style. </a:t>
            </a:r>
            <a:endParaRPr lang="en-US" u="sng" dirty="0"/>
          </a:p>
          <a:p>
            <a:pPr>
              <a:lnSpc>
                <a:spcPct val="120000"/>
              </a:lnSpc>
            </a:pPr>
            <a:r>
              <a:rPr lang="en-US" b="1" u="sng" dirty="0"/>
              <a:t>User </a:t>
            </a:r>
            <a:r>
              <a:rPr lang="en-US" b="1" u="sng" dirty="0" smtClean="0"/>
              <a:t>Requirements:</a:t>
            </a:r>
          </a:p>
          <a:p>
            <a:pPr lvl="1" algn="just">
              <a:lnSpc>
                <a:spcPct val="120000"/>
              </a:lnSpc>
            </a:pPr>
            <a:r>
              <a:rPr lang="en-US" dirty="0"/>
              <a:t>Our product is a clothes store. The system is a simple clothes shop management system that stores the product id, quantity of items, their prices, it also stores username, mobile, history of sale process and allows each user to have his own privileges and his own access to certain data. </a:t>
            </a:r>
            <a:endParaRPr lang="en-US" sz="1000" dirty="0"/>
          </a:p>
          <a:p>
            <a:pPr lvl="1" algn="just">
              <a:lnSpc>
                <a:spcPct val="120000"/>
              </a:lnSpc>
            </a:pPr>
            <a:r>
              <a:rPr lang="en-US" dirty="0"/>
              <a:t>It starts with a login screen in which each type of user can login using his own username and password. After logging in successfully each type of user can use his own privileges to use the product as designed. </a:t>
            </a:r>
            <a:endParaRPr lang="en-US" sz="1000" dirty="0"/>
          </a:p>
          <a:p>
            <a:pPr lvl="1" algn="just">
              <a:lnSpc>
                <a:spcPct val="120000"/>
              </a:lnSpc>
            </a:pPr>
            <a:r>
              <a:rPr lang="en-US" dirty="0"/>
              <a:t>For example: cashier will login, it can view two options (new purchase / logout), An administrator is the one with the most privilege.</a:t>
            </a:r>
            <a:endParaRPr lang="en-US" sz="1000" dirty="0"/>
          </a:p>
          <a:p>
            <a:pPr lvl="1"/>
            <a:endParaRPr lang="en-US" u="sng" dirty="0"/>
          </a:p>
          <a:p>
            <a:pPr marL="0" indent="0">
              <a:buNone/>
            </a:pPr>
            <a:endParaRPr lang="en-US" b="1" dirty="0"/>
          </a:p>
          <a:p>
            <a:endParaRPr lang="en-US" dirty="0"/>
          </a:p>
        </p:txBody>
      </p:sp>
    </p:spTree>
    <p:extLst>
      <p:ext uri="{BB962C8B-B14F-4D97-AF65-F5344CB8AC3E}">
        <p14:creationId xmlns:p14="http://schemas.microsoft.com/office/powerpoint/2010/main" val="704798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8543" y="1082350"/>
            <a:ext cx="8915400" cy="5477070"/>
          </a:xfrm>
        </p:spPr>
        <p:txBody>
          <a:bodyPr>
            <a:normAutofit lnSpcReduction="10000"/>
          </a:bodyPr>
          <a:lstStyle/>
          <a:p>
            <a:r>
              <a:rPr lang="en-US" b="1" u="sng" dirty="0"/>
              <a:t>Class </a:t>
            </a:r>
            <a:r>
              <a:rPr lang="en-US" b="1" u="sng" dirty="0" smtClean="0"/>
              <a:t>Diagram:</a:t>
            </a:r>
            <a:endParaRPr lang="en-US" dirty="0"/>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a:t>
            </a: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Class </a:t>
            </a:r>
            <a:r>
              <a:rPr lang="en-US" sz="1200" dirty="0">
                <a:latin typeface="Times New Roman" panose="02020603050405020304" pitchFamily="18" charset="0"/>
                <a:cs typeface="Times New Roman" panose="02020603050405020304" pitchFamily="18" charset="0"/>
              </a:rPr>
              <a:t>diagram</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51713" y="1574631"/>
            <a:ext cx="4562671" cy="4492508"/>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52570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46449"/>
            <a:ext cx="8915400" cy="6214188"/>
          </a:xfrm>
        </p:spPr>
        <p:txBody>
          <a:bodyPr/>
          <a:lstStyle/>
          <a:p>
            <a:r>
              <a:rPr lang="en-US" b="1" u="sng" dirty="0"/>
              <a:t>Architectural Diagram:</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32235" y="1194861"/>
            <a:ext cx="6858000" cy="1742793"/>
          </a:xfrm>
          <a:prstGeom prst="rect">
            <a:avLst/>
          </a:prstGeom>
          <a:effectLst>
            <a:innerShdw blurRad="63500" dist="50800" dir="16200000">
              <a:prstClr val="black">
                <a:alpha val="50000"/>
              </a:prstClr>
            </a:innerShdw>
          </a:effectLst>
        </p:spPr>
      </p:pic>
      <p:pic>
        <p:nvPicPr>
          <p:cNvPr id="5" name="Picture 4"/>
          <p:cNvPicPr/>
          <p:nvPr/>
        </p:nvPicPr>
        <p:blipFill>
          <a:blip r:embed="rId3"/>
          <a:stretch>
            <a:fillRect/>
          </a:stretch>
        </p:blipFill>
        <p:spPr>
          <a:xfrm>
            <a:off x="4432235" y="3032449"/>
            <a:ext cx="6858000" cy="184746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432235" y="4974706"/>
            <a:ext cx="6858000" cy="1751337"/>
          </a:xfrm>
          <a:prstGeom prst="rect">
            <a:avLst/>
          </a:prstGeom>
          <a:effectLst>
            <a:innerShdw blurRad="63500" dist="50800" dir="5400000">
              <a:prstClr val="black">
                <a:alpha val="50000"/>
              </a:prstClr>
            </a:innerShdw>
          </a:effectLst>
        </p:spPr>
      </p:pic>
    </p:spTree>
    <p:extLst>
      <p:ext uri="{BB962C8B-B14F-4D97-AF65-F5344CB8AC3E}">
        <p14:creationId xmlns:p14="http://schemas.microsoft.com/office/powerpoint/2010/main" val="314421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19673"/>
            <a:ext cx="8915400" cy="4791549"/>
          </a:xfrm>
        </p:spPr>
        <p:txBody>
          <a:bodyPr/>
          <a:lstStyle/>
          <a:p>
            <a:r>
              <a:rPr lang="en-US" b="1" u="sng" dirty="0"/>
              <a:t>End-User Guide</a:t>
            </a:r>
            <a:r>
              <a:rPr lang="en-US" b="1" u="sng" dirty="0" smtClean="0"/>
              <a:t>:</a:t>
            </a:r>
          </a:p>
          <a:p>
            <a:pPr lvl="1"/>
            <a:r>
              <a:rPr lang="en-US" b="1" dirty="0" smtClean="0"/>
              <a:t>Steps:</a:t>
            </a:r>
            <a:endParaRPr lang="en-US" dirty="0"/>
          </a:p>
          <a:p>
            <a:pPr marL="914400" lvl="2" indent="0">
              <a:buNone/>
            </a:pPr>
            <a:r>
              <a:rPr lang="en-US" dirty="0" smtClean="0"/>
              <a:t>1- Open </a:t>
            </a:r>
            <a:r>
              <a:rPr lang="en-US" dirty="0"/>
              <a:t>the system and wait for loading window to complete.</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190401" y="2489356"/>
            <a:ext cx="4495165" cy="2961640"/>
          </a:xfrm>
          <a:prstGeom prst="rect">
            <a:avLst/>
          </a:prstGeom>
        </p:spPr>
      </p:pic>
    </p:spTree>
    <p:extLst>
      <p:ext uri="{BB962C8B-B14F-4D97-AF65-F5344CB8AC3E}">
        <p14:creationId xmlns:p14="http://schemas.microsoft.com/office/powerpoint/2010/main" val="314726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35698"/>
            <a:ext cx="8915400" cy="4875524"/>
          </a:xfrm>
        </p:spPr>
        <p:txBody>
          <a:bodyPr/>
          <a:lstStyle/>
          <a:p>
            <a:pPr marL="0" lvl="0" indent="0">
              <a:buNone/>
            </a:pPr>
            <a:r>
              <a:rPr lang="en-US" dirty="0" smtClean="0"/>
              <a:t>		</a:t>
            </a:r>
            <a:r>
              <a:rPr lang="en-US" sz="1400" dirty="0" smtClean="0"/>
              <a:t>2- After </a:t>
            </a:r>
            <a:r>
              <a:rPr lang="en-US" sz="1400" dirty="0"/>
              <a:t>loading window completed, the home page will open</a:t>
            </a:r>
            <a:r>
              <a:rPr lang="en-US" sz="1400" dirty="0" smtClean="0"/>
              <a:t>.</a:t>
            </a:r>
            <a:endParaRPr lang="en-US" sz="1400" dirty="0"/>
          </a:p>
          <a:p>
            <a:pPr marL="0" indent="0">
              <a:buNone/>
            </a:pPr>
            <a:r>
              <a:rPr lang="en-US" sz="1400" dirty="0" smtClean="0"/>
              <a:t>			-   </a:t>
            </a:r>
            <a:r>
              <a:rPr lang="en-US" sz="1400" dirty="0"/>
              <a:t>In this page there are a selection box, from which you can </a:t>
            </a:r>
            <a:r>
              <a:rPr lang="en-US" sz="1400" dirty="0" smtClean="0"/>
              <a:t>choose </a:t>
            </a:r>
            <a:r>
              <a:rPr lang="en-US" sz="1400" dirty="0"/>
              <a:t>one of the two </a:t>
            </a:r>
            <a:r>
              <a:rPr lang="en-US" sz="1400" dirty="0" smtClean="0"/>
              <a:t>				    modes </a:t>
            </a:r>
            <a:r>
              <a:rPr lang="en-US" sz="1400" dirty="0"/>
              <a:t>to login:</a:t>
            </a:r>
          </a:p>
          <a:p>
            <a:pPr lvl="4"/>
            <a:r>
              <a:rPr lang="en-US" dirty="0"/>
              <a:t>Admin Mode </a:t>
            </a:r>
          </a:p>
          <a:p>
            <a:pPr lvl="4"/>
            <a:r>
              <a:rPr lang="en-US" dirty="0"/>
              <a:t>Cashier </a:t>
            </a:r>
            <a:r>
              <a:rPr lang="en-US" dirty="0" smtClean="0"/>
              <a:t>Mode</a:t>
            </a:r>
          </a:p>
          <a:p>
            <a:pPr marL="1828800" lvl="4" indent="0">
              <a:buNone/>
            </a:pP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323784" y="2157497"/>
            <a:ext cx="2594888" cy="375372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217285" y="2157497"/>
            <a:ext cx="2585940" cy="3761544"/>
          </a:xfrm>
          <a:prstGeom prst="rect">
            <a:avLst/>
          </a:prstGeom>
        </p:spPr>
      </p:pic>
    </p:spTree>
    <p:extLst>
      <p:ext uri="{BB962C8B-B14F-4D97-AF65-F5344CB8AC3E}">
        <p14:creationId xmlns:p14="http://schemas.microsoft.com/office/powerpoint/2010/main" val="400789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86408"/>
            <a:ext cx="8915400" cy="5024814"/>
          </a:xfrm>
        </p:spPr>
        <p:txBody>
          <a:bodyPr/>
          <a:lstStyle/>
          <a:p>
            <a:pPr marL="914400" lvl="2" indent="0">
              <a:buNone/>
            </a:pPr>
            <a:r>
              <a:rPr lang="en-US" dirty="0" smtClean="0"/>
              <a:t>3- </a:t>
            </a:r>
            <a:r>
              <a:rPr lang="en-US" dirty="0"/>
              <a:t>Select one of the two modes, enter your user name and password then press login</a:t>
            </a:r>
            <a:r>
              <a:rPr lang="en-US" dirty="0" smtClean="0"/>
              <a:t>.</a:t>
            </a:r>
          </a:p>
          <a:p>
            <a:pPr marL="914400" lvl="2" indent="0">
              <a:buNone/>
            </a:pPr>
            <a:r>
              <a:rPr lang="en-US" dirty="0" smtClean="0"/>
              <a:t>4- </a:t>
            </a:r>
            <a:r>
              <a:rPr lang="en-US" dirty="0"/>
              <a:t>If you select the Admin mode: </a:t>
            </a:r>
            <a:endParaRPr lang="en-US" dirty="0" smtClean="0"/>
          </a:p>
          <a:p>
            <a:pPr marL="914400" lvl="2" indent="0">
              <a:buNone/>
            </a:pPr>
            <a:r>
              <a:rPr lang="en-US" dirty="0"/>
              <a:t>	</a:t>
            </a:r>
            <a:r>
              <a:rPr lang="en-US" dirty="0" smtClean="0"/>
              <a:t>- </a:t>
            </a:r>
            <a:r>
              <a:rPr lang="en-US" dirty="0"/>
              <a:t>If you entered invalid user name or password, a message “Wrong user name or </a:t>
            </a:r>
            <a:r>
              <a:rPr lang="en-US" dirty="0" smtClean="0"/>
              <a:t>		  password</a:t>
            </a:r>
            <a:r>
              <a:rPr lang="en-US" dirty="0"/>
              <a:t>” will warn you</a:t>
            </a:r>
            <a:r>
              <a:rPr lang="en-US" dirty="0" smtClean="0"/>
              <a:t>.</a:t>
            </a:r>
          </a:p>
          <a:p>
            <a:pPr marL="914400" lvl="2" indent="0">
              <a:buNone/>
            </a:pPr>
            <a:r>
              <a:rPr lang="en-US" dirty="0"/>
              <a:t>	</a:t>
            </a:r>
            <a:r>
              <a:rPr lang="en-US" dirty="0" smtClean="0"/>
              <a:t>- </a:t>
            </a:r>
            <a:r>
              <a:rPr lang="en-US" dirty="0"/>
              <a:t>I</a:t>
            </a:r>
            <a:r>
              <a:rPr lang="en-US" dirty="0" smtClean="0"/>
              <a:t>f </a:t>
            </a:r>
            <a:r>
              <a:rPr lang="en-US" dirty="0"/>
              <a:t>you entered a valid user name and password, your page will open. This page </a:t>
            </a:r>
            <a:r>
              <a:rPr lang="en-US" dirty="0" smtClean="0"/>
              <a:t>	       	  contains</a:t>
            </a:r>
            <a:r>
              <a:rPr lang="en-US" sz="2000" dirty="0" smtClean="0"/>
              <a:t> </a:t>
            </a:r>
            <a:r>
              <a:rPr lang="en-US" dirty="0"/>
              <a:t>two options: A (Users)/ B (</a:t>
            </a:r>
            <a:r>
              <a:rPr lang="en-US" dirty="0" smtClean="0"/>
              <a:t>Clothes).</a:t>
            </a:r>
          </a:p>
          <a:p>
            <a:pPr marL="914400" lvl="2" indent="0">
              <a:buNone/>
            </a:pPr>
            <a:r>
              <a:rPr lang="en-US" dirty="0"/>
              <a:t>	</a:t>
            </a:r>
            <a:r>
              <a:rPr lang="en-US" dirty="0" smtClean="0"/>
              <a:t>  Login </a:t>
            </a:r>
            <a:r>
              <a:rPr lang="en-US" dirty="0"/>
              <a:t>with the default admin user name: </a:t>
            </a:r>
            <a:r>
              <a:rPr lang="en-US" dirty="0" err="1"/>
              <a:t>ahmed</a:t>
            </a:r>
            <a:r>
              <a:rPr lang="en-US" dirty="0"/>
              <a:t> and password: </a:t>
            </a:r>
            <a:r>
              <a:rPr lang="en-US" dirty="0" err="1"/>
              <a:t>lolbiglol</a:t>
            </a:r>
            <a:r>
              <a:rPr lang="en-US" dirty="0"/>
              <a:t>.</a:t>
            </a:r>
            <a:endParaRPr lang="en-US" sz="1400" dirty="0"/>
          </a:p>
          <a:p>
            <a:pPr marL="914400" lvl="2" indent="0">
              <a:buNone/>
            </a:pPr>
            <a:endParaRPr lang="en-US" dirty="0"/>
          </a:p>
          <a:p>
            <a:pPr marL="914400" lvl="2" indent="0">
              <a:buNone/>
            </a:pPr>
            <a:endParaRPr lang="en-US" dirty="0"/>
          </a:p>
          <a:p>
            <a:pPr marL="914400" lvl="2" indent="0">
              <a:buNone/>
            </a:pPr>
            <a:r>
              <a:rPr lang="en-US" dirty="0" smtClean="0"/>
              <a:t> </a:t>
            </a:r>
            <a:endParaRPr lang="en-US" dirty="0"/>
          </a:p>
        </p:txBody>
      </p:sp>
      <p:pic>
        <p:nvPicPr>
          <p:cNvPr id="5" name="Picture 4" descr="Graphical user interface&#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6568750" y="3137885"/>
            <a:ext cx="4862337" cy="2773337"/>
          </a:xfrm>
          <a:prstGeom prst="rect">
            <a:avLst/>
          </a:prstGeom>
          <a:noFill/>
          <a:ln>
            <a:noFill/>
          </a:ln>
        </p:spPr>
      </p:pic>
    </p:spTree>
    <p:extLst>
      <p:ext uri="{BB962C8B-B14F-4D97-AF65-F5344CB8AC3E}">
        <p14:creationId xmlns:p14="http://schemas.microsoft.com/office/powerpoint/2010/main" val="158990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073150"/>
            <a:ext cx="8915400" cy="4838700"/>
          </a:xfrm>
        </p:spPr>
        <p:txBody>
          <a:bodyPr/>
          <a:lstStyle/>
          <a:p>
            <a:pPr lvl="1"/>
            <a:r>
              <a:rPr lang="en-US" dirty="0"/>
              <a:t>In Clothes page (option B), the administrator will be able to Add, Delete and Edit the clothes data by their ids, he also will be able to Reset the written data. the page may have a text area that contains: Product id, Color, Category, Size, Quantity and the Unit price</a:t>
            </a:r>
            <a:r>
              <a:rPr lang="en-US" dirty="0" smtClean="0"/>
              <a:t>.</a:t>
            </a:r>
          </a:p>
          <a:p>
            <a:pPr lvl="1"/>
            <a:r>
              <a:rPr lang="en-US" dirty="0"/>
              <a:t>In Users page (option A), the administrator will be able to Add, Delete and Edit any data of the users by their ids, he also will be able to Reset the written data. it may have a text area that contains: User id, Name, Phone Number, Address and Password. </a:t>
            </a:r>
            <a:endParaRPr lang="en-US" dirty="0" smtClean="0"/>
          </a:p>
          <a:p>
            <a:pPr lvl="1"/>
            <a:endParaRPr lang="en-US" dirty="0"/>
          </a:p>
        </p:txBody>
      </p:sp>
      <p:pic>
        <p:nvPicPr>
          <p:cNvPr id="5" name="Picture 4" descr="Graphical user interface, application&#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3135084" y="3380533"/>
            <a:ext cx="4273421" cy="2747476"/>
          </a:xfrm>
          <a:prstGeom prst="rect">
            <a:avLst/>
          </a:prstGeom>
          <a:noFill/>
          <a:ln>
            <a:noFill/>
          </a:ln>
        </p:spPr>
      </p:pic>
      <p:pic>
        <p:nvPicPr>
          <p:cNvPr id="7" name="Picture 6" descr="Graphical user interface&#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7615548" y="3380533"/>
            <a:ext cx="4140991" cy="2747476"/>
          </a:xfrm>
          <a:prstGeom prst="rect">
            <a:avLst/>
          </a:prstGeom>
          <a:noFill/>
          <a:ln>
            <a:noFill/>
          </a:ln>
        </p:spPr>
      </p:pic>
    </p:spTree>
    <p:extLst>
      <p:ext uri="{BB962C8B-B14F-4D97-AF65-F5344CB8AC3E}">
        <p14:creationId xmlns:p14="http://schemas.microsoft.com/office/powerpoint/2010/main" val="146123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128713"/>
            <a:ext cx="8915400" cy="4783137"/>
          </a:xfrm>
        </p:spPr>
        <p:txBody>
          <a:bodyPr/>
          <a:lstStyle/>
          <a:p>
            <a:pPr marL="914400" lvl="2" indent="0">
              <a:buNone/>
            </a:pPr>
            <a:r>
              <a:rPr lang="en-US" dirty="0"/>
              <a:t>	</a:t>
            </a:r>
            <a:r>
              <a:rPr lang="en-US" dirty="0" smtClean="0"/>
              <a:t>5- </a:t>
            </a:r>
            <a:r>
              <a:rPr lang="en-US" dirty="0"/>
              <a:t>If you select cashier mode, you will have to option: new purchase/logout.</a:t>
            </a:r>
          </a:p>
          <a:p>
            <a:pPr marL="914400" lvl="2" indent="0">
              <a:buNone/>
            </a:pPr>
            <a:r>
              <a:rPr lang="en-US" dirty="0" smtClean="0"/>
              <a:t> </a:t>
            </a:r>
            <a:endParaRPr lang="en-US" dirty="0"/>
          </a:p>
        </p:txBody>
      </p:sp>
      <p:pic>
        <p:nvPicPr>
          <p:cNvPr id="5" name="Picture 4" descr="Graphical user interface, diagram, application&#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7046913" y="1708033"/>
            <a:ext cx="3759848" cy="3983640"/>
          </a:xfrm>
          <a:prstGeom prst="rect">
            <a:avLst/>
          </a:prstGeom>
          <a:noFill/>
          <a:ln>
            <a:noFill/>
          </a:ln>
        </p:spPr>
      </p:pic>
    </p:spTree>
    <p:extLst>
      <p:ext uri="{BB962C8B-B14F-4D97-AF65-F5344CB8AC3E}">
        <p14:creationId xmlns:p14="http://schemas.microsoft.com/office/powerpoint/2010/main" val="806667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960438"/>
            <a:ext cx="8915400" cy="4951412"/>
          </a:xfrm>
        </p:spPr>
        <p:txBody>
          <a:bodyPr/>
          <a:lstStyle/>
          <a:p>
            <a:pPr lvl="1"/>
            <a:r>
              <a:rPr lang="en-US" dirty="0"/>
              <a:t>If you select new purchase option, this window will be opened with a total price zero as no products added yet</a:t>
            </a:r>
            <a:r>
              <a:rPr lang="en-US" dirty="0" smtClean="0"/>
              <a:t>:</a:t>
            </a:r>
          </a:p>
          <a:p>
            <a:pPr lvl="1"/>
            <a:endParaRPr lang="en-US" dirty="0"/>
          </a:p>
          <a:p>
            <a:endParaRPr lang="en-US" dirty="0"/>
          </a:p>
        </p:txBody>
      </p:sp>
      <p:pic>
        <p:nvPicPr>
          <p:cNvPr id="5" name="Picture 4" descr="Graphical user interface&#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6907472" y="1488622"/>
            <a:ext cx="4143375" cy="4533900"/>
          </a:xfrm>
          <a:prstGeom prst="rect">
            <a:avLst/>
          </a:prstGeom>
          <a:noFill/>
          <a:ln>
            <a:noFill/>
          </a:ln>
        </p:spPr>
      </p:pic>
    </p:spTree>
    <p:extLst>
      <p:ext uri="{BB962C8B-B14F-4D97-AF65-F5344CB8AC3E}">
        <p14:creationId xmlns:p14="http://schemas.microsoft.com/office/powerpoint/2010/main" val="397756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008063"/>
            <a:ext cx="8915400" cy="4903787"/>
          </a:xfrm>
        </p:spPr>
        <p:txBody>
          <a:bodyPr/>
          <a:lstStyle/>
          <a:p>
            <a:pPr lvl="1"/>
            <a:r>
              <a:rPr lang="en-US" dirty="0" smtClean="0"/>
              <a:t>If </a:t>
            </a:r>
            <a:r>
              <a:rPr lang="en-US" dirty="0"/>
              <a:t>you want to add a product choose it from table step (1), then enter its data </a:t>
            </a:r>
            <a:r>
              <a:rPr lang="en-US" dirty="0" smtClean="0"/>
              <a:t>step </a:t>
            </a:r>
            <a:r>
              <a:rPr lang="en-US" dirty="0"/>
              <a:t>(2), then choose add step (3), so quantity of item you choose appear in added items box (4) and the total price appear below added item box (5).</a:t>
            </a:r>
          </a:p>
          <a:p>
            <a:endParaRPr lang="en-US" dirty="0"/>
          </a:p>
        </p:txBody>
      </p:sp>
      <p:pic>
        <p:nvPicPr>
          <p:cNvPr id="5" name="Picture 4" descr="Graphical user interface, application&#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7361854" y="2039646"/>
            <a:ext cx="3729970" cy="3872204"/>
          </a:xfrm>
          <a:prstGeom prst="rect">
            <a:avLst/>
          </a:prstGeom>
          <a:noFill/>
          <a:ln>
            <a:noFill/>
          </a:ln>
        </p:spPr>
      </p:pic>
    </p:spTree>
    <p:extLst>
      <p:ext uri="{BB962C8B-B14F-4D97-AF65-F5344CB8AC3E}">
        <p14:creationId xmlns:p14="http://schemas.microsoft.com/office/powerpoint/2010/main" val="1087778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580" y="1203649"/>
            <a:ext cx="8920032" cy="5131837"/>
          </a:xfrm>
        </p:spPr>
        <p:txBody>
          <a:bodyPr/>
          <a:lstStyle/>
          <a:p>
            <a:pPr lvl="2"/>
            <a:r>
              <a:rPr lang="en-US" dirty="0"/>
              <a:t>Before you choose checkout (2), you should enter user name and user mobile (1).</a:t>
            </a:r>
          </a:p>
          <a:p>
            <a:endParaRPr lang="en-US" dirty="0"/>
          </a:p>
        </p:txBody>
      </p:sp>
      <p:pic>
        <p:nvPicPr>
          <p:cNvPr id="4" name="Picture 3" descr="Graphical user interface, application&#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7175241" y="1703421"/>
            <a:ext cx="3539249" cy="4025576"/>
          </a:xfrm>
          <a:prstGeom prst="rect">
            <a:avLst/>
          </a:prstGeom>
          <a:noFill/>
          <a:ln>
            <a:noFill/>
          </a:ln>
        </p:spPr>
      </p:pic>
    </p:spTree>
    <p:extLst>
      <p:ext uri="{BB962C8B-B14F-4D97-AF65-F5344CB8AC3E}">
        <p14:creationId xmlns:p14="http://schemas.microsoft.com/office/powerpoint/2010/main" val="20568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589213" y="1436914"/>
            <a:ext cx="8915400" cy="5337109"/>
          </a:xfrm>
        </p:spPr>
        <p:txBody>
          <a:bodyPr>
            <a:normAutofit/>
          </a:bodyPr>
          <a:lstStyle/>
          <a:p>
            <a:r>
              <a:rPr lang="en-US" b="1" u="sng" dirty="0"/>
              <a:t>Feasibility study:</a:t>
            </a:r>
            <a:endParaRPr lang="en-US" u="sng" dirty="0"/>
          </a:p>
          <a:p>
            <a:pPr lvl="1"/>
            <a:r>
              <a:rPr lang="en-US" b="1" dirty="0"/>
              <a:t>Financial </a:t>
            </a:r>
            <a:r>
              <a:rPr lang="en-US" b="1" dirty="0" smtClean="0"/>
              <a:t>Feasibility:</a:t>
            </a:r>
          </a:p>
          <a:p>
            <a:pPr lvl="2"/>
            <a:r>
              <a:rPr lang="en-US" dirty="0"/>
              <a:t>The system will flow the freeware software standards. No cost will be charged from the potential customers. Bug fixes and maintaining tasks will have its cost, beside the associated cost</a:t>
            </a:r>
            <a:r>
              <a:rPr lang="en-US" dirty="0" smtClean="0"/>
              <a:t>.</a:t>
            </a:r>
            <a:endParaRPr lang="en-US" dirty="0"/>
          </a:p>
          <a:p>
            <a:pPr lvl="1"/>
            <a:r>
              <a:rPr lang="en-US" b="1" dirty="0"/>
              <a:t>Technical </a:t>
            </a:r>
            <a:r>
              <a:rPr lang="en-US" b="1" dirty="0" smtClean="0"/>
              <a:t>Feasibility:</a:t>
            </a:r>
          </a:p>
          <a:p>
            <a:pPr lvl="2"/>
            <a:r>
              <a:rPr lang="en-US" dirty="0"/>
              <a:t>Project is a desktop application, main technologies and the tools that are associated with project are:</a:t>
            </a:r>
            <a:endParaRPr lang="en-US" sz="800" dirty="0"/>
          </a:p>
          <a:p>
            <a:pPr marL="914400" lvl="2" indent="0">
              <a:buNone/>
            </a:pPr>
            <a:r>
              <a:rPr lang="en-US" dirty="0" smtClean="0"/>
              <a:t>	- </a:t>
            </a:r>
            <a:r>
              <a:rPr lang="en-US" dirty="0"/>
              <a:t>JAVA programming language</a:t>
            </a:r>
            <a:endParaRPr lang="en-US" sz="800" dirty="0"/>
          </a:p>
          <a:p>
            <a:pPr marL="914400" lvl="2" indent="0">
              <a:buNone/>
            </a:pPr>
            <a:r>
              <a:rPr lang="en-US" dirty="0" smtClean="0"/>
              <a:t>	- </a:t>
            </a:r>
            <a:r>
              <a:rPr lang="en-US" dirty="0"/>
              <a:t>NetBeans</a:t>
            </a:r>
            <a:endParaRPr lang="en-US" sz="800" dirty="0"/>
          </a:p>
          <a:p>
            <a:pPr marL="914400" lvl="2" indent="0">
              <a:buNone/>
            </a:pPr>
            <a:r>
              <a:rPr lang="en-US" dirty="0" smtClean="0"/>
              <a:t>	- </a:t>
            </a:r>
            <a:r>
              <a:rPr lang="en-US" dirty="0"/>
              <a:t>MySQL</a:t>
            </a:r>
            <a:endParaRPr lang="en-US" sz="800" dirty="0"/>
          </a:p>
          <a:p>
            <a:pPr marL="914400" lvl="2" indent="0">
              <a:buNone/>
            </a:pPr>
            <a:r>
              <a:rPr lang="en-US" dirty="0" smtClean="0"/>
              <a:t>	- </a:t>
            </a:r>
            <a:r>
              <a:rPr lang="en-US" dirty="0"/>
              <a:t>Swing tool in java used for GUI</a:t>
            </a:r>
            <a:endParaRPr lang="en-US" sz="800" dirty="0"/>
          </a:p>
          <a:p>
            <a:pPr lvl="2"/>
            <a:r>
              <a:rPr lang="en-US" dirty="0"/>
              <a:t>Diagram drawing tools:</a:t>
            </a:r>
            <a:endParaRPr lang="en-US" sz="800" dirty="0"/>
          </a:p>
          <a:p>
            <a:pPr marL="914400" lvl="2" indent="0">
              <a:buNone/>
            </a:pPr>
            <a:r>
              <a:rPr lang="en-US" dirty="0" smtClean="0"/>
              <a:t>	- </a:t>
            </a:r>
            <a:r>
              <a:rPr lang="en-US" dirty="0"/>
              <a:t>Microsoft </a:t>
            </a:r>
            <a:r>
              <a:rPr lang="en-US" dirty="0" smtClean="0"/>
              <a:t>vision</a:t>
            </a:r>
            <a:endParaRPr lang="en-US" dirty="0"/>
          </a:p>
          <a:p>
            <a:pPr marL="914400" lvl="2" indent="0">
              <a:buNone/>
            </a:pPr>
            <a:endParaRPr lang="en-US" b="1" dirty="0" smtClean="0"/>
          </a:p>
          <a:p>
            <a:pPr lvl="2"/>
            <a:endParaRPr lang="en-US" b="1" dirty="0" smtClean="0"/>
          </a:p>
        </p:txBody>
      </p:sp>
    </p:spTree>
    <p:extLst>
      <p:ext uri="{BB962C8B-B14F-4D97-AF65-F5344CB8AC3E}">
        <p14:creationId xmlns:p14="http://schemas.microsoft.com/office/powerpoint/2010/main" val="3232330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1203325"/>
            <a:ext cx="8915400" cy="4708525"/>
          </a:xfrm>
        </p:spPr>
        <p:txBody>
          <a:bodyPr/>
          <a:lstStyle/>
          <a:p>
            <a:pPr lvl="2"/>
            <a:r>
              <a:rPr lang="en-US" dirty="0"/>
              <a:t>After you choose checkout, this window will appear.</a:t>
            </a:r>
          </a:p>
          <a:p>
            <a:endParaRPr lang="en-US" dirty="0"/>
          </a:p>
        </p:txBody>
      </p:sp>
      <p:pic>
        <p:nvPicPr>
          <p:cNvPr id="5" name="Picture 4" descr="Tex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7137918" y="1614195"/>
            <a:ext cx="3461334" cy="4049487"/>
          </a:xfrm>
          <a:prstGeom prst="rect">
            <a:avLst/>
          </a:prstGeom>
          <a:noFill/>
          <a:ln>
            <a:noFill/>
          </a:ln>
        </p:spPr>
      </p:pic>
    </p:spTree>
    <p:extLst>
      <p:ext uri="{BB962C8B-B14F-4D97-AF65-F5344CB8AC3E}">
        <p14:creationId xmlns:p14="http://schemas.microsoft.com/office/powerpoint/2010/main" val="269298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22310"/>
            <a:ext cx="8915400" cy="4688912"/>
          </a:xfrm>
        </p:spPr>
        <p:txBody>
          <a:bodyPr/>
          <a:lstStyle/>
          <a:p>
            <a:r>
              <a:rPr lang="en-US" b="1" u="sng" dirty="0"/>
              <a:t>Conclusion:</a:t>
            </a:r>
            <a:endParaRPr lang="en-US" dirty="0"/>
          </a:p>
          <a:p>
            <a:pPr lvl="1"/>
            <a:r>
              <a:rPr lang="en-US" dirty="0"/>
              <a:t>This document starts by an introduction which summaries what is the system we develop, then the user requirements which contains what does the user want (functional and nonfunctional requirements). Then followed by Feasibility study, we discuss in this part the financial, technical, resource and time </a:t>
            </a:r>
            <a:r>
              <a:rPr lang="en-US" dirty="0" smtClean="0"/>
              <a:t>constrains.</a:t>
            </a:r>
            <a:endParaRPr lang="en-US" sz="1200" dirty="0"/>
          </a:p>
          <a:p>
            <a:pPr lvl="1"/>
            <a:r>
              <a:rPr lang="en-US" dirty="0"/>
              <a:t>From the user requirements we concluded the system requirements, divided it into functional and nonfunctional requirements, then we built requirement traceability matrix and source traceability </a:t>
            </a:r>
            <a:r>
              <a:rPr lang="en-US" dirty="0" smtClean="0"/>
              <a:t>matrix.</a:t>
            </a:r>
          </a:p>
          <a:p>
            <a:pPr lvl="1"/>
            <a:r>
              <a:rPr lang="en-US" dirty="0" smtClean="0"/>
              <a:t>Then </a:t>
            </a:r>
            <a:r>
              <a:rPr lang="en-US" dirty="0"/>
              <a:t>we discussed all the diagrams: use case, </a:t>
            </a:r>
            <a:r>
              <a:rPr lang="en-US" dirty="0" err="1"/>
              <a:t>swinlane</a:t>
            </a:r>
            <a:r>
              <a:rPr lang="en-US" dirty="0"/>
              <a:t> </a:t>
            </a:r>
            <a:r>
              <a:rPr lang="en-US" dirty="0" smtClean="0"/>
              <a:t>,component</a:t>
            </a:r>
            <a:r>
              <a:rPr lang="en-US" dirty="0"/>
              <a:t>, s</a:t>
            </a:r>
            <a:r>
              <a:rPr lang="en-US" dirty="0" smtClean="0"/>
              <a:t>equential, data flow, class and architectural diagrams.</a:t>
            </a:r>
            <a:r>
              <a:rPr lang="en-US" dirty="0"/>
              <a:t> then finally we introduce the end user </a:t>
            </a:r>
            <a:r>
              <a:rPr lang="en-US" dirty="0" smtClean="0"/>
              <a:t>guide.</a:t>
            </a:r>
            <a:endParaRPr lang="en-US" dirty="0"/>
          </a:p>
        </p:txBody>
      </p:sp>
    </p:spTree>
    <p:extLst>
      <p:ext uri="{BB962C8B-B14F-4D97-AF65-F5344CB8AC3E}">
        <p14:creationId xmlns:p14="http://schemas.microsoft.com/office/powerpoint/2010/main" val="1348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50302"/>
            <a:ext cx="8915400" cy="4660920"/>
          </a:xfrm>
        </p:spPr>
        <p:txBody>
          <a:bodyPr>
            <a:normAutofit/>
          </a:bodyPr>
          <a:lstStyle/>
          <a:p>
            <a:pPr lvl="1"/>
            <a:r>
              <a:rPr lang="en-US" b="1" dirty="0"/>
              <a:t>Resource and Time Feasibility:</a:t>
            </a:r>
          </a:p>
          <a:p>
            <a:pPr lvl="2"/>
            <a:r>
              <a:rPr lang="en-US" dirty="0"/>
              <a:t>Resources that are required for the project includes:</a:t>
            </a:r>
            <a:endParaRPr lang="en-US" sz="800" dirty="0"/>
          </a:p>
          <a:p>
            <a:pPr marL="914400" lvl="2" indent="0">
              <a:buNone/>
            </a:pPr>
            <a:r>
              <a:rPr lang="en-US" dirty="0"/>
              <a:t>	- Programming device (Laptop).</a:t>
            </a:r>
            <a:endParaRPr lang="en-US" sz="800" dirty="0"/>
          </a:p>
          <a:p>
            <a:pPr marL="914400" lvl="2" indent="0">
              <a:buNone/>
            </a:pPr>
            <a:r>
              <a:rPr lang="en-US" dirty="0"/>
              <a:t>	- Programming tools (freely available).</a:t>
            </a:r>
            <a:endParaRPr lang="en-US" sz="800" dirty="0"/>
          </a:p>
          <a:p>
            <a:pPr marL="914400" lvl="2" indent="0">
              <a:buNone/>
            </a:pPr>
            <a:r>
              <a:rPr lang="en-US" dirty="0"/>
              <a:t>	- Programming individuals.</a:t>
            </a:r>
            <a:endParaRPr lang="en-US" sz="800" dirty="0"/>
          </a:p>
          <a:p>
            <a:pPr lvl="2"/>
            <a:r>
              <a:rPr lang="en-US" dirty="0"/>
              <a:t>Time limitations of the product development and the ease of implementing using these technologies are synchronized</a:t>
            </a:r>
            <a:r>
              <a:rPr lang="en-US" dirty="0" smtClean="0"/>
              <a:t>.</a:t>
            </a:r>
            <a:endParaRPr lang="en-US" b="1" u="sng" dirty="0" smtClean="0"/>
          </a:p>
          <a:p>
            <a:r>
              <a:rPr lang="en-US" b="1" u="sng" dirty="0" smtClean="0"/>
              <a:t>System </a:t>
            </a:r>
            <a:r>
              <a:rPr lang="en-US" b="1" u="sng" dirty="0"/>
              <a:t>Requirements:</a:t>
            </a:r>
          </a:p>
          <a:p>
            <a:pPr lvl="1"/>
            <a:r>
              <a:rPr lang="en-US" b="1" dirty="0"/>
              <a:t>Functional Requirements.</a:t>
            </a:r>
          </a:p>
          <a:p>
            <a:pPr lvl="1"/>
            <a:r>
              <a:rPr lang="en-US" b="1" dirty="0"/>
              <a:t>Non-Functional Requirements.</a:t>
            </a:r>
            <a:endParaRPr lang="en-US" dirty="0"/>
          </a:p>
          <a:p>
            <a:endParaRPr lang="en-US" dirty="0"/>
          </a:p>
        </p:txBody>
      </p:sp>
    </p:spTree>
    <p:extLst>
      <p:ext uri="{BB962C8B-B14F-4D97-AF65-F5344CB8AC3E}">
        <p14:creationId xmlns:p14="http://schemas.microsoft.com/office/powerpoint/2010/main" val="171457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53243"/>
            <a:ext cx="8915400" cy="4457979"/>
          </a:xfrm>
        </p:spPr>
        <p:txBody>
          <a:bodyPr/>
          <a:lstStyle/>
          <a:p>
            <a:r>
              <a:rPr lang="en-US" b="1" u="sng" dirty="0"/>
              <a:t>Requirements Validation:</a:t>
            </a:r>
            <a:endParaRPr lang="en-US" dirty="0"/>
          </a:p>
          <a:p>
            <a:pPr lvl="1"/>
            <a:r>
              <a:rPr lang="en-GB" b="1" dirty="0"/>
              <a:t>Requirements:</a:t>
            </a:r>
          </a:p>
          <a:p>
            <a:pPr marL="457200" lvl="1"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409847" y="2423923"/>
            <a:ext cx="7037615" cy="2681066"/>
          </a:xfrm>
          <a:prstGeom prst="rect">
            <a:avLst/>
          </a:prstGeom>
          <a:effectLst/>
        </p:spPr>
      </p:pic>
    </p:spTree>
    <p:extLst>
      <p:ext uri="{BB962C8B-B14F-4D97-AF65-F5344CB8AC3E}">
        <p14:creationId xmlns:p14="http://schemas.microsoft.com/office/powerpoint/2010/main" val="35869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586204"/>
            <a:ext cx="8915400" cy="4325018"/>
          </a:xfrm>
        </p:spPr>
        <p:txBody>
          <a:bodyPr/>
          <a:lstStyle/>
          <a:p>
            <a:pPr lvl="1"/>
            <a:r>
              <a:rPr lang="en-GB" b="1" dirty="0"/>
              <a:t>Requirements traceability Matrix:</a:t>
            </a:r>
            <a:endParaRPr lang="en-US" dirty="0"/>
          </a:p>
          <a:p>
            <a:pPr lvl="1"/>
            <a:endParaRPr lang="en-US" dirty="0"/>
          </a:p>
          <a:p>
            <a:endParaRPr lang="en-US" dirty="0"/>
          </a:p>
        </p:txBody>
      </p:sp>
      <p:pic>
        <p:nvPicPr>
          <p:cNvPr id="4" name="Picture 3"/>
          <p:cNvPicPr>
            <a:picLocks noChangeAspect="1"/>
          </p:cNvPicPr>
          <p:nvPr/>
        </p:nvPicPr>
        <p:blipFill>
          <a:blip r:embed="rId2"/>
          <a:stretch>
            <a:fillRect/>
          </a:stretch>
        </p:blipFill>
        <p:spPr>
          <a:xfrm>
            <a:off x="4415475" y="2273335"/>
            <a:ext cx="7089137" cy="2646270"/>
          </a:xfrm>
          <a:prstGeom prst="rect">
            <a:avLst/>
          </a:prstGeom>
          <a:effectLst/>
        </p:spPr>
      </p:pic>
    </p:spTree>
    <p:extLst>
      <p:ext uri="{BB962C8B-B14F-4D97-AF65-F5344CB8AC3E}">
        <p14:creationId xmlns:p14="http://schemas.microsoft.com/office/powerpoint/2010/main" val="29613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96954"/>
            <a:ext cx="8915400" cy="4614267"/>
          </a:xfrm>
        </p:spPr>
        <p:txBody>
          <a:bodyPr/>
          <a:lstStyle/>
          <a:p>
            <a:pPr lvl="1"/>
            <a:r>
              <a:rPr lang="en-GB" b="1" dirty="0"/>
              <a:t>Source traceability Matrix:</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6353776" y="1973416"/>
            <a:ext cx="3820563" cy="4063489"/>
          </a:xfrm>
          <a:prstGeom prst="rect">
            <a:avLst/>
          </a:prstGeom>
          <a:effectLst/>
        </p:spPr>
      </p:pic>
    </p:spTree>
    <p:extLst>
      <p:ext uri="{BB962C8B-B14F-4D97-AF65-F5344CB8AC3E}">
        <p14:creationId xmlns:p14="http://schemas.microsoft.com/office/powerpoint/2010/main" val="64410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94318"/>
            <a:ext cx="8915400" cy="4716904"/>
          </a:xfrm>
        </p:spPr>
        <p:txBody>
          <a:bodyPr/>
          <a:lstStyle/>
          <a:p>
            <a:r>
              <a:rPr lang="en-US" b="1" u="sng" dirty="0"/>
              <a:t>Gantt chart:</a:t>
            </a:r>
          </a:p>
          <a:p>
            <a:pPr marL="0" indent="0">
              <a:buNone/>
            </a:pPr>
            <a:endParaRPr lang="en-US" dirty="0"/>
          </a:p>
          <a:p>
            <a:pPr lvl="1"/>
            <a:endParaRPr lang="en-US" dirty="0"/>
          </a:p>
          <a:p>
            <a:endParaRPr lang="en-US" dirty="0"/>
          </a:p>
        </p:txBody>
      </p:sp>
      <p:pic>
        <p:nvPicPr>
          <p:cNvPr id="4" name="Picture 3"/>
          <p:cNvPicPr>
            <a:picLocks noChangeAspect="1"/>
          </p:cNvPicPr>
          <p:nvPr/>
        </p:nvPicPr>
        <p:blipFill>
          <a:blip r:embed="rId2"/>
          <a:stretch>
            <a:fillRect/>
          </a:stretch>
        </p:blipFill>
        <p:spPr>
          <a:xfrm>
            <a:off x="5803640" y="1850623"/>
            <a:ext cx="5449208" cy="1923512"/>
          </a:xfrm>
          <a:prstGeom prst="rect">
            <a:avLst/>
          </a:prstGeom>
          <a:effectLst/>
        </p:spPr>
      </p:pic>
      <p:pic>
        <p:nvPicPr>
          <p:cNvPr id="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5803641" y="4038553"/>
            <a:ext cx="5449207" cy="2320538"/>
          </a:xfrm>
          <a:prstGeom prst="rect">
            <a:avLst/>
          </a:prstGeom>
          <a:effectLst/>
        </p:spPr>
      </p:pic>
    </p:spTree>
    <p:extLst>
      <p:ext uri="{BB962C8B-B14F-4D97-AF65-F5344CB8AC3E}">
        <p14:creationId xmlns:p14="http://schemas.microsoft.com/office/powerpoint/2010/main" val="249680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a:xfrm>
            <a:off x="2589212" y="2133600"/>
            <a:ext cx="8915400" cy="4304522"/>
          </a:xfrm>
        </p:spPr>
        <p:txBody>
          <a:bodyPr>
            <a:normAutofit fontScale="92500" lnSpcReduction="10000"/>
          </a:bodyPr>
          <a:lstStyle/>
          <a:p>
            <a:r>
              <a:rPr lang="en-US" b="1" u="sng" dirty="0"/>
              <a:t>Use-Case </a:t>
            </a:r>
            <a:r>
              <a:rPr lang="en-US" b="1" u="sng" dirty="0" smtClean="0"/>
              <a:t>Diagram:</a:t>
            </a:r>
            <a:endParaRPr lang="en-US" dirty="0"/>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Cashier </a:t>
            </a:r>
            <a:r>
              <a:rPr lang="en-US" sz="1200" dirty="0">
                <a:latin typeface="Times New Roman" panose="02020603050405020304" pitchFamily="18" charset="0"/>
                <a:cs typeface="Times New Roman" panose="02020603050405020304" pitchFamily="18" charset="0"/>
              </a:rPr>
              <a:t>use case </a:t>
            </a:r>
            <a:r>
              <a:rPr lang="en-US" sz="1200" dirty="0" smtClean="0">
                <a:latin typeface="Times New Roman" panose="02020603050405020304" pitchFamily="18" charset="0"/>
                <a:cs typeface="Times New Roman" panose="02020603050405020304" pitchFamily="18" charset="0"/>
              </a:rPr>
              <a:t>diagram						</a:t>
            </a:r>
            <a:r>
              <a:rPr lang="en-US" sz="1200" dirty="0">
                <a:latin typeface="Times New Roman" panose="02020603050405020304" pitchFamily="18" charset="0"/>
                <a:cs typeface="Times New Roman" panose="02020603050405020304" pitchFamily="18" charset="0"/>
              </a:rPr>
              <a:t> Admin use case diagram </a:t>
            </a:r>
            <a:r>
              <a:rPr lang="en-US" sz="1200" dirty="0" smtClean="0">
                <a:latin typeface="Times New Roman" panose="02020603050405020304" pitchFamily="18" charset="0"/>
                <a:cs typeface="Times New Roman" panose="02020603050405020304" pitchFamily="18" charset="0"/>
              </a:rPr>
              <a:t>	</a:t>
            </a:r>
            <a:r>
              <a:rPr lang="en-US" dirty="0"/>
              <a:t> </a:t>
            </a:r>
          </a:p>
          <a:p>
            <a:pPr marL="0" indent="0">
              <a:buNone/>
            </a:pPr>
            <a:r>
              <a:rPr lang="en-US" sz="1200" dirty="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23119" y="2780522"/>
            <a:ext cx="4282751" cy="3042881"/>
          </a:xfrm>
          <a:prstGeom prst="rect">
            <a:avLst/>
          </a:prstGeom>
          <a:effectLst>
            <a:innerShdw blurRad="63500" dist="50800" dir="16200000">
              <a:prstClr val="black">
                <a:alpha val="50000"/>
              </a:prstClr>
            </a:innerShdw>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478486" y="2780521"/>
            <a:ext cx="4166118" cy="3042881"/>
          </a:xfrm>
          <a:prstGeom prst="rect">
            <a:avLst/>
          </a:prstGeom>
          <a:effectLst>
            <a:innerShdw blurRad="63500" dist="50800" dir="16200000">
              <a:prstClr val="black">
                <a:alpha val="50000"/>
              </a:prstClr>
            </a:innerShdw>
          </a:effectLst>
        </p:spPr>
      </p:pic>
    </p:spTree>
    <p:extLst>
      <p:ext uri="{BB962C8B-B14F-4D97-AF65-F5344CB8AC3E}">
        <p14:creationId xmlns:p14="http://schemas.microsoft.com/office/powerpoint/2010/main" val="28508651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126</TotalTime>
  <Words>697</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Times New Roman</vt:lpstr>
      <vt:lpstr>Wingdings 3</vt:lpstr>
      <vt:lpstr>Wisp</vt:lpstr>
      <vt:lpstr>SW Project </vt:lpstr>
      <vt:lpstr>Clothes Store System</vt:lpstr>
      <vt:lpstr>PowerPoint Presentation</vt:lpstr>
      <vt:lpstr>PowerPoint Presentation</vt:lpstr>
      <vt:lpstr>PowerPoint Presentation</vt:lpstr>
      <vt:lpstr>PowerPoint Presentation</vt:lpstr>
      <vt:lpstr>PowerPoint Presentation</vt:lpstr>
      <vt:lpstr>PowerPoint Presentation</vt:lpstr>
      <vt:lpstr>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Project</dc:title>
  <dc:creator>Mohamed maged ramadan hamoda 1902228</dc:creator>
  <cp:lastModifiedBy>Mohamed maged ramadan hamoda 1902228</cp:lastModifiedBy>
  <cp:revision>12</cp:revision>
  <dcterms:created xsi:type="dcterms:W3CDTF">2022-05-17T14:42:10Z</dcterms:created>
  <dcterms:modified xsi:type="dcterms:W3CDTF">2022-05-17T16:48:43Z</dcterms:modified>
</cp:coreProperties>
</file>