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4CDA-BB23-B043-A7F1-323E3F2F1D9B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8824-2D4E-584F-9A94-6773A3CB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wmf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Saiful</a:t>
            </a:r>
            <a:r>
              <a:rPr lang="en-US" dirty="0" smtClean="0"/>
              <a:t> </a:t>
            </a:r>
            <a:r>
              <a:rPr lang="en-US" dirty="0" err="1" smtClean="0"/>
              <a:t>Adli</a:t>
            </a:r>
            <a:r>
              <a:rPr lang="en-US" dirty="0" smtClean="0"/>
              <a:t> Ismail</a:t>
            </a:r>
            <a:endParaRPr lang="en-US" dirty="0"/>
          </a:p>
        </p:txBody>
      </p:sp>
      <p:pic>
        <p:nvPicPr>
          <p:cNvPr id="8" name="Picture 7" descr="spark-logo-trade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9" y="958741"/>
            <a:ext cx="4775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Spark Running in Standalone Mode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746" y="2925221"/>
            <a:ext cx="7185715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dirty="0" smtClean="0">
                <a:solidFill>
                  <a:srgbClr val="000000"/>
                </a:solidFill>
              </a:rPr>
              <a:t>Apache Spark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2" descr="http://spark.apache.org/images/spark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6603" y="2512541"/>
            <a:ext cx="1059319" cy="56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744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Spark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1273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Spark Streaming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4802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 err="1">
                <a:solidFill>
                  <a:srgbClr val="000000"/>
                </a:solidFill>
              </a:rPr>
              <a:t>GraphX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8331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 err="1">
                <a:solidFill>
                  <a:srgbClr val="000000"/>
                </a:solidFill>
              </a:rPr>
              <a:t>MLlib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1860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 err="1">
                <a:solidFill>
                  <a:srgbClr val="000000"/>
                </a:solidFill>
              </a:rPr>
              <a:t>SparkR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745" y="3727897"/>
            <a:ext cx="7185715" cy="1978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Single node, with local storage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17612" y="3792811"/>
            <a:ext cx="1217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Resource 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73459" y="4499498"/>
            <a:ext cx="1217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Storage 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17612" y="5178665"/>
            <a:ext cx="1217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Compute layer</a:t>
            </a:r>
          </a:p>
        </p:txBody>
      </p:sp>
    </p:spTree>
    <p:extLst>
      <p:ext uri="{BB962C8B-B14F-4D97-AF65-F5344CB8AC3E}">
        <p14:creationId xmlns:p14="http://schemas.microsoft.com/office/powerpoint/2010/main" val="23374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934" y="2925221"/>
            <a:ext cx="7185715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dirty="0" smtClean="0">
                <a:solidFill>
                  <a:srgbClr val="000000"/>
                </a:solidFill>
              </a:rPr>
              <a:t>Apache Spark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2" descr="http://spark.apache.org/images/spark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8791" y="2512541"/>
            <a:ext cx="1059319" cy="56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9932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Spark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3461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Spark Streaming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6990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 err="1">
                <a:solidFill>
                  <a:srgbClr val="000000"/>
                </a:solidFill>
              </a:rPr>
              <a:t>GraphX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0519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 err="1">
                <a:solidFill>
                  <a:srgbClr val="000000"/>
                </a:solidFill>
              </a:rPr>
              <a:t>MLlib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4048" y="2208804"/>
            <a:ext cx="1371600" cy="64008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1600" dirty="0" err="1">
                <a:solidFill>
                  <a:srgbClr val="000000"/>
                </a:solidFill>
              </a:rPr>
              <a:t>SparkR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932" y="4452579"/>
            <a:ext cx="7185716" cy="640080"/>
          </a:xfrm>
          <a:prstGeom prst="rect">
            <a:avLst/>
          </a:prstGeom>
          <a:solidFill>
            <a:srgbClr val="F2F10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Apache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Hadoop-HDFS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933" y="3727896"/>
            <a:ext cx="7185715" cy="640080"/>
          </a:xfrm>
          <a:prstGeom prst="rect">
            <a:avLst/>
          </a:prstGeom>
          <a:solidFill>
            <a:srgbClr val="F2F10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Arial"/>
                <a:cs typeface="Arial" charset="0"/>
              </a:rPr>
              <a:t>Apache Hadoop-YARN</a:t>
            </a:r>
          </a:p>
        </p:txBody>
      </p:sp>
      <p:pic>
        <p:nvPicPr>
          <p:cNvPr id="13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5" y="4513029"/>
            <a:ext cx="1663000" cy="51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5" y="3790852"/>
            <a:ext cx="1674608" cy="5191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769800" y="3792811"/>
            <a:ext cx="1217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Resource management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25647" y="4499498"/>
            <a:ext cx="1217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Storage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69800" y="5178665"/>
            <a:ext cx="1217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Compute layer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932" y="5174229"/>
            <a:ext cx="2103120" cy="5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Slave node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9949" y="5174229"/>
            <a:ext cx="2103120" cy="5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Slave node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22527" y="5163264"/>
            <a:ext cx="2103120" cy="5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eaLnBrk="1" hangingPunct="1"/>
            <a:r>
              <a:rPr lang="en-US" sz="1600" dirty="0">
                <a:solidFill>
                  <a:srgbClr val="000000"/>
                </a:solidFill>
              </a:rPr>
              <a:t>Slave node 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30049" y="5207488"/>
            <a:ext cx="415498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 eaLnBrk="1" hangingPunct="1"/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5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Spark in the </a:t>
            </a:r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07325" y="1503426"/>
            <a:ext cx="8806868" cy="836669"/>
          </a:xfrm>
        </p:spPr>
        <p:txBody>
          <a:bodyPr/>
          <a:lstStyle/>
          <a:p>
            <a:pPr marL="228597" indent="-228597">
              <a:defRPr/>
            </a:pPr>
            <a:r>
              <a:rPr lang="en-US" altLang="en-US" sz="2000" dirty="0"/>
              <a:t>Currently, Spark is a general purpose parallel processing engine which integrates with YARN along the rest of the Hadoop frameworks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07325" y="5315707"/>
            <a:ext cx="8806868" cy="120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715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74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1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9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89"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Zooming on the red square…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5659" y="2555028"/>
            <a:ext cx="7681229" cy="2278503"/>
            <a:chOff x="1154113" y="2414264"/>
            <a:chExt cx="7258050" cy="215297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181100" y="3600450"/>
              <a:ext cx="5000625" cy="48101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6" name="TextBox 4"/>
            <p:cNvSpPr txBox="1">
              <a:spLocks noChangeArrowheads="1"/>
            </p:cNvSpPr>
            <p:nvPr/>
          </p:nvSpPr>
          <p:spPr bwMode="auto">
            <a:xfrm>
              <a:off x="2936875" y="3697288"/>
              <a:ext cx="696272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YARN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181100" y="4086225"/>
              <a:ext cx="7231063" cy="4810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3865563" y="4159250"/>
              <a:ext cx="700089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HDFS</a:t>
              </a:r>
            </a:p>
          </p:txBody>
        </p:sp>
        <p:sp>
          <p:nvSpPr>
            <p:cNvPr id="29" name="TextBox 5"/>
            <p:cNvSpPr txBox="1">
              <a:spLocks noChangeArrowheads="1"/>
            </p:cNvSpPr>
            <p:nvPr/>
          </p:nvSpPr>
          <p:spPr bwMode="auto">
            <a:xfrm>
              <a:off x="1154113" y="2844800"/>
              <a:ext cx="1003028" cy="5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 dirty="0">
                  <a:solidFill>
                    <a:srgbClr val="000000"/>
                  </a:solidFill>
                </a:rPr>
                <a:t>Map/</a:t>
              </a:r>
            </a:p>
            <a:p>
              <a:pPr defTabSz="914389">
                <a:buClrTx/>
                <a:buNone/>
                <a:defRPr/>
              </a:pPr>
              <a:r>
                <a:rPr lang="en-US" altLang="en-US" sz="1600" b="0" dirty="0">
                  <a:solidFill>
                    <a:srgbClr val="000000"/>
                  </a:solidFill>
                </a:rPr>
                <a:t>Reduce 2</a:t>
              </a: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>
              <a:off x="2317750" y="2844800"/>
              <a:ext cx="560738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Hive</a:t>
              </a:r>
            </a:p>
          </p:txBody>
        </p: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3425825" y="2844800"/>
              <a:ext cx="453195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32" name="TextBox 13"/>
            <p:cNvSpPr txBox="1">
              <a:spLocks noChangeArrowheads="1"/>
            </p:cNvSpPr>
            <p:nvPr/>
          </p:nvSpPr>
          <p:spPr bwMode="auto">
            <a:xfrm>
              <a:off x="5245100" y="2844800"/>
              <a:ext cx="680399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Spark</a:t>
              </a:r>
            </a:p>
          </p:txBody>
        </p:sp>
        <p:sp>
          <p:nvSpPr>
            <p:cNvPr id="33" name="TextBox 14"/>
            <p:cNvSpPr txBox="1">
              <a:spLocks noChangeArrowheads="1"/>
            </p:cNvSpPr>
            <p:nvPr/>
          </p:nvSpPr>
          <p:spPr bwMode="auto">
            <a:xfrm>
              <a:off x="4357688" y="2844800"/>
              <a:ext cx="733413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Hbase</a:t>
              </a:r>
            </a:p>
          </p:txBody>
        </p:sp>
        <p:sp>
          <p:nvSpPr>
            <p:cNvPr id="34" name="TextBox 15"/>
            <p:cNvSpPr txBox="1">
              <a:spLocks noChangeArrowheads="1"/>
            </p:cNvSpPr>
            <p:nvPr/>
          </p:nvSpPr>
          <p:spPr bwMode="auto">
            <a:xfrm>
              <a:off x="6291263" y="2844800"/>
              <a:ext cx="840955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BigSQL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171575" y="2417763"/>
              <a:ext cx="1000125" cy="11874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2174875" y="2417763"/>
              <a:ext cx="1000125" cy="11874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181350" y="2417763"/>
              <a:ext cx="1000125" cy="11874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4179888" y="2417763"/>
              <a:ext cx="1001712" cy="118745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5181600" y="2414264"/>
              <a:ext cx="1000125" cy="119094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6188075" y="2424113"/>
              <a:ext cx="1000125" cy="16557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7196138" y="2424113"/>
              <a:ext cx="1000125" cy="165576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 eaLnBrk="1" hangingPunct="1">
                <a:buClrTx/>
                <a:buNone/>
                <a:defRPr/>
              </a:pPr>
              <a:endParaRPr lang="en-US" alt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42" name="TextBox 15"/>
            <p:cNvSpPr txBox="1">
              <a:spLocks noChangeArrowheads="1"/>
            </p:cNvSpPr>
            <p:nvPr/>
          </p:nvSpPr>
          <p:spPr bwMode="auto">
            <a:xfrm>
              <a:off x="7283450" y="2844800"/>
              <a:ext cx="756133" cy="3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Clr>
                  <a:schemeClr val="tx1"/>
                </a:buClr>
                <a:buSzPct val="65000"/>
                <a:buFont typeface="Wingdings" panose="05000000000000000000" pitchFamily="2" charset="2"/>
                <a:buChar char="q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&gt;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914389">
                <a:buClrTx/>
                <a:buNone/>
                <a:defRPr/>
              </a:pPr>
              <a:r>
                <a:rPr lang="en-US" altLang="en-US" sz="1600" b="0">
                  <a:solidFill>
                    <a:srgbClr val="000000"/>
                  </a:solidFill>
                </a:rPr>
                <a:t>Impala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56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Future of Spark’s role in </a:t>
            </a:r>
            <a:r>
              <a:rPr lang="en-US" altLang="en-US" dirty="0" err="1" smtClean="0"/>
              <a:t>Hadoop</a:t>
            </a:r>
            <a:r>
              <a:rPr lang="en-US" altLang="en-US" dirty="0" smtClean="0"/>
              <a:t> 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2" y="5517514"/>
            <a:ext cx="6019651" cy="50905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85337" y="5619997"/>
            <a:ext cx="736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YARN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222372" y="6031612"/>
            <a:ext cx="7652668" cy="5090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836178" y="6107214"/>
            <a:ext cx="7409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HDFS</a:t>
            </a: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261963" y="4926134"/>
            <a:ext cx="1742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2400" b="0">
                <a:solidFill>
                  <a:srgbClr val="FF0000"/>
                </a:solidFill>
              </a:rPr>
              <a:t>Spark Core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234132" y="4776607"/>
            <a:ext cx="6001170" cy="745946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7203602" y="3661867"/>
            <a:ext cx="889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 dirty="0" err="1">
                <a:solidFill>
                  <a:srgbClr val="000000"/>
                </a:solidFill>
              </a:rPr>
              <a:t>BigSQL</a:t>
            </a:r>
            <a:endParaRPr lang="en-US" altLang="en-US" sz="1600" b="0" dirty="0">
              <a:solidFill>
                <a:srgbClr val="000000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242022" y="3659369"/>
            <a:ext cx="813148" cy="236552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234132" y="4013861"/>
            <a:ext cx="727465" cy="74090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313094" y="4138185"/>
            <a:ext cx="7024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Spark </a:t>
            </a:r>
          </a:p>
          <a:p>
            <a:pPr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964958" y="4013861"/>
            <a:ext cx="803068" cy="74090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2040561" y="4119705"/>
            <a:ext cx="652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Spark</a:t>
            </a:r>
          </a:p>
          <a:p>
            <a:pPr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MLlib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2779787" y="4013861"/>
            <a:ext cx="868590" cy="74090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2726386" y="4128105"/>
            <a:ext cx="1000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Spark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Streaming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3660137" y="4013861"/>
            <a:ext cx="777867" cy="74090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3767661" y="4238989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Hive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459846" y="4013861"/>
            <a:ext cx="882030" cy="73922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4569049" y="4223869"/>
            <a:ext cx="6238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400" b="0" dirty="0">
                <a:solidFill>
                  <a:srgbClr val="000000"/>
                </a:solidFill>
              </a:rPr>
              <a:t>Big R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345235" y="4013861"/>
            <a:ext cx="880351" cy="73922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5423142" y="4138185"/>
            <a:ext cx="8018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Custom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400" b="0">
                <a:solidFill>
                  <a:srgbClr val="000000"/>
                </a:solidFill>
              </a:rPr>
              <a:t>M/R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6188625" y="4195307"/>
            <a:ext cx="1117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BigSheets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8070291" y="3657688"/>
            <a:ext cx="813148" cy="2365523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6242387" y="4012181"/>
            <a:ext cx="984514" cy="740906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78250" y="1417638"/>
            <a:ext cx="8805189" cy="2540249"/>
          </a:xfrm>
        </p:spPr>
        <p:txBody>
          <a:bodyPr>
            <a:normAutofit fontScale="70000" lnSpcReduction="20000"/>
          </a:bodyPr>
          <a:lstStyle/>
          <a:p>
            <a:pPr marL="228597" indent="-228597">
              <a:defRPr/>
            </a:pPr>
            <a:r>
              <a:rPr lang="en-US" altLang="en-US" dirty="0">
                <a:ea typeface="MS PGothic" panose="020B0600070205080204" pitchFamily="34" charset="-128"/>
              </a:rPr>
              <a:t>The Spark Core engine is a good performant replacement for Map Reduce:</a:t>
            </a:r>
          </a:p>
          <a:p>
            <a:pPr marL="571493" lvl="1" indent="-228597">
              <a:defRPr/>
            </a:pPr>
            <a:r>
              <a:rPr lang="en-US" altLang="en-US" dirty="0" smtClean="0"/>
              <a:t>It will probably make sense for all  frameworks generating Map Reduce to consider a port to Spark as the new underlying engine (Hive, Analytic engines: Machine learning and Big R, </a:t>
            </a:r>
            <a:r>
              <a:rPr lang="en-US" altLang="en-US" dirty="0" err="1" smtClean="0"/>
              <a:t>BigSheets</a:t>
            </a:r>
            <a:r>
              <a:rPr lang="en-US" altLang="en-US" dirty="0" smtClean="0"/>
              <a:t>, etc…)</a:t>
            </a:r>
          </a:p>
          <a:p>
            <a:pPr marL="914389" lvl="2" indent="-228597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Please note that this is not true for </a:t>
            </a:r>
            <a:r>
              <a:rPr lang="en-US" altLang="en-US" b="1" dirty="0" err="1">
                <a:solidFill>
                  <a:srgbClr val="002060"/>
                </a:solidFill>
              </a:rPr>
              <a:t>BigSQL</a:t>
            </a:r>
            <a:r>
              <a:rPr lang="en-US" altLang="en-US" b="1" dirty="0">
                <a:solidFill>
                  <a:srgbClr val="002060"/>
                </a:solidFill>
              </a:rPr>
              <a:t> which already uses DB2 as the underlying engine</a:t>
            </a:r>
          </a:p>
          <a:p>
            <a:pPr marL="685791" lvl="2" indent="0">
              <a:buNone/>
              <a:defRPr/>
            </a:pPr>
            <a:endParaRPr lang="en-US" altLang="en-US" dirty="0"/>
          </a:p>
          <a:p>
            <a:pPr marL="571493" lvl="1" indent="-228597">
              <a:defRPr/>
            </a:pPr>
            <a:r>
              <a:rPr lang="en-US" altLang="en-US" dirty="0" smtClean="0"/>
              <a:t>Ditto for application frameworks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19305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– deeper dive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Spark Application Architecture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737" y="1581545"/>
            <a:ext cx="8472063" cy="3062935"/>
          </a:xfrm>
        </p:spPr>
        <p:txBody>
          <a:bodyPr/>
          <a:lstStyle/>
          <a:p>
            <a:r>
              <a:rPr lang="en-US" altLang="en-US" sz="2000" dirty="0" smtClean="0"/>
              <a:t>A Spark application is initiated from a driver program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Spark execution modes:</a:t>
            </a:r>
          </a:p>
          <a:p>
            <a:pPr lvl="1"/>
            <a:r>
              <a:rPr lang="en-US" altLang="en-US" sz="2000" dirty="0" smtClean="0"/>
              <a:t>Standalone with the built-in cluster manager</a:t>
            </a:r>
          </a:p>
          <a:p>
            <a:pPr lvl="1"/>
            <a:r>
              <a:rPr lang="en-US" altLang="en-US" sz="2000" dirty="0" smtClean="0"/>
              <a:t>Use </a:t>
            </a:r>
            <a:r>
              <a:rPr lang="en-US" altLang="en-US" sz="2000" dirty="0" err="1" smtClean="0"/>
              <a:t>Mesos</a:t>
            </a:r>
            <a:r>
              <a:rPr lang="en-US" altLang="en-US" sz="2000" dirty="0" smtClean="0"/>
              <a:t> as the cluster manager</a:t>
            </a:r>
          </a:p>
          <a:p>
            <a:pPr lvl="1"/>
            <a:r>
              <a:rPr lang="en-US" altLang="en-US" sz="2000" dirty="0" smtClean="0"/>
              <a:t>Use YARN as the cluster manager</a:t>
            </a:r>
          </a:p>
          <a:p>
            <a:pPr lvl="1"/>
            <a:r>
              <a:rPr lang="en-US" altLang="en-US" sz="2000" dirty="0" smtClean="0"/>
              <a:t>Standalone cluster on Amazon EC2</a:t>
            </a:r>
          </a:p>
          <a:p>
            <a:endParaRPr lang="en-US" altLang="en-US" sz="2000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3134"/>
            <a:ext cx="8014863" cy="240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99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Spark Terminology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000" dirty="0" smtClean="0"/>
              <a:t>Context (Connection): </a:t>
            </a:r>
          </a:p>
          <a:p>
            <a:pPr lvl="1"/>
            <a:r>
              <a:rPr lang="en-US" altLang="en-US" sz="2000" dirty="0" smtClean="0"/>
              <a:t>Represents a connection to the Spark cluster. The Application which initiated the context can submit one or several jobs, sequentially or in parallel, batch or interactively.</a:t>
            </a:r>
          </a:p>
          <a:p>
            <a:pPr>
              <a:buClr>
                <a:srgbClr val="000000"/>
              </a:buClr>
            </a:pPr>
            <a:r>
              <a:rPr lang="en-US" altLang="en-US" sz="2000" dirty="0" smtClean="0"/>
              <a:t>Driver (Coordinator agent)</a:t>
            </a:r>
          </a:p>
          <a:p>
            <a:pPr lvl="1"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The program or process running the Spark context. Responsible for running jobs over the cluster and converting the App into a set of tasks</a:t>
            </a:r>
            <a:endParaRPr lang="en-US" altLang="en-US" sz="2000" dirty="0" smtClean="0"/>
          </a:p>
          <a:p>
            <a:r>
              <a:rPr lang="en-US" altLang="en-US" sz="2000" dirty="0" smtClean="0"/>
              <a:t>Job (Query / Query plan): </a:t>
            </a:r>
          </a:p>
          <a:p>
            <a:pPr lvl="1"/>
            <a:r>
              <a:rPr lang="en-US" altLang="en-US" sz="2000" dirty="0" smtClean="0"/>
              <a:t>A piece of logic (code) which will take some input from HDFS (or the local </a:t>
            </a:r>
            <a:r>
              <a:rPr lang="en-US" altLang="en-US" sz="2000" dirty="0" err="1" smtClean="0"/>
              <a:t>filesystem</a:t>
            </a:r>
            <a:r>
              <a:rPr lang="en-US" altLang="en-US" sz="2000" dirty="0" smtClean="0"/>
              <a:t>), perform some computations (transformations and actions) and write some output back.</a:t>
            </a:r>
          </a:p>
          <a:p>
            <a:r>
              <a:rPr lang="en-US" altLang="en-US" sz="2000" dirty="0" smtClean="0"/>
              <a:t>Stage (</a:t>
            </a:r>
            <a:r>
              <a:rPr lang="en-US" altLang="en-US" sz="2000" dirty="0" err="1" smtClean="0"/>
              <a:t>Subplan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2000" dirty="0" smtClean="0"/>
              <a:t>Jobs are divided into stages</a:t>
            </a:r>
          </a:p>
          <a:p>
            <a:r>
              <a:rPr lang="en-US" altLang="en-US" sz="2000" dirty="0" smtClean="0"/>
              <a:t>Tasks (Sub section)</a:t>
            </a:r>
          </a:p>
          <a:p>
            <a:pPr lvl="1"/>
            <a:r>
              <a:rPr lang="en-US" altLang="en-US" sz="2000" dirty="0" smtClean="0"/>
              <a:t>Each stage is made up of tasks. One task per partition. One task is executed on one partition (of data) by one executor</a:t>
            </a:r>
          </a:p>
          <a:p>
            <a:pPr>
              <a:buClr>
                <a:srgbClr val="000000"/>
              </a:buClr>
            </a:pPr>
            <a:r>
              <a:rPr lang="en-US" altLang="en-US" sz="2000" dirty="0" smtClean="0"/>
              <a:t>Executor (Sub agent)</a:t>
            </a:r>
          </a:p>
          <a:p>
            <a:pPr lvl="1">
              <a:buClr>
                <a:srgbClr val="000000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The process responsible for executing a task on a worker node</a:t>
            </a:r>
          </a:p>
        </p:txBody>
      </p:sp>
    </p:spTree>
    <p:extLst>
      <p:ext uri="{BB962C8B-B14F-4D97-AF65-F5344CB8AC3E}">
        <p14:creationId xmlns:p14="http://schemas.microsoft.com/office/powerpoint/2010/main" val="26567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en-US" sz="2800" dirty="0" smtClean="0"/>
              <a:t>In a parallel DBMS things work quite the same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53371" y="1521358"/>
            <a:ext cx="1653178" cy="688824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4110419" y="1650723"/>
            <a:ext cx="1184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Application</a:t>
            </a:r>
          </a:p>
        </p:txBody>
      </p:sp>
      <p:cxnSp>
        <p:nvCxnSpPr>
          <p:cNvPr id="8" name="Straight Arrow Connector 4"/>
          <p:cNvCxnSpPr>
            <a:cxnSpLocks noChangeShapeType="1"/>
            <a:stCxn id="6" idx="2"/>
          </p:cNvCxnSpPr>
          <p:nvPr/>
        </p:nvCxnSpPr>
        <p:spPr bwMode="auto">
          <a:xfrm>
            <a:off x="4679960" y="2210183"/>
            <a:ext cx="0" cy="71066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569441" y="2934288"/>
            <a:ext cx="2404165" cy="999634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544240" y="3001490"/>
            <a:ext cx="2464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Coordinator / Head Node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739127" y="3468547"/>
            <a:ext cx="744114" cy="338554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Query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916848" y="3445026"/>
            <a:ext cx="744114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Query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91501" y="4864675"/>
            <a:ext cx="2133675" cy="115084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1165277" y="4915077"/>
            <a:ext cx="12329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Agents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889461" y="5346853"/>
            <a:ext cx="833882" cy="5847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section</a:t>
            </a:r>
          </a:p>
        </p:txBody>
      </p:sp>
      <p:sp>
        <p:nvSpPr>
          <p:cNvPr id="16" name="TextBox 13"/>
          <p:cNvSpPr txBox="1">
            <a:spLocks noChangeArrowheads="1"/>
          </p:cNvSpPr>
          <p:nvPr/>
        </p:nvSpPr>
        <p:spPr bwMode="auto">
          <a:xfrm>
            <a:off x="1877335" y="5346853"/>
            <a:ext cx="833882" cy="5847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section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502239" y="4864675"/>
            <a:ext cx="2133675" cy="115084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3908812" y="4915077"/>
            <a:ext cx="12329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Agents</a:t>
            </a: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3700200" y="5346853"/>
            <a:ext cx="833882" cy="5847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section</a:t>
            </a: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4688074" y="5346853"/>
            <a:ext cx="833882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section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499463" y="4864675"/>
            <a:ext cx="2133675" cy="115084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 eaLnBrk="1" hangingPunct="1">
              <a:buClrTx/>
              <a:buNone/>
              <a:defRPr/>
            </a:pPr>
            <a:endParaRPr lang="en-US" altLang="en-US" sz="1600" b="0">
              <a:solidFill>
                <a:srgbClr val="000000"/>
              </a:solidFill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6973240" y="4915077"/>
            <a:ext cx="12329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Agents</a:t>
            </a: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6697425" y="5346853"/>
            <a:ext cx="833882" cy="5847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section</a:t>
            </a: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7685299" y="5346853"/>
            <a:ext cx="833882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Sub </a:t>
            </a:r>
          </a:p>
          <a:p>
            <a:pPr algn="ctr" defTabSz="914389">
              <a:buClrTx/>
              <a:buNone/>
              <a:defRPr/>
            </a:pPr>
            <a:r>
              <a:rPr lang="en-US" altLang="en-US" sz="1600" b="0">
                <a:solidFill>
                  <a:srgbClr val="000000"/>
                </a:solidFill>
              </a:rPr>
              <a:t>section</a:t>
            </a:r>
          </a:p>
        </p:txBody>
      </p:sp>
      <p:cxnSp>
        <p:nvCxnSpPr>
          <p:cNvPr id="25" name="Straight Arrow Connector 10"/>
          <p:cNvCxnSpPr>
            <a:cxnSpLocks noChangeShapeType="1"/>
          </p:cNvCxnSpPr>
          <p:nvPr/>
        </p:nvCxnSpPr>
        <p:spPr bwMode="auto">
          <a:xfrm flipH="1">
            <a:off x="1877622" y="3933922"/>
            <a:ext cx="2031191" cy="89547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5346943" y="3950723"/>
            <a:ext cx="2032871" cy="89715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12"/>
          <p:cNvCxnSpPr>
            <a:cxnSpLocks noChangeShapeType="1"/>
            <a:stCxn id="9" idx="2"/>
          </p:cNvCxnSpPr>
          <p:nvPr/>
        </p:nvCxnSpPr>
        <p:spPr bwMode="auto">
          <a:xfrm flipH="1">
            <a:off x="4772363" y="3933922"/>
            <a:ext cx="0" cy="91395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247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en-US" sz="2800" dirty="0" smtClean="0"/>
              <a:t>Parallels in terminology between Spark and another big data parallel processing framework: </a:t>
            </a:r>
            <a:r>
              <a:rPr lang="en-US" altLang="en-US" sz="2800" dirty="0" err="1" smtClean="0"/>
              <a:t>BigSQL</a:t>
            </a:r>
            <a:endParaRPr lang="en-US" alt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86325"/>
              </p:ext>
            </p:extLst>
          </p:nvPr>
        </p:nvGraphicFramePr>
        <p:xfrm>
          <a:off x="1481855" y="1602801"/>
          <a:ext cx="6096934" cy="4862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467"/>
                <a:gridCol w="3048467"/>
              </a:tblGrid>
              <a:tr h="3708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Spark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DBMS (DB2 / </a:t>
                      </a:r>
                      <a:r>
                        <a:rPr lang="en-US" sz="1800" dirty="0" err="1" smtClean="0"/>
                        <a:t>BigSQL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  <a:tr h="6401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Spark Application / Spark Context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Connection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  <a:tr h="3708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Spark driver (1 per App)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Coordinator</a:t>
                      </a:r>
                      <a:r>
                        <a:rPr lang="en-US" sz="1800" baseline="0" dirty="0" smtClean="0"/>
                        <a:t> agent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  <a:tr h="6401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Spark App Master (1 per App)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Coordinator agent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  <a:tr h="3708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Job (App runs several jobs)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Query / Query plan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  <a:tr h="6401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Stage (Job has several stages)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Query </a:t>
                      </a:r>
                      <a:r>
                        <a:rPr lang="en-US" sz="1800" dirty="0" err="1" smtClean="0"/>
                        <a:t>subplan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  <a:tr h="6401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Task (Stage has one task per partition)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Section / Sub-section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  <a:tr h="1188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Executor (JVM instance on a slave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node serving ONE app). Executes tasks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Dedicated subagent</a:t>
                      </a:r>
                      <a:r>
                        <a:rPr lang="en-US" sz="1800" baseline="0" dirty="0" smtClean="0"/>
                        <a:t>  process (which will fork threads to execute sub sections)</a:t>
                      </a:r>
                      <a:endParaRPr lang="en-US" sz="1800" dirty="0"/>
                    </a:p>
                  </a:txBody>
                  <a:tcPr marL="91453" marR="91453" marT="45726" marB="457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5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609036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218072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827108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436144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2800" kern="0" dirty="0" smtClean="0"/>
              <a:t>Spark Components and General Data Flow</a:t>
            </a:r>
            <a:endParaRPr lang="en-US" altLang="en-US" sz="2800" kern="0" dirty="0"/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7841207" y="1437646"/>
            <a:ext cx="1185870" cy="3484141"/>
          </a:xfrm>
          <a:prstGeom prst="roundRect">
            <a:avLst>
              <a:gd name="adj" fmla="val 99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6" name="AutoShape 78"/>
          <p:cNvSpPr>
            <a:spLocks noChangeArrowheads="1"/>
          </p:cNvSpPr>
          <p:nvPr/>
        </p:nvSpPr>
        <p:spPr bwMode="auto">
          <a:xfrm>
            <a:off x="160455" y="1416229"/>
            <a:ext cx="1185870" cy="3484141"/>
          </a:xfrm>
          <a:prstGeom prst="roundRect">
            <a:avLst>
              <a:gd name="adj" fmla="val 99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570992" y="1445667"/>
            <a:ext cx="6075849" cy="3498851"/>
            <a:chOff x="1180" y="720"/>
            <a:chExt cx="3852" cy="2204"/>
          </a:xfrm>
        </p:grpSpPr>
        <p:sp>
          <p:nvSpPr>
            <p:cNvPr id="8" name="AutoShape 78"/>
            <p:cNvSpPr>
              <a:spLocks noChangeArrowheads="1"/>
            </p:cNvSpPr>
            <p:nvPr/>
          </p:nvSpPr>
          <p:spPr bwMode="auto">
            <a:xfrm>
              <a:off x="1180" y="720"/>
              <a:ext cx="3852" cy="2204"/>
            </a:xfrm>
            <a:prstGeom prst="roundRect">
              <a:avLst>
                <a:gd name="adj" fmla="val 9963"/>
              </a:avLst>
            </a:prstGeom>
            <a:solidFill>
              <a:srgbClr val="FFC000"/>
            </a:solidFill>
            <a:ln>
              <a:noFill/>
            </a:ln>
            <a:effectLst>
              <a:outerShdw dist="26260" dir="3679611" algn="ctr" rotWithShape="0">
                <a:srgbClr val="000000">
                  <a:alpha val="35036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900" dirty="0">
                <a:solidFill>
                  <a:srgbClr val="000000"/>
                </a:solidFill>
                <a:latin typeface="Arial" charset="0"/>
                <a:ea typeface="ＭＳ Ｐゴシック"/>
                <a:cs typeface="Arial" charset="0"/>
              </a:endParaRPr>
            </a:p>
          </p:txBody>
        </p: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2483" y="755"/>
              <a:ext cx="10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tx1"/>
                </a:buClr>
                <a:buFont typeface="Symbol" panose="05050102010706020507" pitchFamily="18" charset="2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Spark Cluster 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1459" y="1364"/>
              <a:ext cx="7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en-US" sz="1200" dirty="0">
                  <a:solidFill>
                    <a:srgbClr val="000000"/>
                  </a:solidFill>
                  <a:latin typeface="Verdana" panose="020B060403050404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RDD</a:t>
              </a:r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 flipV="1">
              <a:off x="2313" y="1151"/>
              <a:ext cx="1" cy="11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>
              <a:prstShdw prst="shdw17" dist="17961" dir="2700000">
                <a:srgbClr val="9999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348" y="1040"/>
              <a:ext cx="941" cy="13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800" dirty="0">
                  <a:solidFill>
                    <a:srgbClr val="000000"/>
                  </a:solidFill>
                </a:rPr>
                <a:t>Programming Frameworks</a:t>
              </a: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3321" y="1032"/>
              <a:ext cx="759" cy="13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800" dirty="0">
                  <a:solidFill>
                    <a:srgbClr val="000000"/>
                  </a:solidFill>
                </a:rPr>
                <a:t>Analytical Libraries</a:t>
              </a:r>
            </a:p>
          </p:txBody>
        </p:sp>
      </p:grpSp>
      <p:sp>
        <p:nvSpPr>
          <p:cNvPr id="14" name="Text Box 57"/>
          <p:cNvSpPr txBox="1">
            <a:spLocks noChangeArrowheads="1"/>
          </p:cNvSpPr>
          <p:nvPr/>
        </p:nvSpPr>
        <p:spPr bwMode="auto">
          <a:xfrm>
            <a:off x="97701" y="1547571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Input Sources</a:t>
            </a:r>
          </a:p>
        </p:txBody>
      </p:sp>
      <p:sp>
        <p:nvSpPr>
          <p:cNvPr id="15" name="TextBox 133"/>
          <p:cNvSpPr txBox="1">
            <a:spLocks noChangeArrowheads="1"/>
          </p:cNvSpPr>
          <p:nvPr/>
        </p:nvSpPr>
        <p:spPr bwMode="auto">
          <a:xfrm>
            <a:off x="5747968" y="5644661"/>
            <a:ext cx="228600" cy="246221"/>
          </a:xfrm>
          <a:prstGeom prst="rect">
            <a:avLst/>
          </a:prstGeom>
          <a:solidFill>
            <a:srgbClr val="DCDC46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16" name="TextBox 133"/>
          <p:cNvSpPr txBox="1">
            <a:spLocks noChangeArrowheads="1"/>
          </p:cNvSpPr>
          <p:nvPr/>
        </p:nvSpPr>
        <p:spPr bwMode="auto">
          <a:xfrm>
            <a:off x="5747968" y="5949460"/>
            <a:ext cx="228600" cy="2462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17" name="TextBox 133"/>
          <p:cNvSpPr txBox="1">
            <a:spLocks noChangeArrowheads="1"/>
          </p:cNvSpPr>
          <p:nvPr/>
        </p:nvSpPr>
        <p:spPr bwMode="auto">
          <a:xfrm>
            <a:off x="5747968" y="5339861"/>
            <a:ext cx="228600" cy="246221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5976568" y="5328013"/>
            <a:ext cx="1657896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Spark Components</a:t>
            </a:r>
          </a:p>
        </p:txBody>
      </p:sp>
      <p:sp>
        <p:nvSpPr>
          <p:cNvPr id="19" name="Text Box 64"/>
          <p:cNvSpPr txBox="1">
            <a:spLocks noChangeArrowheads="1"/>
          </p:cNvSpPr>
          <p:nvPr/>
        </p:nvSpPr>
        <p:spPr bwMode="auto">
          <a:xfrm>
            <a:off x="5976568" y="5644661"/>
            <a:ext cx="1676400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External Data repositories</a:t>
            </a:r>
          </a:p>
        </p:txBody>
      </p:sp>
      <p:sp>
        <p:nvSpPr>
          <p:cNvPr id="20" name="Text Box 65"/>
          <p:cNvSpPr txBox="1">
            <a:spLocks noChangeArrowheads="1"/>
          </p:cNvSpPr>
          <p:nvPr/>
        </p:nvSpPr>
        <p:spPr bwMode="auto">
          <a:xfrm>
            <a:off x="5976568" y="5949461"/>
            <a:ext cx="1676400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External Resource Managers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03666" y="2286269"/>
            <a:ext cx="1062087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263301" y="1907934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281290" y="2251101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FileSystem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283387" y="260325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282548" y="291132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288201" y="3200950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312809" y="3934466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990432" y="2964073"/>
            <a:ext cx="11430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Frame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599278" y="2721703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107711" y="3575350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GraphX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V="1">
            <a:off x="4878691" y="2143714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2052871" y="1955486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Data Access</a:t>
            </a:r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2237700" y="4345503"/>
            <a:ext cx="914400" cy="2462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Standalone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4974202" y="4322865"/>
            <a:ext cx="2049421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Hadoop/Yarn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437636" y="4336309"/>
            <a:ext cx="108088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Mesos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3659535" y="4649953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Resource Managers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6179196" y="2108170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294502" y="2283091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 Shell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304086" y="260930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 Shell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304086" y="2931480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Shell</a:t>
            </a: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04086" y="3249645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Zeppelin</a:t>
            </a: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6294502" y="3574448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Jupyter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6362182" y="1940670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Analytical tools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8385822" y="2805770"/>
            <a:ext cx="184731" cy="338554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7805295" y="1521368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Output Target</a:t>
            </a: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7957696" y="192470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7975686" y="2267876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FileSystem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7977781" y="262003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976943" y="2928097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7982596" y="3217725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8007204" y="3951242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>
            <a:off x="2002702" y="4138371"/>
            <a:ext cx="5344885" cy="30264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5113565" y="2723816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MLlib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3595548" y="3164307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3603666" y="3574449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1316901" y="2583202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7" name="Right Arrow 56"/>
          <p:cNvSpPr/>
          <p:nvPr/>
        </p:nvSpPr>
        <p:spPr>
          <a:xfrm>
            <a:off x="7623528" y="2744891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227149" y="5107083"/>
            <a:ext cx="5292165" cy="16081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marL="165100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873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760413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350963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1624013" indent="-6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056540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6pPr>
            <a:lvl7pPr marL="2488548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7pPr>
            <a:lvl8pPr marL="2920556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8pPr>
            <a:lvl9pPr marL="3352565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can read and write to/from variety of data sources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can run in Standalone mode or under </a:t>
            </a:r>
            <a:r>
              <a:rPr lang="en-US" altLang="en-US" sz="1482" kern="0" dirty="0" err="1"/>
              <a:t>Mesos</a:t>
            </a:r>
            <a:r>
              <a:rPr lang="en-US" altLang="en-US" sz="1482" kern="0" dirty="0"/>
              <a:t> or Hadoop/Yarn resource manager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supports variety of programming frameworks with rich library support</a:t>
            </a:r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4991453" y="2288679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SparkSQL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5016423" y="3174318"/>
            <a:ext cx="1020264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Streaming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0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MS PGothic" panose="020B0600070205080204" pitchFamily="34" charset="-128"/>
                <a:sym typeface="Helvetica"/>
              </a:rPr>
              <a:t>Cloud Offering - </a:t>
            </a:r>
            <a:r>
              <a:rPr lang="en-US" b="0" dirty="0" err="1" smtClean="0"/>
              <a:t>BigInsights</a:t>
            </a:r>
            <a:r>
              <a:rPr lang="en-US" b="0" dirty="0" smtClean="0"/>
              <a:t> for Apache </a:t>
            </a:r>
            <a:r>
              <a:rPr lang="en-US" b="0" dirty="0" err="1" smtClean="0"/>
              <a:t>Hadoop</a:t>
            </a:r>
            <a:r>
              <a:rPr lang="en-US" dirty="0">
                <a:ea typeface="MS PGothic" panose="020B0600070205080204" pitchFamily="34" charset="-128"/>
                <a:sym typeface="Helvetica"/>
              </a:rPr>
              <a:t> on </a:t>
            </a:r>
            <a:r>
              <a:rPr lang="en-US" dirty="0" err="1">
                <a:ea typeface="MS PGothic" panose="020B0600070205080204" pitchFamily="34" charset="-128"/>
                <a:sym typeface="Helvetica"/>
              </a:rPr>
              <a:t>SoftLayer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88" b="68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Resilient Distributed Datasets</a:t>
            </a:r>
          </a:p>
        </p:txBody>
      </p:sp>
      <p:sp>
        <p:nvSpPr>
          <p:cNvPr id="5" name="Content Placeholder 42"/>
          <p:cNvSpPr txBox="1">
            <a:spLocks noGrp="1"/>
          </p:cNvSpPr>
          <p:nvPr>
            <p:ph idx="1"/>
          </p:nvPr>
        </p:nvSpPr>
        <p:spPr bwMode="auto">
          <a:xfrm>
            <a:off x="457200" y="1408855"/>
            <a:ext cx="8229600" cy="4525963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normAutofit fontScale="92500" lnSpcReduction="20000"/>
          </a:bodyPr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715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74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1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9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An RDD is a distributed collection of Scala/Python/Java objects of the same type:</a:t>
            </a:r>
          </a:p>
          <a:p>
            <a:pPr lvl="1"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RDD of strings</a:t>
            </a:r>
          </a:p>
          <a:p>
            <a:pPr lvl="1"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RDD of integers</a:t>
            </a:r>
          </a:p>
          <a:p>
            <a:pPr lvl="1"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RDD of (key, value) pairs</a:t>
            </a:r>
          </a:p>
          <a:p>
            <a:pPr lvl="1"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RDD of class Java/Python/Scala objects</a:t>
            </a:r>
          </a:p>
          <a:p>
            <a:pPr>
              <a:buClr>
                <a:srgbClr val="000000"/>
              </a:buClr>
              <a:defRPr/>
            </a:pPr>
            <a:r>
              <a:rPr lang="en-US" altLang="en-US" sz="1600" b="0" kern="0" dirty="0">
                <a:solidFill>
                  <a:srgbClr val="18827D"/>
                </a:solidFill>
                <a:cs typeface="Arial"/>
              </a:rPr>
              <a:t>It can help to think of an RDD as a view</a:t>
            </a:r>
          </a:p>
          <a:p>
            <a:pPr marL="0" indent="0"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endParaRPr lang="en-US" altLang="en-US" b="0" kern="0" dirty="0">
              <a:solidFill>
                <a:srgbClr val="000000"/>
              </a:solidFill>
              <a:cs typeface="Arial"/>
            </a:endParaRPr>
          </a:p>
          <a:p>
            <a:pPr>
              <a:buClr>
                <a:srgbClr val="000000"/>
              </a:buClr>
              <a:defRPr/>
            </a:pP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An RDD is physically distributed across the cluster, but manipulated as one logical entity:</a:t>
            </a:r>
          </a:p>
          <a:p>
            <a:pPr lvl="1"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Spark will “distribute” any required processing to all partitions where the RDD exists and perform necessary redistributions and aggregations as well.</a:t>
            </a:r>
          </a:p>
          <a:p>
            <a:pPr lvl="1"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Example: Consider a distributed RDD “Names” made of names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771900" y="5867975"/>
            <a:ext cx="94773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 err="1">
                <a:solidFill>
                  <a:schemeClr val="tx1"/>
                </a:solidFill>
                <a:cs typeface="Arial" panose="020B0604020202020204" pitchFamily="34" charset="0"/>
              </a:rPr>
              <a:t>Mokhtar</a:t>
            </a:r>
            <a:endParaRPr lang="en-US" altLang="en-US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Jacques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Dirk</a:t>
            </a: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5343525" y="5867975"/>
            <a:ext cx="765175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Cindy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Dan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Susan</a:t>
            </a:r>
          </a:p>
        </p:txBody>
      </p:sp>
      <p:sp>
        <p:nvSpPr>
          <p:cNvPr id="8" name="TextBox 36"/>
          <p:cNvSpPr txBox="1">
            <a:spLocks noChangeArrowheads="1"/>
          </p:cNvSpPr>
          <p:nvPr/>
        </p:nvSpPr>
        <p:spPr bwMode="auto">
          <a:xfrm>
            <a:off x="6731000" y="5867975"/>
            <a:ext cx="947738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Dirk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Frank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Jacques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697288" y="5521900"/>
            <a:ext cx="1108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213350" y="5525075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11" name="TextBox 40"/>
          <p:cNvSpPr txBox="1">
            <a:spLocks noChangeArrowheads="1"/>
          </p:cNvSpPr>
          <p:nvPr/>
        </p:nvSpPr>
        <p:spPr bwMode="auto">
          <a:xfrm>
            <a:off x="6640513" y="552825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522538" y="5947350"/>
            <a:ext cx="835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Names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92513" y="5407600"/>
            <a:ext cx="4287837" cy="1419225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7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Resilient Distributed Datasets</a:t>
            </a:r>
          </a:p>
        </p:txBody>
      </p:sp>
      <p:sp>
        <p:nvSpPr>
          <p:cNvPr id="5" name="Content Placeholder 42"/>
          <p:cNvSpPr txBox="1">
            <a:spLocks noGrp="1"/>
          </p:cNvSpPr>
          <p:nvPr>
            <p:ph idx="1"/>
          </p:nvPr>
        </p:nvSpPr>
        <p:spPr bwMode="auto">
          <a:xfrm>
            <a:off x="231052" y="1130535"/>
            <a:ext cx="8229600" cy="4525963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715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74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1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9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Suppose we want to know the number of names in the RDD “Names”</a:t>
            </a:r>
          </a:p>
          <a:p>
            <a:pPr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User simply requests: </a:t>
            </a:r>
            <a:r>
              <a:rPr lang="en-US" altLang="en-US" b="0" kern="0" dirty="0" err="1">
                <a:solidFill>
                  <a:srgbClr val="000000"/>
                </a:solidFill>
                <a:cs typeface="Arial"/>
              </a:rPr>
              <a:t>Names.count</a:t>
            </a: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() </a:t>
            </a:r>
          </a:p>
          <a:p>
            <a:pPr lvl="1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Spark will “distribute” count processing to all partitions so as to obtain:</a:t>
            </a:r>
          </a:p>
          <a:p>
            <a:pPr lvl="2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Partition 1: Mokhtar(1), Jacques (1), Dirk (1) </a:t>
            </a:r>
            <a:r>
              <a:rPr lang="en-US" altLang="en-US" sz="20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 3</a:t>
            </a:r>
            <a:endParaRPr lang="en-US" altLang="en-US" sz="2000" kern="0" dirty="0">
              <a:solidFill>
                <a:srgbClr val="000000"/>
              </a:solidFill>
              <a:cs typeface="Arial"/>
            </a:endParaRPr>
          </a:p>
          <a:p>
            <a:pPr lvl="2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Partition 2: Cindy (1), Dan (1), Susan (1) </a:t>
            </a:r>
            <a:r>
              <a:rPr lang="en-US" altLang="en-US" sz="20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 3</a:t>
            </a:r>
            <a:endParaRPr lang="en-US" altLang="en-US" sz="2000" kern="0" dirty="0">
              <a:solidFill>
                <a:srgbClr val="000000"/>
              </a:solidFill>
              <a:cs typeface="Arial"/>
            </a:endParaRPr>
          </a:p>
          <a:p>
            <a:pPr lvl="2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Partition 3: Dirk (1), Frank (1), Jacques (1) </a:t>
            </a:r>
            <a:r>
              <a:rPr lang="en-US" altLang="en-US" sz="20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 3</a:t>
            </a:r>
            <a:endParaRPr lang="en-US" altLang="en-US" sz="2000" kern="0" dirty="0">
              <a:solidFill>
                <a:srgbClr val="000000"/>
              </a:solidFill>
              <a:cs typeface="Arial"/>
            </a:endParaRPr>
          </a:p>
          <a:p>
            <a:pPr lvl="1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Local counts are subsequently aggregated: 3+3+3=9</a:t>
            </a:r>
          </a:p>
          <a:p>
            <a:pPr lvl="1">
              <a:lnSpc>
                <a:spcPct val="114000"/>
              </a:lnSpc>
              <a:buClr>
                <a:srgbClr val="000000"/>
              </a:buClr>
              <a:defRPr/>
            </a:pPr>
            <a:endParaRPr lang="en-US" altLang="en-US" sz="2000" kern="0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To lookup the first element in the RDD: </a:t>
            </a:r>
            <a:r>
              <a:rPr lang="en-US" altLang="en-US" b="0" kern="0" dirty="0" err="1">
                <a:solidFill>
                  <a:srgbClr val="000000"/>
                </a:solidFill>
                <a:cs typeface="Arial"/>
              </a:rPr>
              <a:t>Names.first</a:t>
            </a: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()</a:t>
            </a:r>
          </a:p>
          <a:p>
            <a:pPr>
              <a:lnSpc>
                <a:spcPct val="114000"/>
              </a:lnSpc>
              <a:buClr>
                <a:srgbClr val="000000"/>
              </a:buClr>
              <a:defRPr/>
            </a:pPr>
            <a:endParaRPr lang="en-US" altLang="en-US" b="0" kern="0" dirty="0">
              <a:solidFill>
                <a:srgbClr val="000000"/>
              </a:solidFill>
              <a:cs typeface="Arial"/>
            </a:endParaRPr>
          </a:p>
          <a:p>
            <a:pPr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To display all elements of the RDD: </a:t>
            </a:r>
            <a:r>
              <a:rPr lang="en-US" altLang="en-US" b="0" kern="0" dirty="0" err="1">
                <a:solidFill>
                  <a:srgbClr val="000000"/>
                </a:solidFill>
                <a:cs typeface="Arial"/>
              </a:rPr>
              <a:t>Names.collect</a:t>
            </a:r>
            <a:r>
              <a:rPr lang="en-US" altLang="en-US" b="0" kern="0" dirty="0">
                <a:solidFill>
                  <a:srgbClr val="000000"/>
                </a:solidFill>
                <a:cs typeface="Arial"/>
              </a:rPr>
              <a:t>() (careful with this)</a:t>
            </a:r>
          </a:p>
          <a:p>
            <a:pPr marL="342900" lvl="1" indent="0">
              <a:lnSpc>
                <a:spcPct val="114000"/>
              </a:lnSpc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000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056181" y="5861093"/>
            <a:ext cx="94932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Mokhtar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Jacques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Dirk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6629393" y="5861093"/>
            <a:ext cx="76517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Cindy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Susan</a:t>
            </a:r>
          </a:p>
        </p:txBody>
      </p:sp>
      <p:sp>
        <p:nvSpPr>
          <p:cNvPr id="9" name="TextBox 36"/>
          <p:cNvSpPr txBox="1">
            <a:spLocks noChangeArrowheads="1"/>
          </p:cNvSpPr>
          <p:nvPr/>
        </p:nvSpPr>
        <p:spPr bwMode="auto">
          <a:xfrm>
            <a:off x="8015281" y="5861093"/>
            <a:ext cx="949325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Dirk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Frank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Jacques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983156" y="5516605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6499218" y="5518193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7926381" y="5521368"/>
            <a:ext cx="110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6559543" y="5175293"/>
            <a:ext cx="855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1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cs typeface="Arial" panose="020B0604020202020204" pitchFamily="34" charset="0"/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10978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Resilient Distributed Datasets (RDD)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0636" y="1217654"/>
            <a:ext cx="3891908" cy="54098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 smtClean="0"/>
              <a:t>RDDs are immutable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/>
              <a:t>Modifications create new RDDs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Holds references to partition objects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Each partition is a subset of the overall data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Partitions are assigned to nodes on the cluster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Partitions are in memory by default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RDDs keep information on their lineage</a:t>
            </a:r>
          </a:p>
          <a:p>
            <a:endParaRPr lang="en-US" altLang="en-US" sz="2000" dirty="0" smtClean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52" y="1841500"/>
            <a:ext cx="52070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17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Resilient Distributed Datasets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715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q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&gt;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74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1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9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11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cs typeface="Arial"/>
              </a:rPr>
              <a:t>Three methods for creation</a:t>
            </a:r>
          </a:p>
          <a:p>
            <a:pPr lvl="1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Distributing a collection of objects from the driver program (using the parallelize method of the spark context)</a:t>
            </a:r>
          </a:p>
          <a:p>
            <a:pPr marL="685800" lvl="2" indent="0">
              <a:lnSpc>
                <a:spcPct val="114000"/>
              </a:lnSpc>
              <a:buClr>
                <a:srgbClr val="000000"/>
              </a:buClr>
              <a:buFontTx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cs typeface="Arial"/>
              </a:rPr>
              <a:t>	</a:t>
            </a:r>
            <a:r>
              <a:rPr lang="en-US" sz="2000" b="1" kern="0" dirty="0" err="1">
                <a:solidFill>
                  <a:srgbClr val="00B050"/>
                </a:solidFill>
                <a:cs typeface="Arial"/>
              </a:rPr>
              <a:t>val</a:t>
            </a:r>
            <a:r>
              <a:rPr lang="en-US" sz="2000" b="1" kern="0" dirty="0">
                <a:solidFill>
                  <a:srgbClr val="00B050"/>
                </a:solidFill>
                <a:cs typeface="Arial"/>
              </a:rPr>
              <a:t> </a:t>
            </a:r>
            <a:r>
              <a:rPr lang="en-US" sz="2000" b="1" kern="0" dirty="0" err="1">
                <a:solidFill>
                  <a:srgbClr val="00B050"/>
                </a:solidFill>
                <a:cs typeface="Arial"/>
              </a:rPr>
              <a:t>rddNumbers</a:t>
            </a:r>
            <a:r>
              <a:rPr lang="en-US" sz="2000" b="1" kern="0" dirty="0">
                <a:solidFill>
                  <a:srgbClr val="00B050"/>
                </a:solidFill>
                <a:cs typeface="Arial"/>
              </a:rPr>
              <a:t> = </a:t>
            </a:r>
            <a:r>
              <a:rPr lang="en-US" sz="2000" b="1" kern="0" dirty="0" err="1">
                <a:solidFill>
                  <a:srgbClr val="00B050"/>
                </a:solidFill>
                <a:cs typeface="Arial"/>
              </a:rPr>
              <a:t>sc.parallelize</a:t>
            </a:r>
            <a:r>
              <a:rPr lang="en-US" sz="2000" b="1" kern="0" dirty="0">
                <a:solidFill>
                  <a:srgbClr val="00B050"/>
                </a:solidFill>
                <a:cs typeface="Arial"/>
              </a:rPr>
              <a:t>(1 to 10)</a:t>
            </a:r>
          </a:p>
          <a:p>
            <a:pPr marL="685800" lvl="2" indent="0">
              <a:lnSpc>
                <a:spcPct val="114000"/>
              </a:lnSpc>
              <a:buClr>
                <a:srgbClr val="000000"/>
              </a:buClr>
              <a:buFontTx/>
              <a:buNone/>
              <a:defRPr/>
            </a:pPr>
            <a:r>
              <a:rPr lang="en-US" altLang="en-US" sz="2000" b="1" kern="0" dirty="0">
                <a:solidFill>
                  <a:srgbClr val="00B050"/>
                </a:solidFill>
                <a:cs typeface="Arial"/>
              </a:rPr>
              <a:t>	</a:t>
            </a:r>
            <a:r>
              <a:rPr lang="en-US" altLang="en-US" sz="2000" b="1" kern="0" dirty="0" err="1">
                <a:solidFill>
                  <a:srgbClr val="00B050"/>
                </a:solidFill>
                <a:cs typeface="Arial"/>
              </a:rPr>
              <a:t>val</a:t>
            </a:r>
            <a:r>
              <a:rPr lang="en-US" altLang="en-US" sz="2000" b="1" kern="0" dirty="0">
                <a:solidFill>
                  <a:srgbClr val="00B050"/>
                </a:solidFill>
                <a:cs typeface="Arial"/>
              </a:rPr>
              <a:t> </a:t>
            </a:r>
            <a:r>
              <a:rPr lang="en-US" altLang="en-US" sz="2000" b="1" kern="0" dirty="0" err="1">
                <a:solidFill>
                  <a:srgbClr val="00B050"/>
                </a:solidFill>
                <a:cs typeface="Arial"/>
              </a:rPr>
              <a:t>rddLetters</a:t>
            </a:r>
            <a:r>
              <a:rPr lang="en-US" altLang="en-US" sz="2000" b="1" kern="0" dirty="0">
                <a:solidFill>
                  <a:srgbClr val="00B050"/>
                </a:solidFill>
                <a:cs typeface="Arial"/>
              </a:rPr>
              <a:t> = </a:t>
            </a:r>
            <a:r>
              <a:rPr lang="en-US" altLang="en-US" sz="2000" b="1" kern="0" dirty="0" err="1">
                <a:solidFill>
                  <a:srgbClr val="00B050"/>
                </a:solidFill>
                <a:cs typeface="Arial"/>
              </a:rPr>
              <a:t>sc.parallelize</a:t>
            </a:r>
            <a:r>
              <a:rPr lang="en-US" altLang="en-US" sz="2000" b="1" kern="0" dirty="0">
                <a:solidFill>
                  <a:srgbClr val="00B050"/>
                </a:solidFill>
                <a:cs typeface="Arial"/>
              </a:rPr>
              <a:t> (List(“a”, “b”, “c”, “d”))</a:t>
            </a:r>
          </a:p>
          <a:p>
            <a:pPr marL="685800" lvl="2" indent="0">
              <a:lnSpc>
                <a:spcPct val="114000"/>
              </a:lnSpc>
              <a:buClr>
                <a:srgbClr val="000000"/>
              </a:buClr>
              <a:buFontTx/>
              <a:buNone/>
              <a:defRPr/>
            </a:pPr>
            <a:endParaRPr lang="en-US" altLang="en-US" sz="2000" kern="0" dirty="0">
              <a:solidFill>
                <a:srgbClr val="00B050"/>
              </a:solidFill>
              <a:cs typeface="Arial"/>
            </a:endParaRPr>
          </a:p>
          <a:p>
            <a:pPr lvl="1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Loading an external dataset (file / table)</a:t>
            </a:r>
            <a:endParaRPr lang="en-US" sz="2000" kern="0" dirty="0">
              <a:solidFill>
                <a:srgbClr val="FFFFFF">
                  <a:lumMod val="75000"/>
                </a:srgbClr>
              </a:solidFill>
              <a:cs typeface="Arial"/>
            </a:endParaRPr>
          </a:p>
          <a:p>
            <a:pPr marL="0" indent="0">
              <a:lnSpc>
                <a:spcPct val="114000"/>
              </a:lnSpc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kern="0" dirty="0">
                <a:solidFill>
                  <a:srgbClr val="000000"/>
                </a:solidFill>
                <a:cs typeface="Arial"/>
              </a:rPr>
              <a:t>	</a:t>
            </a:r>
            <a:r>
              <a:rPr lang="en-US" kern="0" dirty="0" err="1">
                <a:solidFill>
                  <a:srgbClr val="00B050"/>
                </a:solidFill>
                <a:cs typeface="Arial"/>
              </a:rPr>
              <a:t>val</a:t>
            </a:r>
            <a:r>
              <a:rPr lang="en-US" kern="0" dirty="0">
                <a:solidFill>
                  <a:srgbClr val="00B050"/>
                </a:solidFill>
                <a:cs typeface="Arial"/>
              </a:rPr>
              <a:t> quotes = </a:t>
            </a:r>
            <a:r>
              <a:rPr lang="en-US" kern="0" dirty="0" err="1">
                <a:solidFill>
                  <a:srgbClr val="00B050"/>
                </a:solidFill>
                <a:cs typeface="Arial"/>
              </a:rPr>
              <a:t>sc.textFile</a:t>
            </a:r>
            <a:r>
              <a:rPr lang="en-US" kern="0" dirty="0">
                <a:solidFill>
                  <a:srgbClr val="00B050"/>
                </a:solidFill>
                <a:cs typeface="Arial"/>
              </a:rPr>
              <a:t>("</a:t>
            </a:r>
            <a:r>
              <a:rPr lang="en-US" kern="0" dirty="0" err="1">
                <a:solidFill>
                  <a:srgbClr val="00B050"/>
                </a:solidFill>
                <a:cs typeface="Arial"/>
              </a:rPr>
              <a:t>hdfs</a:t>
            </a:r>
            <a:r>
              <a:rPr lang="en-US" kern="0" dirty="0">
                <a:solidFill>
                  <a:srgbClr val="00B050"/>
                </a:solidFill>
                <a:cs typeface="Arial"/>
              </a:rPr>
              <a:t>:/</a:t>
            </a:r>
            <a:r>
              <a:rPr lang="en-US" kern="0" dirty="0" err="1">
                <a:solidFill>
                  <a:srgbClr val="00B050"/>
                </a:solidFill>
                <a:cs typeface="Arial"/>
              </a:rPr>
              <a:t>sparkdata</a:t>
            </a:r>
            <a:r>
              <a:rPr lang="en-US" kern="0" dirty="0">
                <a:solidFill>
                  <a:srgbClr val="00B050"/>
                </a:solidFill>
                <a:cs typeface="Arial"/>
              </a:rPr>
              <a:t>/sparkQuotes.txt")</a:t>
            </a:r>
          </a:p>
          <a:p>
            <a:pPr marL="0" indent="0">
              <a:lnSpc>
                <a:spcPct val="114000"/>
              </a:lnSpc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endParaRPr lang="en-US" altLang="en-US" kern="0" dirty="0">
              <a:solidFill>
                <a:srgbClr val="00B050"/>
              </a:solidFill>
              <a:cs typeface="Arial"/>
            </a:endParaRPr>
          </a:p>
          <a:p>
            <a:pPr lvl="1">
              <a:lnSpc>
                <a:spcPct val="114000"/>
              </a:lnSpc>
              <a:buClr>
                <a:srgbClr val="000000"/>
              </a:buClr>
              <a:defRPr/>
            </a:pPr>
            <a:r>
              <a:rPr lang="en-US" altLang="en-US" sz="2000" kern="0" dirty="0">
                <a:solidFill>
                  <a:srgbClr val="000000"/>
                </a:solidFill>
                <a:cs typeface="Arial"/>
              </a:rPr>
              <a:t>Transformation from another existing RDD</a:t>
            </a:r>
          </a:p>
          <a:p>
            <a:pPr marL="685800" lvl="2" indent="0">
              <a:lnSpc>
                <a:spcPct val="114000"/>
              </a:lnSpc>
              <a:buClr>
                <a:srgbClr val="000000"/>
              </a:buClr>
              <a:buFontTx/>
              <a:buNone/>
              <a:defRPr/>
            </a:pPr>
            <a:r>
              <a:rPr lang="en-US" altLang="en-US" sz="2000" kern="0" dirty="0">
                <a:solidFill>
                  <a:srgbClr val="00B050"/>
                </a:solidFill>
                <a:cs typeface="Arial"/>
              </a:rPr>
              <a:t>	</a:t>
            </a:r>
            <a:r>
              <a:rPr lang="en-US" altLang="en-US" sz="2000" b="1" kern="0" dirty="0" err="1">
                <a:solidFill>
                  <a:srgbClr val="00B050"/>
                </a:solidFill>
                <a:cs typeface="Arial"/>
              </a:rPr>
              <a:t>val</a:t>
            </a:r>
            <a:r>
              <a:rPr lang="en-US" altLang="en-US" sz="2000" b="1" kern="0" dirty="0">
                <a:solidFill>
                  <a:srgbClr val="00B050"/>
                </a:solidFill>
                <a:cs typeface="Arial"/>
              </a:rPr>
              <a:t> rddNumbers2 = </a:t>
            </a:r>
            <a:r>
              <a:rPr lang="en-US" altLang="en-US" sz="2000" b="1" kern="0" dirty="0" err="1">
                <a:solidFill>
                  <a:srgbClr val="00B050"/>
                </a:solidFill>
                <a:cs typeface="Arial"/>
              </a:rPr>
              <a:t>rddNumbers.map</a:t>
            </a:r>
            <a:r>
              <a:rPr lang="en-US" altLang="en-US" sz="2000" b="1" kern="0" dirty="0">
                <a:solidFill>
                  <a:srgbClr val="00B050"/>
                </a:solidFill>
                <a:cs typeface="Arial"/>
              </a:rPr>
              <a:t>(x=&gt; x+1)</a:t>
            </a:r>
          </a:p>
        </p:txBody>
      </p:sp>
    </p:spTree>
    <p:extLst>
      <p:ext uri="{BB962C8B-B14F-4D97-AF65-F5344CB8AC3E}">
        <p14:creationId xmlns:p14="http://schemas.microsoft.com/office/powerpoint/2010/main" val="424917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443" y="65556"/>
            <a:ext cx="8229600" cy="1143000"/>
          </a:xfrm>
        </p:spPr>
        <p:txBody>
          <a:bodyPr/>
          <a:lstStyle/>
          <a:p>
            <a:pPr algn="l"/>
            <a:r>
              <a:rPr lang="en-US" altLang="en-US" sz="2800" dirty="0" smtClean="0"/>
              <a:t>Spark Programming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60" y="1177449"/>
            <a:ext cx="11390312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Operations on RDDs (datasets)</a:t>
            </a:r>
          </a:p>
          <a:p>
            <a:pPr lvl="1"/>
            <a:r>
              <a:rPr lang="en-US" altLang="en-US" sz="2000" dirty="0" smtClean="0"/>
              <a:t>Transformation</a:t>
            </a:r>
          </a:p>
          <a:p>
            <a:pPr lvl="1"/>
            <a:r>
              <a:rPr lang="en-US" altLang="en-US" sz="2000" dirty="0" smtClean="0"/>
              <a:t>Action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Transformations use lazy evaluation</a:t>
            </a:r>
          </a:p>
          <a:p>
            <a:pPr lvl="1"/>
            <a:r>
              <a:rPr lang="en-US" altLang="en-US" sz="2000" dirty="0" smtClean="0"/>
              <a:t>Executed only if an action requires it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An application consist of a directed acyclic graph (DAG)</a:t>
            </a:r>
          </a:p>
          <a:p>
            <a:pPr lvl="1"/>
            <a:r>
              <a:rPr lang="en-US" altLang="en-US" sz="2000" dirty="0" smtClean="0"/>
              <a:t>Each action results in a separate batch job</a:t>
            </a:r>
          </a:p>
          <a:p>
            <a:pPr lvl="1"/>
            <a:r>
              <a:rPr lang="en-US" altLang="en-US" sz="2000" dirty="0" smtClean="0"/>
              <a:t>Parallelism is determined by the number of RDD partitions</a:t>
            </a:r>
          </a:p>
          <a:p>
            <a:endParaRPr lang="en-US" altLang="en-US" sz="2000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16" y="4261142"/>
            <a:ext cx="6113462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59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Spark Operations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488" y="1366561"/>
            <a:ext cx="11390312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733" indent="-234733">
              <a:defRPr/>
            </a:pPr>
            <a:r>
              <a:rPr lang="en-US" altLang="en-US" sz="2000" dirty="0" smtClean="0"/>
              <a:t>Transformation operations (set operations)</a:t>
            </a:r>
          </a:p>
          <a:p>
            <a:pPr marL="687281" lvl="1" indent="-300289">
              <a:defRPr/>
            </a:pPr>
            <a:r>
              <a:rPr lang="en-US" altLang="en-US" sz="2000" dirty="0" smtClean="0"/>
              <a:t>Convert RDDs into other RDDs</a:t>
            </a:r>
          </a:p>
          <a:p>
            <a:pPr marL="687281" lvl="1" indent="-300289">
              <a:defRPr/>
            </a:pPr>
            <a:r>
              <a:rPr lang="en-US" altLang="en-US" sz="2000" dirty="0" smtClean="0"/>
              <a:t>Operations availability depends on the type of RDD processed</a:t>
            </a:r>
          </a:p>
          <a:p>
            <a:pPr marL="687281" lvl="1" indent="-300289">
              <a:defRPr/>
            </a:pPr>
            <a:r>
              <a:rPr lang="en-US" altLang="en-US" sz="2000" dirty="0" smtClean="0"/>
              <a:t>Example of operations:</a:t>
            </a:r>
          </a:p>
          <a:p>
            <a:pPr marL="687281" lvl="1" indent="-300289">
              <a:defRPr/>
            </a:pPr>
            <a:endParaRPr lang="en-US" altLang="en-US" sz="2000" dirty="0" smtClean="0"/>
          </a:p>
          <a:p>
            <a:pPr marL="234733" indent="-234733">
              <a:defRPr/>
            </a:pPr>
            <a:endParaRPr lang="en-US" altLang="en-US" sz="2000" dirty="0" smtClean="0"/>
          </a:p>
          <a:p>
            <a:pPr marL="234733" indent="-234733">
              <a:defRPr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000" dirty="0" smtClean="0"/>
          </a:p>
          <a:p>
            <a:pPr marL="234733" indent="-234733">
              <a:defRPr/>
            </a:pPr>
            <a:r>
              <a:rPr lang="en-US" altLang="en-US" sz="2000" dirty="0" smtClean="0"/>
              <a:t>Action operations</a:t>
            </a:r>
          </a:p>
          <a:p>
            <a:pPr marL="687281" lvl="1" indent="-300289">
              <a:defRPr/>
            </a:pPr>
            <a:r>
              <a:rPr lang="en-US" altLang="en-US" sz="2000" dirty="0" smtClean="0"/>
              <a:t>Return a value to the driver</a:t>
            </a:r>
          </a:p>
          <a:p>
            <a:pPr marL="687281" lvl="1" indent="-300289">
              <a:defRPr/>
            </a:pPr>
            <a:r>
              <a:rPr lang="en-US" altLang="en-US" sz="2000" dirty="0" smtClean="0"/>
              <a:t>Example of actions:</a:t>
            </a:r>
          </a:p>
          <a:p>
            <a:pPr marL="687281" lvl="1" indent="-300289">
              <a:defRPr/>
            </a:pPr>
            <a:endParaRPr lang="en-US" altLang="en-US" sz="2000" dirty="0" smtClean="0"/>
          </a:p>
          <a:p>
            <a:pPr marL="234733" indent="-234733">
              <a:defRPr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09687"/>
              </p:ext>
            </p:extLst>
          </p:nvPr>
        </p:nvGraphicFramePr>
        <p:xfrm>
          <a:off x="1309239" y="2842100"/>
          <a:ext cx="7599364" cy="1482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9841"/>
                <a:gridCol w="1899841"/>
                <a:gridCol w="1899841"/>
                <a:gridCol w="1899841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map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filter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flatMap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</a:rPr>
                        <a:t>mapPartitions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intersection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distinct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groupByKey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reduceByKey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aggregateByKey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sortByKey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join</a:t>
                      </a: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sample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pipe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cogroup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cartesian</a:t>
                      </a: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01688"/>
              </p:ext>
            </p:extLst>
          </p:nvPr>
        </p:nvGraphicFramePr>
        <p:xfrm>
          <a:off x="1309239" y="5383417"/>
          <a:ext cx="7599364" cy="7413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9841"/>
                <a:gridCol w="1899841"/>
                <a:gridCol w="1899841"/>
                <a:gridCol w="1899841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reduce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collect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count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</a:rPr>
                        <a:t>first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take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 err="1" smtClean="0">
                          <a:solidFill>
                            <a:srgbClr val="1D1F22"/>
                          </a:solidFill>
                          <a:effectLst/>
                          <a:latin typeface="Helvetica Neue"/>
                        </a:rPr>
                        <a:t>saveAsTextFile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countByKey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</a:rPr>
                        <a:t>foreach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00" marB="457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676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Code Execution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52550" y="1917701"/>
            <a:ext cx="6305550" cy="243205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Create RDD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quotes = </a:t>
            </a:r>
            <a:r>
              <a:rPr lang="en-US" sz="1800" dirty="0" err="1">
                <a:solidFill>
                  <a:schemeClr val="accent2"/>
                </a:solidFill>
              </a:rPr>
              <a:t>sc</a:t>
            </a:r>
            <a:r>
              <a:rPr lang="en-US" sz="1800" dirty="0" err="1">
                <a:solidFill>
                  <a:schemeClr val="tx1"/>
                </a:solidFill>
              </a:rPr>
              <a:t>.textFile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hdfs</a:t>
            </a:r>
            <a:r>
              <a:rPr lang="en-US" sz="1800" dirty="0">
                <a:solidFill>
                  <a:schemeClr val="tx1"/>
                </a:solidFill>
              </a:rPr>
              <a:t>:/</a:t>
            </a:r>
            <a:r>
              <a:rPr lang="en-US" sz="1800" dirty="0" err="1">
                <a:solidFill>
                  <a:schemeClr val="tx1"/>
                </a:solidFill>
              </a:rPr>
              <a:t>sparkdata</a:t>
            </a:r>
            <a:r>
              <a:rPr lang="en-US" sz="1800" dirty="0">
                <a:solidFill>
                  <a:schemeClr val="tx1"/>
                </a:solidFill>
              </a:rPr>
              <a:t>/sparkQuotes.txt")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Transformations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danQuotes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quotes.filter</a:t>
            </a:r>
            <a:r>
              <a:rPr lang="en-US" sz="1800" dirty="0">
                <a:solidFill>
                  <a:schemeClr val="tx1"/>
                </a:solidFill>
              </a:rPr>
              <a:t>(_.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("DAN"))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danSpark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danQuotes.map</a:t>
            </a:r>
            <a:r>
              <a:rPr lang="en-US" sz="1800" dirty="0">
                <a:solidFill>
                  <a:schemeClr val="tx1"/>
                </a:solidFill>
              </a:rPr>
              <a:t>(_.split(" ")).map(x =&gt; x(1))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Action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danSpark.filter</a:t>
            </a:r>
            <a:r>
              <a:rPr lang="en-US" sz="1800" dirty="0">
                <a:solidFill>
                  <a:schemeClr val="tx1"/>
                </a:solidFill>
              </a:rPr>
              <a:t>(_.contains("Spark")).count()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838" y="5486401"/>
            <a:ext cx="1906587" cy="90011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Spark is cool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Spark is fun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BRIAN Spark is great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Scala is awesome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Scala is flexible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341313" y="5078413"/>
            <a:ext cx="182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File: </a:t>
            </a:r>
            <a:r>
              <a:rPr lang="en-US" altLang="en-US" sz="1400" dirty="0" err="1"/>
              <a:t>sparkQuotes.txt</a:t>
            </a:r>
            <a:endParaRPr lang="en-US" alt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17638"/>
            <a:ext cx="85423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15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9450" indent="-2381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/>
              <a:t>‘spark-shell’ provides Spark context as ‘</a:t>
            </a:r>
            <a:r>
              <a:rPr lang="en-US" sz="2000" dirty="0" err="1">
                <a:solidFill>
                  <a:schemeClr val="accent2"/>
                </a:solidFill>
              </a:rPr>
              <a:t>sc</a:t>
            </a:r>
            <a:r>
              <a:rPr lang="en-US" sz="2000" dirty="0"/>
              <a:t>’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8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Code Execution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0538" y="1815359"/>
            <a:ext cx="6305550" cy="679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78113" y="5744421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60538" y="1815359"/>
            <a:ext cx="6305550" cy="243205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Create RDD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quotes = </a:t>
            </a:r>
            <a:r>
              <a:rPr lang="en-US" sz="1800" dirty="0" err="1">
                <a:solidFill>
                  <a:schemeClr val="tx1"/>
                </a:solidFill>
              </a:rPr>
              <a:t>sc.textFile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hdfs</a:t>
            </a:r>
            <a:r>
              <a:rPr lang="en-US" sz="1800" dirty="0">
                <a:solidFill>
                  <a:schemeClr val="tx1"/>
                </a:solidFill>
              </a:rPr>
              <a:t>:/</a:t>
            </a:r>
            <a:r>
              <a:rPr lang="en-US" sz="1800" dirty="0" err="1">
                <a:solidFill>
                  <a:schemeClr val="tx1"/>
                </a:solidFill>
              </a:rPr>
              <a:t>sparkdata</a:t>
            </a:r>
            <a:r>
              <a:rPr lang="en-US" sz="1800" dirty="0">
                <a:solidFill>
                  <a:schemeClr val="tx1"/>
                </a:solidFill>
              </a:rPr>
              <a:t>/sparkQuotes.txt")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Transformations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danQuotes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quotes.filter</a:t>
            </a:r>
            <a:r>
              <a:rPr lang="en-US" sz="1800" dirty="0">
                <a:solidFill>
                  <a:schemeClr val="tx1"/>
                </a:solidFill>
              </a:rPr>
              <a:t>(_.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("DAN"))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danSpark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danQuotes.map</a:t>
            </a:r>
            <a:r>
              <a:rPr lang="en-US" sz="1800" dirty="0">
                <a:solidFill>
                  <a:schemeClr val="tx1"/>
                </a:solidFill>
              </a:rPr>
              <a:t>(_.split(" ")).map(x =&gt; x(1))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Action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danSpark.filter</a:t>
            </a:r>
            <a:r>
              <a:rPr lang="en-US" sz="1800" dirty="0">
                <a:solidFill>
                  <a:schemeClr val="tx1"/>
                </a:solidFill>
              </a:rPr>
              <a:t>(_.contains("Spark")).count()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826" y="5384059"/>
            <a:ext cx="1906587" cy="90011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Spark is cool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Spark is fun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BRIAN Spark is great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Scala is awesome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Scala is flexible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749301" y="4976071"/>
            <a:ext cx="182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File: sparkQuotes.txt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52751" y="5315796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2933701" y="4976071"/>
            <a:ext cx="1209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quotes</a:t>
            </a:r>
          </a:p>
        </p:txBody>
      </p:sp>
    </p:spTree>
    <p:extLst>
      <p:ext uri="{BB962C8B-B14F-4D97-AF65-F5344CB8AC3E}">
        <p14:creationId xmlns:p14="http://schemas.microsoft.com/office/powerpoint/2010/main" val="1429461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Code Execution (3)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2313" y="1624013"/>
            <a:ext cx="6305550" cy="133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09888" y="5553075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2313" y="1624013"/>
            <a:ext cx="6305550" cy="243205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Create RDD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quotes = </a:t>
            </a:r>
            <a:r>
              <a:rPr lang="en-US" sz="1800" dirty="0" err="1">
                <a:solidFill>
                  <a:schemeClr val="tx1"/>
                </a:solidFill>
              </a:rPr>
              <a:t>sc.textFile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hdfs</a:t>
            </a:r>
            <a:r>
              <a:rPr lang="en-US" sz="1800" dirty="0">
                <a:solidFill>
                  <a:schemeClr val="tx1"/>
                </a:solidFill>
              </a:rPr>
              <a:t>:/</a:t>
            </a:r>
            <a:r>
              <a:rPr lang="en-US" sz="1800" dirty="0" err="1">
                <a:solidFill>
                  <a:schemeClr val="tx1"/>
                </a:solidFill>
              </a:rPr>
              <a:t>sparkdata</a:t>
            </a:r>
            <a:r>
              <a:rPr lang="en-US" sz="1800" dirty="0">
                <a:solidFill>
                  <a:schemeClr val="tx1"/>
                </a:solidFill>
              </a:rPr>
              <a:t>/sparkQuotes.txt")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Transformations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danQuotes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quotes.filter</a:t>
            </a:r>
            <a:r>
              <a:rPr lang="en-US" sz="1800" dirty="0">
                <a:solidFill>
                  <a:schemeClr val="tx1"/>
                </a:solidFill>
              </a:rPr>
              <a:t>(_.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("DAN"))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danSpark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danQuotes.map</a:t>
            </a:r>
            <a:r>
              <a:rPr lang="en-US" sz="1800" dirty="0">
                <a:solidFill>
                  <a:schemeClr val="tx1"/>
                </a:solidFill>
              </a:rPr>
              <a:t>(_.split(" ")).map(x =&gt; x(1))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Action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danSpark.filter</a:t>
            </a:r>
            <a:r>
              <a:rPr lang="en-US" sz="1800" dirty="0">
                <a:solidFill>
                  <a:schemeClr val="tx1"/>
                </a:solidFill>
              </a:rPr>
              <a:t>(_.contains("Spark")).count()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5192713"/>
            <a:ext cx="1906587" cy="90011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Spark is cool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Spark is fun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BRIAN Spark is great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Scala is awesome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Scala is flexible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981076" y="4784725"/>
            <a:ext cx="182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File: sparkQuotes.txt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84526" y="5124450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3165476" y="4784725"/>
            <a:ext cx="1209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quotes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6213" y="5124450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Box 28"/>
          <p:cNvSpPr txBox="1">
            <a:spLocks noChangeArrowheads="1"/>
          </p:cNvSpPr>
          <p:nvPr/>
        </p:nvSpPr>
        <p:spPr bwMode="auto">
          <a:xfrm>
            <a:off x="5237163" y="4784725"/>
            <a:ext cx="154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danQuotes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86338" y="5553075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9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Code Execution (4)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8437" y="1856422"/>
            <a:ext cx="6305550" cy="16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86012" y="5785484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8437" y="1856422"/>
            <a:ext cx="6305550" cy="243205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Create RDD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quotes = </a:t>
            </a:r>
            <a:r>
              <a:rPr lang="en-US" sz="1800" dirty="0" err="1">
                <a:solidFill>
                  <a:schemeClr val="tx1"/>
                </a:solidFill>
              </a:rPr>
              <a:t>sc.textFile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hdfs</a:t>
            </a:r>
            <a:r>
              <a:rPr lang="en-US" sz="1800" dirty="0">
                <a:solidFill>
                  <a:schemeClr val="tx1"/>
                </a:solidFill>
              </a:rPr>
              <a:t>:/</a:t>
            </a:r>
            <a:r>
              <a:rPr lang="en-US" sz="1800" dirty="0" err="1">
                <a:solidFill>
                  <a:schemeClr val="tx1"/>
                </a:solidFill>
              </a:rPr>
              <a:t>sparkdata</a:t>
            </a:r>
            <a:r>
              <a:rPr lang="en-US" sz="1800" dirty="0">
                <a:solidFill>
                  <a:schemeClr val="tx1"/>
                </a:solidFill>
              </a:rPr>
              <a:t>/sparkQuotes.txt")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Transformations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danQuotes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quotes.filter</a:t>
            </a:r>
            <a:r>
              <a:rPr lang="en-US" sz="1800" dirty="0">
                <a:solidFill>
                  <a:schemeClr val="tx1"/>
                </a:solidFill>
              </a:rPr>
              <a:t>(_.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("DAN"))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danSpark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danQuotes.map</a:t>
            </a:r>
            <a:r>
              <a:rPr lang="en-US" sz="1800" dirty="0">
                <a:solidFill>
                  <a:schemeClr val="tx1"/>
                </a:solidFill>
              </a:rPr>
              <a:t>(_.split(" ")).map(x =&gt; x(1))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Action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danSpark.filter</a:t>
            </a:r>
            <a:r>
              <a:rPr lang="en-US" sz="1800" dirty="0">
                <a:solidFill>
                  <a:schemeClr val="tx1"/>
                </a:solidFill>
              </a:rPr>
              <a:t>(_.contains("Spark")).count()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25" y="5425122"/>
            <a:ext cx="1906587" cy="90011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Spark is cool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Spark is fun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BRIAN Spark is great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Scala is awesome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Scala is flexible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457200" y="5017134"/>
            <a:ext cx="182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File: sparkQuotes.txt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60650" y="5356859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2641600" y="5017134"/>
            <a:ext cx="1209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quotes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32337" y="5356859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Box 28"/>
          <p:cNvSpPr txBox="1">
            <a:spLocks noChangeArrowheads="1"/>
          </p:cNvSpPr>
          <p:nvPr/>
        </p:nvSpPr>
        <p:spPr bwMode="auto">
          <a:xfrm>
            <a:off x="4713287" y="5017134"/>
            <a:ext cx="154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danQuotes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97675" y="5364797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6777037" y="5026659"/>
            <a:ext cx="1439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danSpark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62462" y="5785484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24625" y="5785484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7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Data Platform Initiative</a:t>
            </a:r>
            <a:br>
              <a:rPr lang="en-US" dirty="0" smtClean="0"/>
            </a:br>
            <a:r>
              <a:rPr lang="en-US" sz="2200" dirty="0" smtClean="0"/>
              <a:t>https://</a:t>
            </a:r>
            <a:r>
              <a:rPr lang="en-US" sz="2200" dirty="0" err="1" smtClean="0"/>
              <a:t>www.odpi.org</a:t>
            </a:r>
            <a:endParaRPr lang="en-US" sz="2200" dirty="0"/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379818" y="5081536"/>
            <a:ext cx="7696200" cy="1565275"/>
          </a:xfrm>
          <a:prstGeom prst="roundRect">
            <a:avLst>
              <a:gd name="adj" fmla="val 9963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 altLang="en-US" sz="1000" b="1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887" y="5367300"/>
            <a:ext cx="2312988" cy="10890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394723" y="1468423"/>
            <a:ext cx="5408950" cy="36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15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-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804863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19263" indent="-7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764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sz="1600" b="1" dirty="0"/>
              <a:t>Why is IBM involved?</a:t>
            </a:r>
          </a:p>
          <a:p>
            <a:pPr>
              <a:buClr>
                <a:srgbClr val="000000"/>
              </a:buClr>
              <a:defRPr/>
            </a:pPr>
            <a:r>
              <a:rPr lang="en-US" sz="1400" dirty="0"/>
              <a:t>Strong history of leadership in open source &amp; standards</a:t>
            </a:r>
          </a:p>
          <a:p>
            <a:pPr>
              <a:buClr>
                <a:srgbClr val="000000"/>
              </a:buClr>
              <a:defRPr/>
            </a:pPr>
            <a:r>
              <a:rPr lang="en-US" sz="1400" dirty="0"/>
              <a:t>Supports our commitment to open source currency in all future releases</a:t>
            </a:r>
          </a:p>
          <a:p>
            <a:pPr>
              <a:buClr>
                <a:srgbClr val="000000"/>
              </a:buClr>
              <a:defRPr/>
            </a:pPr>
            <a:r>
              <a:rPr lang="en-US" sz="1400" dirty="0"/>
              <a:t>Accelerates our innovation within Hadoop &amp; surrounding applications</a:t>
            </a:r>
          </a:p>
          <a:p>
            <a:pPr marL="0" indent="0"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100" dirty="0"/>
          </a:p>
          <a:p>
            <a:pPr marL="0" indent="0"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en-US" sz="1600" b="1" dirty="0"/>
              <a:t>Open Data Platform (ODP) vs. Apache Software Foundation (ASF)</a:t>
            </a:r>
          </a:p>
          <a:p>
            <a:pPr>
              <a:buClr>
                <a:srgbClr val="000000"/>
              </a:buClr>
              <a:defRPr/>
            </a:pPr>
            <a:r>
              <a:rPr lang="en-US" sz="1400" dirty="0"/>
              <a:t>ODP supports the ASF mission</a:t>
            </a:r>
          </a:p>
          <a:p>
            <a:pPr>
              <a:buClr>
                <a:srgbClr val="000000"/>
              </a:buClr>
              <a:defRPr/>
            </a:pPr>
            <a:r>
              <a:rPr lang="en-US" sz="1400" dirty="0"/>
              <a:t>ASF provides a governance model around individual projects without looking at ecosystem</a:t>
            </a:r>
          </a:p>
          <a:p>
            <a:pPr>
              <a:buClr>
                <a:srgbClr val="000000"/>
              </a:buClr>
              <a:defRPr/>
            </a:pPr>
            <a:r>
              <a:rPr lang="en-US" sz="1400" dirty="0"/>
              <a:t>ODP aims to provide a vendor-led consistent packaging model for core Apache components as an ecosystem</a:t>
            </a:r>
            <a:endParaRPr lang="en-US" sz="1600" dirty="0"/>
          </a:p>
          <a:p>
            <a:pPr>
              <a:buClr>
                <a:srgbClr val="000000"/>
              </a:buClr>
              <a:defRPr/>
            </a:pPr>
            <a:endParaRPr lang="en-US" sz="1600" dirty="0"/>
          </a:p>
        </p:txBody>
      </p:sp>
      <p:sp>
        <p:nvSpPr>
          <p:cNvPr id="7" name="TextBox 30"/>
          <p:cNvSpPr txBox="1">
            <a:spLocks noChangeArrowheads="1"/>
          </p:cNvSpPr>
          <p:nvPr/>
        </p:nvSpPr>
        <p:spPr bwMode="auto">
          <a:xfrm>
            <a:off x="1784048" y="5046625"/>
            <a:ext cx="533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altLang="en-US" sz="1400" b="1">
                <a:solidFill>
                  <a:srgbClr val="000000"/>
                </a:solidFill>
              </a:rPr>
              <a:t>All Standard Apache Open Source Components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735925" y="5440324"/>
            <a:ext cx="1065212" cy="292100"/>
          </a:xfrm>
          <a:prstGeom prst="roundRect">
            <a:avLst>
              <a:gd name="adj" fmla="val 996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HDFS</a:t>
            </a:r>
          </a:p>
        </p:txBody>
      </p:sp>
      <p:sp>
        <p:nvSpPr>
          <p:cNvPr id="9" name="AutoShape 36"/>
          <p:cNvSpPr>
            <a:spLocks noChangeArrowheads="1"/>
          </p:cNvSpPr>
          <p:nvPr/>
        </p:nvSpPr>
        <p:spPr bwMode="auto">
          <a:xfrm>
            <a:off x="724813" y="5835612"/>
            <a:ext cx="1065213" cy="292100"/>
          </a:xfrm>
          <a:prstGeom prst="roundRect">
            <a:avLst>
              <a:gd name="adj" fmla="val 996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YARN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1886863" y="5440324"/>
            <a:ext cx="1065213" cy="292100"/>
          </a:xfrm>
          <a:prstGeom prst="roundRect">
            <a:avLst>
              <a:gd name="adj" fmla="val 996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 dirty="0" err="1">
                <a:solidFill>
                  <a:srgbClr val="000000"/>
                </a:solidFill>
              </a:rPr>
              <a:t>MapReduce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sp>
        <p:nvSpPr>
          <p:cNvPr id="11" name="AutoShape 36"/>
          <p:cNvSpPr>
            <a:spLocks noChangeArrowheads="1"/>
          </p:cNvSpPr>
          <p:nvPr/>
        </p:nvSpPr>
        <p:spPr bwMode="auto">
          <a:xfrm>
            <a:off x="1883688" y="5835612"/>
            <a:ext cx="1065213" cy="292100"/>
          </a:xfrm>
          <a:prstGeom prst="roundRect">
            <a:avLst>
              <a:gd name="adj" fmla="val 996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 dirty="0" err="1">
                <a:solidFill>
                  <a:srgbClr val="000000"/>
                </a:solidFill>
              </a:rPr>
              <a:t>Ambari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sp>
        <p:nvSpPr>
          <p:cNvPr id="12" name="AutoShape 36"/>
          <p:cNvSpPr>
            <a:spLocks noChangeArrowheads="1"/>
          </p:cNvSpPr>
          <p:nvPr/>
        </p:nvSpPr>
        <p:spPr bwMode="auto">
          <a:xfrm>
            <a:off x="3059958" y="5835612"/>
            <a:ext cx="1062038" cy="292100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HBase</a:t>
            </a:r>
          </a:p>
        </p:txBody>
      </p:sp>
      <p:sp>
        <p:nvSpPr>
          <p:cNvPr id="13" name="AutoShape 36"/>
          <p:cNvSpPr>
            <a:spLocks noChangeArrowheads="1"/>
          </p:cNvSpPr>
          <p:nvPr/>
        </p:nvSpPr>
        <p:spPr bwMode="auto">
          <a:xfrm>
            <a:off x="3037801" y="5438738"/>
            <a:ext cx="1063625" cy="295275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 dirty="0">
                <a:solidFill>
                  <a:srgbClr val="000000"/>
                </a:solidFill>
              </a:rPr>
              <a:t>Spark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196676" y="5835612"/>
            <a:ext cx="1062037" cy="292100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Flume</a:t>
            </a: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4187151" y="5438738"/>
            <a:ext cx="1063625" cy="295275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Hive</a:t>
            </a:r>
          </a:p>
        </p:txBody>
      </p:sp>
      <p:sp>
        <p:nvSpPr>
          <p:cNvPr id="16" name="AutoShape 36"/>
          <p:cNvSpPr>
            <a:spLocks noChangeArrowheads="1"/>
          </p:cNvSpPr>
          <p:nvPr/>
        </p:nvSpPr>
        <p:spPr bwMode="auto">
          <a:xfrm>
            <a:off x="6485851" y="5440324"/>
            <a:ext cx="1062037" cy="292100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Pig</a:t>
            </a:r>
          </a:p>
        </p:txBody>
      </p:sp>
      <p:sp>
        <p:nvSpPr>
          <p:cNvPr id="17" name="AutoShape 36"/>
          <p:cNvSpPr>
            <a:spLocks noChangeArrowheads="1"/>
          </p:cNvSpPr>
          <p:nvPr/>
        </p:nvSpPr>
        <p:spPr bwMode="auto">
          <a:xfrm>
            <a:off x="5352376" y="5835612"/>
            <a:ext cx="1062037" cy="292100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Sqoop</a:t>
            </a: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5353897" y="5438738"/>
            <a:ext cx="1063625" cy="295275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 dirty="0" err="1">
                <a:solidFill>
                  <a:srgbClr val="000000"/>
                </a:solidFill>
              </a:rPr>
              <a:t>HCatalog</a:t>
            </a:r>
            <a:endParaRPr lang="en-US" alt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auto">
          <a:xfrm>
            <a:off x="6508076" y="5835612"/>
            <a:ext cx="1062037" cy="292100"/>
          </a:xfrm>
          <a:prstGeom prst="roundRect">
            <a:avLst>
              <a:gd name="adj" fmla="val 996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000000"/>
                </a:solidFill>
              </a:rPr>
              <a:t>Solr/Lucene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1004877" y="6148350"/>
            <a:ext cx="1335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algn="ctr"/>
            <a:r>
              <a:rPr lang="en-US" altLang="en-US" sz="1400" b="1" i="1" dirty="0">
                <a:solidFill>
                  <a:srgbClr val="FF0000"/>
                </a:solidFill>
              </a:rPr>
              <a:t>ODP</a:t>
            </a:r>
          </a:p>
        </p:txBody>
      </p:sp>
      <p:pic>
        <p:nvPicPr>
          <p:cNvPr id="21" name="Picture 44" descr="Hor_RGBLogo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9" y="1283828"/>
            <a:ext cx="1298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87" y="990912"/>
            <a:ext cx="1162416" cy="61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9" descr="SAS_sas100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81" y="2026610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87" y="2184534"/>
            <a:ext cx="11668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71" y="2644880"/>
            <a:ext cx="11763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31" y="2585068"/>
            <a:ext cx="87471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72" y="2166394"/>
            <a:ext cx="108108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40" y="3169513"/>
            <a:ext cx="10763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74" y="3560741"/>
            <a:ext cx="79533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83" y="4368976"/>
            <a:ext cx="7715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34" y="3313073"/>
            <a:ext cx="1220036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50" y="3734916"/>
            <a:ext cx="942975" cy="69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95" y="4338054"/>
            <a:ext cx="166692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65" y="3817105"/>
            <a:ext cx="11239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422" y="1619381"/>
            <a:ext cx="1571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8362034" y="2603428"/>
            <a:ext cx="571501" cy="633853"/>
            <a:chOff x="8130333" y="2341496"/>
            <a:chExt cx="571501" cy="633853"/>
          </a:xfrm>
        </p:grpSpPr>
        <p:pic>
          <p:nvPicPr>
            <p:cNvPr id="37" name="Picture 7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88"/>
            <a:stretch/>
          </p:blipFill>
          <p:spPr bwMode="auto">
            <a:xfrm>
              <a:off x="8130333" y="2710317"/>
              <a:ext cx="571500" cy="265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334" y="2341496"/>
              <a:ext cx="571500" cy="3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279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 smtClean="0"/>
              <a:t>Code Execution (5)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0950" y="1850149"/>
            <a:ext cx="6305550" cy="243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68525" y="5779211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50950" y="1850149"/>
            <a:ext cx="6305550" cy="243205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Create RDD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quotes = </a:t>
            </a:r>
            <a:r>
              <a:rPr lang="en-US" sz="1800" dirty="0" err="1">
                <a:solidFill>
                  <a:schemeClr val="tx1"/>
                </a:solidFill>
              </a:rPr>
              <a:t>sc.textFile</a:t>
            </a:r>
            <a:r>
              <a:rPr lang="en-US" sz="1800" dirty="0">
                <a:solidFill>
                  <a:schemeClr val="tx1"/>
                </a:solidFill>
              </a:rPr>
              <a:t>("</a:t>
            </a:r>
            <a:r>
              <a:rPr lang="en-US" sz="1800" dirty="0" err="1">
                <a:solidFill>
                  <a:schemeClr val="tx1"/>
                </a:solidFill>
              </a:rPr>
              <a:t>hdfs</a:t>
            </a:r>
            <a:r>
              <a:rPr lang="en-US" sz="1800" dirty="0">
                <a:solidFill>
                  <a:schemeClr val="tx1"/>
                </a:solidFill>
              </a:rPr>
              <a:t>:/</a:t>
            </a:r>
            <a:r>
              <a:rPr lang="en-US" sz="1800" dirty="0" err="1">
                <a:solidFill>
                  <a:schemeClr val="tx1"/>
                </a:solidFill>
              </a:rPr>
              <a:t>sparkdata</a:t>
            </a:r>
            <a:r>
              <a:rPr lang="en-US" sz="1800" dirty="0">
                <a:solidFill>
                  <a:schemeClr val="tx1"/>
                </a:solidFill>
              </a:rPr>
              <a:t>/sparkQuotes.txt")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Transformations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danQuotes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quotes.filter</a:t>
            </a:r>
            <a:r>
              <a:rPr lang="en-US" sz="1800" dirty="0">
                <a:solidFill>
                  <a:schemeClr val="tx1"/>
                </a:solidFill>
              </a:rPr>
              <a:t>(_.</a:t>
            </a:r>
            <a:r>
              <a:rPr lang="en-US" sz="1800" dirty="0" err="1">
                <a:solidFill>
                  <a:schemeClr val="tx1"/>
                </a:solidFill>
              </a:rPr>
              <a:t>startsWith</a:t>
            </a:r>
            <a:r>
              <a:rPr lang="en-US" sz="1800" dirty="0">
                <a:solidFill>
                  <a:schemeClr val="tx1"/>
                </a:solidFill>
              </a:rPr>
              <a:t>("DAN"))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val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danSpark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danQuotes.map</a:t>
            </a:r>
            <a:r>
              <a:rPr lang="en-US" sz="1800" dirty="0">
                <a:solidFill>
                  <a:schemeClr val="tx1"/>
                </a:solidFill>
              </a:rPr>
              <a:t>(_.split(" ")).map(x =&gt; x(1))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// Action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tx1"/>
                </a:solidFill>
              </a:rPr>
              <a:t>danSpark.filter</a:t>
            </a:r>
            <a:r>
              <a:rPr lang="en-US" sz="1800" dirty="0">
                <a:solidFill>
                  <a:schemeClr val="tx1"/>
                </a:solidFill>
              </a:rPr>
              <a:t>(_.contains("Spark")).count()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238" y="5418849"/>
            <a:ext cx="1906587" cy="90011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Spark is cool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Spark is fun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BRIAN Spark is great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Scala is awesome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Scala is flexible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39713" y="5010861"/>
            <a:ext cx="182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File: sparkQuotes.txt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43163" y="5350586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24113" y="5410851"/>
            <a:ext cx="1868488" cy="900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Spark is cool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Spark is fun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BRIAN Spark is great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Scala is awesome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BOB Scala is flexible</a:t>
            </a:r>
          </a:p>
        </p:txBody>
      </p:sp>
      <p:sp>
        <p:nvSpPr>
          <p:cNvPr id="12" name="TextBox 24"/>
          <p:cNvSpPr txBox="1">
            <a:spLocks noChangeArrowheads="1"/>
          </p:cNvSpPr>
          <p:nvPr/>
        </p:nvSpPr>
        <p:spPr bwMode="auto">
          <a:xfrm>
            <a:off x="2424113" y="5010861"/>
            <a:ext cx="1209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quotes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14850" y="5350586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2150" y="5412499"/>
            <a:ext cx="1787525" cy="415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Spark is cool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DAN Scala is awesome</a:t>
            </a:r>
          </a:p>
        </p:txBody>
      </p:sp>
      <p:sp>
        <p:nvSpPr>
          <p:cNvPr id="15" name="TextBox 28"/>
          <p:cNvSpPr txBox="1">
            <a:spLocks noChangeArrowheads="1"/>
          </p:cNvSpPr>
          <p:nvPr/>
        </p:nvSpPr>
        <p:spPr bwMode="auto">
          <a:xfrm>
            <a:off x="4495800" y="5010861"/>
            <a:ext cx="154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danQuotes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80188" y="5358524"/>
            <a:ext cx="1787525" cy="10255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65900" y="5422024"/>
            <a:ext cx="585788" cy="4143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Spark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Scala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559550" y="5020386"/>
            <a:ext cx="1439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RDD: danSpark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44975" y="5779211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07138" y="5779211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62950" y="5779211"/>
            <a:ext cx="2667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18538" y="5612524"/>
            <a:ext cx="312737" cy="36830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0535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609036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218072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827108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436144" algn="l" rtl="0" fontAlgn="base">
              <a:spcBef>
                <a:spcPct val="0"/>
              </a:spcBef>
              <a:spcAft>
                <a:spcPct val="0"/>
              </a:spcAft>
              <a:defRPr sz="293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2800" kern="0" dirty="0" smtClean="0"/>
              <a:t>Spark Components and General Data Flow</a:t>
            </a:r>
            <a:endParaRPr lang="en-US" altLang="en-US" sz="2800" kern="0" dirty="0"/>
          </a:p>
        </p:txBody>
      </p:sp>
      <p:sp>
        <p:nvSpPr>
          <p:cNvPr id="6" name="AutoShape 78"/>
          <p:cNvSpPr>
            <a:spLocks noChangeArrowheads="1"/>
          </p:cNvSpPr>
          <p:nvPr/>
        </p:nvSpPr>
        <p:spPr bwMode="auto">
          <a:xfrm>
            <a:off x="7828049" y="1185851"/>
            <a:ext cx="1185870" cy="3484141"/>
          </a:xfrm>
          <a:prstGeom prst="roundRect">
            <a:avLst>
              <a:gd name="adj" fmla="val 99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7" name="AutoShape 78"/>
          <p:cNvSpPr>
            <a:spLocks noChangeArrowheads="1"/>
          </p:cNvSpPr>
          <p:nvPr/>
        </p:nvSpPr>
        <p:spPr bwMode="auto">
          <a:xfrm>
            <a:off x="147297" y="1164434"/>
            <a:ext cx="1185870" cy="3484141"/>
          </a:xfrm>
          <a:prstGeom prst="roundRect">
            <a:avLst>
              <a:gd name="adj" fmla="val 99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557834" y="1193872"/>
            <a:ext cx="6075849" cy="3498851"/>
            <a:chOff x="1180" y="720"/>
            <a:chExt cx="3852" cy="2204"/>
          </a:xfrm>
        </p:grpSpPr>
        <p:sp>
          <p:nvSpPr>
            <p:cNvPr id="9" name="AutoShape 78"/>
            <p:cNvSpPr>
              <a:spLocks noChangeArrowheads="1"/>
            </p:cNvSpPr>
            <p:nvPr/>
          </p:nvSpPr>
          <p:spPr bwMode="auto">
            <a:xfrm>
              <a:off x="1180" y="720"/>
              <a:ext cx="3852" cy="2204"/>
            </a:xfrm>
            <a:prstGeom prst="roundRect">
              <a:avLst>
                <a:gd name="adj" fmla="val 9963"/>
              </a:avLst>
            </a:prstGeom>
            <a:solidFill>
              <a:srgbClr val="FFC000"/>
            </a:solidFill>
            <a:ln>
              <a:noFill/>
            </a:ln>
            <a:effectLst>
              <a:outerShdw dist="26260" dir="3679611" algn="ctr" rotWithShape="0">
                <a:srgbClr val="000000">
                  <a:alpha val="35036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900" dirty="0">
                <a:solidFill>
                  <a:srgbClr val="000000"/>
                </a:solidFill>
                <a:latin typeface="Arial" charset="0"/>
                <a:ea typeface="ＭＳ Ｐゴシック"/>
                <a:cs typeface="Arial" charset="0"/>
              </a:endParaRPr>
            </a:p>
          </p:txBody>
        </p:sp>
        <p:sp>
          <p:nvSpPr>
            <p:cNvPr id="10" name="Text Box 79"/>
            <p:cNvSpPr txBox="1">
              <a:spLocks noChangeArrowheads="1"/>
            </p:cNvSpPr>
            <p:nvPr/>
          </p:nvSpPr>
          <p:spPr bwMode="auto">
            <a:xfrm>
              <a:off x="2483" y="755"/>
              <a:ext cx="10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tx1"/>
                </a:buClr>
                <a:buFont typeface="Symbol" panose="05050102010706020507" pitchFamily="18" charset="2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Spark Cluster 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1459" y="1364"/>
              <a:ext cx="720" cy="1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en-US" sz="1200" dirty="0">
                  <a:solidFill>
                    <a:srgbClr val="000000"/>
                  </a:solidFill>
                  <a:latin typeface="Verdana" panose="020B060403050404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RDD</a:t>
              </a: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2313" y="1151"/>
              <a:ext cx="1" cy="11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>
              <a:prstShdw prst="shdw17" dist="17961" dir="2700000">
                <a:srgbClr val="9999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2348" y="1040"/>
              <a:ext cx="941" cy="13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800" dirty="0">
                  <a:solidFill>
                    <a:srgbClr val="000000"/>
                  </a:solidFill>
                </a:rPr>
                <a:t>Programming Frameworks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3321" y="1032"/>
              <a:ext cx="759" cy="13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800" dirty="0">
                  <a:solidFill>
                    <a:srgbClr val="000000"/>
                  </a:solidFill>
                </a:rPr>
                <a:t>Analytical Libraries</a:t>
              </a:r>
            </a:p>
          </p:txBody>
        </p:sp>
      </p:grp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84543" y="1295776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Input Sources</a:t>
            </a:r>
          </a:p>
        </p:txBody>
      </p:sp>
      <p:sp>
        <p:nvSpPr>
          <p:cNvPr id="16" name="TextBox 133"/>
          <p:cNvSpPr txBox="1">
            <a:spLocks noChangeArrowheads="1"/>
          </p:cNvSpPr>
          <p:nvPr/>
        </p:nvSpPr>
        <p:spPr bwMode="auto">
          <a:xfrm>
            <a:off x="5734810" y="5392866"/>
            <a:ext cx="228600" cy="246221"/>
          </a:xfrm>
          <a:prstGeom prst="rect">
            <a:avLst/>
          </a:prstGeom>
          <a:solidFill>
            <a:srgbClr val="DCDC46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17" name="TextBox 133"/>
          <p:cNvSpPr txBox="1">
            <a:spLocks noChangeArrowheads="1"/>
          </p:cNvSpPr>
          <p:nvPr/>
        </p:nvSpPr>
        <p:spPr bwMode="auto">
          <a:xfrm>
            <a:off x="5734810" y="5697665"/>
            <a:ext cx="228600" cy="2462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18" name="TextBox 133"/>
          <p:cNvSpPr txBox="1">
            <a:spLocks noChangeArrowheads="1"/>
          </p:cNvSpPr>
          <p:nvPr/>
        </p:nvSpPr>
        <p:spPr bwMode="auto">
          <a:xfrm>
            <a:off x="5734810" y="5088066"/>
            <a:ext cx="228600" cy="246221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19" name="Text Box 63"/>
          <p:cNvSpPr txBox="1">
            <a:spLocks noChangeArrowheads="1"/>
          </p:cNvSpPr>
          <p:nvPr/>
        </p:nvSpPr>
        <p:spPr bwMode="auto">
          <a:xfrm>
            <a:off x="5963410" y="5076218"/>
            <a:ext cx="1657896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Spark Components</a:t>
            </a:r>
          </a:p>
        </p:txBody>
      </p:sp>
      <p:sp>
        <p:nvSpPr>
          <p:cNvPr id="20" name="Text Box 64"/>
          <p:cNvSpPr txBox="1">
            <a:spLocks noChangeArrowheads="1"/>
          </p:cNvSpPr>
          <p:nvPr/>
        </p:nvSpPr>
        <p:spPr bwMode="auto">
          <a:xfrm>
            <a:off x="5963410" y="5392866"/>
            <a:ext cx="1676400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External Data repositories</a:t>
            </a: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5963410" y="5697666"/>
            <a:ext cx="1676400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External Resource Managers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590508" y="2034474"/>
            <a:ext cx="1062087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250143" y="165613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268132" y="1999306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FileSystem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270229" y="2351464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269390" y="2659528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275043" y="2949155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299651" y="3682671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1977274" y="2712278"/>
            <a:ext cx="11430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Frame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586120" y="2469908"/>
            <a:ext cx="1070205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094553" y="3323555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GraphX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865533" y="1891919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039713" y="1703691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Data Access</a:t>
            </a:r>
          </a:p>
        </p:txBody>
      </p:sp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2224542" y="4093708"/>
            <a:ext cx="914400" cy="2462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Standalone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4961044" y="4071070"/>
            <a:ext cx="2049421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Hadoop/Yarn</a:t>
            </a:r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3424478" y="4084514"/>
            <a:ext cx="108088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Mesos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646377" y="4398158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Resource Managers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6166038" y="1856375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281344" y="2031296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 Shell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290928" y="2357514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 Shell</a:t>
            </a: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290928" y="2679685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Shell</a:t>
            </a: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6290928" y="2997850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Zeppelin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281344" y="3322653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Jupyter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6349024" y="1688875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Analytical tools</a:t>
            </a:r>
          </a:p>
        </p:txBody>
      </p:sp>
      <p:sp>
        <p:nvSpPr>
          <p:cNvPr id="45" name="Text Box 48"/>
          <p:cNvSpPr txBox="1">
            <a:spLocks noChangeArrowheads="1"/>
          </p:cNvSpPr>
          <p:nvPr/>
        </p:nvSpPr>
        <p:spPr bwMode="auto">
          <a:xfrm>
            <a:off x="8372664" y="2553975"/>
            <a:ext cx="184731" cy="338554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7792137" y="1269573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Output Target</a:t>
            </a: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7944538" y="1672914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7962528" y="2016081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FileSystem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964623" y="2368238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7963785" y="2676302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969438" y="2965930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7994046" y="3699447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>
            <a:off x="1989544" y="3886576"/>
            <a:ext cx="5344885" cy="30264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100407" y="2472021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MLlib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3582390" y="2912512"/>
            <a:ext cx="1070205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3590508" y="3322654"/>
            <a:ext cx="1070205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303743" y="2331407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8" name="Right Arrow 57"/>
          <p:cNvSpPr/>
          <p:nvPr/>
        </p:nvSpPr>
        <p:spPr>
          <a:xfrm>
            <a:off x="7610370" y="2493096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213991" y="4855288"/>
            <a:ext cx="5292165" cy="16081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marL="165100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873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760413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350963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1624013" indent="-6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056540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6pPr>
            <a:lvl7pPr marL="2488548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7pPr>
            <a:lvl8pPr marL="2920556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8pPr>
            <a:lvl9pPr marL="3352565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can read and write to/from variety of data sources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can run in Standalone mode or under </a:t>
            </a:r>
            <a:r>
              <a:rPr lang="en-US" altLang="en-US" sz="1482" kern="0" dirty="0" err="1"/>
              <a:t>Mesos</a:t>
            </a:r>
            <a:r>
              <a:rPr lang="en-US" altLang="en-US" sz="1482" kern="0" dirty="0"/>
              <a:t> or Hadoop/Yarn resource manager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supports variety of programming frameworks with rich library support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4978295" y="2036884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SparkSQL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5003265" y="2922523"/>
            <a:ext cx="1020264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Streaming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z="2800" dirty="0">
                <a:sym typeface="Helvetica"/>
              </a:rPr>
              <a:t>Spark </a:t>
            </a:r>
            <a:r>
              <a:rPr lang="en-US" sz="2800" dirty="0" smtClean="0">
                <a:sym typeface="Helvetica"/>
              </a:rPr>
              <a:t>Libraries</a:t>
            </a:r>
            <a:endParaRPr lang="en-US" sz="2800" dirty="0"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4431" y="4743895"/>
            <a:ext cx="2076553" cy="507149"/>
          </a:xfrm>
          <a:prstGeom prst="rect">
            <a:avLst/>
          </a:prstGeom>
          <a:noFill/>
        </p:spPr>
        <p:txBody>
          <a:bodyPr lIns="150602" tIns="120481" rIns="150602" bIns="120481">
            <a:spAutoFit/>
          </a:bodyPr>
          <a:lstStyle/>
          <a:p>
            <a:pPr algn="r" defTabSz="914389" eaLnBrk="1" hangingPunct="1">
              <a:lnSpc>
                <a:spcPct val="90000"/>
              </a:lnSpc>
              <a:spcAft>
                <a:spcPts val="494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Log 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8931" y="4753975"/>
            <a:ext cx="2570490" cy="507149"/>
          </a:xfrm>
          <a:prstGeom prst="rect">
            <a:avLst/>
          </a:prstGeom>
          <a:noFill/>
        </p:spPr>
        <p:txBody>
          <a:bodyPr lIns="150602" tIns="120481" rIns="150602" bIns="120481">
            <a:spAutoFit/>
          </a:bodyPr>
          <a:lstStyle/>
          <a:p>
            <a:pPr algn="r" defTabSz="914389" eaLnBrk="1" hangingPunct="1">
              <a:lnSpc>
                <a:spcPct val="90000"/>
              </a:lnSpc>
              <a:spcAft>
                <a:spcPts val="494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TBD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741727" y="1326655"/>
            <a:ext cx="2921622" cy="5208018"/>
            <a:chOff x="2045153" y="1268470"/>
            <a:chExt cx="2920235" cy="5208085"/>
          </a:xfrm>
        </p:grpSpPr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54304" y="5218338"/>
              <a:ext cx="2795971" cy="1258217"/>
              <a:chOff x="1218477" y="5218338"/>
              <a:chExt cx="2795971" cy="1258217"/>
            </a:xfrm>
          </p:grpSpPr>
          <p:sp>
            <p:nvSpPr>
              <p:cNvPr id="18" name="Text Placeholder 1"/>
              <p:cNvSpPr txBox="1">
                <a:spLocks/>
              </p:cNvSpPr>
              <p:nvPr/>
            </p:nvSpPr>
            <p:spPr bwMode="auto">
              <a:xfrm>
                <a:off x="1218477" y="5218338"/>
                <a:ext cx="2752309" cy="1213018"/>
              </a:xfrm>
              <a:prstGeom prst="rect">
                <a:avLst/>
              </a:prstGeom>
              <a:solidFill>
                <a:srgbClr val="F39128"/>
              </a:solidFill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389" eaLnBrk="1" hangingPunct="1">
                  <a:defRPr/>
                </a:pPr>
                <a:r>
                  <a:rPr lang="en-US" sz="1800" dirty="0">
                    <a:solidFill>
                      <a:srgbClr val="FFFFFF"/>
                    </a:solidFill>
                  </a:rPr>
                  <a:t>Graph Analytics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44254" y="5705561"/>
                <a:ext cx="2470194" cy="770994"/>
              </a:xfrm>
              <a:prstGeom prst="rect">
                <a:avLst/>
              </a:prstGeom>
              <a:noFill/>
            </p:spPr>
            <p:txBody>
              <a:bodyPr lIns="150602" tIns="120481" rIns="150602" bIns="120481">
                <a:spAutoFit/>
              </a:bodyPr>
              <a:lstStyle/>
              <a:p>
                <a:pPr algn="r" defTabSz="914389" eaLnBrk="1" hangingPunct="1">
                  <a:lnSpc>
                    <a:spcPct val="90000"/>
                  </a:lnSpc>
                  <a:spcAft>
                    <a:spcPts val="494"/>
                  </a:spcAft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Fast and integrated graph computation</a:t>
                </a:r>
              </a:p>
            </p:txBody>
          </p:sp>
        </p:grpSp>
        <p:grpSp>
          <p:nvGrpSpPr>
            <p:cNvPr id="9" name="Group 2"/>
            <p:cNvGrpSpPr>
              <a:grpSpLocks/>
            </p:cNvGrpSpPr>
            <p:nvPr/>
          </p:nvGrpSpPr>
          <p:grpSpPr bwMode="auto">
            <a:xfrm>
              <a:off x="2154304" y="1268470"/>
              <a:ext cx="2811084" cy="1264427"/>
              <a:chOff x="1218477" y="1268470"/>
              <a:chExt cx="2811084" cy="1264427"/>
            </a:xfrm>
          </p:grpSpPr>
          <p:sp>
            <p:nvSpPr>
              <p:cNvPr id="16" name="Text Placeholder 1"/>
              <p:cNvSpPr txBox="1">
                <a:spLocks/>
              </p:cNvSpPr>
              <p:nvPr/>
            </p:nvSpPr>
            <p:spPr>
              <a:xfrm>
                <a:off x="1218477" y="1268470"/>
                <a:ext cx="2752310" cy="1213018"/>
              </a:xfrm>
              <a:prstGeom prst="rect">
                <a:avLst/>
              </a:prstGeom>
              <a:solidFill>
                <a:srgbClr val="003F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389" eaLnBrk="1" hangingPunct="1">
                  <a:defRPr/>
                </a:pPr>
                <a:r>
                  <a:rPr lang="en-US" sz="1800" dirty="0">
                    <a:solidFill>
                      <a:srgbClr val="FFFFFF"/>
                    </a:solidFill>
                  </a:rPr>
                  <a:t>Stream Processing		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359535" y="1790974"/>
                <a:ext cx="2670026" cy="741923"/>
              </a:xfrm>
              <a:prstGeom prst="rect">
                <a:avLst/>
              </a:prstGeom>
              <a:noFill/>
            </p:spPr>
            <p:txBody>
              <a:bodyPr lIns="150602" tIns="120481" rIns="150602" bIns="120481">
                <a:spAutoFit/>
              </a:bodyPr>
              <a:lstStyle/>
              <a:p>
                <a:pPr algn="r" defTabSz="914389" eaLnBrk="1" hangingPunct="1">
                  <a:lnSpc>
                    <a:spcPct val="90000"/>
                  </a:lnSpc>
                  <a:spcAft>
                    <a:spcPts val="494"/>
                  </a:spcAft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Near real-time data processing &amp; analytics</a:t>
                </a: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045153" y="2585653"/>
              <a:ext cx="2920235" cy="1313659"/>
              <a:chOff x="1109326" y="2585653"/>
              <a:chExt cx="2920235" cy="1313659"/>
            </a:xfrm>
          </p:grpSpPr>
          <p:sp>
            <p:nvSpPr>
              <p:cNvPr id="14" name="Text Placeholder 2"/>
              <p:cNvSpPr txBox="1">
                <a:spLocks/>
              </p:cNvSpPr>
              <p:nvPr/>
            </p:nvSpPr>
            <p:spPr>
              <a:xfrm>
                <a:off x="1218477" y="2585653"/>
                <a:ext cx="2752310" cy="1213018"/>
              </a:xfrm>
              <a:prstGeom prst="rect">
                <a:avLst/>
              </a:prstGeom>
              <a:solidFill>
                <a:srgbClr val="0E7BA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389" eaLnBrk="1" hangingPunct="1">
                  <a:defRPr/>
                </a:pPr>
                <a:r>
                  <a:rPr lang="en-US" sz="1800" dirty="0">
                    <a:solidFill>
                      <a:srgbClr val="FFFFFF"/>
                    </a:solidFill>
                  </a:rPr>
                  <a:t>Machine Learning	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09326" y="3128319"/>
                <a:ext cx="2920235" cy="770993"/>
              </a:xfrm>
              <a:prstGeom prst="rect">
                <a:avLst/>
              </a:prstGeom>
              <a:noFill/>
            </p:spPr>
            <p:txBody>
              <a:bodyPr lIns="150602" tIns="120481" rIns="150602" bIns="120481">
                <a:spAutoFit/>
              </a:bodyPr>
              <a:lstStyle/>
              <a:p>
                <a:pPr algn="r" defTabSz="914389" eaLnBrk="1" hangingPunct="1">
                  <a:lnSpc>
                    <a:spcPct val="90000"/>
                  </a:lnSpc>
                  <a:spcAft>
                    <a:spcPts val="494"/>
                  </a:spcAft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Incredibly fast, easy to deploy algorithms</a:t>
                </a:r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2154304" y="3901156"/>
              <a:ext cx="2811084" cy="1311979"/>
              <a:chOff x="1218477" y="3901156"/>
              <a:chExt cx="2811084" cy="1311979"/>
            </a:xfrm>
          </p:grpSpPr>
          <p:sp>
            <p:nvSpPr>
              <p:cNvPr id="12" name="Text Placeholder 3"/>
              <p:cNvSpPr txBox="1">
                <a:spLocks/>
              </p:cNvSpPr>
              <p:nvPr/>
            </p:nvSpPr>
            <p:spPr>
              <a:xfrm>
                <a:off x="1218477" y="3901156"/>
                <a:ext cx="2752310" cy="1213018"/>
              </a:xfrm>
              <a:prstGeom prst="rect">
                <a:avLst/>
              </a:prstGeom>
              <a:solidFill>
                <a:srgbClr val="00B2E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/>
              <a:lstStyle>
                <a:defPPr>
                  <a:defRPr lang="en-US"/>
                </a:defPPr>
                <a:lvl1pPr>
                  <a:defRPr sz="2200" b="1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914389" eaLnBrk="1" hangingPunct="1">
                  <a:defRPr/>
                </a:pPr>
                <a:r>
                  <a:rPr lang="en-US" sz="1800" dirty="0">
                    <a:solidFill>
                      <a:srgbClr val="FFFFFF"/>
                    </a:solidFill>
                  </a:rPr>
                  <a:t>Unified Data Access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218477" y="4442142"/>
                <a:ext cx="2811084" cy="770993"/>
              </a:xfrm>
              <a:prstGeom prst="rect">
                <a:avLst/>
              </a:prstGeom>
              <a:noFill/>
            </p:spPr>
            <p:txBody>
              <a:bodyPr lIns="150602" tIns="120481" rIns="150602" bIns="120481">
                <a:spAutoFit/>
              </a:bodyPr>
              <a:lstStyle/>
              <a:p>
                <a:pPr algn="r" defTabSz="914389" eaLnBrk="1" hangingPunct="1">
                  <a:lnSpc>
                    <a:spcPct val="90000"/>
                  </a:lnSpc>
                  <a:spcAft>
                    <a:spcPts val="494"/>
                  </a:spcAft>
                  <a:defRPr/>
                </a:pPr>
                <a:r>
                  <a:rPr lang="en-US" dirty="0">
                    <a:solidFill>
                      <a:srgbClr val="FFFFFF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Fast, familiar query language for all data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648229" y="1264492"/>
            <a:ext cx="3734770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Micro-batch event processing for near real-time analytics 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Process live streams of data (</a:t>
            </a:r>
            <a:r>
              <a:rPr lang="en-US" sz="1300" dirty="0" err="1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IoT</a:t>
            </a: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, Twitter, Kafka)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No multi-threading or parallel processing required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4709" y="2783265"/>
            <a:ext cx="359028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Predictive and prescriptive analytics, and smart application design, from statistical and algorithmic models 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Algorithms are pre-built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6871" y="4088672"/>
            <a:ext cx="3551644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Query your structured data sets with SQL or other </a:t>
            </a:r>
            <a:r>
              <a:rPr lang="en-US" sz="1300" dirty="0" err="1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dataframe</a:t>
            </a: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 APIs 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Data mining, BI, and insight discovery 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Get results faster due to performance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6870" y="5330234"/>
            <a:ext cx="3904457" cy="1308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Represent data in a graph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Represent/analyze systems represented by nodes and interconnections between them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latin typeface="+mn-lt"/>
                <a:ea typeface="+mn-ea"/>
                <a:cs typeface="Arial" charset="0"/>
              </a:rPr>
              <a:t>Transportation, person to person relationships, etc.</a:t>
            </a:r>
          </a:p>
          <a:p>
            <a:pPr marL="285746" indent="-285746" defTabSz="914389" eaLnBrk="1" hangingPunct="1">
              <a:buFont typeface="Arial"/>
              <a:buChar char="•"/>
              <a:defRPr/>
            </a:pPr>
            <a:endParaRPr lang="en-US" sz="1400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25511" y="1326655"/>
            <a:ext cx="1602776" cy="5162820"/>
            <a:chOff x="9517970" y="1431736"/>
            <a:chExt cx="1603405" cy="3994331"/>
          </a:xfrm>
        </p:grpSpPr>
        <p:sp>
          <p:nvSpPr>
            <p:cNvPr id="25" name="Rectangle 24"/>
            <p:cNvSpPr/>
            <p:nvPr/>
          </p:nvSpPr>
          <p:spPr>
            <a:xfrm>
              <a:off x="9517970" y="1431736"/>
              <a:ext cx="356252" cy="3994331"/>
            </a:xfrm>
            <a:prstGeom prst="rect">
              <a:avLst/>
            </a:prstGeom>
            <a:solidFill>
              <a:srgbClr val="00B2E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91440" rIns="91440" anchor="ctr"/>
            <a:lstStyle/>
            <a:p>
              <a:pPr algn="ctr" defTabSz="914389" eaLnBrk="1" hangingPunct="1">
                <a:defRPr/>
              </a:pPr>
              <a:r>
                <a:rPr lang="en-US" sz="1600" b="1" dirty="0">
                  <a:solidFill>
                    <a:srgbClr val="FFFFFF"/>
                  </a:solidFill>
                </a:rPr>
                <a:t>Spark Core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978487" y="3469846"/>
              <a:ext cx="1142888" cy="937166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914389" eaLnBrk="1" hangingPunct="1">
                <a:defRPr/>
              </a:pPr>
              <a:r>
                <a:rPr lang="en-US" sz="1600" dirty="0">
                  <a:solidFill>
                    <a:srgbClr val="FFFFFF"/>
                  </a:solidFill>
                </a:rPr>
                <a:t>Spark SQL</a:t>
              </a: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9978487" y="1431736"/>
              <a:ext cx="1142888" cy="933267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914389" eaLnBrk="1" hangingPunct="1">
                <a:defRPr/>
              </a:pPr>
              <a:r>
                <a:rPr lang="en-US" sz="1600" dirty="0">
                  <a:solidFill>
                    <a:srgbClr val="FFFFFF"/>
                  </a:solidFill>
                </a:rPr>
                <a:t>Spark Streaming</a:t>
              </a:r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9978487" y="2455990"/>
              <a:ext cx="1142888" cy="931967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914389" eaLnBrk="1" hangingPunct="1">
                <a:defRPr/>
              </a:pPr>
              <a:r>
                <a:rPr lang="en-US" sz="1600" dirty="0" err="1">
                  <a:solidFill>
                    <a:srgbClr val="FFFFFF"/>
                  </a:solidFill>
                </a:rPr>
                <a:t>MLlib</a:t>
              </a:r>
              <a:r>
                <a:rPr lang="en-US" sz="1600" dirty="0">
                  <a:solidFill>
                    <a:srgbClr val="FFFFFF"/>
                  </a:solidFill>
                </a:rPr>
                <a:t> (machine learning)</a:t>
              </a:r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9978487" y="4487601"/>
              <a:ext cx="1142888" cy="938466"/>
            </a:xfrm>
            <a:prstGeom prst="rect">
              <a:avLst/>
            </a:prstGeom>
            <a:solidFill>
              <a:srgbClr val="003F6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914389" eaLnBrk="1" hangingPunct="1">
                <a:defRPr/>
              </a:pPr>
              <a:r>
                <a:rPr lang="en-US" sz="1600" dirty="0" err="1">
                  <a:solidFill>
                    <a:srgbClr val="FFFFFF"/>
                  </a:solidFill>
                </a:rPr>
                <a:t>GraphX</a:t>
              </a:r>
              <a:r>
                <a:rPr lang="en-US" sz="1600" dirty="0">
                  <a:solidFill>
                    <a:srgbClr val="FFFFFF"/>
                  </a:solidFill>
                </a:rPr>
                <a:t> (graph)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994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572" y="69366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n-US" sz="2800" dirty="0" smtClean="0"/>
              <a:t>Spark Shells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008914"/>
            <a:ext cx="9923495" cy="548891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/>
              <a:t>Spark comes with 4 shells</a:t>
            </a:r>
          </a:p>
          <a:p>
            <a:pPr marL="515932" lvl="1" indent="-225422">
              <a:defRPr/>
            </a:pPr>
            <a:r>
              <a:rPr lang="en-US" altLang="en-US" sz="2000" dirty="0"/>
              <a:t>Scala</a:t>
            </a:r>
          </a:p>
          <a:p>
            <a:pPr marL="515932" lvl="1" indent="-225422">
              <a:defRPr/>
            </a:pPr>
            <a:r>
              <a:rPr lang="en-US" altLang="en-US" sz="2000" dirty="0" smtClean="0"/>
              <a:t>Python</a:t>
            </a:r>
          </a:p>
          <a:p>
            <a:pPr marL="515932" lvl="1" indent="-225422">
              <a:defRPr/>
            </a:pPr>
            <a:r>
              <a:rPr lang="en-US" altLang="en-US" sz="2000" dirty="0" err="1" smtClean="0"/>
              <a:t>SparkR</a:t>
            </a:r>
            <a:endParaRPr lang="en-US" altLang="en-US" sz="2000" dirty="0" smtClean="0"/>
          </a:p>
          <a:p>
            <a:pPr marL="515932" lvl="1" indent="-225422">
              <a:defRPr/>
            </a:pPr>
            <a:r>
              <a:rPr lang="en-US" altLang="en-US" sz="2000" dirty="0" err="1" smtClean="0"/>
              <a:t>SparkSQL</a:t>
            </a: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2000" dirty="0"/>
              <a:t>APIs available for Scala, Python, R, SQL, and Java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Spark’s native language is Scala, more natural to write Spark applications using Scala</a:t>
            </a:r>
            <a:r>
              <a:rPr lang="en-US" altLang="en-US" sz="2000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en-US" sz="2000" dirty="0" smtClean="0"/>
              <a:t>REPL – Read, Evaluate, Print and Loop </a:t>
            </a:r>
            <a:endParaRPr lang="en-US" altLang="en-US" sz="2000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" y="4163805"/>
            <a:ext cx="3915963" cy="2252709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39" y="4215897"/>
            <a:ext cx="5004562" cy="2252709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78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z="2800" b="0" dirty="0" smtClean="0"/>
              <a:t>Invoking Spark Shell</a:t>
            </a:r>
            <a:endParaRPr lang="en-US" sz="2800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6211" indent="-17621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000" dirty="0" smtClean="0"/>
              <a:t>Scala</a:t>
            </a:r>
            <a:r>
              <a:rPr lang="en-US" sz="2000" dirty="0"/>
              <a:t>: </a:t>
            </a:r>
          </a:p>
          <a:p>
            <a:pPr marL="515932" lvl="1" indent="-225422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93" dirty="0"/>
              <a:t>To launch the Scala shell (from Spark home directory):</a:t>
            </a:r>
          </a:p>
          <a:p>
            <a:pPr marL="34607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1693" dirty="0"/>
              <a:t>	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./bin/spark-shell</a:t>
            </a:r>
          </a:p>
          <a:p>
            <a:pPr marL="515932" lvl="1" indent="-225422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93" dirty="0"/>
              <a:t>To read in a text file:</a:t>
            </a:r>
          </a:p>
          <a:p>
            <a:pPr marL="34607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("README.txt")</a:t>
            </a:r>
          </a:p>
          <a:p>
            <a:pPr marL="176211" indent="-17621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000" dirty="0"/>
              <a:t>Python:</a:t>
            </a:r>
          </a:p>
          <a:p>
            <a:pPr marL="515932" lvl="1" indent="-225422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93" dirty="0"/>
              <a:t>To launch the Python shell (from Spark home directory):</a:t>
            </a:r>
          </a:p>
          <a:p>
            <a:pPr marL="34607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1693" dirty="0"/>
              <a:t>	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endParaRPr lang="en-US" sz="169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5932" lvl="1" indent="-225422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93" dirty="0"/>
              <a:t>To read in a text file:</a:t>
            </a:r>
          </a:p>
          <a:p>
            <a:pPr marL="682616" lvl="2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1693" dirty="0"/>
              <a:t>	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("README.txt")</a:t>
            </a:r>
          </a:p>
          <a:p>
            <a:pPr marL="176211" indent="-17621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000" dirty="0" err="1"/>
              <a:t>SparkR</a:t>
            </a:r>
            <a:r>
              <a:rPr lang="en-US" sz="2000" dirty="0"/>
              <a:t>:</a:t>
            </a:r>
          </a:p>
          <a:p>
            <a:pPr marL="515932" lvl="1" indent="-225422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93" dirty="0"/>
              <a:t>To launch the </a:t>
            </a:r>
            <a:r>
              <a:rPr lang="en-US" sz="1693" dirty="0" err="1"/>
              <a:t>SparkR</a:t>
            </a:r>
            <a:r>
              <a:rPr lang="en-US" sz="1693" dirty="0"/>
              <a:t> shell (from Spark home directory): 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sparkR</a:t>
            </a:r>
            <a:endParaRPr lang="en-US" sz="169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1" indent="-17621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000" dirty="0" err="1"/>
              <a:t>SparkSQL</a:t>
            </a:r>
            <a:r>
              <a:rPr lang="en-US" sz="2000" dirty="0"/>
              <a:t>:</a:t>
            </a:r>
          </a:p>
          <a:p>
            <a:pPr marL="515932" lvl="1" indent="-225422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693" dirty="0"/>
              <a:t>To launch the SQL CLI shell (from Spark home directory</a:t>
            </a:r>
            <a:r>
              <a:rPr lang="en-US" sz="1693" dirty="0" smtClean="0"/>
              <a:t>): </a:t>
            </a:r>
            <a:r>
              <a:rPr lang="en-US" sz="1693" dirty="0">
                <a:latin typeface="Courier New" panose="02070309020205020404" pitchFamily="49" charset="0"/>
                <a:cs typeface="Courier New" panose="02070309020205020404" pitchFamily="49" charset="0"/>
              </a:rPr>
              <a:t>bin/spark-</a:t>
            </a:r>
            <a:r>
              <a:rPr lang="en-US" sz="1693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sz="1693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2000" dirty="0"/>
          </a:p>
          <a:p>
            <a:pPr marL="176211" indent="-176211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11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683"/>
            <a:ext cx="8229600" cy="1143000"/>
          </a:xfrm>
        </p:spPr>
        <p:txBody>
          <a:bodyPr/>
          <a:lstStyle/>
          <a:p>
            <a:pPr algn="l"/>
            <a:r>
              <a:rPr lang="en-US" sz="2800" dirty="0">
                <a:latin typeface="+mj-lt"/>
                <a:ea typeface="MS PGothic" panose="020B0600070205080204" pitchFamily="34" charset="-128"/>
                <a:cs typeface="ＭＳ Ｐゴシック" charset="0"/>
              </a:rPr>
              <a:t>What is a notebook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232666"/>
            <a:ext cx="634969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+mn-ea"/>
                <a:cs typeface="Arial" charset="0"/>
                <a:sym typeface="Helvetica"/>
              </a:rPr>
              <a:t>Browser-based document that supports code, text, interactive visualization, math, and media. </a:t>
            </a: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Helvetica"/>
              <a:ea typeface="+mn-ea"/>
              <a:cs typeface="Arial" charset="0"/>
              <a:sym typeface="Helvetica"/>
            </a:endParaRP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+mn-ea"/>
                <a:cs typeface="Arial" charset="0"/>
                <a:sym typeface="Helvetica"/>
              </a:rPr>
              <a:t>Interactive, iterative, and collaborative work environments for programming and analytics </a:t>
            </a: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Helvetica"/>
              <a:ea typeface="+mn-ea"/>
              <a:cs typeface="Arial" charset="0"/>
              <a:sym typeface="Helvetica"/>
            </a:endParaRP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+mn-ea"/>
                <a:cs typeface="Arial" charset="0"/>
                <a:sym typeface="Helvetica"/>
              </a:rPr>
              <a:t>Living documents that are very easy to use by both technical and LOB users</a:t>
            </a: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Helvetica"/>
              <a:ea typeface="+mn-ea"/>
              <a:cs typeface="Arial" charset="0"/>
              <a:sym typeface="Helvetica"/>
            </a:endParaRP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+mn-ea"/>
                <a:cs typeface="Arial" charset="0"/>
                <a:sym typeface="Helvetica"/>
              </a:rPr>
              <a:t>Can take you from a concept to deploying an application in a single environment. </a:t>
            </a: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Helvetica"/>
              <a:ea typeface="+mn-ea"/>
              <a:cs typeface="Arial" charset="0"/>
              <a:sym typeface="Helvetica"/>
            </a:endParaRPr>
          </a:p>
          <a:p>
            <a:pPr marL="342900" indent="-342900" eaLnBrk="1" hangingPunct="1">
              <a:buClr>
                <a:srgbClr val="00B2EF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+mn-ea"/>
                <a:cs typeface="Arial" charset="0"/>
                <a:sym typeface="Helvetica"/>
              </a:rPr>
              <a:t>Graphical interface is bringing advanced analytics such as machine learning mainstream. </a:t>
            </a:r>
          </a:p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26" y="994558"/>
            <a:ext cx="2860729" cy="2983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26" y="4166688"/>
            <a:ext cx="2922974" cy="23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6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3712"/>
            <a:ext cx="8229600" cy="716880"/>
          </a:xfrm>
        </p:spPr>
        <p:txBody>
          <a:bodyPr/>
          <a:lstStyle/>
          <a:p>
            <a:pPr algn="l"/>
            <a:r>
              <a:rPr lang="en-US" sz="2800" dirty="0">
                <a:latin typeface="+mj-lt"/>
                <a:ea typeface="MS PGothic" panose="020B0600070205080204" pitchFamily="34" charset="-128"/>
                <a:cs typeface="ＭＳ Ｐゴシック" charset="0"/>
              </a:rPr>
              <a:t>This is what a Notebook looks like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8" y="1186807"/>
            <a:ext cx="4197242" cy="5181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" y="1186807"/>
            <a:ext cx="4270158" cy="47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51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3920616" y="167226"/>
            <a:ext cx="11341100" cy="1141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smtClean="0"/>
              <a:t>Spark: Final Thoughts</a:t>
            </a:r>
            <a:endParaRPr lang="en-US" altLang="en-US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3700" y="1854019"/>
            <a:ext cx="8548963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 smtClean="0"/>
              <a:t>Spark is a good replacement for </a:t>
            </a:r>
            <a:r>
              <a:rPr lang="en-US" altLang="en-US" sz="2000" b="1" dirty="0" err="1" smtClean="0"/>
              <a:t>MapReduce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Higher performance</a:t>
            </a:r>
          </a:p>
          <a:p>
            <a:pPr lvl="1"/>
            <a:r>
              <a:rPr lang="en-US" altLang="en-US" sz="2000" dirty="0" smtClean="0"/>
              <a:t>Framework makes it easier to use than </a:t>
            </a:r>
            <a:r>
              <a:rPr lang="en-US" altLang="en-US" sz="2000" dirty="0" err="1" smtClean="0"/>
              <a:t>MapReduce</a:t>
            </a:r>
            <a:r>
              <a:rPr lang="en-US" altLang="en-US" sz="2000" dirty="0" smtClean="0"/>
              <a:t> (M/R)</a:t>
            </a:r>
          </a:p>
          <a:p>
            <a:pPr lvl="1"/>
            <a:r>
              <a:rPr lang="en-US" altLang="en-US" sz="2000" dirty="0" smtClean="0"/>
              <a:t>Powerful RDD concept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b="1" dirty="0" smtClean="0"/>
              <a:t>This is a very fast paced environment, so keep up !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M/R was the previous “standard”</a:t>
            </a:r>
          </a:p>
          <a:p>
            <a:pPr lvl="1"/>
            <a:r>
              <a:rPr lang="en-US" altLang="en-US" sz="2000" dirty="0" smtClean="0"/>
              <a:t>Spark has the latest/best offer but things may change again (</a:t>
            </a:r>
            <a:r>
              <a:rPr lang="en-US" altLang="en-US" sz="2000" dirty="0" err="1" smtClean="0"/>
              <a:t>Flink</a:t>
            </a:r>
            <a:r>
              <a:rPr lang="en-US" altLang="en-US" sz="2000" dirty="0" smtClean="0"/>
              <a:t>)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000" b="1" dirty="0" smtClean="0"/>
              <a:t>Working with Spark still requires some coding knowledge</a:t>
            </a:r>
          </a:p>
          <a:p>
            <a:endParaRPr lang="en-US" altLang="en-US" sz="2000" dirty="0" smtClean="0"/>
          </a:p>
          <a:p>
            <a:r>
              <a:rPr lang="en-US" altLang="en-US" sz="2000" b="1" dirty="0" smtClean="0"/>
              <a:t>Spark success may lay in higher APIs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Such as </a:t>
            </a:r>
            <a:r>
              <a:rPr lang="en-US" altLang="en-US" sz="2000" dirty="0" err="1" smtClean="0"/>
              <a:t>SparkSQL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SparkR</a:t>
            </a:r>
            <a:r>
              <a:rPr lang="en-US" altLang="en-US" sz="2000" dirty="0" smtClean="0"/>
              <a:t> and so on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0040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0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0287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092" y="1600200"/>
            <a:ext cx="8229600" cy="45259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Apache Spark is an open source project in Apache Software Foundation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Fast and general computing engine for clusters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Makes it easy and fast to process large datasets</a:t>
            </a:r>
          </a:p>
          <a:p>
            <a:pPr lvl="1"/>
            <a:r>
              <a:rPr lang="en-US" altLang="en-US" sz="2000" dirty="0" smtClean="0"/>
              <a:t>API’s in Java, Python, Scala and R</a:t>
            </a:r>
          </a:p>
          <a:p>
            <a:pPr lvl="1"/>
            <a:r>
              <a:rPr lang="en-US" altLang="en-US" sz="2000" dirty="0" smtClean="0"/>
              <a:t>Libraries in SQL, Streaming, Machine Learning,…</a:t>
            </a:r>
          </a:p>
          <a:p>
            <a:pPr lvl="1"/>
            <a:r>
              <a:rPr lang="en-US" altLang="en-US" sz="2000" dirty="0" smtClean="0"/>
              <a:t>100x faster than MapReduce for some apps…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2192584"/>
            <a:ext cx="4220257" cy="13891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3320" y="4657189"/>
            <a:ext cx="1295400" cy="467445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1154520" y="4657189"/>
            <a:ext cx="1371600" cy="467445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4888320" y="4657189"/>
            <a:ext cx="1143000" cy="467445"/>
          </a:xfrm>
          <a:prstGeom prst="flowChartDocumen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526120" y="4821017"/>
            <a:ext cx="304800" cy="210498"/>
          </a:xfrm>
          <a:prstGeom prst="rightArrow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31120" y="4821017"/>
            <a:ext cx="304800" cy="210498"/>
          </a:xfrm>
          <a:prstGeom prst="rightArrow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1154520" y="5707772"/>
            <a:ext cx="1371600" cy="724392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31120" y="53455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3520" y="54979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35920" y="56503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8320" y="58027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20" y="59551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3120" y="61075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5520" y="62599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97920" y="6412376"/>
            <a:ext cx="1295400" cy="362196"/>
          </a:xfrm>
          <a:prstGeom prst="rec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Process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2830920" y="53455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Flowchart: Data 21"/>
          <p:cNvSpPr/>
          <p:nvPr/>
        </p:nvSpPr>
        <p:spPr>
          <a:xfrm>
            <a:off x="2983320" y="54979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Flowchart: Data 22"/>
          <p:cNvSpPr/>
          <p:nvPr/>
        </p:nvSpPr>
        <p:spPr>
          <a:xfrm>
            <a:off x="3135720" y="56503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lowchart: Data 23"/>
          <p:cNvSpPr/>
          <p:nvPr/>
        </p:nvSpPr>
        <p:spPr>
          <a:xfrm>
            <a:off x="3288120" y="58027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lowchart: Data 24"/>
          <p:cNvSpPr/>
          <p:nvPr/>
        </p:nvSpPr>
        <p:spPr>
          <a:xfrm>
            <a:off x="3440520" y="59551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Flowchart: Data 25"/>
          <p:cNvSpPr/>
          <p:nvPr/>
        </p:nvSpPr>
        <p:spPr>
          <a:xfrm>
            <a:off x="3592920" y="61075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lowchart: Data 26"/>
          <p:cNvSpPr/>
          <p:nvPr/>
        </p:nvSpPr>
        <p:spPr>
          <a:xfrm>
            <a:off x="3745320" y="62599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Flowchart: Data 27"/>
          <p:cNvSpPr/>
          <p:nvPr/>
        </p:nvSpPr>
        <p:spPr>
          <a:xfrm>
            <a:off x="3897720" y="6412376"/>
            <a:ext cx="1371600" cy="362196"/>
          </a:xfrm>
          <a:prstGeom prst="flowChartInputOutpu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581640" y="6001097"/>
            <a:ext cx="304800" cy="210498"/>
          </a:xfrm>
          <a:prstGeom prst="rightArrow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793320" y="5895848"/>
            <a:ext cx="304800" cy="210498"/>
          </a:xfrm>
          <a:prstGeom prst="rightArrow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/>
          <p:cNvSpPr/>
          <p:nvPr/>
        </p:nvSpPr>
        <p:spPr>
          <a:xfrm>
            <a:off x="7178767" y="5707772"/>
            <a:ext cx="1143000" cy="724392"/>
          </a:xfrm>
          <a:prstGeom prst="flowChartDocument">
            <a:avLst/>
          </a:prstGeom>
          <a:gradFill>
            <a:gsLst>
              <a:gs pos="0">
                <a:srgbClr val="6666FF"/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6320" y="465718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From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320" y="5826418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To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31320" y="4744817"/>
            <a:ext cx="35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Big Bottleneck as Data Grows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9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Cluster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8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AutoShape 78"/>
          <p:cNvSpPr>
            <a:spLocks noChangeArrowheads="1"/>
          </p:cNvSpPr>
          <p:nvPr/>
        </p:nvSpPr>
        <p:spPr bwMode="auto">
          <a:xfrm>
            <a:off x="7893395" y="1437646"/>
            <a:ext cx="1185870" cy="3484141"/>
          </a:xfrm>
          <a:prstGeom prst="roundRect">
            <a:avLst>
              <a:gd name="adj" fmla="val 99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212643" y="1416229"/>
            <a:ext cx="1185870" cy="3484141"/>
          </a:xfrm>
          <a:prstGeom prst="roundRect">
            <a:avLst>
              <a:gd name="adj" fmla="val 99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6" name="AutoShape 78"/>
          <p:cNvSpPr>
            <a:spLocks noChangeArrowheads="1"/>
          </p:cNvSpPr>
          <p:nvPr/>
        </p:nvSpPr>
        <p:spPr bwMode="auto">
          <a:xfrm>
            <a:off x="1623179" y="1445667"/>
            <a:ext cx="6075849" cy="3498851"/>
          </a:xfrm>
          <a:prstGeom prst="roundRect">
            <a:avLst>
              <a:gd name="adj" fmla="val 9963"/>
            </a:avLst>
          </a:prstGeom>
          <a:solidFill>
            <a:srgbClr val="FFC000"/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7" name="Text Box 79"/>
          <p:cNvSpPr txBox="1">
            <a:spLocks noChangeArrowheads="1"/>
          </p:cNvSpPr>
          <p:nvPr/>
        </p:nvSpPr>
        <p:spPr bwMode="auto">
          <a:xfrm>
            <a:off x="3679190" y="1501229"/>
            <a:ext cx="1657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Spark Cluster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107417" y="2468018"/>
            <a:ext cx="1135673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RDD</a:t>
            </a:r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V="1">
            <a:off x="3410285" y="2129880"/>
            <a:ext cx="1577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3470224" y="1936205"/>
            <a:ext cx="1484261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Programming Frameworks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995496" y="1999705"/>
            <a:ext cx="1197188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Analytical Libraries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149889" y="1547571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Input Sources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19841" y="2285968"/>
            <a:ext cx="1062087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</a:t>
            </a: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315489" y="1907934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333478" y="2251101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File System</a:t>
            </a: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335575" y="260325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334736" y="291132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19" name="Text Box 49"/>
          <p:cNvSpPr txBox="1">
            <a:spLocks noChangeArrowheads="1"/>
          </p:cNvSpPr>
          <p:nvPr/>
        </p:nvSpPr>
        <p:spPr bwMode="auto">
          <a:xfrm>
            <a:off x="340389" y="3200950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364997" y="3934466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137504" y="2967591"/>
            <a:ext cx="11430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Frame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711723" y="2651099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94158" y="2989018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Pkgs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4158" y="3377162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GrpahX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V="1">
            <a:off x="4930879" y="2143714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2108698" y="2022604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Data Access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2289888" y="4345503"/>
            <a:ext cx="914400" cy="2462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Standalone</a:t>
            </a: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5026390" y="4322865"/>
            <a:ext cx="2049421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Hadoop/Yarn</a:t>
            </a: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3489824" y="4336309"/>
            <a:ext cx="108088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Mesos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3711723" y="4649953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Resource Manager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V="1">
            <a:off x="6231384" y="2108170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361019" y="2238466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 Shell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70244" y="2583204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 Shell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360633" y="2901885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Shell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380790" y="321681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Zeppelin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380790" y="354644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Jupyter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311356" y="1957727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Analytical tools</a:t>
            </a:r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8438010" y="2805770"/>
            <a:ext cx="184731" cy="338554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7857483" y="1521368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Output Target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8009884" y="192470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8027874" y="2267876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File System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8029969" y="262003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8029131" y="2928097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8034784" y="3217725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5" name="Text Box 49"/>
          <p:cNvSpPr txBox="1">
            <a:spLocks noChangeArrowheads="1"/>
          </p:cNvSpPr>
          <p:nvPr/>
        </p:nvSpPr>
        <p:spPr bwMode="auto">
          <a:xfrm>
            <a:off x="8059392" y="3951242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>
            <a:off x="2054890" y="4138371"/>
            <a:ext cx="5344885" cy="30264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92554" y="2556605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MLlib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3711723" y="3071791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3711723" y="3446551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SparkSQL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1369089" y="2583202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1" name="Right Arrow 50"/>
          <p:cNvSpPr/>
          <p:nvPr/>
        </p:nvSpPr>
        <p:spPr>
          <a:xfrm>
            <a:off x="7675716" y="2744891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279337" y="5107083"/>
            <a:ext cx="5292165" cy="16081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marL="165100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873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760413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350963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1624013" indent="-6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056540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6pPr>
            <a:lvl7pPr marL="2488548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7pPr>
            <a:lvl8pPr marL="2920556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8pPr>
            <a:lvl9pPr marL="3352565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single node </a:t>
            </a:r>
            <a:r>
              <a:rPr lang="en-US" altLang="en-US" sz="1482" kern="0" dirty="0" err="1"/>
              <a:t>config</a:t>
            </a:r>
            <a:r>
              <a:rPr lang="en-US" altLang="en-US" sz="1482" kern="0" dirty="0"/>
              <a:t>, 1 Master and 1 Worker instance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Multi node and multi-rack </a:t>
            </a:r>
            <a:r>
              <a:rPr lang="en-US" altLang="en-US" sz="1482" kern="0" dirty="0" err="1"/>
              <a:t>configs</a:t>
            </a:r>
            <a:r>
              <a:rPr lang="en-US" altLang="en-US" sz="1482" kern="0" dirty="0"/>
              <a:t> could be configured with 1 or more Master, multiple Worker instances 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endParaRPr lang="en-US" altLang="en-US" sz="1482" kern="0" dirty="0"/>
          </a:p>
        </p:txBody>
      </p:sp>
      <p:sp>
        <p:nvSpPr>
          <p:cNvPr id="53" name="AutoShape 78"/>
          <p:cNvSpPr>
            <a:spLocks noChangeArrowheads="1"/>
          </p:cNvSpPr>
          <p:nvPr/>
        </p:nvSpPr>
        <p:spPr bwMode="auto">
          <a:xfrm>
            <a:off x="1629429" y="1462363"/>
            <a:ext cx="6075849" cy="3498851"/>
          </a:xfrm>
          <a:prstGeom prst="roundRect">
            <a:avLst>
              <a:gd name="adj" fmla="val 9963"/>
            </a:avLst>
          </a:prstGeom>
          <a:solidFill>
            <a:srgbClr val="7F7F7F">
              <a:alpha val="83000"/>
            </a:srgb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4011186" y="1797448"/>
            <a:ext cx="1040035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Multi node 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5743648" y="1760750"/>
            <a:ext cx="1182608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Multiple Racks</a:t>
            </a:r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2090940" y="1914189"/>
            <a:ext cx="1040035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Single Node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66" y="2353183"/>
            <a:ext cx="1670385" cy="72925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44" y="2313785"/>
            <a:ext cx="1746046" cy="16625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48" y="2382412"/>
            <a:ext cx="1305415" cy="17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1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Spark Components – core compute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78"/>
          <p:cNvSpPr>
            <a:spLocks noChangeArrowheads="1"/>
          </p:cNvSpPr>
          <p:nvPr/>
        </p:nvSpPr>
        <p:spPr bwMode="auto">
          <a:xfrm>
            <a:off x="7858603" y="1437646"/>
            <a:ext cx="1185870" cy="3484141"/>
          </a:xfrm>
          <a:prstGeom prst="roundRect">
            <a:avLst>
              <a:gd name="adj" fmla="val 996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5" name="AutoShape 78"/>
          <p:cNvSpPr>
            <a:spLocks noChangeArrowheads="1"/>
          </p:cNvSpPr>
          <p:nvPr/>
        </p:nvSpPr>
        <p:spPr bwMode="auto">
          <a:xfrm>
            <a:off x="1588387" y="1445667"/>
            <a:ext cx="6075849" cy="3498851"/>
          </a:xfrm>
          <a:prstGeom prst="roundRect">
            <a:avLst>
              <a:gd name="adj" fmla="val 9963"/>
            </a:avLst>
          </a:prstGeom>
          <a:solidFill>
            <a:srgbClr val="FFC000"/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6" name="Text Box 79"/>
          <p:cNvSpPr txBox="1">
            <a:spLocks noChangeArrowheads="1"/>
          </p:cNvSpPr>
          <p:nvPr/>
        </p:nvSpPr>
        <p:spPr bwMode="auto">
          <a:xfrm>
            <a:off x="3644398" y="1501229"/>
            <a:ext cx="1657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Spark Cluster 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072625" y="2468018"/>
            <a:ext cx="1135673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RDD</a:t>
            </a: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 flipV="1">
            <a:off x="3375493" y="2129880"/>
            <a:ext cx="1577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3435432" y="1936205"/>
            <a:ext cx="1484261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Programming Frameworks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4960704" y="1999705"/>
            <a:ext cx="1197188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Analytical Libraries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115097" y="1547571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Input Sources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85049" y="2285968"/>
            <a:ext cx="1062087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280697" y="1907934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298686" y="2251101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File System</a:t>
            </a: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300783" y="260325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299944" y="291132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305597" y="3200950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330205" y="3934466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2102712" y="2967591"/>
            <a:ext cx="11430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Frame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676931" y="2651099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159366" y="2989018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Pkgs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159366" y="3377162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GrpahX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 flipV="1">
            <a:off x="4896087" y="2143714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073906" y="2022604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Data Access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2255096" y="4345503"/>
            <a:ext cx="914400" cy="2462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Standalone</a:t>
            </a:r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4991598" y="4322865"/>
            <a:ext cx="2049421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Hadoop/Yarn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3455032" y="4336309"/>
            <a:ext cx="108088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Mesos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3676931" y="4649953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Resource Manager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6196592" y="2108170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326227" y="2238466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 Shell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35452" y="2583204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 Shell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325841" y="2901885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Shell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45998" y="321681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Zeppelin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345998" y="354644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Jupyter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6276564" y="1957727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Analytical tools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8403218" y="2805770"/>
            <a:ext cx="184731" cy="338554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7822691" y="1521368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000000"/>
                </a:solidFill>
              </a:rPr>
              <a:t>Output Target</a:t>
            </a:r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7975092" y="192470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Hadoop</a:t>
            </a:r>
          </a:p>
        </p:txBody>
      </p:sp>
      <p:sp>
        <p:nvSpPr>
          <p:cNvPr id="39" name="Text Box 49"/>
          <p:cNvSpPr txBox="1">
            <a:spLocks noChangeArrowheads="1"/>
          </p:cNvSpPr>
          <p:nvPr/>
        </p:nvSpPr>
        <p:spPr bwMode="auto">
          <a:xfrm>
            <a:off x="7993082" y="2267876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File System</a:t>
            </a:r>
          </a:p>
        </p:txBody>
      </p:sp>
      <p:sp>
        <p:nvSpPr>
          <p:cNvPr id="40" name="Text Box 49"/>
          <p:cNvSpPr txBox="1">
            <a:spLocks noChangeArrowheads="1"/>
          </p:cNvSpPr>
          <p:nvPr/>
        </p:nvSpPr>
        <p:spPr bwMode="auto">
          <a:xfrm>
            <a:off x="7995177" y="262003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RDBMS</a:t>
            </a: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7994339" y="2928097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S3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7999992" y="3217725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Object Store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8024600" y="3951242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DashDB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 err="1">
                <a:solidFill>
                  <a:srgbClr val="000000"/>
                </a:solidFill>
              </a:rPr>
              <a:t>Cloudant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0"/>
              </a:spcBef>
            </a:pPr>
            <a:r>
              <a:rPr lang="en-US" altLang="en-US" sz="1000" dirty="0">
                <a:solidFill>
                  <a:srgbClr val="000000"/>
                </a:solidFill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</a:rPr>
              <a:t>Bluemix</a:t>
            </a:r>
            <a:r>
              <a:rPr lang="en-US" altLang="en-US" sz="1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2020098" y="4138371"/>
            <a:ext cx="5344885" cy="30264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157762" y="2556605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MLlib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3676931" y="3071791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SparkR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3676931" y="3446551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SparkSQL</a:t>
            </a:r>
            <a:endParaRPr lang="en-US" altLang="en-US" sz="1200" dirty="0">
              <a:solidFill>
                <a:srgbClr val="000000"/>
              </a:solidFill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1334297" y="2583202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49" name="Right Arrow 48"/>
          <p:cNvSpPr/>
          <p:nvPr/>
        </p:nvSpPr>
        <p:spPr>
          <a:xfrm>
            <a:off x="7640924" y="2744891"/>
            <a:ext cx="304800" cy="765587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44545" y="5107083"/>
            <a:ext cx="5292165" cy="16081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marL="165100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873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760413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350963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1624013" indent="-6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056540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6pPr>
            <a:lvl7pPr marL="2488548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7pPr>
            <a:lvl8pPr marL="2920556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8pPr>
            <a:lvl9pPr marL="3352565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can read and write to/from variety of data sources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can run in Standalone mode or under </a:t>
            </a:r>
            <a:r>
              <a:rPr lang="en-US" altLang="en-US" sz="1482" kern="0" dirty="0" err="1"/>
              <a:t>Mesos</a:t>
            </a:r>
            <a:r>
              <a:rPr lang="en-US" altLang="en-US" sz="1482" kern="0" dirty="0"/>
              <a:t> or Hadoop/Yarn resource manager</a:t>
            </a:r>
          </a:p>
          <a:p>
            <a:pPr marL="592919" lvl="1" indent="-302409" defTabSz="967710">
              <a:buFont typeface="Wingdings" panose="05000000000000000000" pitchFamily="2" charset="2"/>
              <a:buChar char="v"/>
              <a:defRPr/>
            </a:pPr>
            <a:r>
              <a:rPr lang="en-US" altLang="en-US" sz="1482" kern="0" dirty="0"/>
              <a:t>Spark supports variety of programming frameworks with rich library support</a:t>
            </a:r>
          </a:p>
        </p:txBody>
      </p:sp>
      <p:sp>
        <p:nvSpPr>
          <p:cNvPr id="51" name="AutoShape 78"/>
          <p:cNvSpPr>
            <a:spLocks noChangeArrowheads="1"/>
          </p:cNvSpPr>
          <p:nvPr/>
        </p:nvSpPr>
        <p:spPr bwMode="auto">
          <a:xfrm>
            <a:off x="1594637" y="1437645"/>
            <a:ext cx="6075849" cy="3498851"/>
          </a:xfrm>
          <a:prstGeom prst="roundRect">
            <a:avLst>
              <a:gd name="adj" fmla="val 9963"/>
            </a:avLst>
          </a:prstGeom>
          <a:solidFill>
            <a:srgbClr val="7F7F7F">
              <a:alpha val="83000"/>
            </a:srgb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0955" y="4045261"/>
            <a:ext cx="1733553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Spark Worker Node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17159" y="2679817"/>
            <a:ext cx="1733553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Spark Master Node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9589" y="3289769"/>
            <a:ext cx="1733553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Spark Worker Node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1513" y="1752181"/>
            <a:ext cx="1733553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Spark Worker Node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9589" y="2511361"/>
            <a:ext cx="1733553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Spark Worker Node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endCxn id="55" idx="1"/>
          </p:cNvCxnSpPr>
          <p:nvPr/>
        </p:nvCxnSpPr>
        <p:spPr>
          <a:xfrm flipV="1">
            <a:off x="4177561" y="2075347"/>
            <a:ext cx="753952" cy="895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192624" y="2879253"/>
            <a:ext cx="736148" cy="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4212033" y="2995551"/>
            <a:ext cx="727556" cy="61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99325" y="2996551"/>
            <a:ext cx="720367" cy="1376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Spark Cluster – running in existing </a:t>
            </a:r>
            <a:r>
              <a:rPr lang="en-US" altLang="en-US" dirty="0" err="1" smtClean="0"/>
              <a:t>Hadoop</a:t>
            </a:r>
            <a:r>
              <a:rPr lang="en-US" alt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AutoShape 78"/>
          <p:cNvSpPr>
            <a:spLocks noChangeArrowheads="1"/>
          </p:cNvSpPr>
          <p:nvPr/>
        </p:nvSpPr>
        <p:spPr bwMode="auto">
          <a:xfrm>
            <a:off x="7858603" y="1437646"/>
            <a:ext cx="1185870" cy="3484141"/>
          </a:xfrm>
          <a:prstGeom prst="roundRect">
            <a:avLst>
              <a:gd name="adj" fmla="val 9963"/>
            </a:avLst>
          </a:prstGeom>
          <a:solidFill>
            <a:srgbClr val="FFFFFF">
              <a:lumMod val="75000"/>
            </a:srgb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54" name="AutoShape 78"/>
          <p:cNvSpPr>
            <a:spLocks noChangeArrowheads="1"/>
          </p:cNvSpPr>
          <p:nvPr/>
        </p:nvSpPr>
        <p:spPr bwMode="auto">
          <a:xfrm>
            <a:off x="177851" y="1416229"/>
            <a:ext cx="1185870" cy="3484141"/>
          </a:xfrm>
          <a:prstGeom prst="roundRect">
            <a:avLst>
              <a:gd name="adj" fmla="val 9963"/>
            </a:avLst>
          </a:prstGeom>
          <a:solidFill>
            <a:srgbClr val="FFFFFF">
              <a:lumMod val="75000"/>
            </a:srgb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3644398" y="1501229"/>
            <a:ext cx="1657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</a:rPr>
              <a:t>Spark Cluster 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2072625" y="2468018"/>
            <a:ext cx="1135673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RDD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3375493" y="2129880"/>
            <a:ext cx="1577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3435432" y="1936205"/>
            <a:ext cx="1484261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Programming Frameworks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4960704" y="1999705"/>
            <a:ext cx="1197188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Analytical Libraries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115097" y="1547571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Sources</a:t>
            </a:r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3685049" y="2285968"/>
            <a:ext cx="1062087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</a:t>
            </a:r>
          </a:p>
        </p:txBody>
      </p:sp>
      <p:sp>
        <p:nvSpPr>
          <p:cNvPr id="62" name="Text Box 49"/>
          <p:cNvSpPr txBox="1">
            <a:spLocks noChangeArrowheads="1"/>
          </p:cNvSpPr>
          <p:nvPr/>
        </p:nvSpPr>
        <p:spPr bwMode="auto">
          <a:xfrm>
            <a:off x="280697" y="1907934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Hadoop</a:t>
            </a:r>
          </a:p>
        </p:txBody>
      </p:sp>
      <p:sp>
        <p:nvSpPr>
          <p:cNvPr id="63" name="Text Box 49"/>
          <p:cNvSpPr txBox="1">
            <a:spLocks noChangeArrowheads="1"/>
          </p:cNvSpPr>
          <p:nvPr/>
        </p:nvSpPr>
        <p:spPr bwMode="auto">
          <a:xfrm>
            <a:off x="298686" y="2251101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 System</a:t>
            </a:r>
          </a:p>
        </p:txBody>
      </p:sp>
      <p:sp>
        <p:nvSpPr>
          <p:cNvPr id="64" name="Text Box 49"/>
          <p:cNvSpPr txBox="1">
            <a:spLocks noChangeArrowheads="1"/>
          </p:cNvSpPr>
          <p:nvPr/>
        </p:nvSpPr>
        <p:spPr bwMode="auto">
          <a:xfrm>
            <a:off x="300783" y="260325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RDBMS</a:t>
            </a:r>
          </a:p>
        </p:txBody>
      </p:sp>
      <p:sp>
        <p:nvSpPr>
          <p:cNvPr id="65" name="Text Box 49"/>
          <p:cNvSpPr txBox="1">
            <a:spLocks noChangeArrowheads="1"/>
          </p:cNvSpPr>
          <p:nvPr/>
        </p:nvSpPr>
        <p:spPr bwMode="auto">
          <a:xfrm>
            <a:off x="299944" y="291132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S3</a:t>
            </a:r>
          </a:p>
        </p:txBody>
      </p:sp>
      <p:sp>
        <p:nvSpPr>
          <p:cNvPr id="66" name="Text Box 49"/>
          <p:cNvSpPr txBox="1">
            <a:spLocks noChangeArrowheads="1"/>
          </p:cNvSpPr>
          <p:nvPr/>
        </p:nvSpPr>
        <p:spPr bwMode="auto">
          <a:xfrm>
            <a:off x="305597" y="3200950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Object Store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330205" y="3934466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DashDB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Cloudant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2102712" y="2967591"/>
            <a:ext cx="11430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Frame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3676931" y="2651099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5159366" y="2989018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</a:t>
            </a: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Pkgs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5159366" y="3377162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GrpahX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2" name="Line 34"/>
          <p:cNvSpPr>
            <a:spLocks noChangeShapeType="1"/>
          </p:cNvSpPr>
          <p:nvPr/>
        </p:nvSpPr>
        <p:spPr bwMode="auto">
          <a:xfrm flipV="1">
            <a:off x="4896087" y="2143714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2073906" y="2022604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Access</a:t>
            </a:r>
          </a:p>
        </p:txBody>
      </p:sp>
      <p:sp>
        <p:nvSpPr>
          <p:cNvPr id="74" name="Text Box 49"/>
          <p:cNvSpPr txBox="1">
            <a:spLocks noChangeArrowheads="1"/>
          </p:cNvSpPr>
          <p:nvPr/>
        </p:nvSpPr>
        <p:spPr bwMode="auto">
          <a:xfrm>
            <a:off x="2255096" y="4345503"/>
            <a:ext cx="914400" cy="2462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Standalone</a:t>
            </a:r>
          </a:p>
        </p:txBody>
      </p:sp>
      <p:sp>
        <p:nvSpPr>
          <p:cNvPr id="75" name="Text Box 49"/>
          <p:cNvSpPr txBox="1">
            <a:spLocks noChangeArrowheads="1"/>
          </p:cNvSpPr>
          <p:nvPr/>
        </p:nvSpPr>
        <p:spPr bwMode="auto">
          <a:xfrm>
            <a:off x="4991598" y="4322865"/>
            <a:ext cx="2049421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Hadoop/Yarn</a:t>
            </a:r>
          </a:p>
        </p:txBody>
      </p:sp>
      <p:sp>
        <p:nvSpPr>
          <p:cNvPr id="76" name="Text Box 49"/>
          <p:cNvSpPr txBox="1">
            <a:spLocks noChangeArrowheads="1"/>
          </p:cNvSpPr>
          <p:nvPr/>
        </p:nvSpPr>
        <p:spPr bwMode="auto">
          <a:xfrm>
            <a:off x="3455032" y="4336309"/>
            <a:ext cx="108088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Mesos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3676931" y="4649953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 Manager</a:t>
            </a:r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V="1">
            <a:off x="6196592" y="2108170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>
            <a:off x="6326227" y="2238466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 Shell</a:t>
            </a: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>
            <a:off x="6335452" y="2583204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 Shell</a:t>
            </a:r>
          </a:p>
        </p:txBody>
      </p:sp>
      <p:sp>
        <p:nvSpPr>
          <p:cNvPr id="81" name="Text Box 21"/>
          <p:cNvSpPr txBox="1">
            <a:spLocks noChangeArrowheads="1"/>
          </p:cNvSpPr>
          <p:nvPr/>
        </p:nvSpPr>
        <p:spPr bwMode="auto">
          <a:xfrm>
            <a:off x="6325841" y="2901885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Shell</a:t>
            </a:r>
          </a:p>
        </p:txBody>
      </p:sp>
      <p:sp>
        <p:nvSpPr>
          <p:cNvPr id="82" name="Text Box 21"/>
          <p:cNvSpPr txBox="1">
            <a:spLocks noChangeArrowheads="1"/>
          </p:cNvSpPr>
          <p:nvPr/>
        </p:nvSpPr>
        <p:spPr bwMode="auto">
          <a:xfrm>
            <a:off x="6345998" y="321681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Zeppelin</a:t>
            </a:r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6345998" y="354644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Jupyter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6276564" y="1957727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Analytical tools</a:t>
            </a:r>
          </a:p>
        </p:txBody>
      </p:sp>
      <p:sp>
        <p:nvSpPr>
          <p:cNvPr id="85" name="Text Box 48"/>
          <p:cNvSpPr txBox="1">
            <a:spLocks noChangeArrowheads="1"/>
          </p:cNvSpPr>
          <p:nvPr/>
        </p:nvSpPr>
        <p:spPr bwMode="auto">
          <a:xfrm>
            <a:off x="8403218" y="2805770"/>
            <a:ext cx="184731" cy="338554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7822691" y="1521368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Output Target</a:t>
            </a:r>
          </a:p>
        </p:txBody>
      </p:sp>
      <p:sp>
        <p:nvSpPr>
          <p:cNvPr id="87" name="Text Box 49"/>
          <p:cNvSpPr txBox="1">
            <a:spLocks noChangeArrowheads="1"/>
          </p:cNvSpPr>
          <p:nvPr/>
        </p:nvSpPr>
        <p:spPr bwMode="auto">
          <a:xfrm>
            <a:off x="7975092" y="192470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Hadoop</a:t>
            </a:r>
          </a:p>
        </p:txBody>
      </p:sp>
      <p:sp>
        <p:nvSpPr>
          <p:cNvPr id="88" name="Text Box 49"/>
          <p:cNvSpPr txBox="1">
            <a:spLocks noChangeArrowheads="1"/>
          </p:cNvSpPr>
          <p:nvPr/>
        </p:nvSpPr>
        <p:spPr bwMode="auto">
          <a:xfrm>
            <a:off x="7993082" y="2267876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 System</a:t>
            </a:r>
          </a:p>
        </p:txBody>
      </p:sp>
      <p:sp>
        <p:nvSpPr>
          <p:cNvPr id="89" name="Text Box 49"/>
          <p:cNvSpPr txBox="1">
            <a:spLocks noChangeArrowheads="1"/>
          </p:cNvSpPr>
          <p:nvPr/>
        </p:nvSpPr>
        <p:spPr bwMode="auto">
          <a:xfrm>
            <a:off x="7995177" y="262003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RDBMS</a:t>
            </a:r>
          </a:p>
        </p:txBody>
      </p:sp>
      <p:sp>
        <p:nvSpPr>
          <p:cNvPr id="90" name="Text Box 49"/>
          <p:cNvSpPr txBox="1">
            <a:spLocks noChangeArrowheads="1"/>
          </p:cNvSpPr>
          <p:nvPr/>
        </p:nvSpPr>
        <p:spPr bwMode="auto">
          <a:xfrm>
            <a:off x="7994339" y="2928097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S3</a:t>
            </a:r>
          </a:p>
        </p:txBody>
      </p:sp>
      <p:sp>
        <p:nvSpPr>
          <p:cNvPr id="91" name="Text Box 49"/>
          <p:cNvSpPr txBox="1">
            <a:spLocks noChangeArrowheads="1"/>
          </p:cNvSpPr>
          <p:nvPr/>
        </p:nvSpPr>
        <p:spPr bwMode="auto">
          <a:xfrm>
            <a:off x="7999992" y="3217725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Object Store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92" name="Text Box 49"/>
          <p:cNvSpPr txBox="1">
            <a:spLocks noChangeArrowheads="1"/>
          </p:cNvSpPr>
          <p:nvPr/>
        </p:nvSpPr>
        <p:spPr bwMode="auto">
          <a:xfrm>
            <a:off x="8024600" y="3951242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DashDB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Cloudant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93" name="Line 33"/>
          <p:cNvSpPr>
            <a:spLocks noChangeShapeType="1"/>
          </p:cNvSpPr>
          <p:nvPr/>
        </p:nvSpPr>
        <p:spPr bwMode="auto">
          <a:xfrm>
            <a:off x="2020098" y="4138371"/>
            <a:ext cx="5344885" cy="30264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5157762" y="2556605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MLlib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3676931" y="3071791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SparkR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3676931" y="3446551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SparkSQL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1334297" y="2583202"/>
            <a:ext cx="304800" cy="765587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83D1F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8" name="Right Arrow 97"/>
          <p:cNvSpPr/>
          <p:nvPr/>
        </p:nvSpPr>
        <p:spPr>
          <a:xfrm>
            <a:off x="7640924" y="2744891"/>
            <a:ext cx="304800" cy="765587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83D1F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244545" y="5107083"/>
            <a:ext cx="5292165" cy="16081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marL="165100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873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760413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350963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1624013" indent="-6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056540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6pPr>
            <a:lvl7pPr marL="2488548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7pPr>
            <a:lvl8pPr marL="2920556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8pPr>
            <a:lvl9pPr marL="3352565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2919" marR="0" lvl="1" indent="-302409" algn="l" defTabSz="9677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48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Spark Master services run on Management nodes of hadoop cluster</a:t>
            </a:r>
          </a:p>
          <a:p>
            <a:pPr marL="592919" marR="0" lvl="1" indent="-302409" algn="l" defTabSz="9677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48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Spark Worker services run on data nodes of hadoop cluster</a:t>
            </a:r>
          </a:p>
          <a:p>
            <a:pPr marL="592919" marR="0" lvl="1" indent="-302409" algn="l" defTabSz="9677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48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HA for Master node could be configured using Zookeeper to run on standby Management nodes</a:t>
            </a:r>
          </a:p>
        </p:txBody>
      </p:sp>
      <p:sp>
        <p:nvSpPr>
          <p:cNvPr id="100" name="AutoShape 78"/>
          <p:cNvSpPr>
            <a:spLocks noChangeArrowheads="1"/>
          </p:cNvSpPr>
          <p:nvPr/>
        </p:nvSpPr>
        <p:spPr bwMode="auto">
          <a:xfrm>
            <a:off x="1594637" y="1437645"/>
            <a:ext cx="6075849" cy="3498851"/>
          </a:xfrm>
          <a:prstGeom prst="roundRect">
            <a:avLst>
              <a:gd name="adj" fmla="val 9963"/>
            </a:avLst>
          </a:prstGeom>
          <a:solidFill>
            <a:srgbClr val="7F7F7F">
              <a:alpha val="83000"/>
            </a:srgb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 sz="900" dirty="0">
              <a:solidFill>
                <a:srgbClr val="000000"/>
              </a:solidFill>
              <a:latin typeface="Arial" charset="0"/>
              <a:ea typeface="ＭＳ Ｐゴシック"/>
              <a:cs typeface="Arial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43" y="2091345"/>
            <a:ext cx="4906442" cy="24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2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/>
              <a:t>Spark Components and General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AutoShape 78"/>
          <p:cNvSpPr>
            <a:spLocks noChangeArrowheads="1"/>
          </p:cNvSpPr>
          <p:nvPr/>
        </p:nvSpPr>
        <p:spPr bwMode="auto">
          <a:xfrm>
            <a:off x="7841207" y="1437646"/>
            <a:ext cx="1185870" cy="3484141"/>
          </a:xfrm>
          <a:prstGeom prst="roundRect">
            <a:avLst>
              <a:gd name="adj" fmla="val 9963"/>
            </a:avLst>
          </a:prstGeom>
          <a:solidFill>
            <a:srgbClr val="FFFFFF">
              <a:lumMod val="75000"/>
            </a:srgb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Arial" charset="0"/>
            </a:endParaRPr>
          </a:p>
        </p:txBody>
      </p:sp>
      <p:sp>
        <p:nvSpPr>
          <p:cNvPr id="61" name="AutoShape 78"/>
          <p:cNvSpPr>
            <a:spLocks noChangeArrowheads="1"/>
          </p:cNvSpPr>
          <p:nvPr/>
        </p:nvSpPr>
        <p:spPr bwMode="auto">
          <a:xfrm>
            <a:off x="160455" y="1416229"/>
            <a:ext cx="1185870" cy="3484141"/>
          </a:xfrm>
          <a:prstGeom prst="roundRect">
            <a:avLst>
              <a:gd name="adj" fmla="val 9963"/>
            </a:avLst>
          </a:prstGeom>
          <a:solidFill>
            <a:srgbClr val="FFFFFF">
              <a:lumMod val="75000"/>
            </a:srgbClr>
          </a:solidFill>
          <a:ln>
            <a:noFill/>
          </a:ln>
          <a:effectLst>
            <a:outerShdw dist="26260" dir="3679611" algn="ctr" rotWithShape="0">
              <a:srgbClr val="000000">
                <a:alpha val="35036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/>
              <a:cs typeface="Arial" charset="0"/>
            </a:endParaRPr>
          </a:p>
        </p:txBody>
      </p:sp>
      <p:grpSp>
        <p:nvGrpSpPr>
          <p:cNvPr id="62" name="Group 44"/>
          <p:cNvGrpSpPr>
            <a:grpSpLocks/>
          </p:cNvGrpSpPr>
          <p:nvPr/>
        </p:nvGrpSpPr>
        <p:grpSpPr bwMode="auto">
          <a:xfrm>
            <a:off x="1570992" y="1445667"/>
            <a:ext cx="6075849" cy="3498851"/>
            <a:chOff x="1180" y="720"/>
            <a:chExt cx="3852" cy="2204"/>
          </a:xfrm>
        </p:grpSpPr>
        <p:sp>
          <p:nvSpPr>
            <p:cNvPr id="63" name="AutoShape 78"/>
            <p:cNvSpPr>
              <a:spLocks noChangeArrowheads="1"/>
            </p:cNvSpPr>
            <p:nvPr/>
          </p:nvSpPr>
          <p:spPr bwMode="auto">
            <a:xfrm>
              <a:off x="1180" y="720"/>
              <a:ext cx="3852" cy="2204"/>
            </a:xfrm>
            <a:prstGeom prst="roundRect">
              <a:avLst>
                <a:gd name="adj" fmla="val 9963"/>
              </a:avLst>
            </a:prstGeom>
            <a:solidFill>
              <a:srgbClr val="FFC000"/>
            </a:solidFill>
            <a:ln>
              <a:noFill/>
            </a:ln>
            <a:effectLst>
              <a:outerShdw dist="26260" dir="3679611" algn="ctr" rotWithShape="0">
                <a:srgbClr val="000000">
                  <a:alpha val="35036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/>
                <a:cs typeface="Arial" charset="0"/>
              </a:endParaRPr>
            </a:p>
          </p:txBody>
        </p:sp>
        <p:sp>
          <p:nvSpPr>
            <p:cNvPr id="64" name="Text Box 79"/>
            <p:cNvSpPr txBox="1">
              <a:spLocks noChangeArrowheads="1"/>
            </p:cNvSpPr>
            <p:nvPr/>
          </p:nvSpPr>
          <p:spPr bwMode="auto">
            <a:xfrm>
              <a:off x="2483" y="755"/>
              <a:ext cx="10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4572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spcBef>
                  <a:spcPct val="20000"/>
                </a:spcBef>
                <a:buClr>
                  <a:schemeClr val="tx1"/>
                </a:buClr>
                <a:buFont typeface="Symbol" panose="05050102010706020507" pitchFamily="18" charset="2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spcBef>
                  <a:spcPct val="20000"/>
                </a:spcBef>
                <a:buClr>
                  <a:schemeClr val="tx1"/>
                </a:buClr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spcBef>
                  <a:spcPct val="20000"/>
                </a:spcBef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SimSun" panose="02010600030101010101" pitchFamily="2" charset="-122"/>
                </a:rPr>
                <a:t>Spark Cluster </a:t>
              </a:r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1459" y="1364"/>
              <a:ext cx="720" cy="17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prstShdw prst="shdw17" dist="17961" dir="2700000">
                <a:srgbClr val="042F5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RDD</a:t>
              </a:r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 flipV="1">
              <a:off x="2313" y="1151"/>
              <a:ext cx="1" cy="112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>
              <a:prstShdw prst="shdw17" dist="17961" dir="2700000">
                <a:srgbClr val="9999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2348" y="1040"/>
              <a:ext cx="941" cy="13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3D1F5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Programming Frameworks</a:t>
              </a: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3321" y="1032"/>
              <a:ext cx="759" cy="136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3D1F5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Analytical Libraries</a:t>
              </a:r>
            </a:p>
          </p:txBody>
        </p:sp>
      </p:grpSp>
      <p:sp>
        <p:nvSpPr>
          <p:cNvPr id="69" name="Text Box 57"/>
          <p:cNvSpPr txBox="1">
            <a:spLocks noChangeArrowheads="1"/>
          </p:cNvSpPr>
          <p:nvPr/>
        </p:nvSpPr>
        <p:spPr bwMode="auto">
          <a:xfrm>
            <a:off x="97701" y="1547571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Sources</a:t>
            </a:r>
          </a:p>
        </p:txBody>
      </p:sp>
      <p:sp>
        <p:nvSpPr>
          <p:cNvPr id="70" name="TextBox 133"/>
          <p:cNvSpPr txBox="1">
            <a:spLocks noChangeArrowheads="1"/>
          </p:cNvSpPr>
          <p:nvPr/>
        </p:nvSpPr>
        <p:spPr bwMode="auto">
          <a:xfrm>
            <a:off x="5747968" y="5644661"/>
            <a:ext cx="228600" cy="246221"/>
          </a:xfrm>
          <a:prstGeom prst="rect">
            <a:avLst/>
          </a:prstGeom>
          <a:solidFill>
            <a:srgbClr val="DCDC46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" name="TextBox 133"/>
          <p:cNvSpPr txBox="1">
            <a:spLocks noChangeArrowheads="1"/>
          </p:cNvSpPr>
          <p:nvPr/>
        </p:nvSpPr>
        <p:spPr bwMode="auto">
          <a:xfrm>
            <a:off x="5747968" y="5949460"/>
            <a:ext cx="228600" cy="2462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" name="TextBox 133"/>
          <p:cNvSpPr txBox="1">
            <a:spLocks noChangeArrowheads="1"/>
          </p:cNvSpPr>
          <p:nvPr/>
        </p:nvSpPr>
        <p:spPr bwMode="auto">
          <a:xfrm>
            <a:off x="5747968" y="5339861"/>
            <a:ext cx="228600" cy="246221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5976568" y="5328013"/>
            <a:ext cx="1657896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Spark Components</a:t>
            </a:r>
          </a:p>
        </p:txBody>
      </p:sp>
      <p:sp>
        <p:nvSpPr>
          <p:cNvPr id="74" name="Text Box 64"/>
          <p:cNvSpPr txBox="1">
            <a:spLocks noChangeArrowheads="1"/>
          </p:cNvSpPr>
          <p:nvPr/>
        </p:nvSpPr>
        <p:spPr bwMode="auto">
          <a:xfrm>
            <a:off x="5976568" y="5644661"/>
            <a:ext cx="1676400" cy="24622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External Data repositories</a:t>
            </a:r>
          </a:p>
        </p:txBody>
      </p:sp>
      <p:sp>
        <p:nvSpPr>
          <p:cNvPr id="75" name="Text Box 65"/>
          <p:cNvSpPr txBox="1">
            <a:spLocks noChangeArrowheads="1"/>
          </p:cNvSpPr>
          <p:nvPr/>
        </p:nvSpPr>
        <p:spPr bwMode="auto">
          <a:xfrm>
            <a:off x="5976568" y="5949461"/>
            <a:ext cx="1676400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External Resource Managers</a:t>
            </a: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3603666" y="2286269"/>
            <a:ext cx="1062087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</a:t>
            </a:r>
          </a:p>
        </p:txBody>
      </p:sp>
      <p:sp>
        <p:nvSpPr>
          <p:cNvPr id="77" name="Text Box 49"/>
          <p:cNvSpPr txBox="1">
            <a:spLocks noChangeArrowheads="1"/>
          </p:cNvSpPr>
          <p:nvPr/>
        </p:nvSpPr>
        <p:spPr bwMode="auto">
          <a:xfrm>
            <a:off x="263301" y="1907934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Hadoop</a:t>
            </a:r>
          </a:p>
        </p:txBody>
      </p:sp>
      <p:sp>
        <p:nvSpPr>
          <p:cNvPr id="78" name="Text Box 49"/>
          <p:cNvSpPr txBox="1">
            <a:spLocks noChangeArrowheads="1"/>
          </p:cNvSpPr>
          <p:nvPr/>
        </p:nvSpPr>
        <p:spPr bwMode="auto">
          <a:xfrm>
            <a:off x="281290" y="2251101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FileSystem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" name="Text Box 49"/>
          <p:cNvSpPr txBox="1">
            <a:spLocks noChangeArrowheads="1"/>
          </p:cNvSpPr>
          <p:nvPr/>
        </p:nvSpPr>
        <p:spPr bwMode="auto">
          <a:xfrm>
            <a:off x="283387" y="260325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RDBMS</a:t>
            </a:r>
          </a:p>
        </p:txBody>
      </p:sp>
      <p:sp>
        <p:nvSpPr>
          <p:cNvPr id="80" name="Text Box 49"/>
          <p:cNvSpPr txBox="1">
            <a:spLocks noChangeArrowheads="1"/>
          </p:cNvSpPr>
          <p:nvPr/>
        </p:nvSpPr>
        <p:spPr bwMode="auto">
          <a:xfrm>
            <a:off x="282548" y="291132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S3</a:t>
            </a:r>
          </a:p>
        </p:txBody>
      </p:sp>
      <p:sp>
        <p:nvSpPr>
          <p:cNvPr id="81" name="Text Box 49"/>
          <p:cNvSpPr txBox="1">
            <a:spLocks noChangeArrowheads="1"/>
          </p:cNvSpPr>
          <p:nvPr/>
        </p:nvSpPr>
        <p:spPr bwMode="auto">
          <a:xfrm>
            <a:off x="288201" y="3200950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Object Store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82" name="Text Box 49"/>
          <p:cNvSpPr txBox="1">
            <a:spLocks noChangeArrowheads="1"/>
          </p:cNvSpPr>
          <p:nvPr/>
        </p:nvSpPr>
        <p:spPr bwMode="auto">
          <a:xfrm>
            <a:off x="312809" y="3934466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DashDB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Cloudant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1990432" y="2964073"/>
            <a:ext cx="11430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Frame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3599278" y="2721703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5016423" y="3174318"/>
            <a:ext cx="1020264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Streaming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107711" y="3575350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GraphX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Line 34"/>
          <p:cNvSpPr>
            <a:spLocks noChangeShapeType="1"/>
          </p:cNvSpPr>
          <p:nvPr/>
        </p:nvSpPr>
        <p:spPr bwMode="auto">
          <a:xfrm flipV="1">
            <a:off x="4878691" y="2143714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Text Box 37"/>
          <p:cNvSpPr txBox="1">
            <a:spLocks noChangeArrowheads="1"/>
          </p:cNvSpPr>
          <p:nvPr/>
        </p:nvSpPr>
        <p:spPr bwMode="auto">
          <a:xfrm>
            <a:off x="2052871" y="1955486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Access</a:t>
            </a:r>
          </a:p>
        </p:txBody>
      </p:sp>
      <p:sp>
        <p:nvSpPr>
          <p:cNvPr id="89" name="Text Box 49"/>
          <p:cNvSpPr txBox="1">
            <a:spLocks noChangeArrowheads="1"/>
          </p:cNvSpPr>
          <p:nvPr/>
        </p:nvSpPr>
        <p:spPr bwMode="auto">
          <a:xfrm>
            <a:off x="2237700" y="4345503"/>
            <a:ext cx="914400" cy="24622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Standalone</a:t>
            </a:r>
          </a:p>
        </p:txBody>
      </p:sp>
      <p:sp>
        <p:nvSpPr>
          <p:cNvPr id="90" name="Text Box 49"/>
          <p:cNvSpPr txBox="1">
            <a:spLocks noChangeArrowheads="1"/>
          </p:cNvSpPr>
          <p:nvPr/>
        </p:nvSpPr>
        <p:spPr bwMode="auto">
          <a:xfrm>
            <a:off x="4974202" y="4322865"/>
            <a:ext cx="2049421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Hadoop/Yarn</a:t>
            </a:r>
          </a:p>
        </p:txBody>
      </p:sp>
      <p:sp>
        <p:nvSpPr>
          <p:cNvPr id="91" name="Text Box 49"/>
          <p:cNvSpPr txBox="1">
            <a:spLocks noChangeArrowheads="1"/>
          </p:cNvSpPr>
          <p:nvPr/>
        </p:nvSpPr>
        <p:spPr bwMode="auto">
          <a:xfrm>
            <a:off x="3437636" y="4336309"/>
            <a:ext cx="1080889" cy="24622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Mesos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" name="Text Box 37"/>
          <p:cNvSpPr txBox="1">
            <a:spLocks noChangeArrowheads="1"/>
          </p:cNvSpPr>
          <p:nvPr/>
        </p:nvSpPr>
        <p:spPr bwMode="auto">
          <a:xfrm>
            <a:off x="3659535" y="4649953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Resource Managers</a:t>
            </a: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 flipV="1">
            <a:off x="6179196" y="2108170"/>
            <a:ext cx="1589" cy="1787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6294502" y="2283091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Scala Shell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6304086" y="2609309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Python Shell</a:t>
            </a:r>
          </a:p>
        </p:txBody>
      </p: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6304086" y="2931480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 Shell</a:t>
            </a:r>
          </a:p>
        </p:txBody>
      </p:sp>
      <p:sp>
        <p:nvSpPr>
          <p:cNvPr id="97" name="Text Box 21"/>
          <p:cNvSpPr txBox="1">
            <a:spLocks noChangeArrowheads="1"/>
          </p:cNvSpPr>
          <p:nvPr/>
        </p:nvSpPr>
        <p:spPr bwMode="auto">
          <a:xfrm>
            <a:off x="6304086" y="3249645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Zeppelin</a:t>
            </a:r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6294502" y="3574448"/>
            <a:ext cx="1158328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Jupyter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9" name="Text Box 37"/>
          <p:cNvSpPr txBox="1">
            <a:spLocks noChangeArrowheads="1"/>
          </p:cNvSpPr>
          <p:nvPr/>
        </p:nvSpPr>
        <p:spPr bwMode="auto">
          <a:xfrm>
            <a:off x="6362182" y="1940670"/>
            <a:ext cx="1204913" cy="2154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Analytical tools</a:t>
            </a:r>
          </a:p>
        </p:txBody>
      </p:sp>
      <p:sp>
        <p:nvSpPr>
          <p:cNvPr id="100" name="Text Box 48"/>
          <p:cNvSpPr txBox="1">
            <a:spLocks noChangeArrowheads="1"/>
          </p:cNvSpPr>
          <p:nvPr/>
        </p:nvSpPr>
        <p:spPr bwMode="auto">
          <a:xfrm>
            <a:off x="8385822" y="2805770"/>
            <a:ext cx="184731" cy="338554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Text Box 57"/>
          <p:cNvSpPr txBox="1">
            <a:spLocks noChangeArrowheads="1"/>
          </p:cNvSpPr>
          <p:nvPr/>
        </p:nvSpPr>
        <p:spPr bwMode="auto">
          <a:xfrm>
            <a:off x="7805295" y="1521368"/>
            <a:ext cx="1219200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3D1F5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Output Target</a:t>
            </a:r>
          </a:p>
        </p:txBody>
      </p:sp>
      <p:sp>
        <p:nvSpPr>
          <p:cNvPr id="102" name="Text Box 49"/>
          <p:cNvSpPr txBox="1">
            <a:spLocks noChangeArrowheads="1"/>
          </p:cNvSpPr>
          <p:nvPr/>
        </p:nvSpPr>
        <p:spPr bwMode="auto">
          <a:xfrm>
            <a:off x="7957696" y="1924709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Hadoop</a:t>
            </a:r>
          </a:p>
        </p:txBody>
      </p:sp>
      <p:sp>
        <p:nvSpPr>
          <p:cNvPr id="103" name="Text Box 49"/>
          <p:cNvSpPr txBox="1">
            <a:spLocks noChangeArrowheads="1"/>
          </p:cNvSpPr>
          <p:nvPr/>
        </p:nvSpPr>
        <p:spPr bwMode="auto">
          <a:xfrm>
            <a:off x="7975686" y="2267876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FileSystem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4" name="Text Box 49"/>
          <p:cNvSpPr txBox="1">
            <a:spLocks noChangeArrowheads="1"/>
          </p:cNvSpPr>
          <p:nvPr/>
        </p:nvSpPr>
        <p:spPr bwMode="auto">
          <a:xfrm>
            <a:off x="7977781" y="2620033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RDBMS</a:t>
            </a:r>
          </a:p>
        </p:txBody>
      </p:sp>
      <p:sp>
        <p:nvSpPr>
          <p:cNvPr id="105" name="Text Box 49"/>
          <p:cNvSpPr txBox="1">
            <a:spLocks noChangeArrowheads="1"/>
          </p:cNvSpPr>
          <p:nvPr/>
        </p:nvSpPr>
        <p:spPr bwMode="auto">
          <a:xfrm>
            <a:off x="7976943" y="2928097"/>
            <a:ext cx="914400" cy="246221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S3</a:t>
            </a:r>
          </a:p>
        </p:txBody>
      </p:sp>
      <p:sp>
        <p:nvSpPr>
          <p:cNvPr id="106" name="Text Box 49"/>
          <p:cNvSpPr txBox="1">
            <a:spLocks noChangeArrowheads="1"/>
          </p:cNvSpPr>
          <p:nvPr/>
        </p:nvSpPr>
        <p:spPr bwMode="auto">
          <a:xfrm>
            <a:off x="7982596" y="3217725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Object Store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07" name="Text Box 49"/>
          <p:cNvSpPr txBox="1">
            <a:spLocks noChangeArrowheads="1"/>
          </p:cNvSpPr>
          <p:nvPr/>
        </p:nvSpPr>
        <p:spPr bwMode="auto">
          <a:xfrm>
            <a:off x="8007204" y="3951242"/>
            <a:ext cx="914400" cy="553998"/>
          </a:xfrm>
          <a:prstGeom prst="rect">
            <a:avLst/>
          </a:prstGeom>
          <a:solidFill>
            <a:srgbClr val="DCDC46"/>
          </a:solidFill>
          <a:ln>
            <a:noFill/>
          </a:ln>
          <a:effectLst>
            <a:prstShdw prst="shdw17" dist="17961" dir="2700000">
              <a:srgbClr val="5C7A00"/>
            </a:prstShdw>
          </a:effec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DashDB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Cloudant</a:t>
            </a: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Bluemix</a:t>
            </a: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08" name="Line 33"/>
          <p:cNvSpPr>
            <a:spLocks noChangeShapeType="1"/>
          </p:cNvSpPr>
          <p:nvPr/>
        </p:nvSpPr>
        <p:spPr bwMode="auto">
          <a:xfrm>
            <a:off x="2002702" y="4138371"/>
            <a:ext cx="5344885" cy="30264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Text Box 21"/>
          <p:cNvSpPr txBox="1">
            <a:spLocks noChangeArrowheads="1"/>
          </p:cNvSpPr>
          <p:nvPr/>
        </p:nvSpPr>
        <p:spPr bwMode="auto">
          <a:xfrm>
            <a:off x="5113565" y="2723816"/>
            <a:ext cx="838200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MLlib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0" name="Text Box 21"/>
          <p:cNvSpPr txBox="1">
            <a:spLocks noChangeArrowheads="1"/>
          </p:cNvSpPr>
          <p:nvPr/>
        </p:nvSpPr>
        <p:spPr bwMode="auto">
          <a:xfrm>
            <a:off x="3595548" y="3164307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SparkR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1" name="Text Box 21"/>
          <p:cNvSpPr txBox="1">
            <a:spLocks noChangeArrowheads="1"/>
          </p:cNvSpPr>
          <p:nvPr/>
        </p:nvSpPr>
        <p:spPr bwMode="auto">
          <a:xfrm>
            <a:off x="3603666" y="3574449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Java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1316901" y="2583202"/>
            <a:ext cx="304800" cy="765587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83D1F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>
            <a:off x="7623528" y="2744891"/>
            <a:ext cx="304800" cy="765587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83D1F5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4" name="Content Placeholder 2"/>
          <p:cNvSpPr txBox="1">
            <a:spLocks/>
          </p:cNvSpPr>
          <p:nvPr/>
        </p:nvSpPr>
        <p:spPr>
          <a:xfrm>
            <a:off x="227149" y="5107083"/>
            <a:ext cx="5292165" cy="160813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>
            <a:lvl1pPr marL="165100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87363" indent="-212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760413" indent="-1619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350963" indent="-165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3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1624013" indent="-6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056540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6pPr>
            <a:lvl7pPr marL="2488548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7pPr>
            <a:lvl8pPr marL="2920556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8pPr>
            <a:lvl9pPr marL="3352565" indent="-7501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134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2919" marR="0" lvl="1" indent="-302409" algn="l" defTabSz="9677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48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Spark can read and write to/from variety of data sources</a:t>
            </a:r>
          </a:p>
          <a:p>
            <a:pPr marL="592919" marR="0" lvl="1" indent="-302409" algn="l" defTabSz="9677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48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Spark can run in Standalone mode or under </a:t>
            </a:r>
            <a:r>
              <a:rPr kumimoji="0" lang="en-US" altLang="en-US" sz="1482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Mesos</a:t>
            </a:r>
            <a:r>
              <a:rPr kumimoji="0" lang="en-US" altLang="en-US" sz="148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 or Hadoop/Yarn resource manager</a:t>
            </a:r>
          </a:p>
          <a:p>
            <a:pPr marL="592919" marR="0" lvl="1" indent="-302409" algn="l" defTabSz="9677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48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</a:rPr>
              <a:t>Spark supports variety of programming frameworks with rich library support</a:t>
            </a:r>
          </a:p>
        </p:txBody>
      </p:sp>
      <p:sp>
        <p:nvSpPr>
          <p:cNvPr id="115" name="Text Box 21"/>
          <p:cNvSpPr txBox="1">
            <a:spLocks noChangeArrowheads="1"/>
          </p:cNvSpPr>
          <p:nvPr/>
        </p:nvSpPr>
        <p:spPr bwMode="auto">
          <a:xfrm>
            <a:off x="4991453" y="2288679"/>
            <a:ext cx="1070205" cy="27699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prstShdw prst="shdw17" dist="17961" dir="2700000">
              <a:srgbClr val="042F56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SparkSQL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7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2927</Words>
  <Application>Microsoft Macintosh PowerPoint</Application>
  <PresentationFormat>On-screen Show (4:3)</PresentationFormat>
  <Paragraphs>762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Cloud Offering - BigInsights for Apache Hadoop on SoftLayer </vt:lpstr>
      <vt:lpstr>Open Data Platform Initiative https://www.odpi.org</vt:lpstr>
      <vt:lpstr>What is Spark?</vt:lpstr>
      <vt:lpstr>What is Spark?</vt:lpstr>
      <vt:lpstr>Spark Cluster Topology</vt:lpstr>
      <vt:lpstr>Spark Components – core compute engine</vt:lpstr>
      <vt:lpstr>Spark Cluster – running in existing Hadoop cluster</vt:lpstr>
      <vt:lpstr>Spark Components and General Data Flow</vt:lpstr>
      <vt:lpstr>Spark Running in Standalone Mode</vt:lpstr>
      <vt:lpstr>Spark on Hadoop</vt:lpstr>
      <vt:lpstr>Spark in the Hadoop ecosystem</vt:lpstr>
      <vt:lpstr>Future of Spark’s role in Hadoop ?</vt:lpstr>
      <vt:lpstr>Spark – deeper dive</vt:lpstr>
      <vt:lpstr>Spark Application Architecture</vt:lpstr>
      <vt:lpstr>Spark Terminology</vt:lpstr>
      <vt:lpstr>In a parallel DBMS things work quite the same</vt:lpstr>
      <vt:lpstr>Parallels in terminology between Spark and another big data parallel processing framework: BigSQL</vt:lpstr>
      <vt:lpstr>Spark Components and General Data Flow</vt:lpstr>
      <vt:lpstr>Resilient Distributed Datasets</vt:lpstr>
      <vt:lpstr>Resilient Distributed Datasets</vt:lpstr>
      <vt:lpstr>Resilient Distributed Datasets (RDD)</vt:lpstr>
      <vt:lpstr>Resilient Distributed Datasets</vt:lpstr>
      <vt:lpstr>Spark Programming Model</vt:lpstr>
      <vt:lpstr>Spark Operations</vt:lpstr>
      <vt:lpstr>Code Execution (1)</vt:lpstr>
      <vt:lpstr>Code Execution (2)</vt:lpstr>
      <vt:lpstr>Code Execution (3)</vt:lpstr>
      <vt:lpstr>Code Execution (4)</vt:lpstr>
      <vt:lpstr>Code Execution (5)</vt:lpstr>
      <vt:lpstr>Spark Components and General Data Flow</vt:lpstr>
      <vt:lpstr>Spark Libraries</vt:lpstr>
      <vt:lpstr>Spark Shells</vt:lpstr>
      <vt:lpstr>Invoking Spark Shell</vt:lpstr>
      <vt:lpstr>What is a notebook</vt:lpstr>
      <vt:lpstr>This is what a Notebook looks like</vt:lpstr>
      <vt:lpstr>PowerPoint Presentation</vt:lpstr>
      <vt:lpstr>PowerPoint Presentation</vt:lpstr>
    </vt:vector>
  </TitlesOfParts>
  <Company>UTM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saifuladli ismail</dc:creator>
  <cp:lastModifiedBy>saifuladli ismail</cp:lastModifiedBy>
  <cp:revision>25</cp:revision>
  <dcterms:created xsi:type="dcterms:W3CDTF">2017-05-01T06:35:40Z</dcterms:created>
  <dcterms:modified xsi:type="dcterms:W3CDTF">2017-05-01T07:56:08Z</dcterms:modified>
</cp:coreProperties>
</file>