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64" r:id="rId3"/>
    <p:sldId id="260" r:id="rId4"/>
    <p:sldId id="267" r:id="rId5"/>
    <p:sldId id="266" r:id="rId6"/>
    <p:sldId id="300" r:id="rId7"/>
    <p:sldId id="258" r:id="rId8"/>
    <p:sldId id="262" r:id="rId9"/>
    <p:sldId id="268" r:id="rId10"/>
    <p:sldId id="269" r:id="rId11"/>
    <p:sldId id="270" r:id="rId12"/>
    <p:sldId id="271" r:id="rId13"/>
    <p:sldId id="272" r:id="rId14"/>
    <p:sldId id="295" r:id="rId15"/>
    <p:sldId id="273" r:id="rId16"/>
    <p:sldId id="294" r:id="rId17"/>
    <p:sldId id="301" r:id="rId18"/>
    <p:sldId id="297" r:id="rId19"/>
    <p:sldId id="274" r:id="rId20"/>
    <p:sldId id="303" r:id="rId21"/>
    <p:sldId id="275" r:id="rId22"/>
    <p:sldId id="277" r:id="rId23"/>
    <p:sldId id="278" r:id="rId24"/>
    <p:sldId id="279" r:id="rId25"/>
    <p:sldId id="299" r:id="rId26"/>
    <p:sldId id="280" r:id="rId27"/>
    <p:sldId id="282" r:id="rId28"/>
    <p:sldId id="298" r:id="rId29"/>
    <p:sldId id="283" r:id="rId30"/>
    <p:sldId id="284" r:id="rId31"/>
    <p:sldId id="285" r:id="rId32"/>
    <p:sldId id="286" r:id="rId33"/>
    <p:sldId id="287" r:id="rId34"/>
    <p:sldId id="289" r:id="rId35"/>
    <p:sldId id="290" r:id="rId36"/>
    <p:sldId id="291" r:id="rId37"/>
    <p:sldId id="304" r:id="rId38"/>
    <p:sldId id="292" r:id="rId39"/>
    <p:sldId id="305" r:id="rId40"/>
    <p:sldId id="257" r:id="rId41"/>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2" d="100"/>
          <a:sy n="92" d="100"/>
        </p:scale>
        <p:origin x="-680" y="-8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848600" cy="1606021"/>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2921000"/>
            <a:ext cx="6400800" cy="14605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Tuesday, April 18,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2832101"/>
            <a:ext cx="7848600" cy="13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Tuesday, April 18,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08000"/>
            <a:ext cx="2057400" cy="48895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508000"/>
            <a:ext cx="6019800" cy="4889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Tuesday, April 18,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Tuesday, April 18,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968501"/>
            <a:ext cx="7772400" cy="1833562"/>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5721"/>
            <a:ext cx="7772400" cy="1250156"/>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Tuesday, April 18,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3832861"/>
            <a:ext cx="7848600" cy="13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94460"/>
            <a:ext cx="4038600" cy="39319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94460"/>
            <a:ext cx="4038600" cy="39319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Tuesday, April 18, 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97000"/>
            <a:ext cx="3931920" cy="533136"/>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32000"/>
            <a:ext cx="3931920"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397000"/>
            <a:ext cx="3931920" cy="533136"/>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032000"/>
            <a:ext cx="3931920"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Tuesday, April 18, 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610247" y="3371453"/>
            <a:ext cx="392430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Tuesday, April 18, 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Tuesday, April 18, 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60067"/>
            <a:ext cx="2139696" cy="1051560"/>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660067"/>
            <a:ext cx="5715000" cy="4648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775461"/>
            <a:ext cx="2139696" cy="35363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Tuesday, April 18, 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451704" y="2983373"/>
            <a:ext cx="46482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60400"/>
            <a:ext cx="2142680" cy="105410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698501"/>
            <a:ext cx="5904390" cy="4583713"/>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1778000"/>
            <a:ext cx="2139696" cy="35356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Tuesday, April 18, 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83989"/>
            <a:ext cx="9144000" cy="190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44500"/>
            <a:ext cx="8229600" cy="8255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33500"/>
            <a:ext cx="8229600" cy="4064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0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5240"/>
            <a:ext cx="2895600" cy="274320"/>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Tuesday, April 18, 17</a:t>
            </a:fld>
            <a:endParaRPr lang="en-US" dirty="0"/>
          </a:p>
        </p:txBody>
      </p:sp>
      <p:sp>
        <p:nvSpPr>
          <p:cNvPr id="5" name="Footer Placeholder 4"/>
          <p:cNvSpPr>
            <a:spLocks noGrp="1"/>
          </p:cNvSpPr>
          <p:nvPr>
            <p:ph type="ftr" sz="quarter" idx="3"/>
          </p:nvPr>
        </p:nvSpPr>
        <p:spPr>
          <a:xfrm>
            <a:off x="3429000" y="15240"/>
            <a:ext cx="4114800" cy="274320"/>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5240"/>
            <a:ext cx="1066800" cy="274320"/>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Wingdings" charset="2"/>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Lucida Grande"/>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charset="2"/>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Lucida Grande"/>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Wingdings" charset="2"/>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 Id="rId3"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8888/" TargetMode="External"/><Relationship Id="rId3"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hortonworks/hadoop-tutorials/blob/master/Sandbox/T13_Refining_and_Visualizing_Sentiment_Data.md" TargetMode="Externa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Refining and visualizing sentiment data</a:t>
            </a:r>
            <a:endParaRPr lang="en-US" sz="4000" dirty="0"/>
          </a:p>
        </p:txBody>
      </p:sp>
      <p:sp>
        <p:nvSpPr>
          <p:cNvPr id="3" name="Subtitle 2"/>
          <p:cNvSpPr>
            <a:spLocks noGrp="1"/>
          </p:cNvSpPr>
          <p:nvPr>
            <p:ph type="subTitle" idx="1"/>
          </p:nvPr>
        </p:nvSpPr>
        <p:spPr/>
        <p:txBody>
          <a:bodyPr/>
          <a:lstStyle/>
          <a:p>
            <a:r>
              <a:rPr lang="en-US" smtClean="0"/>
              <a:t>Lab </a:t>
            </a:r>
            <a:r>
              <a:rPr lang="en-US"/>
              <a:t>3</a:t>
            </a:r>
            <a:endParaRPr lang="en-US" dirty="0" smtClean="0"/>
          </a:p>
        </p:txBody>
      </p:sp>
    </p:spTree>
    <p:extLst>
      <p:ext uri="{BB962C8B-B14F-4D97-AF65-F5344CB8AC3E}">
        <p14:creationId xmlns:p14="http://schemas.microsoft.com/office/powerpoint/2010/main" val="30423565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04850"/>
            <a:ext cx="8229600" cy="4064000"/>
          </a:xfrm>
        </p:spPr>
        <p:txBody>
          <a:bodyPr/>
          <a:lstStyle/>
          <a:p>
            <a:r>
              <a:rPr lang="en-US" sz="2000" dirty="0" smtClean="0"/>
              <a:t>After completing the upload, you will see a new folder called upload (refer Figure 6)</a:t>
            </a:r>
          </a:p>
          <a:p>
            <a:endParaRPr lang="en-US"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655" t="45313" r="26071" b="8906"/>
          <a:stretch/>
        </p:blipFill>
        <p:spPr bwMode="auto">
          <a:xfrm>
            <a:off x="640080" y="1625287"/>
            <a:ext cx="7875270" cy="3348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760470" y="5090396"/>
            <a:ext cx="1314450" cy="369332"/>
          </a:xfrm>
          <a:prstGeom prst="rect">
            <a:avLst/>
          </a:prstGeom>
          <a:noFill/>
        </p:spPr>
        <p:txBody>
          <a:bodyPr wrap="square" rtlCol="0">
            <a:spAutoFit/>
          </a:bodyPr>
          <a:lstStyle/>
          <a:p>
            <a:r>
              <a:rPr lang="en-US" dirty="0" smtClean="0"/>
              <a:t>Figure 6</a:t>
            </a:r>
            <a:endParaRPr lang="en-US" dirty="0"/>
          </a:p>
        </p:txBody>
      </p:sp>
    </p:spTree>
    <p:extLst>
      <p:ext uri="{BB962C8B-B14F-4D97-AF65-F5344CB8AC3E}">
        <p14:creationId xmlns:p14="http://schemas.microsoft.com/office/powerpoint/2010/main" val="3874248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Step 4 : Copy a hive script to the Sandbox</a:t>
            </a:r>
            <a:endParaRPr lang="en-US" sz="2800" dirty="0"/>
          </a:p>
        </p:txBody>
      </p:sp>
      <p:sp>
        <p:nvSpPr>
          <p:cNvPr id="3" name="Content Placeholder 2"/>
          <p:cNvSpPr>
            <a:spLocks noGrp="1"/>
          </p:cNvSpPr>
          <p:nvPr>
            <p:ph idx="1"/>
          </p:nvPr>
        </p:nvSpPr>
        <p:spPr/>
        <p:txBody>
          <a:bodyPr/>
          <a:lstStyle/>
          <a:p>
            <a:r>
              <a:rPr lang="en-US" sz="2000" dirty="0" smtClean="0"/>
              <a:t>Open </a:t>
            </a:r>
            <a:r>
              <a:rPr lang="en-US" sz="2000" dirty="0" err="1" smtClean="0"/>
              <a:t>WinSCP</a:t>
            </a:r>
            <a:endParaRPr lang="en-US" sz="2000" dirty="0" smtClean="0"/>
          </a:p>
          <a:p>
            <a:r>
              <a:rPr lang="en-US" sz="2000" dirty="0" smtClean="0"/>
              <a:t>Type the following setting</a:t>
            </a:r>
          </a:p>
          <a:p>
            <a:pPr lvl="1"/>
            <a:r>
              <a:rPr lang="en-US" sz="1800" dirty="0"/>
              <a:t>Host name : 127.0.0.1</a:t>
            </a:r>
          </a:p>
          <a:p>
            <a:pPr lvl="1"/>
            <a:r>
              <a:rPr lang="en-US" sz="1800" dirty="0"/>
              <a:t>Port : 2222</a:t>
            </a:r>
          </a:p>
          <a:p>
            <a:pPr lvl="1"/>
            <a:r>
              <a:rPr lang="en-US" sz="1800" dirty="0"/>
              <a:t>Username : root</a:t>
            </a:r>
          </a:p>
          <a:p>
            <a:pPr lvl="1"/>
            <a:r>
              <a:rPr lang="en-US" sz="1800" dirty="0"/>
              <a:t>Password : </a:t>
            </a:r>
            <a:r>
              <a:rPr lang="en-US" sz="1800" dirty="0" err="1" smtClean="0"/>
              <a:t>hadoop</a:t>
            </a:r>
            <a:endParaRPr lang="en-US" sz="1800" dirty="0" smtClean="0"/>
          </a:p>
          <a:p>
            <a:r>
              <a:rPr lang="en-US" sz="2000" dirty="0" smtClean="0"/>
              <a:t>Click login</a:t>
            </a:r>
          </a:p>
          <a:p>
            <a:pPr marL="0" indent="0">
              <a:buNone/>
            </a:pPr>
            <a:r>
              <a:rPr lang="en-US" sz="2000" dirty="0" smtClean="0"/>
              <a:t>    (refer Figure 7)</a:t>
            </a:r>
          </a:p>
        </p:txBody>
      </p:sp>
      <p:pic>
        <p:nvPicPr>
          <p:cNvPr id="5" name="Content Placeholder 3"/>
          <p:cNvPicPr>
            <a:picLocks/>
          </p:cNvPicPr>
          <p:nvPr/>
        </p:nvPicPr>
        <p:blipFill rotWithShape="1">
          <a:blip r:embed="rId2" cstate="email">
            <a:extLst>
              <a:ext uri="{28A0092B-C50C-407E-A947-70E740481C1C}">
                <a14:useLocalDpi xmlns:a14="http://schemas.microsoft.com/office/drawing/2010/main" val="0"/>
              </a:ext>
            </a:extLst>
          </a:blip>
          <a:srcRect r="1021" b="1305"/>
          <a:stretch/>
        </p:blipFill>
        <p:spPr bwMode="auto">
          <a:xfrm>
            <a:off x="3640454" y="1333500"/>
            <a:ext cx="5217795" cy="36614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6" name="TextBox 5"/>
          <p:cNvSpPr txBox="1"/>
          <p:nvPr/>
        </p:nvSpPr>
        <p:spPr>
          <a:xfrm>
            <a:off x="5634990" y="5105518"/>
            <a:ext cx="1314450" cy="369332"/>
          </a:xfrm>
          <a:prstGeom prst="rect">
            <a:avLst/>
          </a:prstGeom>
          <a:noFill/>
        </p:spPr>
        <p:txBody>
          <a:bodyPr wrap="square" rtlCol="0">
            <a:spAutoFit/>
          </a:bodyPr>
          <a:lstStyle/>
          <a:p>
            <a:r>
              <a:rPr lang="en-US" dirty="0" smtClean="0"/>
              <a:t>Figure 7</a:t>
            </a:r>
            <a:endParaRPr lang="en-US" dirty="0"/>
          </a:p>
        </p:txBody>
      </p:sp>
    </p:spTree>
    <p:extLst>
      <p:ext uri="{BB962C8B-B14F-4D97-AF65-F5344CB8AC3E}">
        <p14:creationId xmlns:p14="http://schemas.microsoft.com/office/powerpoint/2010/main" val="2445074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520"/>
            <a:ext cx="8229600" cy="4064000"/>
          </a:xfrm>
        </p:spPr>
        <p:txBody>
          <a:bodyPr/>
          <a:lstStyle/>
          <a:p>
            <a:r>
              <a:rPr lang="en-US" sz="2000" dirty="0" smtClean="0"/>
              <a:t>Use </a:t>
            </a:r>
            <a:r>
              <a:rPr lang="en-US" sz="2000" dirty="0" err="1" smtClean="0"/>
              <a:t>WinSCP</a:t>
            </a:r>
            <a:r>
              <a:rPr lang="en-US" sz="2000" dirty="0" smtClean="0"/>
              <a:t> file browser to navigate to the </a:t>
            </a:r>
            <a:r>
              <a:rPr lang="en-US" sz="2000" dirty="0" err="1" smtClean="0"/>
              <a:t>Sentimentfiles</a:t>
            </a:r>
            <a:r>
              <a:rPr lang="en-US" sz="2000" dirty="0" smtClean="0"/>
              <a:t>/hive folder in the left hand pane.</a:t>
            </a:r>
          </a:p>
          <a:p>
            <a:r>
              <a:rPr lang="en-US" sz="2000" dirty="0" smtClean="0"/>
              <a:t>Drag and drop </a:t>
            </a:r>
            <a:r>
              <a:rPr lang="en-US" sz="2000" dirty="0" err="1" smtClean="0"/>
              <a:t>hiveddl.sql</a:t>
            </a:r>
            <a:r>
              <a:rPr lang="en-US" sz="2000" dirty="0"/>
              <a:t> </a:t>
            </a:r>
            <a:r>
              <a:rPr lang="en-US" sz="2000" dirty="0" smtClean="0"/>
              <a:t>file. Make sure in root Sandbox ( right side pane) already have </a:t>
            </a:r>
            <a:r>
              <a:rPr lang="en-US" sz="2000" dirty="0" err="1" smtClean="0"/>
              <a:t>hive_raw.sql</a:t>
            </a:r>
            <a:r>
              <a:rPr lang="en-US" sz="2000" dirty="0" smtClean="0"/>
              <a:t>, json-serde-1.1.6-SNA.sql, and </a:t>
            </a:r>
            <a:r>
              <a:rPr lang="en-US" sz="2000" dirty="0" err="1" smtClean="0"/>
              <a:t>drop_all_sentiment_views_and_tables.sql</a:t>
            </a:r>
            <a:r>
              <a:rPr lang="en-US" sz="2000" dirty="0" smtClean="0"/>
              <a:t>. If not, drag and drop also those files (refer Figure 8)</a:t>
            </a:r>
          </a:p>
          <a:p>
            <a:endParaRPr lang="en-US" sz="2000" dirty="0" smtClean="0"/>
          </a:p>
          <a:p>
            <a:endParaRPr lang="en-US" sz="2000" dirty="0" smtClean="0"/>
          </a:p>
          <a:p>
            <a:endParaRPr lang="en-US" dirty="0"/>
          </a:p>
        </p:txBody>
      </p:sp>
      <p:sp>
        <p:nvSpPr>
          <p:cNvPr id="8" name="TextBox 7"/>
          <p:cNvSpPr txBox="1"/>
          <p:nvPr/>
        </p:nvSpPr>
        <p:spPr>
          <a:xfrm>
            <a:off x="4069080" y="5329990"/>
            <a:ext cx="1314450" cy="369332"/>
          </a:xfrm>
          <a:prstGeom prst="rect">
            <a:avLst/>
          </a:prstGeom>
          <a:noFill/>
        </p:spPr>
        <p:txBody>
          <a:bodyPr wrap="square" rtlCol="0">
            <a:spAutoFit/>
          </a:bodyPr>
          <a:lstStyle/>
          <a:p>
            <a:r>
              <a:rPr lang="en-US" dirty="0" smtClean="0"/>
              <a:t>Figure 8</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575" y="2357437"/>
            <a:ext cx="6038850" cy="3041133"/>
          </a:xfrm>
          <a:prstGeom prst="rect">
            <a:avLst/>
          </a:prstGeom>
        </p:spPr>
      </p:pic>
    </p:spTree>
    <p:extLst>
      <p:ext uri="{BB962C8B-B14F-4D97-AF65-F5344CB8AC3E}">
        <p14:creationId xmlns:p14="http://schemas.microsoft.com/office/powerpoint/2010/main" val="4087750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Step 5 : Run hive script to refine raw data</a:t>
            </a:r>
            <a:endParaRPr lang="en-US" sz="2800" dirty="0"/>
          </a:p>
        </p:txBody>
      </p:sp>
      <p:sp>
        <p:nvSpPr>
          <p:cNvPr id="3" name="Content Placeholder 2"/>
          <p:cNvSpPr>
            <a:spLocks noGrp="1"/>
          </p:cNvSpPr>
          <p:nvPr>
            <p:ph idx="1"/>
          </p:nvPr>
        </p:nvSpPr>
        <p:spPr>
          <a:xfrm>
            <a:off x="457200" y="1116330"/>
            <a:ext cx="8492490" cy="4064000"/>
          </a:xfrm>
        </p:spPr>
        <p:txBody>
          <a:bodyPr/>
          <a:lstStyle/>
          <a:p>
            <a:r>
              <a:rPr lang="en-US" sz="2000" dirty="0" smtClean="0"/>
              <a:t>In the </a:t>
            </a:r>
            <a:r>
              <a:rPr lang="en-US" sz="2000" dirty="0" err="1" smtClean="0"/>
              <a:t>Hortonworks</a:t>
            </a:r>
            <a:r>
              <a:rPr lang="en-US" sz="2000" dirty="0" smtClean="0"/>
              <a:t> Sandbox virtual machine console window, press </a:t>
            </a:r>
            <a:r>
              <a:rPr lang="en-US" sz="2000" b="1" dirty="0" smtClean="0"/>
              <a:t>ALT + F5 </a:t>
            </a:r>
            <a:r>
              <a:rPr lang="en-US" sz="2000" dirty="0" smtClean="0"/>
              <a:t>key then login to the Sandbox using following username and password</a:t>
            </a:r>
            <a:endParaRPr lang="en-US" dirty="0" smtClean="0"/>
          </a:p>
          <a:p>
            <a:pPr lvl="1"/>
            <a:r>
              <a:rPr lang="en-US" sz="1800" dirty="0" smtClean="0"/>
              <a:t>Username : root</a:t>
            </a:r>
          </a:p>
          <a:p>
            <a:pPr lvl="1"/>
            <a:r>
              <a:rPr lang="en-US" sz="1800" dirty="0" smtClean="0"/>
              <a:t>Password : </a:t>
            </a:r>
            <a:r>
              <a:rPr lang="en-US" sz="1800" dirty="0" err="1" smtClean="0"/>
              <a:t>hadoop</a:t>
            </a:r>
            <a:endParaRPr lang="en-US" sz="1800" dirty="0" smtClean="0"/>
          </a:p>
          <a:p>
            <a:r>
              <a:rPr lang="en-US" sz="2000" dirty="0" smtClean="0"/>
              <a:t>After login, command prompt will appear with prefix [</a:t>
            </a:r>
            <a:r>
              <a:rPr lang="en-US" sz="2000" dirty="0" err="1" smtClean="0"/>
              <a:t>root@sandbox</a:t>
            </a:r>
            <a:r>
              <a:rPr lang="en-US" sz="2000" dirty="0" smtClean="0"/>
              <a:t>~]#: </a:t>
            </a:r>
          </a:p>
          <a:p>
            <a:r>
              <a:rPr lang="en-US" sz="2000" dirty="0" smtClean="0"/>
              <a:t>At the command prompt, type the following command and press enter</a:t>
            </a:r>
          </a:p>
          <a:p>
            <a:pPr marL="274320" lvl="1" indent="0">
              <a:buNone/>
            </a:pPr>
            <a:r>
              <a:rPr lang="en-US" sz="1800" b="1" dirty="0"/>
              <a:t>h</a:t>
            </a:r>
            <a:r>
              <a:rPr lang="en-US" sz="1800" b="1" dirty="0" smtClean="0"/>
              <a:t>ive –f </a:t>
            </a:r>
            <a:r>
              <a:rPr lang="en-US" sz="1800" b="1" dirty="0" err="1" smtClean="0"/>
              <a:t>hiveddl.sql</a:t>
            </a:r>
            <a:endParaRPr lang="en-US" sz="1800" dirty="0" smtClean="0"/>
          </a:p>
          <a:p>
            <a:pPr marL="274320" lvl="1" indent="0">
              <a:buNone/>
            </a:pPr>
            <a:endParaRPr lang="en-US" sz="1800" b="1" dirty="0"/>
          </a:p>
          <a:p>
            <a:pPr marL="274320" lvl="1" indent="0">
              <a:buNone/>
            </a:pPr>
            <a:r>
              <a:rPr lang="en-US" sz="1800" b="1" dirty="0" smtClean="0"/>
              <a:t>(Refer Figure 9)</a:t>
            </a:r>
          </a:p>
        </p:txBody>
      </p:sp>
      <p:sp>
        <p:nvSpPr>
          <p:cNvPr id="4" name="TextBox 3"/>
          <p:cNvSpPr txBox="1"/>
          <p:nvPr/>
        </p:nvSpPr>
        <p:spPr>
          <a:xfrm>
            <a:off x="3554730" y="3543300"/>
            <a:ext cx="4354830" cy="584775"/>
          </a:xfrm>
          <a:prstGeom prst="rect">
            <a:avLst/>
          </a:prstGeom>
          <a:noFill/>
        </p:spPr>
        <p:txBody>
          <a:bodyPr wrap="square" rtlCol="0">
            <a:spAutoFit/>
          </a:bodyPr>
          <a:lstStyle/>
          <a:p>
            <a:r>
              <a:rPr lang="en-US" sz="1600" dirty="0"/>
              <a:t>(this command is use to convert raw data into tabular format)</a:t>
            </a:r>
          </a:p>
        </p:txBody>
      </p:sp>
      <p:cxnSp>
        <p:nvCxnSpPr>
          <p:cNvPr id="6" name="Straight Arrow Connector 5"/>
          <p:cNvCxnSpPr>
            <a:stCxn id="4" idx="1"/>
          </p:cNvCxnSpPr>
          <p:nvPr/>
        </p:nvCxnSpPr>
        <p:spPr>
          <a:xfrm flipH="1" flipV="1">
            <a:off x="2960370" y="3703320"/>
            <a:ext cx="594360" cy="13236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0785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b="67992"/>
          <a:stretch/>
        </p:blipFill>
        <p:spPr>
          <a:xfrm>
            <a:off x="1032510" y="982936"/>
            <a:ext cx="7010400" cy="25832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703320" y="3672640"/>
            <a:ext cx="1314450" cy="369332"/>
          </a:xfrm>
          <a:prstGeom prst="rect">
            <a:avLst/>
          </a:prstGeom>
          <a:noFill/>
        </p:spPr>
        <p:txBody>
          <a:bodyPr wrap="square" rtlCol="0">
            <a:spAutoFit/>
          </a:bodyPr>
          <a:lstStyle/>
          <a:p>
            <a:r>
              <a:rPr lang="en-US" dirty="0" smtClean="0"/>
              <a:t>Figure 9</a:t>
            </a:r>
            <a:endParaRPr lang="en-US" dirty="0"/>
          </a:p>
        </p:txBody>
      </p:sp>
    </p:spTree>
    <p:extLst>
      <p:ext uri="{BB962C8B-B14F-4D97-AF65-F5344CB8AC3E}">
        <p14:creationId xmlns:p14="http://schemas.microsoft.com/office/powerpoint/2010/main" val="44177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064000"/>
          </a:xfrm>
        </p:spPr>
        <p:txBody>
          <a:bodyPr>
            <a:normAutofit/>
          </a:bodyPr>
          <a:lstStyle/>
          <a:p>
            <a:r>
              <a:rPr lang="en-US" sz="2000" dirty="0" smtClean="0"/>
              <a:t>Once you press enter, you will see lines </a:t>
            </a:r>
            <a:r>
              <a:rPr lang="en-US" sz="2000" dirty="0"/>
              <a:t>of text appear as the script runs a series of </a:t>
            </a:r>
            <a:r>
              <a:rPr lang="en-US" sz="2000" dirty="0" err="1"/>
              <a:t>MapReduce</a:t>
            </a:r>
            <a:r>
              <a:rPr lang="en-US" sz="2000" dirty="0"/>
              <a:t> jobs. It will take a few minutes for the script to finish running. When the script has finished running, the time taken is displayed, and the normal command prompt </a:t>
            </a:r>
            <a:r>
              <a:rPr lang="en-US" sz="2000" dirty="0" smtClean="0"/>
              <a:t>appears</a:t>
            </a:r>
            <a:r>
              <a:rPr lang="en-US" sz="2000" dirty="0"/>
              <a:t> </a:t>
            </a:r>
            <a:r>
              <a:rPr lang="en-US" sz="2000" dirty="0" smtClean="0"/>
              <a:t>as shown in Figure 10</a:t>
            </a:r>
          </a:p>
          <a:p>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02970" y="2051367"/>
            <a:ext cx="7292340" cy="3121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714750" y="5176002"/>
            <a:ext cx="1314450" cy="369332"/>
          </a:xfrm>
          <a:prstGeom prst="rect">
            <a:avLst/>
          </a:prstGeom>
          <a:noFill/>
        </p:spPr>
        <p:txBody>
          <a:bodyPr wrap="square" rtlCol="0">
            <a:spAutoFit/>
          </a:bodyPr>
          <a:lstStyle/>
          <a:p>
            <a:r>
              <a:rPr lang="en-US" dirty="0" smtClean="0"/>
              <a:t>Figure 10</a:t>
            </a:r>
            <a:endParaRPr lang="en-US" dirty="0"/>
          </a:p>
        </p:txBody>
      </p:sp>
    </p:spTree>
    <p:extLst>
      <p:ext uri="{BB962C8B-B14F-4D97-AF65-F5344CB8AC3E}">
        <p14:creationId xmlns:p14="http://schemas.microsoft.com/office/powerpoint/2010/main" val="3835673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37540"/>
            <a:ext cx="8229600" cy="4064000"/>
          </a:xfrm>
        </p:spPr>
        <p:txBody>
          <a:bodyPr/>
          <a:lstStyle/>
          <a:p>
            <a:r>
              <a:rPr lang="en-US" sz="2000" b="1" dirty="0" smtClean="0"/>
              <a:t>BUT</a:t>
            </a:r>
            <a:r>
              <a:rPr lang="en-US" sz="2000" dirty="0" smtClean="0"/>
              <a:t>, </a:t>
            </a:r>
            <a:r>
              <a:rPr lang="en-US" sz="2000" dirty="0"/>
              <a:t>i</a:t>
            </a:r>
            <a:r>
              <a:rPr lang="en-US" sz="2000" dirty="0" smtClean="0"/>
              <a:t>f you get the error (Execution Error) as shown in the Figure 11 below (do steps in the slide 17)</a:t>
            </a:r>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t="54144" b="9760"/>
          <a:stretch/>
        </p:blipFill>
        <p:spPr>
          <a:xfrm>
            <a:off x="914400" y="1374717"/>
            <a:ext cx="7395210" cy="27362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703320" y="4278868"/>
            <a:ext cx="1314450" cy="369332"/>
          </a:xfrm>
          <a:prstGeom prst="rect">
            <a:avLst/>
          </a:prstGeom>
          <a:noFill/>
        </p:spPr>
        <p:txBody>
          <a:bodyPr wrap="square" rtlCol="0">
            <a:spAutoFit/>
          </a:bodyPr>
          <a:lstStyle/>
          <a:p>
            <a:r>
              <a:rPr lang="en-US" dirty="0" smtClean="0"/>
              <a:t>Figure 11</a:t>
            </a:r>
            <a:endParaRPr lang="en-US" dirty="0"/>
          </a:p>
        </p:txBody>
      </p:sp>
    </p:spTree>
    <p:extLst>
      <p:ext uri="{BB962C8B-B14F-4D97-AF65-F5344CB8AC3E}">
        <p14:creationId xmlns:p14="http://schemas.microsoft.com/office/powerpoint/2010/main" val="4133540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To fix execution error</a:t>
            </a:r>
            <a:endParaRPr lang="en-US" sz="2800" dirty="0"/>
          </a:p>
        </p:txBody>
      </p:sp>
      <p:sp>
        <p:nvSpPr>
          <p:cNvPr id="3" name="Content Placeholder 2"/>
          <p:cNvSpPr>
            <a:spLocks noGrp="1"/>
          </p:cNvSpPr>
          <p:nvPr>
            <p:ph idx="1"/>
          </p:nvPr>
        </p:nvSpPr>
        <p:spPr/>
        <p:txBody>
          <a:bodyPr/>
          <a:lstStyle/>
          <a:p>
            <a:r>
              <a:rPr lang="en-US" sz="2000" dirty="0"/>
              <a:t>Open </a:t>
            </a:r>
            <a:r>
              <a:rPr lang="en-US" sz="2000" dirty="0" err="1"/>
              <a:t>hiveddl.sql</a:t>
            </a:r>
            <a:r>
              <a:rPr lang="en-US" sz="2000" dirty="0"/>
              <a:t> file and make changes to the following (refer Figure 12)</a:t>
            </a:r>
          </a:p>
          <a:p>
            <a:pPr lvl="1"/>
            <a:r>
              <a:rPr lang="en-US" sz="1800" dirty="0"/>
              <a:t>Remove or comment the first line</a:t>
            </a:r>
          </a:p>
          <a:p>
            <a:pPr lvl="1"/>
            <a:r>
              <a:rPr lang="en-US" sz="1800" dirty="0"/>
              <a:t>On row 34, change to ROW FORMAT SERDE ‘</a:t>
            </a:r>
            <a:r>
              <a:rPr lang="en-US" sz="1800" dirty="0" err="1"/>
              <a:t>org.apache.hive.hcatalog.data.JsonSerDe</a:t>
            </a:r>
            <a:r>
              <a:rPr lang="en-US" sz="1800" dirty="0"/>
              <a:t>’</a:t>
            </a:r>
          </a:p>
          <a:p>
            <a:r>
              <a:rPr lang="en-US" sz="2000" dirty="0"/>
              <a:t>After make changes, run once again command </a:t>
            </a:r>
            <a:r>
              <a:rPr lang="en-US" sz="2000" b="1" dirty="0"/>
              <a:t>hive –f </a:t>
            </a:r>
            <a:r>
              <a:rPr lang="en-US" sz="2000" b="1" dirty="0" err="1"/>
              <a:t>hiveddl.sql</a:t>
            </a:r>
            <a:endParaRPr lang="en-US" sz="2000" b="1" dirty="0"/>
          </a:p>
          <a:p>
            <a:endParaRPr lang="en-US" sz="2000" b="1" dirty="0"/>
          </a:p>
          <a:p>
            <a:pPr marL="274320" lvl="1" indent="0">
              <a:buNone/>
            </a:pPr>
            <a:endParaRPr lang="en-US" dirty="0"/>
          </a:p>
          <a:p>
            <a:endParaRPr lang="en-US" dirty="0"/>
          </a:p>
        </p:txBody>
      </p:sp>
    </p:spTree>
    <p:extLst>
      <p:ext uri="{BB962C8B-B14F-4D97-AF65-F5344CB8AC3E}">
        <p14:creationId xmlns:p14="http://schemas.microsoft.com/office/powerpoint/2010/main" val="3750087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email">
            <a:extLst>
              <a:ext uri="{28A0092B-C50C-407E-A947-70E740481C1C}">
                <a14:useLocalDpi xmlns:a14="http://schemas.microsoft.com/office/drawing/2010/main" val="0"/>
              </a:ext>
            </a:extLst>
          </a:blip>
          <a:stretch>
            <a:fillRect/>
          </a:stretch>
        </p:blipFill>
        <p:spPr>
          <a:xfrm>
            <a:off x="871940" y="784860"/>
            <a:ext cx="7400119" cy="4064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977640" y="4975660"/>
            <a:ext cx="1314450" cy="369332"/>
          </a:xfrm>
          <a:prstGeom prst="rect">
            <a:avLst/>
          </a:prstGeom>
          <a:noFill/>
        </p:spPr>
        <p:txBody>
          <a:bodyPr wrap="square" rtlCol="0">
            <a:spAutoFit/>
          </a:bodyPr>
          <a:lstStyle/>
          <a:p>
            <a:r>
              <a:rPr lang="en-US" dirty="0" smtClean="0"/>
              <a:t>Figure 12</a:t>
            </a:r>
            <a:endParaRPr lang="en-US" dirty="0"/>
          </a:p>
        </p:txBody>
      </p:sp>
    </p:spTree>
    <p:extLst>
      <p:ext uri="{BB962C8B-B14F-4D97-AF65-F5344CB8AC3E}">
        <p14:creationId xmlns:p14="http://schemas.microsoft.com/office/powerpoint/2010/main" val="860305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3380"/>
            <a:ext cx="8229600" cy="4064000"/>
          </a:xfrm>
        </p:spPr>
        <p:txBody>
          <a:bodyPr/>
          <a:lstStyle/>
          <a:p>
            <a:r>
              <a:rPr lang="en-US" sz="2000" dirty="0" smtClean="0"/>
              <a:t>To see the data that have been created by hive script, click </a:t>
            </a:r>
            <a:r>
              <a:rPr lang="en-US" sz="2000" dirty="0" err="1" smtClean="0"/>
              <a:t>Hcatalog</a:t>
            </a:r>
            <a:r>
              <a:rPr lang="en-US" sz="2000" dirty="0" smtClean="0"/>
              <a:t>, you will see the ‘</a:t>
            </a:r>
            <a:r>
              <a:rPr lang="en-US" sz="2000" dirty="0" err="1" smtClean="0"/>
              <a:t>tweetsbi</a:t>
            </a:r>
            <a:r>
              <a:rPr lang="en-US" sz="2000" dirty="0" smtClean="0"/>
              <a:t>’ table. (refer Figure 13) </a:t>
            </a:r>
          </a:p>
          <a:p>
            <a:r>
              <a:rPr lang="en-US" sz="2000" dirty="0" smtClean="0"/>
              <a:t>Click Browse Data to take a look at the data (refer Figure 14)</a:t>
            </a:r>
          </a:p>
          <a:p>
            <a:endParaRPr lang="en-US" sz="2000" dirty="0" smtClean="0"/>
          </a:p>
          <a:p>
            <a:pPr marL="0" indent="0">
              <a:buNone/>
            </a:pPr>
            <a:endParaRPr lang="en-US" dirty="0"/>
          </a:p>
        </p:txBody>
      </p:sp>
      <p:sp>
        <p:nvSpPr>
          <p:cNvPr id="6" name="TextBox 5"/>
          <p:cNvSpPr txBox="1"/>
          <p:nvPr/>
        </p:nvSpPr>
        <p:spPr>
          <a:xfrm>
            <a:off x="3977640" y="5284270"/>
            <a:ext cx="1314450" cy="369332"/>
          </a:xfrm>
          <a:prstGeom prst="rect">
            <a:avLst/>
          </a:prstGeom>
          <a:noFill/>
        </p:spPr>
        <p:txBody>
          <a:bodyPr wrap="square" rtlCol="0">
            <a:spAutoFit/>
          </a:bodyPr>
          <a:lstStyle/>
          <a:p>
            <a:r>
              <a:rPr lang="en-US" dirty="0" smtClean="0"/>
              <a:t>Figure 13</a:t>
            </a:r>
            <a:endParaRPr lang="en-US" dirty="0"/>
          </a:p>
        </p:txBody>
      </p:sp>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4370" y="1508760"/>
            <a:ext cx="7806690" cy="3775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0135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Training Outcome</a:t>
            </a:r>
            <a:endParaRPr lang="en-US" sz="2800" dirty="0"/>
          </a:p>
        </p:txBody>
      </p:sp>
      <p:sp>
        <p:nvSpPr>
          <p:cNvPr id="3" name="Content Placeholder 2"/>
          <p:cNvSpPr>
            <a:spLocks noGrp="1"/>
          </p:cNvSpPr>
          <p:nvPr>
            <p:ph idx="1"/>
          </p:nvPr>
        </p:nvSpPr>
        <p:spPr/>
        <p:txBody>
          <a:bodyPr/>
          <a:lstStyle/>
          <a:p>
            <a:r>
              <a:rPr lang="en-US" sz="2000" dirty="0"/>
              <a:t>After completing this training, the participant should be able to:</a:t>
            </a:r>
          </a:p>
          <a:p>
            <a:pPr lvl="1"/>
            <a:r>
              <a:rPr lang="en-US" sz="1800" dirty="0"/>
              <a:t>Understand and apply the core tools used to process and analyze big data.</a:t>
            </a:r>
          </a:p>
          <a:p>
            <a:pPr lvl="1"/>
            <a:r>
              <a:rPr lang="en-US" sz="1800" dirty="0"/>
              <a:t>Identify the components of a </a:t>
            </a:r>
            <a:r>
              <a:rPr lang="en-US" sz="1800" dirty="0" err="1"/>
              <a:t>Hadoop</a:t>
            </a:r>
            <a:r>
              <a:rPr lang="en-US" sz="1800" dirty="0"/>
              <a:t> platform and application framework</a:t>
            </a:r>
          </a:p>
          <a:p>
            <a:pPr lvl="1"/>
            <a:r>
              <a:rPr lang="en-US" sz="1800" dirty="0"/>
              <a:t>Be familiar with </a:t>
            </a:r>
            <a:r>
              <a:rPr lang="en-US" sz="1800" dirty="0" err="1"/>
              <a:t>Hadoop</a:t>
            </a:r>
            <a:r>
              <a:rPr lang="en-US" sz="1800" dirty="0"/>
              <a:t> platform such as </a:t>
            </a:r>
            <a:r>
              <a:rPr lang="en-US" sz="1800" dirty="0" err="1"/>
              <a:t>hortonwork</a:t>
            </a:r>
            <a:r>
              <a:rPr lang="en-US" sz="1800" dirty="0"/>
              <a:t>.</a:t>
            </a:r>
          </a:p>
          <a:p>
            <a:pPr lvl="1"/>
            <a:r>
              <a:rPr lang="en-US" sz="1800" dirty="0"/>
              <a:t>Hands on walk through example with </a:t>
            </a:r>
            <a:r>
              <a:rPr lang="en-US" sz="1800" dirty="0" err="1"/>
              <a:t>hadoop</a:t>
            </a:r>
            <a:r>
              <a:rPr lang="en-US" sz="1800" dirty="0"/>
              <a:t> platform (</a:t>
            </a:r>
            <a:r>
              <a:rPr lang="en-US" sz="1800" dirty="0" err="1"/>
              <a:t>e.g</a:t>
            </a:r>
            <a:r>
              <a:rPr lang="en-US" sz="1800" dirty="0"/>
              <a:t> </a:t>
            </a:r>
            <a:r>
              <a:rPr lang="en-US" sz="1800" dirty="0" err="1"/>
              <a:t>hortonwork</a:t>
            </a:r>
            <a:r>
              <a:rPr lang="en-US" sz="1800" dirty="0"/>
              <a:t>)</a:t>
            </a:r>
          </a:p>
          <a:p>
            <a:pPr lvl="1"/>
            <a:r>
              <a:rPr lang="en-US" sz="1800" dirty="0"/>
              <a:t>Take practical steps to begin a success big data  initiative</a:t>
            </a:r>
          </a:p>
        </p:txBody>
      </p:sp>
    </p:spTree>
    <p:extLst>
      <p:ext uri="{BB962C8B-B14F-4D97-AF65-F5344CB8AC3E}">
        <p14:creationId xmlns:p14="http://schemas.microsoft.com/office/powerpoint/2010/main" val="35103539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7680"/>
            <a:ext cx="8229600" cy="4064000"/>
          </a:xfrm>
        </p:spPr>
        <p:txBody>
          <a:bodyPr>
            <a:normAutofit/>
          </a:bodyPr>
          <a:lstStyle/>
          <a:p>
            <a:r>
              <a:rPr lang="en-US" sz="2000" dirty="0" smtClean="0"/>
              <a:t>When you click browse data, you will see like figure below. You need to scroll right to see all the columns</a:t>
            </a:r>
            <a:endParaRPr lang="en-US" sz="2000" dirty="0"/>
          </a:p>
        </p:txBody>
      </p:sp>
      <p:pic>
        <p:nvPicPr>
          <p:cNvPr id="4" name="Content Placeholder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1217454"/>
            <a:ext cx="8229600" cy="3917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914775" y="5203666"/>
            <a:ext cx="1314450" cy="369332"/>
          </a:xfrm>
          <a:prstGeom prst="rect">
            <a:avLst/>
          </a:prstGeom>
          <a:noFill/>
        </p:spPr>
        <p:txBody>
          <a:bodyPr wrap="square" rtlCol="0">
            <a:spAutoFit/>
          </a:bodyPr>
          <a:lstStyle/>
          <a:p>
            <a:r>
              <a:rPr lang="en-US" dirty="0" smtClean="0"/>
              <a:t>Figure 14</a:t>
            </a:r>
            <a:endParaRPr lang="en-US" dirty="0"/>
          </a:p>
        </p:txBody>
      </p:sp>
    </p:spTree>
    <p:extLst>
      <p:ext uri="{BB962C8B-B14F-4D97-AF65-F5344CB8AC3E}">
        <p14:creationId xmlns:p14="http://schemas.microsoft.com/office/powerpoint/2010/main" val="1646417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Step 6 : Access the refined sentiment data with excel</a:t>
            </a:r>
            <a:endParaRPr lang="en-US" sz="2800" dirty="0"/>
          </a:p>
        </p:txBody>
      </p:sp>
      <p:sp>
        <p:nvSpPr>
          <p:cNvPr id="3" name="Content Placeholder 2"/>
          <p:cNvSpPr>
            <a:spLocks noGrp="1"/>
          </p:cNvSpPr>
          <p:nvPr>
            <p:ph idx="1"/>
          </p:nvPr>
        </p:nvSpPr>
        <p:spPr>
          <a:xfrm>
            <a:off x="457200" y="1333500"/>
            <a:ext cx="3753046" cy="4064000"/>
          </a:xfrm>
        </p:spPr>
        <p:txBody>
          <a:bodyPr/>
          <a:lstStyle/>
          <a:p>
            <a:r>
              <a:rPr lang="en-US" sz="2000" dirty="0" smtClean="0"/>
              <a:t>Open ODBC Data Source Administrator</a:t>
            </a:r>
          </a:p>
          <a:p>
            <a:r>
              <a:rPr lang="en-US" sz="2000" dirty="0" smtClean="0"/>
              <a:t>Select </a:t>
            </a:r>
            <a:r>
              <a:rPr lang="en-US" sz="2000" b="1" dirty="0" smtClean="0"/>
              <a:t>System DSN </a:t>
            </a:r>
            <a:r>
              <a:rPr lang="en-US" sz="2000" dirty="0" smtClean="0"/>
              <a:t>tab, there should be </a:t>
            </a:r>
            <a:r>
              <a:rPr lang="en-US" sz="2000" b="1" dirty="0" smtClean="0"/>
              <a:t>Sample </a:t>
            </a:r>
            <a:r>
              <a:rPr lang="en-US" sz="2000" b="1" dirty="0" err="1" smtClean="0"/>
              <a:t>Hortonworks</a:t>
            </a:r>
            <a:r>
              <a:rPr lang="en-US" sz="2000" b="1" dirty="0" smtClean="0"/>
              <a:t> Hive DSN </a:t>
            </a:r>
            <a:r>
              <a:rPr lang="en-US" sz="2000" dirty="0" smtClean="0"/>
              <a:t>that selected by default, if not select it</a:t>
            </a:r>
          </a:p>
          <a:p>
            <a:r>
              <a:rPr lang="en-US" sz="2000" dirty="0" smtClean="0"/>
              <a:t>Click </a:t>
            </a:r>
            <a:r>
              <a:rPr lang="en-US" sz="2000" b="1" dirty="0" smtClean="0"/>
              <a:t>Configure</a:t>
            </a:r>
            <a:r>
              <a:rPr lang="en-US" sz="2000" dirty="0" smtClean="0"/>
              <a:t> to continue</a:t>
            </a:r>
          </a:p>
          <a:p>
            <a:endParaRPr lang="en-US" sz="2000" dirty="0" smtClean="0"/>
          </a:p>
          <a:p>
            <a:pPr marL="0" indent="0">
              <a:buNone/>
            </a:pPr>
            <a:r>
              <a:rPr lang="en-US" sz="2000" dirty="0"/>
              <a:t> </a:t>
            </a:r>
            <a:r>
              <a:rPr lang="en-US" sz="2000" dirty="0" smtClean="0"/>
              <a:t>          refer figure 15</a:t>
            </a:r>
            <a:endParaRPr lang="en-US" sz="20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90" t="34687" r="48706" b="13150"/>
          <a:stretch/>
        </p:blipFill>
        <p:spPr bwMode="auto">
          <a:xfrm>
            <a:off x="4210246" y="1270000"/>
            <a:ext cx="4619501" cy="38158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5817870" y="5189974"/>
            <a:ext cx="1314450" cy="369332"/>
          </a:xfrm>
          <a:prstGeom prst="rect">
            <a:avLst/>
          </a:prstGeom>
          <a:noFill/>
        </p:spPr>
        <p:txBody>
          <a:bodyPr wrap="square" rtlCol="0">
            <a:spAutoFit/>
          </a:bodyPr>
          <a:lstStyle/>
          <a:p>
            <a:r>
              <a:rPr lang="en-US" dirty="0" smtClean="0"/>
              <a:t>Figure 15</a:t>
            </a:r>
            <a:endParaRPr lang="en-US" dirty="0"/>
          </a:p>
        </p:txBody>
      </p:sp>
    </p:spTree>
    <p:extLst>
      <p:ext uri="{BB962C8B-B14F-4D97-AF65-F5344CB8AC3E}">
        <p14:creationId xmlns:p14="http://schemas.microsoft.com/office/powerpoint/2010/main" val="1328230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4830"/>
            <a:ext cx="3726180" cy="4064000"/>
          </a:xfrm>
        </p:spPr>
        <p:txBody>
          <a:bodyPr/>
          <a:lstStyle/>
          <a:p>
            <a:r>
              <a:rPr lang="en-US" sz="2000" dirty="0"/>
              <a:t>On the </a:t>
            </a:r>
            <a:r>
              <a:rPr lang="en-US" sz="2000" dirty="0" err="1"/>
              <a:t>Hortonworks</a:t>
            </a:r>
            <a:r>
              <a:rPr lang="en-US" sz="2000" dirty="0"/>
              <a:t> Hive ODBC Driver DSN Setup window, </a:t>
            </a:r>
            <a:r>
              <a:rPr lang="en-US" sz="2000" dirty="0" smtClean="0"/>
              <a:t>type </a:t>
            </a:r>
            <a:r>
              <a:rPr lang="en-US" sz="2000" dirty="0"/>
              <a:t>in the </a:t>
            </a:r>
            <a:r>
              <a:rPr lang="en-US" sz="2000" dirty="0" smtClean="0"/>
              <a:t>settings </a:t>
            </a:r>
            <a:r>
              <a:rPr lang="en-US" sz="2000" dirty="0"/>
              <a:t>as shown in the F</a:t>
            </a:r>
            <a:r>
              <a:rPr lang="en-US" sz="2000" dirty="0" smtClean="0"/>
              <a:t>igure 16</a:t>
            </a:r>
          </a:p>
          <a:p>
            <a:pPr lvl="1"/>
            <a:r>
              <a:rPr lang="en-US" sz="1600" dirty="0" smtClean="0"/>
              <a:t>Host : 127.0.0.1</a:t>
            </a:r>
          </a:p>
          <a:p>
            <a:pPr lvl="1"/>
            <a:r>
              <a:rPr lang="en-US" sz="1600" dirty="0" smtClean="0"/>
              <a:t>Username : hue</a:t>
            </a:r>
          </a:p>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241" t="29531" r="51518" b="8117"/>
          <a:stretch/>
        </p:blipFill>
        <p:spPr bwMode="auto">
          <a:xfrm>
            <a:off x="4000203" y="628650"/>
            <a:ext cx="4869477" cy="4457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012180" y="5135080"/>
            <a:ext cx="1314450" cy="369332"/>
          </a:xfrm>
          <a:prstGeom prst="rect">
            <a:avLst/>
          </a:prstGeom>
          <a:noFill/>
        </p:spPr>
        <p:txBody>
          <a:bodyPr wrap="square" rtlCol="0">
            <a:spAutoFit/>
          </a:bodyPr>
          <a:lstStyle/>
          <a:p>
            <a:r>
              <a:rPr lang="en-US" dirty="0" smtClean="0"/>
              <a:t>Figure 16</a:t>
            </a:r>
            <a:endParaRPr lang="en-US" dirty="0"/>
          </a:p>
        </p:txBody>
      </p:sp>
      <p:sp>
        <p:nvSpPr>
          <p:cNvPr id="4" name="Rectangle 3"/>
          <p:cNvSpPr/>
          <p:nvPr/>
        </p:nvSpPr>
        <p:spPr>
          <a:xfrm>
            <a:off x="5497830" y="1531620"/>
            <a:ext cx="937111" cy="80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157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99110"/>
            <a:ext cx="8229600" cy="4064000"/>
          </a:xfrm>
        </p:spPr>
        <p:txBody>
          <a:bodyPr/>
          <a:lstStyle/>
          <a:p>
            <a:r>
              <a:rPr lang="en-US" sz="2000" dirty="0" smtClean="0"/>
              <a:t>Click </a:t>
            </a:r>
            <a:r>
              <a:rPr lang="en-US" sz="2000" b="1" dirty="0" smtClean="0"/>
              <a:t>Test</a:t>
            </a:r>
            <a:r>
              <a:rPr lang="en-US" sz="2000" dirty="0" smtClean="0"/>
              <a:t> to test the configuration settings. If the test is successful, a confirmation message appears. (refer Figure 17)</a:t>
            </a:r>
          </a:p>
          <a:p>
            <a:r>
              <a:rPr lang="en-US" sz="2000" dirty="0" smtClean="0"/>
              <a:t>Click </a:t>
            </a:r>
            <a:r>
              <a:rPr lang="en-US" sz="2000" b="1" dirty="0" smtClean="0"/>
              <a:t>OK</a:t>
            </a:r>
            <a:r>
              <a:rPr lang="en-US" sz="2000" dirty="0" smtClean="0"/>
              <a:t> to close the message box.</a:t>
            </a:r>
          </a:p>
          <a:p>
            <a:endParaRPr lang="en-US"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373" t="51137" r="52216" b="12344"/>
          <a:stretch/>
        </p:blipFill>
        <p:spPr bwMode="auto">
          <a:xfrm>
            <a:off x="2308860" y="1983047"/>
            <a:ext cx="4114800" cy="26715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3840480" y="4760314"/>
            <a:ext cx="1314450" cy="369332"/>
          </a:xfrm>
          <a:prstGeom prst="rect">
            <a:avLst/>
          </a:prstGeom>
          <a:noFill/>
        </p:spPr>
        <p:txBody>
          <a:bodyPr wrap="square" rtlCol="0">
            <a:spAutoFit/>
          </a:bodyPr>
          <a:lstStyle/>
          <a:p>
            <a:r>
              <a:rPr lang="en-US" dirty="0" smtClean="0"/>
              <a:t>Figure 17</a:t>
            </a:r>
            <a:endParaRPr lang="en-US" dirty="0"/>
          </a:p>
        </p:txBody>
      </p:sp>
    </p:spTree>
    <p:extLst>
      <p:ext uri="{BB962C8B-B14F-4D97-AF65-F5344CB8AC3E}">
        <p14:creationId xmlns:p14="http://schemas.microsoft.com/office/powerpoint/2010/main" val="4009272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59130"/>
            <a:ext cx="8229600" cy="4064000"/>
          </a:xfrm>
        </p:spPr>
        <p:txBody>
          <a:bodyPr/>
          <a:lstStyle/>
          <a:p>
            <a:r>
              <a:rPr lang="en-US" sz="2000" dirty="0" smtClean="0"/>
              <a:t>At the Sandbox terminal, type command </a:t>
            </a:r>
            <a:r>
              <a:rPr lang="en-US" sz="2000" b="1" dirty="0" smtClean="0"/>
              <a:t>hive</a:t>
            </a:r>
            <a:r>
              <a:rPr lang="en-US" sz="2000" dirty="0" smtClean="0"/>
              <a:t> then press enter</a:t>
            </a:r>
          </a:p>
          <a:p>
            <a:r>
              <a:rPr lang="en-US" sz="2000" dirty="0" smtClean="0"/>
              <a:t>Command prompt with </a:t>
            </a:r>
            <a:r>
              <a:rPr lang="en-US" sz="2000" b="1" dirty="0" smtClean="0"/>
              <a:t>hive&gt; </a:t>
            </a:r>
            <a:r>
              <a:rPr lang="en-US" sz="2000" dirty="0" smtClean="0"/>
              <a:t>will appear</a:t>
            </a:r>
          </a:p>
          <a:p>
            <a:r>
              <a:rPr lang="en-US" sz="2000" dirty="0" smtClean="0"/>
              <a:t>At the command prompt, type in the following command and press enter (refer Figure 18)</a:t>
            </a:r>
          </a:p>
          <a:p>
            <a:pPr marL="274320" lvl="1" indent="0">
              <a:buNone/>
            </a:pPr>
            <a:r>
              <a:rPr lang="en-US" sz="1800" b="1" dirty="0"/>
              <a:t>g</a:t>
            </a:r>
            <a:r>
              <a:rPr lang="en-US" sz="1800" b="1" dirty="0" smtClean="0"/>
              <a:t>rant SELECT on table </a:t>
            </a:r>
            <a:r>
              <a:rPr lang="en-US" sz="1800" b="1" dirty="0" err="1" smtClean="0"/>
              <a:t>tweetsbi</a:t>
            </a:r>
            <a:r>
              <a:rPr lang="en-US" sz="1800" b="1" dirty="0" smtClean="0"/>
              <a:t> to user hue;</a:t>
            </a:r>
          </a:p>
          <a:p>
            <a:endParaRPr lang="en-US" sz="2000"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70123"/>
          <a:stretch/>
        </p:blipFill>
        <p:spPr>
          <a:xfrm>
            <a:off x="533400" y="2636520"/>
            <a:ext cx="8153400"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920490" y="4588864"/>
            <a:ext cx="1314450" cy="369332"/>
          </a:xfrm>
          <a:prstGeom prst="rect">
            <a:avLst/>
          </a:prstGeom>
          <a:noFill/>
        </p:spPr>
        <p:txBody>
          <a:bodyPr wrap="square" rtlCol="0">
            <a:spAutoFit/>
          </a:bodyPr>
          <a:lstStyle/>
          <a:p>
            <a:r>
              <a:rPr lang="en-US" dirty="0" smtClean="0"/>
              <a:t>Figure 18</a:t>
            </a:r>
            <a:endParaRPr lang="en-US" dirty="0"/>
          </a:p>
        </p:txBody>
      </p:sp>
    </p:spTree>
    <p:extLst>
      <p:ext uri="{BB962C8B-B14F-4D97-AF65-F5344CB8AC3E}">
        <p14:creationId xmlns:p14="http://schemas.microsoft.com/office/powerpoint/2010/main" val="1052973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0550"/>
            <a:ext cx="8229600" cy="4064000"/>
          </a:xfrm>
        </p:spPr>
        <p:txBody>
          <a:bodyPr/>
          <a:lstStyle/>
          <a:p>
            <a:r>
              <a:rPr lang="en-US" sz="2000" dirty="0"/>
              <a:t>In Windows, open Excel Workbook</a:t>
            </a:r>
          </a:p>
          <a:p>
            <a:r>
              <a:rPr lang="en-US" sz="2000" dirty="0"/>
              <a:t>Select </a:t>
            </a:r>
            <a:r>
              <a:rPr lang="en-US" sz="2000" b="1" dirty="0"/>
              <a:t>Data &gt; From Other Sources &gt; From Microsoft </a:t>
            </a:r>
            <a:r>
              <a:rPr lang="en-US" sz="2000" b="1" dirty="0" smtClean="0"/>
              <a:t>Query </a:t>
            </a:r>
            <a:r>
              <a:rPr lang="en-US" sz="2000" dirty="0" smtClean="0"/>
              <a:t>(refer Figure 19)</a:t>
            </a:r>
            <a:endParaRPr lang="en-US" sz="2000" dirty="0"/>
          </a:p>
          <a:p>
            <a:endParaRPr lang="en-US" dirty="0"/>
          </a:p>
        </p:txBody>
      </p:sp>
      <p:pic>
        <p:nvPicPr>
          <p:cNvPr id="4" name="Picture 2"/>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0376" t="13327" r="20377" b="21736"/>
          <a:stretch/>
        </p:blipFill>
        <p:spPr bwMode="auto">
          <a:xfrm>
            <a:off x="1257300" y="1826227"/>
            <a:ext cx="6377940" cy="31026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3886200" y="4954624"/>
            <a:ext cx="1314450" cy="369332"/>
          </a:xfrm>
          <a:prstGeom prst="rect">
            <a:avLst/>
          </a:prstGeom>
          <a:noFill/>
        </p:spPr>
        <p:txBody>
          <a:bodyPr wrap="square" rtlCol="0">
            <a:spAutoFit/>
          </a:bodyPr>
          <a:lstStyle/>
          <a:p>
            <a:r>
              <a:rPr lang="en-US" dirty="0" smtClean="0"/>
              <a:t>Figure 19</a:t>
            </a:r>
            <a:endParaRPr lang="en-US" dirty="0"/>
          </a:p>
        </p:txBody>
      </p:sp>
    </p:spTree>
    <p:extLst>
      <p:ext uri="{BB962C8B-B14F-4D97-AF65-F5344CB8AC3E}">
        <p14:creationId xmlns:p14="http://schemas.microsoft.com/office/powerpoint/2010/main" val="4181569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120"/>
            <a:ext cx="8229600" cy="4064000"/>
          </a:xfrm>
        </p:spPr>
        <p:txBody>
          <a:bodyPr/>
          <a:lstStyle/>
          <a:p>
            <a:r>
              <a:rPr lang="en-US" sz="2000" dirty="0" smtClean="0"/>
              <a:t>At </a:t>
            </a:r>
            <a:r>
              <a:rPr lang="en-US" sz="2000" b="1" dirty="0" smtClean="0"/>
              <a:t>Choose Data Source </a:t>
            </a:r>
            <a:r>
              <a:rPr lang="en-US" sz="2000" dirty="0" smtClean="0"/>
              <a:t>window, make sure it selected Sample </a:t>
            </a:r>
            <a:r>
              <a:rPr lang="en-US" sz="2000" dirty="0" err="1" smtClean="0"/>
              <a:t>Hortonworks</a:t>
            </a:r>
            <a:r>
              <a:rPr lang="en-US" sz="2000" dirty="0" smtClean="0"/>
              <a:t> Hive DSN, then click </a:t>
            </a:r>
            <a:r>
              <a:rPr lang="en-US" sz="2000" b="1" dirty="0" smtClean="0"/>
              <a:t>OK </a:t>
            </a:r>
            <a:r>
              <a:rPr lang="en-US" sz="2000" dirty="0" smtClean="0"/>
              <a:t>(refer Figure 20)</a:t>
            </a:r>
          </a:p>
          <a:p>
            <a:endParaRPr lang="en-US" dirty="0"/>
          </a:p>
        </p:txBody>
      </p:sp>
      <p:pic>
        <p:nvPicPr>
          <p:cNvPr id="4" name="Content Placeholder 3"/>
          <p:cNvPicPr>
            <a:picLocks/>
          </p:cNvPicPr>
          <p:nvPr/>
        </p:nvPicPr>
        <p:blipFill>
          <a:blip r:embed="rId2">
            <a:extLst>
              <a:ext uri="{28A0092B-C50C-407E-A947-70E740481C1C}">
                <a14:useLocalDpi xmlns:a14="http://schemas.microsoft.com/office/drawing/2010/main" val="0"/>
              </a:ext>
            </a:extLst>
          </a:blip>
          <a:stretch>
            <a:fillRect/>
          </a:stretch>
        </p:blipFill>
        <p:spPr>
          <a:xfrm>
            <a:off x="2338386" y="1684337"/>
            <a:ext cx="4467225" cy="2333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829050" y="4143094"/>
            <a:ext cx="1314450" cy="369332"/>
          </a:xfrm>
          <a:prstGeom prst="rect">
            <a:avLst/>
          </a:prstGeom>
          <a:noFill/>
        </p:spPr>
        <p:txBody>
          <a:bodyPr wrap="square" rtlCol="0">
            <a:spAutoFit/>
          </a:bodyPr>
          <a:lstStyle/>
          <a:p>
            <a:r>
              <a:rPr lang="en-US" dirty="0" smtClean="0"/>
              <a:t>Figure 20</a:t>
            </a:r>
            <a:endParaRPr lang="en-US" dirty="0"/>
          </a:p>
        </p:txBody>
      </p:sp>
    </p:spTree>
    <p:extLst>
      <p:ext uri="{BB962C8B-B14F-4D97-AF65-F5344CB8AC3E}">
        <p14:creationId xmlns:p14="http://schemas.microsoft.com/office/powerpoint/2010/main" val="66298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120"/>
            <a:ext cx="8229600" cy="4064000"/>
          </a:xfrm>
        </p:spPr>
        <p:txBody>
          <a:bodyPr>
            <a:normAutofit/>
          </a:bodyPr>
          <a:lstStyle/>
          <a:p>
            <a:r>
              <a:rPr lang="en-US" sz="2000" dirty="0" smtClean="0"/>
              <a:t>Next, </a:t>
            </a:r>
            <a:r>
              <a:rPr lang="en-US" sz="2000" b="1" dirty="0" smtClean="0"/>
              <a:t>Query Wizard </a:t>
            </a:r>
            <a:r>
              <a:rPr lang="en-US" sz="2000" dirty="0" smtClean="0"/>
              <a:t>window will appear. At this window, select ‘</a:t>
            </a:r>
            <a:r>
              <a:rPr lang="en-US" sz="2000" dirty="0" err="1" smtClean="0"/>
              <a:t>tweetsbi</a:t>
            </a:r>
            <a:r>
              <a:rPr lang="en-US" sz="2000" dirty="0" smtClean="0"/>
              <a:t>’ in the ‘</a:t>
            </a:r>
            <a:r>
              <a:rPr lang="en-US" sz="2000" b="1" dirty="0" smtClean="0"/>
              <a:t>available tables and columns</a:t>
            </a:r>
            <a:r>
              <a:rPr lang="en-US" sz="2000" dirty="0" smtClean="0"/>
              <a:t>’ box (refer Figure 21)</a:t>
            </a:r>
          </a:p>
          <a:p>
            <a:r>
              <a:rPr lang="en-US" sz="2000" dirty="0" smtClean="0"/>
              <a:t>Then click at right arrow. You can see at the ‘</a:t>
            </a:r>
            <a:r>
              <a:rPr lang="en-US" sz="2000" b="1" dirty="0" smtClean="0"/>
              <a:t>columns in your query</a:t>
            </a:r>
            <a:r>
              <a:rPr lang="en-US" sz="2000" dirty="0" smtClean="0"/>
              <a:t>’ listed entire attribute in the ‘</a:t>
            </a:r>
            <a:r>
              <a:rPr lang="en-US" sz="2000" dirty="0" err="1" smtClean="0"/>
              <a:t>tweetsbi</a:t>
            </a:r>
            <a:r>
              <a:rPr lang="en-US" sz="2000" dirty="0" smtClean="0"/>
              <a:t>’ table (id, </a:t>
            </a:r>
            <a:r>
              <a:rPr lang="en-US" sz="2000" dirty="0" err="1" smtClean="0"/>
              <a:t>ts</a:t>
            </a:r>
            <a:r>
              <a:rPr lang="en-US" sz="2000" dirty="0" smtClean="0"/>
              <a:t>, text, country, sentiment) (refer Figure 21)</a:t>
            </a:r>
          </a:p>
          <a:p>
            <a:endParaRPr lang="en-US" sz="2000" dirty="0" smtClean="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564" t="41559" r="26254" b="26461"/>
          <a:stretch/>
        </p:blipFill>
        <p:spPr bwMode="auto">
          <a:xfrm>
            <a:off x="1380358" y="2374800"/>
            <a:ext cx="6008914" cy="233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77640" y="4760314"/>
            <a:ext cx="1314450" cy="369332"/>
          </a:xfrm>
          <a:prstGeom prst="rect">
            <a:avLst/>
          </a:prstGeom>
          <a:noFill/>
        </p:spPr>
        <p:txBody>
          <a:bodyPr wrap="square" rtlCol="0">
            <a:spAutoFit/>
          </a:bodyPr>
          <a:lstStyle/>
          <a:p>
            <a:r>
              <a:rPr lang="en-US" dirty="0" smtClean="0"/>
              <a:t>Figure 21</a:t>
            </a:r>
            <a:endParaRPr lang="en-US" dirty="0"/>
          </a:p>
        </p:txBody>
      </p:sp>
    </p:spTree>
    <p:extLst>
      <p:ext uri="{BB962C8B-B14F-4D97-AF65-F5344CB8AC3E}">
        <p14:creationId xmlns:p14="http://schemas.microsoft.com/office/powerpoint/2010/main" val="2364997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1970"/>
            <a:ext cx="8229600" cy="4064000"/>
          </a:xfrm>
        </p:spPr>
        <p:txBody>
          <a:bodyPr/>
          <a:lstStyle/>
          <a:p>
            <a:r>
              <a:rPr lang="en-US" sz="2000" dirty="0"/>
              <a:t>In the </a:t>
            </a:r>
            <a:r>
              <a:rPr lang="en-US" sz="2000" dirty="0" smtClean="0"/>
              <a:t>‘</a:t>
            </a:r>
            <a:r>
              <a:rPr lang="en-US" sz="2000" b="1" dirty="0" smtClean="0"/>
              <a:t>columns </a:t>
            </a:r>
            <a:r>
              <a:rPr lang="en-US" sz="2000" b="1" dirty="0"/>
              <a:t>in your </a:t>
            </a:r>
            <a:r>
              <a:rPr lang="en-US" sz="2000" b="1" dirty="0" smtClean="0"/>
              <a:t>query</a:t>
            </a:r>
            <a:r>
              <a:rPr lang="en-US" sz="2000" dirty="0" smtClean="0"/>
              <a:t>’, </a:t>
            </a:r>
            <a:r>
              <a:rPr lang="en-US" sz="2000" dirty="0"/>
              <a:t>select </a:t>
            </a:r>
            <a:r>
              <a:rPr lang="en-US" sz="2000" b="1" dirty="0" smtClean="0"/>
              <a:t>text </a:t>
            </a:r>
            <a:r>
              <a:rPr lang="en-US" sz="2000" dirty="0" smtClean="0"/>
              <a:t>and </a:t>
            </a:r>
            <a:r>
              <a:rPr lang="en-US" sz="2000" dirty="0"/>
              <a:t>then click left arrow to remove text attribute. So the attribute left should be id, </a:t>
            </a:r>
            <a:r>
              <a:rPr lang="en-US" sz="2000" dirty="0" err="1"/>
              <a:t>ts</a:t>
            </a:r>
            <a:r>
              <a:rPr lang="en-US" sz="2000" dirty="0"/>
              <a:t>, country and sentiment. </a:t>
            </a:r>
            <a:r>
              <a:rPr lang="en-US" sz="2000" dirty="0" smtClean="0"/>
              <a:t>(refer Figure 22)</a:t>
            </a:r>
            <a:endParaRPr lang="en-US" sz="2000" dirty="0"/>
          </a:p>
          <a:p>
            <a:r>
              <a:rPr lang="en-US" sz="2000" dirty="0"/>
              <a:t>Click Next to continue</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04645" y="2307272"/>
            <a:ext cx="5934710" cy="23806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977640" y="4760314"/>
            <a:ext cx="1314450" cy="369332"/>
          </a:xfrm>
          <a:prstGeom prst="rect">
            <a:avLst/>
          </a:prstGeom>
          <a:noFill/>
        </p:spPr>
        <p:txBody>
          <a:bodyPr wrap="square" rtlCol="0">
            <a:spAutoFit/>
          </a:bodyPr>
          <a:lstStyle/>
          <a:p>
            <a:r>
              <a:rPr lang="en-US" dirty="0" smtClean="0"/>
              <a:t>Figure 22</a:t>
            </a:r>
            <a:endParaRPr lang="en-US" dirty="0"/>
          </a:p>
        </p:txBody>
      </p:sp>
    </p:spTree>
    <p:extLst>
      <p:ext uri="{BB962C8B-B14F-4D97-AF65-F5344CB8AC3E}">
        <p14:creationId xmlns:p14="http://schemas.microsoft.com/office/powerpoint/2010/main" val="1521458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120"/>
            <a:ext cx="8229600" cy="4064000"/>
          </a:xfrm>
        </p:spPr>
        <p:txBody>
          <a:bodyPr>
            <a:normAutofit/>
          </a:bodyPr>
          <a:lstStyle/>
          <a:p>
            <a:r>
              <a:rPr lang="en-US" sz="2000" dirty="0" smtClean="0"/>
              <a:t>Then, </a:t>
            </a:r>
            <a:r>
              <a:rPr lang="en-US" sz="2000" b="1" dirty="0" smtClean="0"/>
              <a:t>Filter Data Screen </a:t>
            </a:r>
            <a:r>
              <a:rPr lang="en-US" sz="2000" dirty="0" smtClean="0"/>
              <a:t>window will appear. </a:t>
            </a:r>
            <a:r>
              <a:rPr lang="en-US" sz="2000" dirty="0"/>
              <a:t>I</a:t>
            </a:r>
            <a:r>
              <a:rPr lang="en-US" sz="2000" dirty="0" smtClean="0"/>
              <a:t>n this window just click </a:t>
            </a:r>
            <a:r>
              <a:rPr lang="en-US" sz="2000" b="1" dirty="0" smtClean="0"/>
              <a:t>Next</a:t>
            </a:r>
            <a:r>
              <a:rPr lang="en-US" sz="2000" dirty="0" smtClean="0"/>
              <a:t> without filtering (refer Figure 23)</a:t>
            </a:r>
          </a:p>
          <a:p>
            <a:r>
              <a:rPr lang="en-US" sz="2000" dirty="0" smtClean="0"/>
              <a:t>Then, </a:t>
            </a:r>
            <a:r>
              <a:rPr lang="en-US" sz="2000" b="1" dirty="0" smtClean="0"/>
              <a:t>Sort Order Screen </a:t>
            </a:r>
            <a:r>
              <a:rPr lang="en-US" sz="2000" dirty="0" smtClean="0"/>
              <a:t>window will appear. In this window just click </a:t>
            </a:r>
            <a:r>
              <a:rPr lang="en-US" sz="2000" b="1" dirty="0" smtClean="0"/>
              <a:t>Next</a:t>
            </a:r>
            <a:r>
              <a:rPr lang="en-US" sz="2000" dirty="0" smtClean="0"/>
              <a:t> without sorting (refer Figure 24)</a:t>
            </a:r>
          </a:p>
          <a:p>
            <a:endParaRPr lang="en-US" sz="2000" dirty="0"/>
          </a:p>
        </p:txBody>
      </p:sp>
      <p:pic>
        <p:nvPicPr>
          <p:cNvPr id="4" name="Picture 3"/>
          <p:cNvPicPr/>
          <p:nvPr/>
        </p:nvPicPr>
        <p:blipFill>
          <a:blip r:embed="rId2" cstate="email">
            <a:extLst>
              <a:ext uri="{28A0092B-C50C-407E-A947-70E740481C1C}">
                <a14:useLocalDpi xmlns:a14="http://schemas.microsoft.com/office/drawing/2010/main" val="0"/>
              </a:ext>
            </a:extLst>
          </a:blip>
          <a:stretch>
            <a:fillRect/>
          </a:stretch>
        </p:blipFill>
        <p:spPr>
          <a:xfrm>
            <a:off x="685800" y="2160270"/>
            <a:ext cx="3794760" cy="2400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cstate="email">
            <a:extLst>
              <a:ext uri="{28A0092B-C50C-407E-A947-70E740481C1C}">
                <a14:useLocalDpi xmlns:a14="http://schemas.microsoft.com/office/drawing/2010/main" val="0"/>
              </a:ext>
            </a:extLst>
          </a:blip>
          <a:stretch>
            <a:fillRect/>
          </a:stretch>
        </p:blipFill>
        <p:spPr>
          <a:xfrm>
            <a:off x="4766310" y="2171701"/>
            <a:ext cx="3794760" cy="2400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925955" y="4625694"/>
            <a:ext cx="1314450" cy="369332"/>
          </a:xfrm>
          <a:prstGeom prst="rect">
            <a:avLst/>
          </a:prstGeom>
          <a:noFill/>
        </p:spPr>
        <p:txBody>
          <a:bodyPr wrap="square" rtlCol="0">
            <a:spAutoFit/>
          </a:bodyPr>
          <a:lstStyle/>
          <a:p>
            <a:r>
              <a:rPr lang="en-US" dirty="0" smtClean="0"/>
              <a:t>Figure 23</a:t>
            </a:r>
            <a:endParaRPr lang="en-US" dirty="0"/>
          </a:p>
        </p:txBody>
      </p:sp>
      <p:sp>
        <p:nvSpPr>
          <p:cNvPr id="7" name="TextBox 6"/>
          <p:cNvSpPr txBox="1"/>
          <p:nvPr/>
        </p:nvSpPr>
        <p:spPr>
          <a:xfrm>
            <a:off x="6006465" y="4664310"/>
            <a:ext cx="1314450" cy="369332"/>
          </a:xfrm>
          <a:prstGeom prst="rect">
            <a:avLst/>
          </a:prstGeom>
          <a:noFill/>
        </p:spPr>
        <p:txBody>
          <a:bodyPr wrap="square" rtlCol="0">
            <a:spAutoFit/>
          </a:bodyPr>
          <a:lstStyle/>
          <a:p>
            <a:r>
              <a:rPr lang="en-US" dirty="0" smtClean="0"/>
              <a:t>Figure 24</a:t>
            </a:r>
            <a:endParaRPr lang="en-US" dirty="0"/>
          </a:p>
        </p:txBody>
      </p:sp>
    </p:spTree>
    <p:extLst>
      <p:ext uri="{BB962C8B-B14F-4D97-AF65-F5344CB8AC3E}">
        <p14:creationId xmlns:p14="http://schemas.microsoft.com/office/powerpoint/2010/main" val="381143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Training Outline</a:t>
            </a:r>
            <a:endParaRPr lang="en-US" sz="2800"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sz="2000" dirty="0" err="1" smtClean="0"/>
              <a:t>Hadoop</a:t>
            </a:r>
            <a:r>
              <a:rPr lang="en-US" sz="2000" dirty="0" smtClean="0"/>
              <a:t> Component such as Pig, hive and Catalog</a:t>
            </a:r>
          </a:p>
          <a:p>
            <a:r>
              <a:rPr lang="en-US" sz="2000" dirty="0" smtClean="0"/>
              <a:t>Hand on exploration of the </a:t>
            </a:r>
            <a:r>
              <a:rPr lang="en-US" sz="2000" dirty="0" err="1" smtClean="0"/>
              <a:t>Hortonworks</a:t>
            </a:r>
            <a:r>
              <a:rPr lang="en-US" sz="2000" dirty="0" smtClean="0"/>
              <a:t> VM</a:t>
            </a:r>
          </a:p>
        </p:txBody>
      </p:sp>
    </p:spTree>
    <p:extLst>
      <p:ext uri="{BB962C8B-B14F-4D97-AF65-F5344CB8AC3E}">
        <p14:creationId xmlns:p14="http://schemas.microsoft.com/office/powerpoint/2010/main" val="2019955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0550"/>
            <a:ext cx="8229600" cy="4064000"/>
          </a:xfrm>
        </p:spPr>
        <p:txBody>
          <a:bodyPr>
            <a:normAutofit/>
          </a:bodyPr>
          <a:lstStyle/>
          <a:p>
            <a:r>
              <a:rPr lang="en-US" sz="2000" dirty="0" smtClean="0"/>
              <a:t>Then </a:t>
            </a:r>
            <a:r>
              <a:rPr lang="en-US" sz="2000" b="1" dirty="0" smtClean="0"/>
              <a:t>Query Wizard Finish </a:t>
            </a:r>
            <a:r>
              <a:rPr lang="en-US" sz="2000" dirty="0" smtClean="0"/>
              <a:t>window will appear. In this window click </a:t>
            </a:r>
            <a:r>
              <a:rPr lang="en-US" sz="2000" b="1" dirty="0" smtClean="0"/>
              <a:t>Finish</a:t>
            </a:r>
            <a:r>
              <a:rPr lang="en-US" sz="2000" dirty="0" smtClean="0"/>
              <a:t> button to retrieve query data from Sandbox and import it into Excel (refer Figure 25)</a:t>
            </a:r>
          </a:p>
          <a:p>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72920" y="1775142"/>
            <a:ext cx="5598160" cy="30105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977640" y="4840324"/>
            <a:ext cx="1314450" cy="369332"/>
          </a:xfrm>
          <a:prstGeom prst="rect">
            <a:avLst/>
          </a:prstGeom>
          <a:noFill/>
        </p:spPr>
        <p:txBody>
          <a:bodyPr wrap="square" rtlCol="0">
            <a:spAutoFit/>
          </a:bodyPr>
          <a:lstStyle/>
          <a:p>
            <a:r>
              <a:rPr lang="en-US" dirty="0" smtClean="0"/>
              <a:t>Figure 25</a:t>
            </a:r>
            <a:endParaRPr lang="en-US" dirty="0"/>
          </a:p>
        </p:txBody>
      </p:sp>
    </p:spTree>
    <p:extLst>
      <p:ext uri="{BB962C8B-B14F-4D97-AF65-F5344CB8AC3E}">
        <p14:creationId xmlns:p14="http://schemas.microsoft.com/office/powerpoint/2010/main" val="3278178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064000"/>
          </a:xfrm>
        </p:spPr>
        <p:txBody>
          <a:bodyPr>
            <a:normAutofit/>
          </a:bodyPr>
          <a:lstStyle/>
          <a:p>
            <a:r>
              <a:rPr lang="en-US" sz="2000" dirty="0" smtClean="0"/>
              <a:t>After that, </a:t>
            </a:r>
            <a:r>
              <a:rPr lang="en-US" sz="2000" b="1" dirty="0" smtClean="0"/>
              <a:t>Import Data Dialog</a:t>
            </a:r>
            <a:r>
              <a:rPr lang="en-US" sz="2000" dirty="0" smtClean="0"/>
              <a:t> box will appear. Click </a:t>
            </a:r>
            <a:r>
              <a:rPr lang="en-US" sz="2000" b="1" dirty="0" smtClean="0"/>
              <a:t>OK </a:t>
            </a:r>
            <a:r>
              <a:rPr lang="en-US" sz="2000" dirty="0" smtClean="0"/>
              <a:t>to accept the default setting (refer Figure 26)</a:t>
            </a:r>
          </a:p>
          <a:p>
            <a:endParaRPr lang="en-US" sz="2000" dirty="0"/>
          </a:p>
        </p:txBody>
      </p:sp>
      <p:pic>
        <p:nvPicPr>
          <p:cNvPr id="4" name="Picture 3"/>
          <p:cNvPicPr/>
          <p:nvPr/>
        </p:nvPicPr>
        <p:blipFill rotWithShape="1">
          <a:blip r:embed="rId2">
            <a:extLst>
              <a:ext uri="{28A0092B-C50C-407E-A947-70E740481C1C}">
                <a14:useLocalDpi xmlns:a14="http://schemas.microsoft.com/office/drawing/2010/main" val="0"/>
              </a:ext>
            </a:extLst>
          </a:blip>
          <a:srcRect r="986"/>
          <a:stretch/>
        </p:blipFill>
        <p:spPr bwMode="auto">
          <a:xfrm>
            <a:off x="1772920" y="1533525"/>
            <a:ext cx="5598160" cy="2647950"/>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5" name="TextBox 4"/>
          <p:cNvSpPr txBox="1"/>
          <p:nvPr/>
        </p:nvSpPr>
        <p:spPr>
          <a:xfrm>
            <a:off x="3977640" y="4280254"/>
            <a:ext cx="1314450" cy="369332"/>
          </a:xfrm>
          <a:prstGeom prst="rect">
            <a:avLst/>
          </a:prstGeom>
          <a:noFill/>
        </p:spPr>
        <p:txBody>
          <a:bodyPr wrap="square" rtlCol="0">
            <a:spAutoFit/>
          </a:bodyPr>
          <a:lstStyle/>
          <a:p>
            <a:r>
              <a:rPr lang="en-US" dirty="0" smtClean="0"/>
              <a:t>Figure 26</a:t>
            </a:r>
            <a:endParaRPr lang="en-US" dirty="0"/>
          </a:p>
        </p:txBody>
      </p:sp>
    </p:spTree>
    <p:extLst>
      <p:ext uri="{BB962C8B-B14F-4D97-AF65-F5344CB8AC3E}">
        <p14:creationId xmlns:p14="http://schemas.microsoft.com/office/powerpoint/2010/main" val="1590257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0540"/>
            <a:ext cx="8229600" cy="4064000"/>
          </a:xfrm>
        </p:spPr>
        <p:txBody>
          <a:bodyPr/>
          <a:lstStyle/>
          <a:p>
            <a:r>
              <a:rPr lang="en-US" sz="2000" dirty="0" smtClean="0"/>
              <a:t>In the Excel Workbook, you can see all the query data have been imported.</a:t>
            </a:r>
          </a:p>
          <a:p>
            <a:r>
              <a:rPr lang="en-US" sz="2000" dirty="0" smtClean="0"/>
              <a:t>Click </a:t>
            </a:r>
            <a:r>
              <a:rPr lang="en-US" sz="2000" b="1" dirty="0" smtClean="0"/>
              <a:t>Insert tab </a:t>
            </a:r>
            <a:r>
              <a:rPr lang="en-US" sz="2000" dirty="0" smtClean="0"/>
              <a:t>and choose </a:t>
            </a:r>
            <a:r>
              <a:rPr lang="en-US" sz="2000" b="1" dirty="0" smtClean="0"/>
              <a:t>Power View </a:t>
            </a:r>
            <a:r>
              <a:rPr lang="en-US" sz="2000" dirty="0" smtClean="0"/>
              <a:t>to open new power view report (refer Figure 27)</a:t>
            </a:r>
          </a:p>
          <a:p>
            <a:endParaRPr lang="en-US" sz="2000" dirty="0" smtClean="0"/>
          </a:p>
          <a:p>
            <a:endParaRPr lang="en-US" sz="2000" dirty="0" smtClean="0"/>
          </a:p>
          <a:p>
            <a:endParaRPr lang="en-US" dirty="0"/>
          </a:p>
        </p:txBody>
      </p:sp>
      <p:sp>
        <p:nvSpPr>
          <p:cNvPr id="5" name="TextBox 4"/>
          <p:cNvSpPr txBox="1"/>
          <p:nvPr/>
        </p:nvSpPr>
        <p:spPr>
          <a:xfrm>
            <a:off x="3829050" y="4851754"/>
            <a:ext cx="1314450" cy="369332"/>
          </a:xfrm>
          <a:prstGeom prst="rect">
            <a:avLst/>
          </a:prstGeom>
          <a:noFill/>
        </p:spPr>
        <p:txBody>
          <a:bodyPr wrap="square" rtlCol="0">
            <a:spAutoFit/>
          </a:bodyPr>
          <a:lstStyle/>
          <a:p>
            <a:r>
              <a:rPr lang="en-US" dirty="0" smtClean="0"/>
              <a:t>Figure 27</a:t>
            </a:r>
            <a:endParaRPr lang="en-US" dirty="0"/>
          </a:p>
        </p:txBody>
      </p:sp>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564" t="57955" r="25980" b="13473"/>
          <a:stretch/>
        </p:blipFill>
        <p:spPr bwMode="auto">
          <a:xfrm>
            <a:off x="811530" y="1963882"/>
            <a:ext cx="7509510" cy="2887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7148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5470"/>
            <a:ext cx="8229600" cy="4064000"/>
          </a:xfrm>
        </p:spPr>
        <p:txBody>
          <a:bodyPr/>
          <a:lstStyle/>
          <a:p>
            <a:r>
              <a:rPr lang="en-US" sz="2000" dirty="0" smtClean="0"/>
              <a:t>In the power view field, tick the checkbox for country and sentiment</a:t>
            </a:r>
          </a:p>
          <a:p>
            <a:r>
              <a:rPr lang="en-US" sz="2000" dirty="0" smtClean="0"/>
              <a:t>Click </a:t>
            </a:r>
            <a:r>
              <a:rPr lang="en-US" sz="2000" b="1" dirty="0" smtClean="0"/>
              <a:t>Map</a:t>
            </a:r>
            <a:r>
              <a:rPr lang="en-US" sz="2000" dirty="0" smtClean="0"/>
              <a:t> in the Design tab (refer Figure 28)</a:t>
            </a:r>
          </a:p>
          <a:p>
            <a:endParaRPr lang="en-US" dirty="0"/>
          </a:p>
        </p:txBody>
      </p:sp>
      <p:pic>
        <p:nvPicPr>
          <p:cNvPr id="5122" name="Picture 2"/>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16428" t="26137" r="17583" b="26215"/>
          <a:stretch/>
        </p:blipFill>
        <p:spPr bwMode="auto">
          <a:xfrm>
            <a:off x="537210" y="1529080"/>
            <a:ext cx="8149590" cy="30060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3954780" y="4623154"/>
            <a:ext cx="1314450" cy="369332"/>
          </a:xfrm>
          <a:prstGeom prst="rect">
            <a:avLst/>
          </a:prstGeom>
          <a:noFill/>
        </p:spPr>
        <p:txBody>
          <a:bodyPr wrap="square" rtlCol="0">
            <a:spAutoFit/>
          </a:bodyPr>
          <a:lstStyle/>
          <a:p>
            <a:r>
              <a:rPr lang="en-US" dirty="0" smtClean="0"/>
              <a:t>Figure 28</a:t>
            </a:r>
            <a:endParaRPr lang="en-US" dirty="0"/>
          </a:p>
        </p:txBody>
      </p:sp>
    </p:spTree>
    <p:extLst>
      <p:ext uri="{BB962C8B-B14F-4D97-AF65-F5344CB8AC3E}">
        <p14:creationId xmlns:p14="http://schemas.microsoft.com/office/powerpoint/2010/main" val="3367787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6260"/>
            <a:ext cx="8229600" cy="4064000"/>
          </a:xfrm>
        </p:spPr>
        <p:txBody>
          <a:bodyPr>
            <a:normAutofit/>
          </a:bodyPr>
          <a:lstStyle/>
          <a:p>
            <a:r>
              <a:rPr lang="en-US" sz="2000" dirty="0" smtClean="0"/>
              <a:t>The map will display the global view of data as shown in Figure 29</a:t>
            </a:r>
          </a:p>
          <a:p>
            <a:endParaRPr lang="en-US" sz="2000" dirty="0"/>
          </a:p>
        </p:txBody>
      </p:sp>
      <p:pic>
        <p:nvPicPr>
          <p:cNvPr id="4" name="Picture 3"/>
          <p:cNvPicPr/>
          <p:nvPr/>
        </p:nvPicPr>
        <p:blipFill>
          <a:blip r:embed="rId2" cstate="email">
            <a:extLst>
              <a:ext uri="{28A0092B-C50C-407E-A947-70E740481C1C}">
                <a14:useLocalDpi xmlns:a14="http://schemas.microsoft.com/office/drawing/2010/main" val="0"/>
              </a:ext>
            </a:extLst>
          </a:blip>
          <a:stretch>
            <a:fillRect/>
          </a:stretch>
        </p:blipFill>
        <p:spPr>
          <a:xfrm>
            <a:off x="834390" y="1168717"/>
            <a:ext cx="7772400" cy="31032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977640" y="4405984"/>
            <a:ext cx="1314450" cy="369332"/>
          </a:xfrm>
          <a:prstGeom prst="rect">
            <a:avLst/>
          </a:prstGeom>
          <a:noFill/>
        </p:spPr>
        <p:txBody>
          <a:bodyPr wrap="square" rtlCol="0">
            <a:spAutoFit/>
          </a:bodyPr>
          <a:lstStyle/>
          <a:p>
            <a:r>
              <a:rPr lang="en-US" dirty="0" smtClean="0"/>
              <a:t>Figure 29</a:t>
            </a:r>
            <a:endParaRPr lang="en-US" dirty="0"/>
          </a:p>
        </p:txBody>
      </p:sp>
    </p:spTree>
    <p:extLst>
      <p:ext uri="{BB962C8B-B14F-4D97-AF65-F5344CB8AC3E}">
        <p14:creationId xmlns:p14="http://schemas.microsoft.com/office/powerpoint/2010/main" val="2664633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7700"/>
            <a:ext cx="8229600" cy="4064000"/>
          </a:xfrm>
        </p:spPr>
        <p:txBody>
          <a:bodyPr/>
          <a:lstStyle/>
          <a:p>
            <a:r>
              <a:rPr lang="en-US" sz="2000" dirty="0" smtClean="0"/>
              <a:t>Now, to display sentiment data by color, in the power view field area, click </a:t>
            </a:r>
            <a:r>
              <a:rPr lang="en-US" sz="2000" b="1" dirty="0" smtClean="0"/>
              <a:t>sentiment</a:t>
            </a:r>
            <a:r>
              <a:rPr lang="en-US" sz="2000" dirty="0" smtClean="0"/>
              <a:t> then select </a:t>
            </a:r>
            <a:r>
              <a:rPr lang="en-US" sz="2000" b="1" dirty="0" smtClean="0"/>
              <a:t>Add as color </a:t>
            </a:r>
            <a:r>
              <a:rPr lang="en-US" sz="2000" dirty="0" smtClean="0"/>
              <a:t>(refer Figure 30)</a:t>
            </a:r>
          </a:p>
          <a:p>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646" t="35390" r="17995" b="17857"/>
          <a:stretch/>
        </p:blipFill>
        <p:spPr bwMode="auto">
          <a:xfrm>
            <a:off x="886196" y="1510244"/>
            <a:ext cx="7333014" cy="34200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3977640" y="4943194"/>
            <a:ext cx="1314450" cy="369332"/>
          </a:xfrm>
          <a:prstGeom prst="rect">
            <a:avLst/>
          </a:prstGeom>
          <a:noFill/>
        </p:spPr>
        <p:txBody>
          <a:bodyPr wrap="square" rtlCol="0">
            <a:spAutoFit/>
          </a:bodyPr>
          <a:lstStyle/>
          <a:p>
            <a:r>
              <a:rPr lang="en-US" dirty="0" smtClean="0"/>
              <a:t>Figure 30</a:t>
            </a:r>
            <a:endParaRPr lang="en-US" dirty="0"/>
          </a:p>
        </p:txBody>
      </p:sp>
    </p:spTree>
    <p:extLst>
      <p:ext uri="{BB962C8B-B14F-4D97-AF65-F5344CB8AC3E}">
        <p14:creationId xmlns:p14="http://schemas.microsoft.com/office/powerpoint/2010/main" val="3992068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520"/>
            <a:ext cx="8229600" cy="4064000"/>
          </a:xfrm>
        </p:spPr>
        <p:txBody>
          <a:bodyPr/>
          <a:lstStyle/>
          <a:p>
            <a:r>
              <a:rPr lang="en-US" sz="2000" dirty="0" smtClean="0"/>
              <a:t>Then under the </a:t>
            </a:r>
            <a:r>
              <a:rPr lang="en-US" sz="2000" b="1" dirty="0" smtClean="0"/>
              <a:t>SIZE</a:t>
            </a:r>
            <a:r>
              <a:rPr lang="en-US" sz="2000" dirty="0" smtClean="0"/>
              <a:t>, click </a:t>
            </a:r>
            <a:r>
              <a:rPr lang="en-US" sz="2000" b="1" dirty="0" smtClean="0"/>
              <a:t>sentiment</a:t>
            </a:r>
            <a:r>
              <a:rPr lang="en-US" sz="2000" dirty="0" smtClean="0"/>
              <a:t> and select </a:t>
            </a:r>
            <a:r>
              <a:rPr lang="en-US" sz="2000" b="1" dirty="0" smtClean="0"/>
              <a:t>Count (Not Blank) </a:t>
            </a:r>
            <a:r>
              <a:rPr lang="en-US" sz="2000" dirty="0" smtClean="0"/>
              <a:t>(refer Figure 31)</a:t>
            </a:r>
          </a:p>
          <a:p>
            <a:endParaRPr lang="en-US" b="1" dirty="0"/>
          </a:p>
        </p:txBody>
      </p:sp>
      <p:sp>
        <p:nvSpPr>
          <p:cNvPr id="6" name="TextBox 5"/>
          <p:cNvSpPr txBox="1"/>
          <p:nvPr/>
        </p:nvSpPr>
        <p:spPr>
          <a:xfrm>
            <a:off x="3977640" y="5137504"/>
            <a:ext cx="1314450" cy="369332"/>
          </a:xfrm>
          <a:prstGeom prst="rect">
            <a:avLst/>
          </a:prstGeom>
          <a:noFill/>
        </p:spPr>
        <p:txBody>
          <a:bodyPr wrap="square" rtlCol="0">
            <a:spAutoFit/>
          </a:bodyPr>
          <a:lstStyle/>
          <a:p>
            <a:r>
              <a:rPr lang="en-US" dirty="0" smtClean="0"/>
              <a:t>Figure 31</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85800" y="1120140"/>
            <a:ext cx="7669530" cy="39204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8726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770" y="590550"/>
            <a:ext cx="3463290" cy="4064000"/>
          </a:xfrm>
        </p:spPr>
        <p:txBody>
          <a:bodyPr/>
          <a:lstStyle/>
          <a:p>
            <a:r>
              <a:rPr lang="en-US" sz="2000" dirty="0" smtClean="0"/>
              <a:t>As refer to Figure 32, you can see the map displays the sentiment data by color</a:t>
            </a:r>
          </a:p>
          <a:p>
            <a:pPr lvl="1"/>
            <a:r>
              <a:rPr lang="en-US" sz="1800" dirty="0" smtClean="0"/>
              <a:t>Blue : negative</a:t>
            </a:r>
          </a:p>
          <a:p>
            <a:pPr lvl="1"/>
            <a:r>
              <a:rPr lang="en-US" sz="1800" dirty="0" smtClean="0"/>
              <a:t>Red : neutral</a:t>
            </a:r>
          </a:p>
          <a:p>
            <a:pPr lvl="1"/>
            <a:r>
              <a:rPr lang="en-US" sz="1800" dirty="0" smtClean="0"/>
              <a:t>Orange : positive</a:t>
            </a:r>
          </a:p>
        </p:txBody>
      </p:sp>
      <p:pic>
        <p:nvPicPr>
          <p:cNvPr id="4" name="Picture 3"/>
          <p:cNvPicPr/>
          <p:nvPr/>
        </p:nvPicPr>
        <p:blipFill rotWithShape="1">
          <a:blip r:embed="rId2" cstate="email">
            <a:extLst>
              <a:ext uri="{28A0092B-C50C-407E-A947-70E740481C1C}">
                <a14:useLocalDpi xmlns:a14="http://schemas.microsoft.com/office/drawing/2010/main" val="0"/>
              </a:ext>
            </a:extLst>
          </a:blip>
          <a:srcRect r="38654"/>
          <a:stretch/>
        </p:blipFill>
        <p:spPr>
          <a:xfrm>
            <a:off x="3909060" y="777874"/>
            <a:ext cx="4812030" cy="4228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5852160" y="5137504"/>
            <a:ext cx="1314450" cy="369332"/>
          </a:xfrm>
          <a:prstGeom prst="rect">
            <a:avLst/>
          </a:prstGeom>
          <a:noFill/>
        </p:spPr>
        <p:txBody>
          <a:bodyPr wrap="square" rtlCol="0">
            <a:spAutoFit/>
          </a:bodyPr>
          <a:lstStyle/>
          <a:p>
            <a:r>
              <a:rPr lang="en-US" dirty="0" smtClean="0"/>
              <a:t>Figure 32</a:t>
            </a:r>
            <a:endParaRPr lang="en-US" dirty="0"/>
          </a:p>
        </p:txBody>
      </p:sp>
    </p:spTree>
    <p:extLst>
      <p:ext uri="{BB962C8B-B14F-4D97-AF65-F5344CB8AC3E}">
        <p14:creationId xmlns:p14="http://schemas.microsoft.com/office/powerpoint/2010/main" val="2752381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3410"/>
            <a:ext cx="8229600" cy="4064000"/>
          </a:xfrm>
        </p:spPr>
        <p:txBody>
          <a:bodyPr>
            <a:normAutofit/>
          </a:bodyPr>
          <a:lstStyle/>
          <a:p>
            <a:r>
              <a:rPr lang="en-US" sz="2000" dirty="0" smtClean="0"/>
              <a:t>Now, use map control to zoom in any specific country. For example in the Figure 33, zoom in to see the sentiment in Ireland. In Ireland, we can see most tweets are neutral as indicated by red color</a:t>
            </a:r>
          </a:p>
          <a:p>
            <a:endParaRPr lang="en-US" sz="2000" dirty="0"/>
          </a:p>
        </p:txBody>
      </p:sp>
      <p:pic>
        <p:nvPicPr>
          <p:cNvPr id="4" name="Picture 3"/>
          <p:cNvPicPr/>
          <p:nvPr/>
        </p:nvPicPr>
        <p:blipFill rotWithShape="1">
          <a:blip r:embed="rId2" cstate="email">
            <a:extLst>
              <a:ext uri="{28A0092B-C50C-407E-A947-70E740481C1C}">
                <a14:useLocalDpi xmlns:a14="http://schemas.microsoft.com/office/drawing/2010/main" val="0"/>
              </a:ext>
            </a:extLst>
          </a:blip>
          <a:srcRect r="38614"/>
          <a:stretch/>
        </p:blipFill>
        <p:spPr bwMode="auto">
          <a:xfrm>
            <a:off x="1624646" y="1678424"/>
            <a:ext cx="5816283" cy="3459080"/>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5" name="TextBox 4"/>
          <p:cNvSpPr txBox="1"/>
          <p:nvPr/>
        </p:nvSpPr>
        <p:spPr>
          <a:xfrm>
            <a:off x="3977640" y="5137504"/>
            <a:ext cx="1314450" cy="369332"/>
          </a:xfrm>
          <a:prstGeom prst="rect">
            <a:avLst/>
          </a:prstGeom>
          <a:noFill/>
        </p:spPr>
        <p:txBody>
          <a:bodyPr wrap="square" rtlCol="0">
            <a:spAutoFit/>
          </a:bodyPr>
          <a:lstStyle/>
          <a:p>
            <a:r>
              <a:rPr lang="en-US" dirty="0" smtClean="0"/>
              <a:t>Figure 33</a:t>
            </a:r>
            <a:endParaRPr lang="en-US" dirty="0"/>
          </a:p>
        </p:txBody>
      </p:sp>
    </p:spTree>
    <p:extLst>
      <p:ext uri="{BB962C8B-B14F-4D97-AF65-F5344CB8AC3E}">
        <p14:creationId xmlns:p14="http://schemas.microsoft.com/office/powerpoint/2010/main" val="3557997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36270"/>
            <a:ext cx="8229600" cy="4064000"/>
          </a:xfrm>
        </p:spPr>
        <p:txBody>
          <a:bodyPr/>
          <a:lstStyle/>
          <a:p>
            <a:r>
              <a:rPr lang="en-US" sz="2000" dirty="0" smtClean="0"/>
              <a:t>Besides map, you also can visualize sentiment data in other form such as pie chart, clustered chart and so on.</a:t>
            </a:r>
          </a:p>
          <a:p>
            <a:endParaRPr lang="en-US" dirty="0"/>
          </a:p>
        </p:txBody>
      </p:sp>
      <p:pic>
        <p:nvPicPr>
          <p:cNvPr id="1433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655" t="32467" r="27531" b="42857"/>
          <a:stretch/>
        </p:blipFill>
        <p:spPr bwMode="auto">
          <a:xfrm>
            <a:off x="1177291" y="1689263"/>
            <a:ext cx="6972300" cy="201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00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Prerequisites</a:t>
            </a:r>
            <a:endParaRPr lang="en-US" sz="2800" dirty="0"/>
          </a:p>
        </p:txBody>
      </p:sp>
      <p:sp>
        <p:nvSpPr>
          <p:cNvPr id="3" name="Content Placeholder 2"/>
          <p:cNvSpPr>
            <a:spLocks noGrp="1"/>
          </p:cNvSpPr>
          <p:nvPr>
            <p:ph idx="1"/>
          </p:nvPr>
        </p:nvSpPr>
        <p:spPr/>
        <p:txBody>
          <a:bodyPr/>
          <a:lstStyle/>
          <a:p>
            <a:r>
              <a:rPr lang="en-US" sz="2000" dirty="0" err="1" smtClean="0"/>
              <a:t>Hortonworks</a:t>
            </a:r>
            <a:r>
              <a:rPr lang="en-US" sz="2000" dirty="0" smtClean="0"/>
              <a:t> Sandbox v2.1</a:t>
            </a:r>
          </a:p>
          <a:p>
            <a:r>
              <a:rPr lang="en-US" sz="2000" dirty="0" smtClean="0"/>
              <a:t>Oracle VM</a:t>
            </a:r>
          </a:p>
          <a:p>
            <a:r>
              <a:rPr lang="en-US" sz="2000" dirty="0" err="1" smtClean="0"/>
              <a:t>Hortonworks</a:t>
            </a:r>
            <a:r>
              <a:rPr lang="en-US" sz="2000" dirty="0" smtClean="0"/>
              <a:t> ODBC driver</a:t>
            </a:r>
          </a:p>
          <a:p>
            <a:r>
              <a:rPr lang="en-US" sz="2000" dirty="0" err="1" smtClean="0"/>
              <a:t>WinSCP</a:t>
            </a:r>
            <a:endParaRPr lang="en-US" sz="2000" dirty="0" smtClean="0"/>
          </a:p>
          <a:p>
            <a:endParaRPr lang="en-US" dirty="0"/>
          </a:p>
        </p:txBody>
      </p:sp>
    </p:spTree>
    <p:extLst>
      <p:ext uri="{BB962C8B-B14F-4D97-AF65-F5344CB8AC3E}">
        <p14:creationId xmlns:p14="http://schemas.microsoft.com/office/powerpoint/2010/main" val="3101176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Discussion</a:t>
            </a:r>
            <a:endParaRPr lang="en-US" sz="40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2874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920"/>
            <a:ext cx="8229600" cy="825500"/>
          </a:xfrm>
        </p:spPr>
        <p:txBody>
          <a:bodyPr>
            <a:normAutofit/>
          </a:bodyPr>
          <a:lstStyle/>
          <a:p>
            <a:r>
              <a:rPr lang="en-US" sz="2800" dirty="0" smtClean="0"/>
              <a:t>Step 1 : Install all the prerequisites</a:t>
            </a:r>
            <a:endParaRPr lang="en-US" sz="2800" dirty="0"/>
          </a:p>
        </p:txBody>
      </p:sp>
      <p:sp>
        <p:nvSpPr>
          <p:cNvPr id="3" name="Content Placeholder 2"/>
          <p:cNvSpPr>
            <a:spLocks noGrp="1"/>
          </p:cNvSpPr>
          <p:nvPr>
            <p:ph idx="1"/>
          </p:nvPr>
        </p:nvSpPr>
        <p:spPr>
          <a:xfrm>
            <a:off x="457200" y="1059180"/>
            <a:ext cx="3246121" cy="4064000"/>
          </a:xfrm>
        </p:spPr>
        <p:txBody>
          <a:bodyPr>
            <a:normAutofit/>
          </a:bodyPr>
          <a:lstStyle/>
          <a:p>
            <a:r>
              <a:rPr lang="en-US" sz="2000" dirty="0" smtClean="0"/>
              <a:t>Install </a:t>
            </a:r>
            <a:r>
              <a:rPr lang="en-US" sz="2000" dirty="0" err="1" smtClean="0"/>
              <a:t>WinSCP</a:t>
            </a:r>
            <a:endParaRPr lang="en-US" sz="2000" dirty="0" smtClean="0"/>
          </a:p>
          <a:p>
            <a:r>
              <a:rPr lang="en-US" sz="2000" dirty="0" smtClean="0"/>
              <a:t>Install </a:t>
            </a:r>
            <a:r>
              <a:rPr lang="en-US" sz="2000" dirty="0" err="1"/>
              <a:t>Hortonworks</a:t>
            </a:r>
            <a:r>
              <a:rPr lang="en-US" sz="2000" dirty="0"/>
              <a:t> ODBC driver</a:t>
            </a:r>
          </a:p>
          <a:p>
            <a:r>
              <a:rPr lang="en-US" sz="2000" dirty="0" smtClean="0"/>
              <a:t>Install Oracle VM </a:t>
            </a:r>
            <a:r>
              <a:rPr lang="en-US" sz="2000" dirty="0" err="1" smtClean="0"/>
              <a:t>Virtualbox</a:t>
            </a:r>
            <a:r>
              <a:rPr lang="en-US" sz="2000" dirty="0" smtClean="0"/>
              <a:t> 5.0.2</a:t>
            </a:r>
          </a:p>
          <a:p>
            <a:r>
              <a:rPr lang="en-US" sz="2000" dirty="0" smtClean="0"/>
              <a:t>Install </a:t>
            </a:r>
            <a:r>
              <a:rPr lang="en-US" sz="2000" dirty="0" err="1" smtClean="0"/>
              <a:t>Hortonworks</a:t>
            </a:r>
            <a:r>
              <a:rPr lang="en-US" sz="2000" dirty="0" smtClean="0"/>
              <a:t> Sandbox on Oracle VM </a:t>
            </a:r>
            <a:r>
              <a:rPr lang="en-US" sz="2000" dirty="0" err="1" smtClean="0"/>
              <a:t>Virtualbox</a:t>
            </a:r>
            <a:r>
              <a:rPr lang="en-US" sz="2000" dirty="0" smtClean="0"/>
              <a:t>.</a:t>
            </a:r>
          </a:p>
          <a:p>
            <a:r>
              <a:rPr lang="en-US" sz="2000" dirty="0" smtClean="0"/>
              <a:t>Launch the Sandbox and let it running until it shows like Figure 1</a:t>
            </a:r>
          </a:p>
          <a:p>
            <a:endParaRPr lang="en-US" sz="2000" dirty="0" smtClean="0"/>
          </a:p>
        </p:txBody>
      </p:sp>
      <p:pic>
        <p:nvPicPr>
          <p:cNvPr id="4" name="Picture 3"/>
          <p:cNvPicPr/>
          <p:nvPr/>
        </p:nvPicPr>
        <p:blipFill>
          <a:blip r:embed="rId2" cstate="email">
            <a:extLst>
              <a:ext uri="{28A0092B-C50C-407E-A947-70E740481C1C}">
                <a14:useLocalDpi xmlns:a14="http://schemas.microsoft.com/office/drawing/2010/main" val="0"/>
              </a:ext>
            </a:extLst>
          </a:blip>
          <a:stretch>
            <a:fillRect/>
          </a:stretch>
        </p:blipFill>
        <p:spPr>
          <a:xfrm>
            <a:off x="3703321" y="1059181"/>
            <a:ext cx="5141594" cy="39585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5852160" y="5105518"/>
            <a:ext cx="1314450" cy="369332"/>
          </a:xfrm>
          <a:prstGeom prst="rect">
            <a:avLst/>
          </a:prstGeom>
          <a:noFill/>
        </p:spPr>
        <p:txBody>
          <a:bodyPr wrap="square" rtlCol="0">
            <a:spAutoFit/>
          </a:bodyPr>
          <a:lstStyle/>
          <a:p>
            <a:r>
              <a:rPr lang="en-US" dirty="0" smtClean="0"/>
              <a:t>Figure 1</a:t>
            </a:r>
            <a:endParaRPr lang="en-US" dirty="0"/>
          </a:p>
        </p:txBody>
      </p:sp>
    </p:spTree>
    <p:extLst>
      <p:ext uri="{BB962C8B-B14F-4D97-AF65-F5344CB8AC3E}">
        <p14:creationId xmlns:p14="http://schemas.microsoft.com/office/powerpoint/2010/main" val="22939521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0540"/>
            <a:ext cx="8366760" cy="4064000"/>
          </a:xfrm>
        </p:spPr>
        <p:txBody>
          <a:bodyPr>
            <a:normAutofit/>
          </a:bodyPr>
          <a:lstStyle/>
          <a:p>
            <a:r>
              <a:rPr lang="en-US" sz="2000" dirty="0" smtClean="0"/>
              <a:t>Open a browser and go to </a:t>
            </a:r>
            <a:r>
              <a:rPr lang="en-US" sz="2000" dirty="0" smtClean="0">
                <a:hlinkClick r:id="rId2"/>
              </a:rPr>
              <a:t>http://127.0.0.1:8888</a:t>
            </a:r>
            <a:endParaRPr lang="en-US" sz="2000" dirty="0" smtClean="0"/>
          </a:p>
          <a:p>
            <a:r>
              <a:rPr lang="en-US" sz="2000" dirty="0" smtClean="0"/>
              <a:t>Enable the </a:t>
            </a:r>
            <a:r>
              <a:rPr lang="en-US" sz="2000" dirty="0" err="1" smtClean="0"/>
              <a:t>Ambari</a:t>
            </a:r>
            <a:r>
              <a:rPr lang="en-US" sz="2000" dirty="0" smtClean="0"/>
              <a:t> (refer Figure 2)</a:t>
            </a:r>
          </a:p>
          <a:p>
            <a:endParaRPr lang="en-US" sz="2000" dirty="0"/>
          </a:p>
        </p:txBody>
      </p:sp>
      <p:pic>
        <p:nvPicPr>
          <p:cNvPr id="4" name="Picture 3"/>
          <p:cNvPicPr/>
          <p:nvPr/>
        </p:nvPicPr>
        <p:blipFill rotWithShape="1">
          <a:blip r:embed="rId3" cstate="email">
            <a:extLst>
              <a:ext uri="{28A0092B-C50C-407E-A947-70E740481C1C}">
                <a14:useLocalDpi xmlns:a14="http://schemas.microsoft.com/office/drawing/2010/main" val="0"/>
              </a:ext>
            </a:extLst>
          </a:blip>
          <a:srcRect b="12052"/>
          <a:stretch/>
        </p:blipFill>
        <p:spPr bwMode="auto">
          <a:xfrm>
            <a:off x="1245870" y="1417320"/>
            <a:ext cx="6640830" cy="3554730"/>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5" name="Rectangle 4"/>
          <p:cNvSpPr/>
          <p:nvPr/>
        </p:nvSpPr>
        <p:spPr>
          <a:xfrm>
            <a:off x="4812030" y="3794760"/>
            <a:ext cx="2846070" cy="2971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909060" y="5078966"/>
            <a:ext cx="1314450" cy="369332"/>
          </a:xfrm>
          <a:prstGeom prst="rect">
            <a:avLst/>
          </a:prstGeom>
          <a:noFill/>
        </p:spPr>
        <p:txBody>
          <a:bodyPr wrap="square" rtlCol="0">
            <a:spAutoFit/>
          </a:bodyPr>
          <a:lstStyle/>
          <a:p>
            <a:r>
              <a:rPr lang="en-US" dirty="0" smtClean="0"/>
              <a:t>Figure 2</a:t>
            </a:r>
            <a:endParaRPr lang="en-US" dirty="0"/>
          </a:p>
        </p:txBody>
      </p:sp>
    </p:spTree>
    <p:extLst>
      <p:ext uri="{BB962C8B-B14F-4D97-AF65-F5344CB8AC3E}">
        <p14:creationId xmlns:p14="http://schemas.microsoft.com/office/powerpoint/2010/main" val="133691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Step 2 : Download and extract sentiment files</a:t>
            </a:r>
            <a:endParaRPr lang="en-US" sz="2800" dirty="0"/>
          </a:p>
        </p:txBody>
      </p:sp>
      <p:sp>
        <p:nvSpPr>
          <p:cNvPr id="3" name="Content Placeholder 2"/>
          <p:cNvSpPr>
            <a:spLocks noGrp="1"/>
          </p:cNvSpPr>
          <p:nvPr>
            <p:ph idx="1"/>
          </p:nvPr>
        </p:nvSpPr>
        <p:spPr/>
        <p:txBody>
          <a:bodyPr/>
          <a:lstStyle/>
          <a:p>
            <a:r>
              <a:rPr lang="en-US" sz="2000" dirty="0"/>
              <a:t>Go to </a:t>
            </a:r>
            <a:r>
              <a:rPr lang="en-US" sz="2000" dirty="0">
                <a:hlinkClick r:id="rId2"/>
              </a:rPr>
              <a:t>https://</a:t>
            </a:r>
            <a:r>
              <a:rPr lang="en-US" sz="2000" dirty="0" smtClean="0">
                <a:hlinkClick r:id="rId2"/>
              </a:rPr>
              <a:t>github.com/hortonworks/hadoop-tutorials/blob/master/Sandbox/T13_Refining_and_Visualizing_Sentiment_Data.md</a:t>
            </a:r>
            <a:endParaRPr lang="en-US" sz="2000" dirty="0" smtClean="0"/>
          </a:p>
          <a:p>
            <a:r>
              <a:rPr lang="en-US" sz="2000" dirty="0" smtClean="0"/>
              <a:t>Download SentimentFiles.zip (refer Figure 3 )</a:t>
            </a:r>
          </a:p>
          <a:p>
            <a:r>
              <a:rPr lang="en-US" sz="2000" dirty="0" smtClean="0"/>
              <a:t>Extract the files. You should see </a:t>
            </a:r>
            <a:r>
              <a:rPr lang="en-US" sz="2000" dirty="0" err="1" smtClean="0"/>
              <a:t>SentimentFiles</a:t>
            </a:r>
            <a:r>
              <a:rPr lang="en-US" sz="2000" dirty="0" smtClean="0"/>
              <a:t> folder</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175" y="3442335"/>
            <a:ext cx="6343650" cy="1123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914775" y="4736186"/>
            <a:ext cx="1314450" cy="369332"/>
          </a:xfrm>
          <a:prstGeom prst="rect">
            <a:avLst/>
          </a:prstGeom>
          <a:noFill/>
        </p:spPr>
        <p:txBody>
          <a:bodyPr wrap="square" rtlCol="0">
            <a:spAutoFit/>
          </a:bodyPr>
          <a:lstStyle/>
          <a:p>
            <a:r>
              <a:rPr lang="en-US" dirty="0" smtClean="0"/>
              <a:t>Figure 3</a:t>
            </a:r>
            <a:endParaRPr lang="en-US" dirty="0"/>
          </a:p>
        </p:txBody>
      </p:sp>
    </p:spTree>
    <p:extLst>
      <p:ext uri="{BB962C8B-B14F-4D97-AF65-F5344CB8AC3E}">
        <p14:creationId xmlns:p14="http://schemas.microsoft.com/office/powerpoint/2010/main" val="48838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Step 3 : Load Twitter Data into </a:t>
            </a:r>
            <a:r>
              <a:rPr lang="en-US" sz="2800" dirty="0" err="1" smtClean="0"/>
              <a:t>Hortonworks</a:t>
            </a:r>
            <a:r>
              <a:rPr lang="en-US" sz="2800" dirty="0" smtClean="0"/>
              <a:t> Sandbox</a:t>
            </a:r>
            <a:endParaRPr lang="en-US" sz="2800" dirty="0"/>
          </a:p>
        </p:txBody>
      </p:sp>
      <p:sp>
        <p:nvSpPr>
          <p:cNvPr id="3" name="Content Placeholder 2"/>
          <p:cNvSpPr>
            <a:spLocks noGrp="1"/>
          </p:cNvSpPr>
          <p:nvPr>
            <p:ph idx="1"/>
          </p:nvPr>
        </p:nvSpPr>
        <p:spPr>
          <a:xfrm>
            <a:off x="457200" y="1219200"/>
            <a:ext cx="8229600" cy="4064000"/>
          </a:xfrm>
        </p:spPr>
        <p:txBody>
          <a:bodyPr/>
          <a:lstStyle/>
          <a:p>
            <a:r>
              <a:rPr lang="en-US" sz="2000" dirty="0" smtClean="0"/>
              <a:t>Navigate to File Browser tab</a:t>
            </a:r>
          </a:p>
          <a:p>
            <a:r>
              <a:rPr lang="en-US" sz="2000" dirty="0" smtClean="0"/>
              <a:t>Click upload </a:t>
            </a:r>
            <a:r>
              <a:rPr lang="en-US" sz="2000" dirty="0" smtClean="0">
                <a:sym typeface="Wingdings" pitchFamily="2" charset="2"/>
              </a:rPr>
              <a:t> Zip File (refer Figure 4)</a:t>
            </a:r>
          </a:p>
          <a:p>
            <a:endParaRPr lang="en-US" dirty="0" smtClean="0">
              <a:sym typeface="Wingdings" pitchFamily="2" charset="2"/>
            </a:endParaRPr>
          </a:p>
          <a:p>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40130" y="2045016"/>
            <a:ext cx="7063740" cy="2905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4091940" y="5090396"/>
            <a:ext cx="1314450" cy="369332"/>
          </a:xfrm>
          <a:prstGeom prst="rect">
            <a:avLst/>
          </a:prstGeom>
          <a:noFill/>
        </p:spPr>
        <p:txBody>
          <a:bodyPr wrap="square" rtlCol="0">
            <a:spAutoFit/>
          </a:bodyPr>
          <a:lstStyle/>
          <a:p>
            <a:r>
              <a:rPr lang="en-US" dirty="0" smtClean="0"/>
              <a:t>Figure 4</a:t>
            </a:r>
            <a:endParaRPr lang="en-US" dirty="0"/>
          </a:p>
        </p:txBody>
      </p:sp>
    </p:spTree>
    <p:extLst>
      <p:ext uri="{BB962C8B-B14F-4D97-AF65-F5344CB8AC3E}">
        <p14:creationId xmlns:p14="http://schemas.microsoft.com/office/powerpoint/2010/main" val="140176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4064000"/>
          </a:xfrm>
        </p:spPr>
        <p:txBody>
          <a:bodyPr/>
          <a:lstStyle/>
          <a:p>
            <a:r>
              <a:rPr lang="en-US" sz="2000" dirty="0" smtClean="0"/>
              <a:t>Click upload zip file</a:t>
            </a:r>
          </a:p>
          <a:p>
            <a:r>
              <a:rPr lang="en-US" sz="2000" dirty="0" smtClean="0"/>
              <a:t>Navigate to </a:t>
            </a:r>
            <a:r>
              <a:rPr lang="en-US" sz="2000" dirty="0" err="1" smtClean="0"/>
              <a:t>sentimentfiles</a:t>
            </a:r>
            <a:r>
              <a:rPr lang="en-US" sz="2000" dirty="0" smtClean="0"/>
              <a:t> folder and choose upload.zip (refer Figure 5)</a:t>
            </a:r>
          </a:p>
          <a:p>
            <a:endParaRPr lang="en-US" dirty="0"/>
          </a:p>
        </p:txBody>
      </p:sp>
      <p:pic>
        <p:nvPicPr>
          <p:cNvPr id="8194" name="Picture 2"/>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7473" t="26624" r="26071" b="11093"/>
          <a:stretch/>
        </p:blipFill>
        <p:spPr bwMode="auto">
          <a:xfrm>
            <a:off x="1599755" y="1783080"/>
            <a:ext cx="6044540" cy="339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159110" y="5177790"/>
            <a:ext cx="1314450" cy="369332"/>
          </a:xfrm>
          <a:prstGeom prst="rect">
            <a:avLst/>
          </a:prstGeom>
          <a:noFill/>
        </p:spPr>
        <p:txBody>
          <a:bodyPr wrap="square" rtlCol="0">
            <a:spAutoFit/>
          </a:bodyPr>
          <a:lstStyle/>
          <a:p>
            <a:r>
              <a:rPr lang="en-US" dirty="0" smtClean="0"/>
              <a:t>Figure 5</a:t>
            </a:r>
            <a:endParaRPr lang="en-US" dirty="0"/>
          </a:p>
        </p:txBody>
      </p:sp>
    </p:spTree>
    <p:extLst>
      <p:ext uri="{BB962C8B-B14F-4D97-AF65-F5344CB8AC3E}">
        <p14:creationId xmlns:p14="http://schemas.microsoft.com/office/powerpoint/2010/main" val="2961597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21798</TotalTime>
  <Words>1339</Words>
  <Application>Microsoft Macintosh PowerPoint</Application>
  <PresentationFormat>On-screen Show (16:10)</PresentationFormat>
  <Paragraphs>143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Clarity</vt:lpstr>
      <vt:lpstr>Refining and visualizing sentiment data</vt:lpstr>
      <vt:lpstr>Training Outcome</vt:lpstr>
      <vt:lpstr>Training Outline</vt:lpstr>
      <vt:lpstr>Prerequisites</vt:lpstr>
      <vt:lpstr>Step 1 : Install all the prerequisites</vt:lpstr>
      <vt:lpstr>PowerPoint Presentation</vt:lpstr>
      <vt:lpstr>Step 2 : Download and extract sentiment files</vt:lpstr>
      <vt:lpstr>Step 3 : Load Twitter Data into Hortonworks Sandbox</vt:lpstr>
      <vt:lpstr>PowerPoint Presentation</vt:lpstr>
      <vt:lpstr>PowerPoint Presentation</vt:lpstr>
      <vt:lpstr>Step 4 : Copy a hive script to the Sandbox</vt:lpstr>
      <vt:lpstr>PowerPoint Presentation</vt:lpstr>
      <vt:lpstr>Step 5 : Run hive script to refine raw data</vt:lpstr>
      <vt:lpstr>PowerPoint Presentation</vt:lpstr>
      <vt:lpstr>PowerPoint Presentation</vt:lpstr>
      <vt:lpstr>PowerPoint Presentation</vt:lpstr>
      <vt:lpstr>To fix execution error</vt:lpstr>
      <vt:lpstr>PowerPoint Presentation</vt:lpstr>
      <vt:lpstr>PowerPoint Presentation</vt:lpstr>
      <vt:lpstr>PowerPoint Presentation</vt:lpstr>
      <vt:lpstr>Step 6 : Access the refined sentiment data with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vector>
  </TitlesOfParts>
  <Company>Advanced Informatics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dc:title>
  <dc:creator>Mohd Naz'ri Mahrin</dc:creator>
  <cp:lastModifiedBy>saifuladli ismail</cp:lastModifiedBy>
  <cp:revision>87</cp:revision>
  <dcterms:created xsi:type="dcterms:W3CDTF">2016-05-12T04:01:40Z</dcterms:created>
  <dcterms:modified xsi:type="dcterms:W3CDTF">2017-04-18T00:32:30Z</dcterms:modified>
</cp:coreProperties>
</file>