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8" r:id="rId5"/>
    <p:sldId id="261" r:id="rId6"/>
    <p:sldId id="262" r:id="rId7"/>
    <p:sldId id="269" r:id="rId8"/>
    <p:sldId id="263" r:id="rId9"/>
    <p:sldId id="270" r:id="rId10"/>
    <p:sldId id="27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nvss/usaleep/usaleep.html" TargetMode="External"/><Relationship Id="rId2" Type="http://schemas.openxmlformats.org/officeDocument/2006/relationships/hyperlink" Target="https://www.cdc.gov/nchs/products/databriefs/db244.htm#ref1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ensus.gov/programs-surveys/saipe/data/datasets.20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n.gov/admin/demography/data-by-topic/population-data/our-estim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medicare.gov/data/hospital-comp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ca.state.mn.us/air/statewide-and-county-air-e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s.deed.state.mn.us/lmi/laus/Results.aspx?geog=2704000003%2c2704000019%2c2704000053%2c2704000123%2c2704000139%2c2704000163&amp;adjusted=0&amp;periodtype=03&amp;resultset=3&amp;startyear=2011&amp;endyear=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ats.metc.state.mn.us/data_download/DD_Years.aspx?datasource=cen&amp;comms=&amp;subjects=%27POPEDULEV%27&amp;level=reg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6700" dirty="0"/>
              <a:t>Life Expectancy In the Twin Cities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41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Alynda Her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Dale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 Heron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D4E7-5829-4ED1-B0D4-F3D4C5A6F8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9019" y="156675"/>
            <a:ext cx="10113962" cy="744537"/>
          </a:xfrm>
        </p:spPr>
        <p:txBody>
          <a:bodyPr anchor="b">
            <a:normAutofit/>
          </a:bodyPr>
          <a:lstStyle/>
          <a:p>
            <a:r>
              <a:rPr lang="en-US" dirty="0"/>
              <a:t>Ranking by County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F9643-FD08-4BB6-91EC-6D08E14D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09" y="901213"/>
            <a:ext cx="6684382" cy="54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8BE88-6B7C-4B1D-BD14-020FFCD3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18" y="0"/>
            <a:ext cx="8940164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A019-6EDF-42C1-B9B6-E90388FA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7207-C378-430B-8B7C-44CCB438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851401"/>
            <a:ext cx="10058400" cy="1320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Of the factors that we researched, average income has the strongest positive correlation to life expectancy and unemployment is the strongest negative correlation to life expectancy.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5A4156-DD2A-46F3-902C-7E528B9B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17423"/>
              </p:ext>
            </p:extLst>
          </p:nvPr>
        </p:nvGraphicFramePr>
        <p:xfrm>
          <a:off x="357810" y="2131060"/>
          <a:ext cx="108656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468">
                  <a:extLst>
                    <a:ext uri="{9D8B030D-6E8A-4147-A177-3AD203B41FA5}">
                      <a16:colId xmlns:a16="http://schemas.microsoft.com/office/drawing/2014/main" val="177224474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75631324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1707999496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3228859665"/>
                    </a:ext>
                  </a:extLst>
                </a:gridCol>
                <a:gridCol w="1567624">
                  <a:extLst>
                    <a:ext uri="{9D8B030D-6E8A-4147-A177-3AD203B41FA5}">
                      <a16:colId xmlns:a16="http://schemas.microsoft.com/office/drawing/2014/main" val="314511310"/>
                    </a:ext>
                  </a:extLst>
                </a:gridCol>
                <a:gridCol w="2976769">
                  <a:extLst>
                    <a:ext uri="{9D8B030D-6E8A-4147-A177-3AD203B41FA5}">
                      <a16:colId xmlns:a16="http://schemas.microsoft.com/office/drawing/2014/main" val="291184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Hypothesis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R-value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Conclusion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08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Median Household Income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0.8558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Strong positive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78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0.5471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2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Positive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-0.4151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0.3545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0.16018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54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Emissions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5.00E-05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6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Population Density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-0.7373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0.00029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917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Unemployment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Negative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-0.8068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0.0283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0.8002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Strong negative correlation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74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00364-B4EF-4CF4-B0C6-4ADA49AC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1FF42-09E8-494F-A19C-3C1ACB8A8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582-C7CE-440E-91EA-FD9B7CAF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dirty="0"/>
            </a:br>
            <a:r>
              <a:rPr lang="en-US" sz="6700" dirty="0"/>
              <a:t>What factors impact life expectancy in the Minnesota Twin Cities metro counties?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B18B-D86B-4FFA-9162-1F724F7E7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was cleaned to only include Anoka, Carver, Dakota, Hennepin, Ramsey, Scott, and Washington counties.</a:t>
            </a:r>
          </a:p>
        </p:txBody>
      </p:sp>
    </p:spTree>
    <p:extLst>
      <p:ext uri="{BB962C8B-B14F-4D97-AF65-F5344CB8AC3E}">
        <p14:creationId xmlns:p14="http://schemas.microsoft.com/office/powerpoint/2010/main" val="32330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7B25-C298-42AF-9A08-2E61212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91" y="169601"/>
            <a:ext cx="3713942" cy="1161687"/>
          </a:xfrm>
        </p:spPr>
        <p:txBody>
          <a:bodyPr anchor="b">
            <a:normAutofit/>
          </a:bodyPr>
          <a:lstStyle/>
          <a:p>
            <a:r>
              <a:rPr lang="en-US" dirty="0"/>
              <a:t>Life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2B89-4E28-4B75-A1CC-25069EA1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091" y="1797243"/>
            <a:ext cx="3713942" cy="46565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The CDC defines ‘Life Expectancy at Birth’ as “the average number of years that a hypothetical group of infants would live at each attained age if the group was subject, throughout its lifetime, to the age-specific death rates prevailing for the actual population in a given year.”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https://www.cdc.gov/nchs/products/databriefs/db244.htm#ref1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Our data came from National Center for Health Statistics, National Vital Statistics System, US Small-area Life Expectancy Estimates Project (USALEEP)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>
                <a:hlinkClick r:id="rId3"/>
              </a:rPr>
              <a:t>https://www.cdc.gov/nchs/nvss/usaleep/usaleep.html</a:t>
            </a:r>
            <a:endParaRPr lang="en-US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65FB5-6A5F-40D2-A0CF-01DF6A9A9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71" y="1251185"/>
            <a:ext cx="7096933" cy="43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D94-2820-4EE8-AA54-D3134DF8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Household Income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https://www.census.gov/programs-surveys/saipe/data/datasets.2010.html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1756B-FF50-4F9E-82EA-FA3194C4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1" y="2108201"/>
            <a:ext cx="6013194" cy="3378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AEA0D-7CD1-46AB-A05E-0651411A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7185"/>
            <a:ext cx="5648178" cy="40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A48-36F3-4F32-A67D-76F5D3EA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sz="1800" dirty="0">
                <a:hlinkClick r:id="rId2"/>
              </a:rPr>
              <a:t>https://mn.gov/admin/demography/data-by-topic/population-data/our-estimates/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5C521B-8967-48D6-ABC3-F3DA1BA6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254" y="2192606"/>
            <a:ext cx="5768746" cy="343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2CE1B-3FF6-445D-BD30-527CB9E7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954" y="2052417"/>
            <a:ext cx="5981481" cy="41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58D-1848-41C0-A0A3-BE1245F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Hospitals</a:t>
            </a:r>
            <a:br>
              <a:rPr lang="en-US" dirty="0"/>
            </a:br>
            <a:r>
              <a:rPr lang="en-US" sz="2200" dirty="0">
                <a:hlinkClick r:id="rId2"/>
              </a:rPr>
              <a:t>https://data.medicare.gov/data/hospital-compare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FED-987D-478B-B6B9-980BCA8D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E195B-F106-47C0-9634-F58002F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46" y="2108201"/>
            <a:ext cx="5772934" cy="3575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E38E7-C901-417E-9BA5-394DC2584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8200"/>
            <a:ext cx="5739984" cy="37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58D-1848-41C0-A0A3-BE1245F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Nitrogen Oxide Emissions</a:t>
            </a:r>
            <a:br>
              <a:rPr lang="en-US" dirty="0"/>
            </a:br>
            <a:r>
              <a:rPr lang="en-US" sz="2200" dirty="0">
                <a:hlinkClick r:id="rId2"/>
              </a:rPr>
              <a:t>https://www.pca.state.mn.us/air/statewide-and-county-air-emissions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FED-987D-478B-B6B9-980BCA8D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2EC84-3778-4676-B27B-83EC1336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3" y="2108201"/>
            <a:ext cx="5929075" cy="347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B0FD3-4B18-424E-B507-87FB9A927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98" y="2108201"/>
            <a:ext cx="5504735" cy="3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DE5-62AA-4698-A89C-2332723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</a:t>
            </a:r>
            <a:br>
              <a:rPr lang="en-US" dirty="0"/>
            </a:br>
            <a:r>
              <a:rPr lang="en-US" sz="2000" dirty="0">
                <a:hlinkClick r:id="rId2"/>
              </a:rPr>
              <a:t>https://apps.deed.state.mn.us/lmi/laus/Results.aspx?geog=2704000003%2c2704000019%2c2704000053%2c2704000123%2c2704000139%2c2704000163&amp;adjusted=0&amp;periodtype=03&amp;resultset=3&amp;startyear=2011&amp;endyear=2020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9A864-71C9-47A8-9404-3496E4D4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6" y="2183657"/>
            <a:ext cx="5983898" cy="372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67698-7CFD-4B09-9FD0-A7B1ECBF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183657"/>
            <a:ext cx="5886657" cy="3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CDE5-62AA-4698-A89C-2332723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Education Level Attained</a:t>
            </a:r>
            <a:br>
              <a:rPr lang="en-US" dirty="0"/>
            </a:br>
            <a:r>
              <a:rPr lang="en-US" sz="2200" dirty="0">
                <a:hlinkClick r:id="rId2"/>
              </a:rPr>
              <a:t>https://stats.metc.state.mn.us/data_download/DD_Years.aspx?datasource=cen&amp;comms=&amp;subjects=%27POPEDULEV%27&amp;level=region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EC1AF-DF7C-4A4B-9263-76DF274C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5" y="2126091"/>
            <a:ext cx="5891725" cy="3536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C04F-DA95-41A1-99B0-1C342F1E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126091"/>
            <a:ext cx="5395015" cy="35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39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 Life Expectancy In the Twin Cities Metro</vt:lpstr>
      <vt:lpstr> What factors impact life expectancy in the Minnesota Twin Cities metro counties?</vt:lpstr>
      <vt:lpstr>Life Expectancy</vt:lpstr>
      <vt:lpstr>Median Household Income https://www.census.gov/programs-surveys/saipe/data/datasets.2010.html</vt:lpstr>
      <vt:lpstr>Population Density https://mn.gov/admin/demography/data-by-topic/population-data/our-estimates/</vt:lpstr>
      <vt:lpstr>Number of Hospitals https://data.medicare.gov/data/hospital-compare</vt:lpstr>
      <vt:lpstr>Nitrogen Oxide Emissions https://www.pca.state.mn.us/air/statewide-and-county-air-emissions</vt:lpstr>
      <vt:lpstr>Unemployment https://apps.deed.state.mn.us/lmi/laus/Results.aspx?geog=2704000003%2c2704000019%2c2704000053%2c2704000123%2c2704000139%2c2704000163&amp;adjusted=0&amp;periodtype=03&amp;resultset=3&amp;startyear=2011&amp;endyear=2020</vt:lpstr>
      <vt:lpstr>Highest Education Level Attained https://stats.metc.state.mn.us/data_download/DD_Years.aspx?datasource=cen&amp;comms=&amp;subjects=%27POPEDULEV%27&amp;level=region</vt:lpstr>
      <vt:lpstr>Ranking by County</vt:lpstr>
      <vt:lpstr>PowerPoint Presentation</vt:lpstr>
      <vt:lpstr>Overall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2020-04-25T13:21:44Z</dcterms:created>
  <dcterms:modified xsi:type="dcterms:W3CDTF">2020-04-25T18:59:49Z</dcterms:modified>
</cp:coreProperties>
</file>