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24bd99a5c6cbb33/&#1044;&#1086;&#1082;&#1091;&#1084;&#1077;&#1085;&#1090;&#1099;/&#1047;&#1072;&#1076;&#1072;&#1085;&#1080;&#1077;_&#1089;&#1090;&#1072;&#1078;&#1080;&#1088;&#1086;&#1074;&#1082;&#1072;_&#1088;&#1077;&#1082;&#1083;&#1072;&#1084;&#1085;&#1099;&#1081;%20&#1072;&#1085;&#1072;&#1083;&#1080;&#1090;&#1080;&#1082;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145327022604079E-2"/>
          <c:y val="6.1920410332419969E-2"/>
          <c:w val="0.94270381391825919"/>
          <c:h val="0.67872659368597976"/>
        </c:manualLayout>
      </c:layout>
      <c:lineChart>
        <c:grouping val="standard"/>
        <c:varyColors val="0"/>
        <c:ser>
          <c:idx val="0"/>
          <c:order val="0"/>
          <c:tx>
            <c:strRef>
              <c:f>[1]Лист10!$A$162</c:f>
              <c:strCache>
                <c:ptCount val="1"/>
                <c:pt idx="0">
                  <c:v>Альфа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[1]Лист10!$B$161:$E$161</c:f>
              <c:strCache>
                <c:ptCount val="4"/>
                <c:pt idx="0">
                  <c:v>июн</c:v>
                </c:pt>
                <c:pt idx="1">
                  <c:v>июл</c:v>
                </c:pt>
                <c:pt idx="2">
                  <c:v>авг</c:v>
                </c:pt>
                <c:pt idx="3">
                  <c:v>сен</c:v>
                </c:pt>
              </c:strCache>
            </c:strRef>
          </c:cat>
          <c:val>
            <c:numRef>
              <c:f>[1]Лист10!$B$162:$E$162</c:f>
              <c:numCache>
                <c:formatCode>General</c:formatCode>
                <c:ptCount val="4"/>
                <c:pt idx="0">
                  <c:v>783.26020482170975</c:v>
                </c:pt>
                <c:pt idx="1">
                  <c:v>852.88635205803917</c:v>
                </c:pt>
                <c:pt idx="2">
                  <c:v>926.18688709309242</c:v>
                </c:pt>
                <c:pt idx="3">
                  <c:v>1184.3001738770652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82-4280-8F31-3B131384B356}"/>
            </c:ext>
          </c:extLst>
        </c:ser>
        <c:ser>
          <c:idx val="1"/>
          <c:order val="1"/>
          <c:tx>
            <c:strRef>
              <c:f>[1]Лист10!$A$163</c:f>
              <c:strCache>
                <c:ptCount val="1"/>
                <c:pt idx="0">
                  <c:v>Бета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[1]Лист10!$B$161:$E$161</c:f>
              <c:strCache>
                <c:ptCount val="4"/>
                <c:pt idx="0">
                  <c:v>июн</c:v>
                </c:pt>
                <c:pt idx="1">
                  <c:v>июл</c:v>
                </c:pt>
                <c:pt idx="2">
                  <c:v>авг</c:v>
                </c:pt>
                <c:pt idx="3">
                  <c:v>сен</c:v>
                </c:pt>
              </c:strCache>
            </c:strRef>
          </c:cat>
          <c:val>
            <c:numRef>
              <c:f>[1]Лист10!$B$163:$E$163</c:f>
              <c:numCache>
                <c:formatCode>General</c:formatCode>
                <c:ptCount val="4"/>
                <c:pt idx="0">
                  <c:v>545.278462208419</c:v>
                </c:pt>
                <c:pt idx="1">
                  <c:v>635.13793119849151</c:v>
                </c:pt>
                <c:pt idx="2">
                  <c:v>804.63677771952996</c:v>
                </c:pt>
                <c:pt idx="3">
                  <c:v>770.85773730633923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82-4280-8F31-3B131384B356}"/>
            </c:ext>
          </c:extLst>
        </c:ser>
        <c:ser>
          <c:idx val="2"/>
          <c:order val="2"/>
          <c:tx>
            <c:strRef>
              <c:f>[1]Лист10!$A$164</c:f>
              <c:strCache>
                <c:ptCount val="1"/>
                <c:pt idx="0">
                  <c:v>Гамма</c:v>
                </c:pt>
              </c:strCache>
            </c:strRef>
          </c:tx>
          <c:spPr>
            <a:ln w="28575" cap="rnd">
              <a:solidFill>
                <a:schemeClr val="accent3">
                  <a:tint val="69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[1]Лист10!$B$161:$E$161</c:f>
              <c:strCache>
                <c:ptCount val="4"/>
                <c:pt idx="0">
                  <c:v>июн</c:v>
                </c:pt>
                <c:pt idx="1">
                  <c:v>июл</c:v>
                </c:pt>
                <c:pt idx="2">
                  <c:v>авг</c:v>
                </c:pt>
                <c:pt idx="3">
                  <c:v>сен</c:v>
                </c:pt>
              </c:strCache>
            </c:strRef>
          </c:cat>
          <c:val>
            <c:numRef>
              <c:f>[1]Лист10!$B$164:$E$164</c:f>
              <c:numCache>
                <c:formatCode>General</c:formatCode>
                <c:ptCount val="4"/>
                <c:pt idx="0">
                  <c:v>354.90562295981118</c:v>
                </c:pt>
                <c:pt idx="1">
                  <c:v>436.50020451701357</c:v>
                </c:pt>
                <c:pt idx="2">
                  <c:v>472.38752416419487</c:v>
                </c:pt>
                <c:pt idx="3">
                  <c:v>445.05384309049708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82-4280-8F31-3B131384B356}"/>
            </c:ext>
          </c:extLst>
        </c:ser>
        <c:ser>
          <c:idx val="4"/>
          <c:order val="4"/>
          <c:tx>
            <c:strRef>
              <c:f>[1]Лист10!$A$166</c:f>
              <c:strCache>
                <c:ptCount val="1"/>
                <c:pt idx="0">
                  <c:v>Зета</c:v>
                </c:pt>
              </c:strCache>
            </c:strRef>
          </c:tx>
          <c:spPr>
            <a:ln w="28575" cap="rnd">
              <a:solidFill>
                <a:schemeClr val="accent3">
                  <a:tint val="94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[1]Лист10!$B$161:$E$161</c:f>
              <c:strCache>
                <c:ptCount val="4"/>
                <c:pt idx="0">
                  <c:v>июн</c:v>
                </c:pt>
                <c:pt idx="1">
                  <c:v>июл</c:v>
                </c:pt>
                <c:pt idx="2">
                  <c:v>авг</c:v>
                </c:pt>
                <c:pt idx="3">
                  <c:v>сен</c:v>
                </c:pt>
              </c:strCache>
            </c:strRef>
          </c:cat>
          <c:val>
            <c:numRef>
              <c:f>[1]Лист10!$B$166:$E$166</c:f>
              <c:numCache>
                <c:formatCode>General</c:formatCode>
                <c:ptCount val="4"/>
                <c:pt idx="0">
                  <c:v>401.29647510908296</c:v>
                </c:pt>
                <c:pt idx="1">
                  <c:v>481.36078455954203</c:v>
                </c:pt>
                <c:pt idx="2">
                  <c:v>501.00326714285956</c:v>
                </c:pt>
                <c:pt idx="3">
                  <c:v>601.48287045464895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E82-4280-8F31-3B131384B356}"/>
            </c:ext>
          </c:extLst>
        </c:ser>
        <c:ser>
          <c:idx val="5"/>
          <c:order val="5"/>
          <c:tx>
            <c:strRef>
              <c:f>[1]Лист10!$A$167</c:f>
              <c:strCache>
                <c:ptCount val="1"/>
                <c:pt idx="0">
                  <c:v>Лямбда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[1]Лист10!$B$161:$E$161</c:f>
              <c:strCache>
                <c:ptCount val="4"/>
                <c:pt idx="0">
                  <c:v>июн</c:v>
                </c:pt>
                <c:pt idx="1">
                  <c:v>июл</c:v>
                </c:pt>
                <c:pt idx="2">
                  <c:v>авг</c:v>
                </c:pt>
                <c:pt idx="3">
                  <c:v>сен</c:v>
                </c:pt>
              </c:strCache>
            </c:strRef>
          </c:cat>
          <c:val>
            <c:numRef>
              <c:f>[1]Лист10!$B$167:$E$167</c:f>
              <c:numCache>
                <c:formatCode>General</c:formatCode>
                <c:ptCount val="4"/>
                <c:pt idx="0">
                  <c:v>219.0450326415986</c:v>
                </c:pt>
                <c:pt idx="1">
                  <c:v>302.94177146586037</c:v>
                </c:pt>
                <c:pt idx="2">
                  <c:v>371.03371218780205</c:v>
                </c:pt>
                <c:pt idx="3">
                  <c:v>430.90862069974656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E82-4280-8F31-3B131384B356}"/>
            </c:ext>
          </c:extLst>
        </c:ser>
        <c:ser>
          <c:idx val="6"/>
          <c:order val="6"/>
          <c:tx>
            <c:strRef>
              <c:f>[1]Лист10!$A$168</c:f>
              <c:strCache>
                <c:ptCount val="1"/>
                <c:pt idx="0">
                  <c:v>Мета</c:v>
                </c:pt>
              </c:strCache>
            </c:strRef>
          </c:tx>
          <c:spPr>
            <a:ln w="28575" cap="rnd">
              <a:solidFill>
                <a:schemeClr val="accent3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bg2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[1]Лист10!$B$161:$E$161</c:f>
              <c:strCache>
                <c:ptCount val="4"/>
                <c:pt idx="0">
                  <c:v>июн</c:v>
                </c:pt>
                <c:pt idx="1">
                  <c:v>июл</c:v>
                </c:pt>
                <c:pt idx="2">
                  <c:v>авг</c:v>
                </c:pt>
                <c:pt idx="3">
                  <c:v>сен</c:v>
                </c:pt>
              </c:strCache>
            </c:strRef>
          </c:cat>
          <c:val>
            <c:numRef>
              <c:f>[1]Лист10!$B$168:$E$168</c:f>
              <c:numCache>
                <c:formatCode>General</c:formatCode>
                <c:ptCount val="4"/>
                <c:pt idx="0">
                  <c:v>139.03013836641978</c:v>
                </c:pt>
                <c:pt idx="1">
                  <c:v>154.75850291011142</c:v>
                </c:pt>
                <c:pt idx="2">
                  <c:v>200.14654882514677</c:v>
                </c:pt>
                <c:pt idx="3">
                  <c:v>211.15003586132531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E82-4280-8F31-3B131384B356}"/>
            </c:ext>
          </c:extLst>
        </c:ser>
        <c:ser>
          <c:idx val="7"/>
          <c:order val="7"/>
          <c:tx>
            <c:strRef>
              <c:f>[1]Лист10!$A$169</c:f>
              <c:strCache>
                <c:ptCount val="1"/>
                <c:pt idx="0">
                  <c:v>Омега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[1]Лист10!$B$161:$E$161</c:f>
              <c:strCache>
                <c:ptCount val="4"/>
                <c:pt idx="0">
                  <c:v>июн</c:v>
                </c:pt>
                <c:pt idx="1">
                  <c:v>июл</c:v>
                </c:pt>
                <c:pt idx="2">
                  <c:v>авг</c:v>
                </c:pt>
                <c:pt idx="3">
                  <c:v>сен</c:v>
                </c:pt>
              </c:strCache>
            </c:strRef>
          </c:cat>
          <c:val>
            <c:numRef>
              <c:f>[1]Лист10!$B$169:$E$169</c:f>
              <c:numCache>
                <c:formatCode>General</c:formatCode>
                <c:ptCount val="4"/>
                <c:pt idx="0">
                  <c:v>1161.406450242129</c:v>
                </c:pt>
                <c:pt idx="1">
                  <c:v>966.72163130874424</c:v>
                </c:pt>
                <c:pt idx="2">
                  <c:v>558.14420082189781</c:v>
                </c:pt>
                <c:pt idx="3">
                  <c:v>657.44300267999313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E82-4280-8F31-3B131384B356}"/>
            </c:ext>
          </c:extLst>
        </c:ser>
        <c:ser>
          <c:idx val="8"/>
          <c:order val="8"/>
          <c:tx>
            <c:strRef>
              <c:f>[1]Лист10!$A$170</c:f>
              <c:strCache>
                <c:ptCount val="1"/>
                <c:pt idx="0">
                  <c:v>Псилон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[1]Лист10!$B$161:$E$161</c:f>
              <c:strCache>
                <c:ptCount val="4"/>
                <c:pt idx="0">
                  <c:v>июн</c:v>
                </c:pt>
                <c:pt idx="1">
                  <c:v>июл</c:v>
                </c:pt>
                <c:pt idx="2">
                  <c:v>авг</c:v>
                </c:pt>
                <c:pt idx="3">
                  <c:v>сен</c:v>
                </c:pt>
              </c:strCache>
            </c:strRef>
          </c:cat>
          <c:val>
            <c:numRef>
              <c:f>[1]Лист10!$B$170:$E$170</c:f>
              <c:numCache>
                <c:formatCode>General</c:formatCode>
                <c:ptCount val="4"/>
                <c:pt idx="0">
                  <c:v>703.85513278404585</c:v>
                </c:pt>
                <c:pt idx="1">
                  <c:v>759.52337530082127</c:v>
                </c:pt>
                <c:pt idx="2">
                  <c:v>798.27326829953938</c:v>
                </c:pt>
                <c:pt idx="3">
                  <c:v>895.24515007198272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E82-4280-8F31-3B131384B356}"/>
            </c:ext>
          </c:extLst>
        </c:ser>
        <c:ser>
          <c:idx val="9"/>
          <c:order val="9"/>
          <c:tx>
            <c:strRef>
              <c:f>[1]Лист10!$A$171</c:f>
              <c:strCache>
                <c:ptCount val="1"/>
                <c:pt idx="0">
                  <c:v>Сигма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[1]Лист10!$B$161:$E$161</c:f>
              <c:strCache>
                <c:ptCount val="4"/>
                <c:pt idx="0">
                  <c:v>июн</c:v>
                </c:pt>
                <c:pt idx="1">
                  <c:v>июл</c:v>
                </c:pt>
                <c:pt idx="2">
                  <c:v>авг</c:v>
                </c:pt>
                <c:pt idx="3">
                  <c:v>сен</c:v>
                </c:pt>
              </c:strCache>
            </c:strRef>
          </c:cat>
          <c:val>
            <c:numRef>
              <c:f>[1]Лист10!$B$171:$E$171</c:f>
              <c:numCache>
                <c:formatCode>General</c:formatCode>
                <c:ptCount val="4"/>
                <c:pt idx="0">
                  <c:v>402.99727899568541</c:v>
                </c:pt>
                <c:pt idx="1">
                  <c:v>414.2897922051252</c:v>
                </c:pt>
                <c:pt idx="2">
                  <c:v>462.11007061065072</c:v>
                </c:pt>
                <c:pt idx="3">
                  <c:v>607.81315395129388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E82-4280-8F31-3B131384B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80831"/>
        <c:axId val="1846724575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[1]Лист10!$A$165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3">
                        <a:tint val="8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[1]Лист10!$B$161:$E$161</c15:sqref>
                        </c15:formulaRef>
                      </c:ext>
                    </c:extLst>
                    <c:strCache>
                      <c:ptCount val="4"/>
                      <c:pt idx="0">
                        <c:v>июн</c:v>
                      </c:pt>
                      <c:pt idx="1">
                        <c:v>июл</c:v>
                      </c:pt>
                      <c:pt idx="2">
                        <c:v>авг</c:v>
                      </c:pt>
                      <c:pt idx="3">
                        <c:v>сен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[1]Лист10!$B$165:$E$165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7530.2510177745944</c:v>
                      </c:pt>
                      <c:pt idx="1">
                        <c:v>7424.0435714263367</c:v>
                      </c:pt>
                      <c:pt idx="2">
                        <c:v>7571.2892587440037</c:v>
                      </c:pt>
                      <c:pt idx="3">
                        <c:v>8792.7127226988559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9E82-4280-8F31-3B131384B356}"/>
                  </c:ext>
                </c:extLst>
              </c15:ser>
            </c15:filteredLineSeries>
          </c:ext>
        </c:extLst>
      </c:lineChart>
      <c:catAx>
        <c:axId val="62980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46724575"/>
        <c:crosses val="autoZero"/>
        <c:auto val="1"/>
        <c:lblAlgn val="ctr"/>
        <c:lblOffset val="100"/>
        <c:noMultiLvlLbl val="0"/>
      </c:catAx>
      <c:valAx>
        <c:axId val="1846724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98083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8E2C8-746C-4F93-94FA-ABF7015EC18F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96328-1036-4D65-8558-D76DA22A7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116DD-6A9F-30F1-4D6E-182AB107E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DCC85-718A-2A9F-CE8C-981C6B3F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0AF48-B15E-C05D-46D7-13A8F85C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1B9633-6062-4BE5-A602-A845543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4C0C44-6BD9-2BB2-E6A6-86BF78CE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F92EA-C6E4-33E7-7E7D-639E7AC2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46F8C-D2B1-CB98-DD5C-971325AAE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D81CE3-E45A-E555-7C02-1FEA2919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D5702-6FF4-6CC4-2745-5FD1B58D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69D9F-EC59-8E58-E28E-B65FC428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2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B1CE61-7770-F2EA-BE6D-11D680B45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791B1E-0C2F-23A8-0CB8-2070299C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FDD82-295C-B968-1C24-DFC7E6CA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CE31DE-8F96-6F8E-FED5-B404E467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B5D60-4746-21FF-0DDF-9BC00BCA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26F0C-EF1A-C005-21F6-0C30FC1E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A5350-D6C8-C370-2C3C-5A5A18B4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A2C27-02A9-5029-5A63-11BF131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C7DBCA-7EEC-7A98-2510-3939E5CE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80988D-D96C-3A08-EC66-E997D92A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019F9-0E6B-63E8-A1FB-A42F7D51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ED562C-347E-E05B-CA70-86D18136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F12A7-6DAF-806B-DDD9-55E8F258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4861BB-B7C0-EAA4-E425-C7E03BC1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F38D2-0D17-23FD-807D-BB2EFB30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54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F74D6-7AFC-6512-2FD4-158ECD54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1CBCB-C55E-E7B8-668D-F785B6949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6B543D-A912-541B-777A-880B642A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FAFC68-DCE4-0B33-961F-D7C9064F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50193C-DE5F-0A0D-E6BC-678B5BDD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6C20-58D7-8719-8D51-63949D7E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46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BF7EA-CE32-A538-D8FE-5D34419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BFAE65-1F09-8F35-E106-9797F7C0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6319D4-1003-3D98-AECB-CF4DE6CB8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83FF5D-CA53-EB25-4413-5461EBBA2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D9974E-2E70-25C4-AAD8-4EFB81C83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DA55BA-4AF9-E511-8DE7-F334B9CB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889EF1-08BD-D5FF-BFA0-B29B3E0B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E8BA29-F8EC-CCD2-7B95-CBBE7574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3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64683-2A14-AB07-0C8E-1B9F5799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0429C5-F8F0-3CFE-AC25-515C9124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900FF-861A-D9AA-B17B-2212BE1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B8D187-453C-16BF-EB62-215B8C5A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01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316B74-44A6-8314-4643-C48F4037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767FF-2655-E413-6680-9B8395F6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43DBFC-19E6-2484-2534-A36B09F2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0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277DB-5459-5912-4EB5-D4BBE081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D514E-79E8-9244-CF9E-9AE5D53F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F9F62F-269A-C964-371E-8AEF1F44A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85E82F-CFF4-D2B2-4222-DE409CEF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95E075-5AA5-607B-C8C4-5E207268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E7A2D-2835-F275-0F12-3EBAA31C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0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B7514-73A8-1252-CC92-B0854C40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5D838D-BC62-2705-4D16-55793FE3F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5AAB65-B4B2-D92F-B829-FAF14B016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5FBF7D-9B84-AF9A-7330-FAB01E2C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7716C4-B29A-8D65-FC80-9DC3B9BC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D56F34-F5DA-7225-F563-3E8E4F71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52EA8-F296-EB06-69A3-8889015E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8F0834-8295-3DC3-590B-98548D0D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22046-37DD-85BC-FCF7-3FEC447BA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2261-7E57-44B6-BEA7-19E6DCD7B460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334044-4437-F23B-F399-2FEB3D72C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32DB7-7675-591C-5F38-57177CF9B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4FF2-A817-42E6-B07F-90D43D498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0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CDA63-44C9-3FCF-A061-D703909C3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Анализ рекламных </a:t>
            </a:r>
            <a:r>
              <a:rPr lang="ru-RU" b="1" dirty="0">
                <a:solidFill>
                  <a:srgbClr val="000000"/>
                </a:solidFill>
                <a:latin typeface="Roboto" panose="02000000000000000000" pitchFamily="2" charset="0"/>
              </a:rPr>
              <a:t>к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ампаний и </a:t>
            </a:r>
            <a:r>
              <a:rPr lang="ru-RU" b="1" dirty="0">
                <a:solidFill>
                  <a:srgbClr val="000000"/>
                </a:solidFill>
                <a:latin typeface="Roboto" panose="02000000000000000000" pitchFamily="2" charset="0"/>
              </a:rPr>
              <a:t>р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оста CPA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81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30C82-AD7E-CC33-975A-5F94B880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4489"/>
            <a:ext cx="10515600" cy="1325563"/>
          </a:xfrm>
        </p:spPr>
        <p:txBody>
          <a:bodyPr/>
          <a:lstStyle/>
          <a:p>
            <a:r>
              <a:rPr lang="ru-RU" dirty="0">
                <a:cs typeface="Arial" panose="020B0604020202020204" pitchFamily="34" charset="0"/>
              </a:rPr>
              <a:t>Приведение </a:t>
            </a:r>
            <a:r>
              <a:rPr lang="en-US" dirty="0">
                <a:cs typeface="Arial" panose="020B0604020202020204" pitchFamily="34" charset="0"/>
              </a:rPr>
              <a:t>CPA </a:t>
            </a:r>
            <a:r>
              <a:rPr lang="ru-RU" dirty="0">
                <a:cs typeface="Arial" panose="020B0604020202020204" pitchFamily="34" charset="0"/>
              </a:rPr>
              <a:t>к целевому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1386EBC-9718-6450-FC96-62BC9B9AE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416888"/>
              </p:ext>
            </p:extLst>
          </p:nvPr>
        </p:nvGraphicFramePr>
        <p:xfrm>
          <a:off x="636494" y="3214807"/>
          <a:ext cx="8431305" cy="1767840"/>
        </p:xfrm>
        <a:graphic>
          <a:graphicData uri="http://schemas.openxmlformats.org/drawingml/2006/table">
            <a:tbl>
              <a:tblPr/>
              <a:tblGrid>
                <a:gridCol w="3271457">
                  <a:extLst>
                    <a:ext uri="{9D8B030D-6E8A-4147-A177-3AD203B41FA5}">
                      <a16:colId xmlns:a16="http://schemas.microsoft.com/office/drawing/2014/main" val="968098712"/>
                    </a:ext>
                  </a:extLst>
                </a:gridCol>
                <a:gridCol w="2424507">
                  <a:extLst>
                    <a:ext uri="{9D8B030D-6E8A-4147-A177-3AD203B41FA5}">
                      <a16:colId xmlns:a16="http://schemas.microsoft.com/office/drawing/2014/main" val="4043353452"/>
                    </a:ext>
                  </a:extLst>
                </a:gridCol>
                <a:gridCol w="1787297">
                  <a:extLst>
                    <a:ext uri="{9D8B030D-6E8A-4147-A177-3AD203B41FA5}">
                      <a16:colId xmlns:a16="http://schemas.microsoft.com/office/drawing/2014/main" val="4251206024"/>
                    </a:ext>
                  </a:extLst>
                </a:gridCol>
                <a:gridCol w="948044">
                  <a:extLst>
                    <a:ext uri="{9D8B030D-6E8A-4147-A177-3AD203B41FA5}">
                      <a16:colId xmlns:a16="http://schemas.microsoft.com/office/drawing/2014/main" val="417057812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9948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ВКЛАДЫ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1428351,044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92,683865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0164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ДЕБЕТОВЫЕ КАРТЫ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4381926,901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286,47535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5222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ИПОТЕЧНОЕ КРЕДИТОВАНИЕ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11407946,46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495,76057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61953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КРЕДИТНЫЕ КАРТЫ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6481752,759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197,97657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851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ПОТРЕБИТЕЛЬСКОЕ КРЕДИТОВАНИЕ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26528887,47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234,3914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877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РАСЧЕТНО-КАССОВОЕ ОБСЛУЖИВАНИЕ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41448562,81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5568,0498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27964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Общий итог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207084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91677427,45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442,71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214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46D817-3ABD-7D2F-AC0A-4A9D944FAA70}"/>
              </a:ext>
            </a:extLst>
          </p:cNvPr>
          <p:cNvSpPr txBox="1"/>
          <p:nvPr/>
        </p:nvSpPr>
        <p:spPr>
          <a:xfrm>
            <a:off x="628650" y="1991082"/>
            <a:ext cx="6758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CPA </a:t>
            </a:r>
            <a:r>
              <a:rPr lang="ru-RU" sz="2400" dirty="0"/>
              <a:t>рекламных кампаний за 4 месяца</a:t>
            </a:r>
          </a:p>
        </p:txBody>
      </p:sp>
    </p:spTree>
    <p:extLst>
      <p:ext uri="{BB962C8B-B14F-4D97-AF65-F5344CB8AC3E}">
        <p14:creationId xmlns:p14="http://schemas.microsoft.com/office/powerpoint/2010/main" val="177273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19766-E364-7C58-65EC-1B138979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Целевое </a:t>
            </a:r>
            <a:r>
              <a:rPr lang="en-US" dirty="0"/>
              <a:t>CPA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1AF642D-33E6-106B-6481-A07121D92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88858"/>
              </p:ext>
            </p:extLst>
          </p:nvPr>
        </p:nvGraphicFramePr>
        <p:xfrm>
          <a:off x="838200" y="2034988"/>
          <a:ext cx="7740091" cy="4003639"/>
        </p:xfrm>
        <a:graphic>
          <a:graphicData uri="http://schemas.openxmlformats.org/drawingml/2006/table">
            <a:tbl>
              <a:tblPr/>
              <a:tblGrid>
                <a:gridCol w="1673533">
                  <a:extLst>
                    <a:ext uri="{9D8B030D-6E8A-4147-A177-3AD203B41FA5}">
                      <a16:colId xmlns:a16="http://schemas.microsoft.com/office/drawing/2014/main" val="3189602921"/>
                    </a:ext>
                  </a:extLst>
                </a:gridCol>
                <a:gridCol w="2980981">
                  <a:extLst>
                    <a:ext uri="{9D8B030D-6E8A-4147-A177-3AD203B41FA5}">
                      <a16:colId xmlns:a16="http://schemas.microsoft.com/office/drawing/2014/main" val="1584458782"/>
                    </a:ext>
                  </a:extLst>
                </a:gridCol>
                <a:gridCol w="1503565">
                  <a:extLst>
                    <a:ext uri="{9D8B030D-6E8A-4147-A177-3AD203B41FA5}">
                      <a16:colId xmlns:a16="http://schemas.microsoft.com/office/drawing/2014/main" val="3259587801"/>
                    </a:ext>
                  </a:extLst>
                </a:gridCol>
                <a:gridCol w="1582012">
                  <a:extLst>
                    <a:ext uri="{9D8B030D-6E8A-4147-A177-3AD203B41FA5}">
                      <a16:colId xmlns:a16="http://schemas.microsoft.com/office/drawing/2014/main" val="1990068622"/>
                    </a:ext>
                  </a:extLst>
                </a:gridCol>
              </a:tblGrid>
              <a:tr h="632699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512663"/>
                  </a:ext>
                </a:extLst>
              </a:tr>
              <a:tr h="311164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ВКЛАДЫ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1428351,044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92,683865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659405"/>
                  </a:ext>
                </a:extLst>
              </a:tr>
              <a:tr h="311164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ДЕБЕТОВЫЕ КАРТЫ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4381926,901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286,47535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039615"/>
                  </a:ext>
                </a:extLst>
              </a:tr>
              <a:tr h="622327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ИПОТЕЧНОЕ КРЕДИТОВАНИЕ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11407946,46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495,76057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6233"/>
                  </a:ext>
                </a:extLst>
              </a:tr>
              <a:tr h="311164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КРЕДИТНЫЕ КАРТЫ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6481752,759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197,97657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806099"/>
                  </a:ext>
                </a:extLst>
              </a:tr>
              <a:tr h="622327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ПОТРЕБИТЕЛЬСКОЕ КРЕДИТОВАНИЕ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26528887,47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234,3914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842035"/>
                  </a:ext>
                </a:extLst>
              </a:tr>
              <a:tr h="8816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РАСЧЕТНО-КАССОВОЕ ОБСЛУЖИВАНИЕ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50695,60207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41511309,4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818,8345283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257174"/>
                  </a:ext>
                </a:extLst>
              </a:tr>
              <a:tr h="311164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Общий итог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250335,6021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91740174,04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366,4687455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65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78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E819F-ADBB-1F4F-CEF3-79F755ED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0"/>
            <a:ext cx="10874188" cy="1325563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Обзор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5E4D1-EF99-67A5-96DC-DD40F8758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233955"/>
            <a:ext cx="7463118" cy="12134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Период анализа: Июнь - сентябрь 2022 года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Целевое значение CPA: 380 рублей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82732-8602-0910-54AB-BDD67A148DB8}"/>
              </a:ext>
            </a:extLst>
          </p:cNvPr>
          <p:cNvSpPr txBox="1"/>
          <p:nvPr/>
        </p:nvSpPr>
        <p:spPr>
          <a:xfrm>
            <a:off x="376518" y="2659559"/>
            <a:ext cx="82385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Анализ Роста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C21E5B-E847-6637-C62B-735045FF2736}"/>
              </a:ext>
            </a:extLst>
          </p:cNvPr>
          <p:cNvSpPr txBox="1"/>
          <p:nvPr/>
        </p:nvSpPr>
        <p:spPr>
          <a:xfrm>
            <a:off x="376518" y="3641194"/>
            <a:ext cx="3442447" cy="277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Тренд роста CPA:</a:t>
            </a:r>
          </a:p>
          <a:p>
            <a:pPr>
              <a:lnSpc>
                <a:spcPct val="20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Июнь: 514 рублей</a:t>
            </a:r>
          </a:p>
          <a:p>
            <a:pPr>
              <a:lnSpc>
                <a:spcPct val="20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Июль: 597 рублей</a:t>
            </a:r>
          </a:p>
          <a:p>
            <a:pPr>
              <a:lnSpc>
                <a:spcPct val="20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Август: 643 рублей</a:t>
            </a:r>
          </a:p>
          <a:p>
            <a:pPr>
              <a:lnSpc>
                <a:spcPct val="200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Сентябрь: 708 рублей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286795-F156-F053-9C3A-DDD98193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464" y="3723090"/>
            <a:ext cx="7621889" cy="28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4CCE2-B69D-46D6-5BE1-9936B314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174032"/>
            <a:ext cx="10175630" cy="1108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Причины</a:t>
            </a:r>
            <a:r>
              <a:rPr lang="en-US" sz="4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en-US" sz="4000" b="1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</a:t>
            </a:r>
            <a:r>
              <a:rPr lang="en-US" sz="4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0B035-A14F-DAE1-073B-E7A5B58D9D49}"/>
              </a:ext>
            </a:extLst>
          </p:cNvPr>
          <p:cNvSpPr txBox="1"/>
          <p:nvPr/>
        </p:nvSpPr>
        <p:spPr>
          <a:xfrm>
            <a:off x="1084384" y="145587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Сезонность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Сезонные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факторы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ситуация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рынке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могли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привести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к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увеличению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спроса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и,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следствие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к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росту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CPA.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Так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конкурентов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ситуация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схожая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B685D50-7DDB-08C9-6E6C-D42C38733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251539"/>
              </p:ext>
            </p:extLst>
          </p:nvPr>
        </p:nvGraphicFramePr>
        <p:xfrm>
          <a:off x="835154" y="2405149"/>
          <a:ext cx="10515595" cy="3899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277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326106-976E-C552-C325-5CC6E3C2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Причины роста CPA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3D77E-36BC-7956-CF1E-A365E23A46B8}"/>
              </a:ext>
            </a:extLst>
          </p:cNvPr>
          <p:cNvSpPr txBox="1"/>
          <p:nvPr/>
        </p:nvSpPr>
        <p:spPr>
          <a:xfrm>
            <a:off x="1008185" y="1200284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Неудачно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подобранная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кампания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A40C7-15EE-590B-DE02-45DA3C383B59}"/>
              </a:ext>
            </a:extLst>
          </p:cNvPr>
          <p:cNvSpPr txBox="1"/>
          <p:nvPr/>
        </p:nvSpPr>
        <p:spPr>
          <a:xfrm>
            <a:off x="504265" y="5269947"/>
            <a:ext cx="9699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График показывает изменения показателей по сравнению с предыдущим месяцем. В августе и сентябре расходы на рекламу снизились, что сказалось на остальных метриках</a:t>
            </a:r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2D7BF238-4D3E-3CAC-53CE-40FB5AA9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9618"/>
              </p:ext>
            </p:extLst>
          </p:nvPr>
        </p:nvGraphicFramePr>
        <p:xfrm>
          <a:off x="668214" y="2312127"/>
          <a:ext cx="10515601" cy="2425861"/>
        </p:xfrm>
        <a:graphic>
          <a:graphicData uri="http://schemas.openxmlformats.org/drawingml/2006/table">
            <a:tbl>
              <a:tblPr/>
              <a:tblGrid>
                <a:gridCol w="2468066">
                  <a:extLst>
                    <a:ext uri="{9D8B030D-6E8A-4147-A177-3AD203B41FA5}">
                      <a16:colId xmlns:a16="http://schemas.microsoft.com/office/drawing/2014/main" val="3603782138"/>
                    </a:ext>
                  </a:extLst>
                </a:gridCol>
                <a:gridCol w="519347">
                  <a:extLst>
                    <a:ext uri="{9D8B030D-6E8A-4147-A177-3AD203B41FA5}">
                      <a16:colId xmlns:a16="http://schemas.microsoft.com/office/drawing/2014/main" val="379990184"/>
                    </a:ext>
                  </a:extLst>
                </a:gridCol>
                <a:gridCol w="463201">
                  <a:extLst>
                    <a:ext uri="{9D8B030D-6E8A-4147-A177-3AD203B41FA5}">
                      <a16:colId xmlns:a16="http://schemas.microsoft.com/office/drawing/2014/main" val="814218627"/>
                    </a:ext>
                  </a:extLst>
                </a:gridCol>
                <a:gridCol w="538062">
                  <a:extLst>
                    <a:ext uri="{9D8B030D-6E8A-4147-A177-3AD203B41FA5}">
                      <a16:colId xmlns:a16="http://schemas.microsoft.com/office/drawing/2014/main" val="1368509847"/>
                    </a:ext>
                  </a:extLst>
                </a:gridCol>
                <a:gridCol w="538062">
                  <a:extLst>
                    <a:ext uri="{9D8B030D-6E8A-4147-A177-3AD203B41FA5}">
                      <a16:colId xmlns:a16="http://schemas.microsoft.com/office/drawing/2014/main" val="120859276"/>
                    </a:ext>
                  </a:extLst>
                </a:gridCol>
                <a:gridCol w="304122">
                  <a:extLst>
                    <a:ext uri="{9D8B030D-6E8A-4147-A177-3AD203B41FA5}">
                      <a16:colId xmlns:a16="http://schemas.microsoft.com/office/drawing/2014/main" val="248560793"/>
                    </a:ext>
                  </a:extLst>
                </a:gridCol>
                <a:gridCol w="573153">
                  <a:extLst>
                    <a:ext uri="{9D8B030D-6E8A-4147-A177-3AD203B41FA5}">
                      <a16:colId xmlns:a16="http://schemas.microsoft.com/office/drawing/2014/main" val="2585353937"/>
                    </a:ext>
                  </a:extLst>
                </a:gridCol>
                <a:gridCol w="538062">
                  <a:extLst>
                    <a:ext uri="{9D8B030D-6E8A-4147-A177-3AD203B41FA5}">
                      <a16:colId xmlns:a16="http://schemas.microsoft.com/office/drawing/2014/main" val="1483613473"/>
                    </a:ext>
                  </a:extLst>
                </a:gridCol>
                <a:gridCol w="538062">
                  <a:extLst>
                    <a:ext uri="{9D8B030D-6E8A-4147-A177-3AD203B41FA5}">
                      <a16:colId xmlns:a16="http://schemas.microsoft.com/office/drawing/2014/main" val="633280021"/>
                    </a:ext>
                  </a:extLst>
                </a:gridCol>
                <a:gridCol w="315818">
                  <a:extLst>
                    <a:ext uri="{9D8B030D-6E8A-4147-A177-3AD203B41FA5}">
                      <a16:colId xmlns:a16="http://schemas.microsoft.com/office/drawing/2014/main" val="2502494846"/>
                    </a:ext>
                  </a:extLst>
                </a:gridCol>
                <a:gridCol w="573153">
                  <a:extLst>
                    <a:ext uri="{9D8B030D-6E8A-4147-A177-3AD203B41FA5}">
                      <a16:colId xmlns:a16="http://schemas.microsoft.com/office/drawing/2014/main" val="2588433068"/>
                    </a:ext>
                  </a:extLst>
                </a:gridCol>
                <a:gridCol w="538062">
                  <a:extLst>
                    <a:ext uri="{9D8B030D-6E8A-4147-A177-3AD203B41FA5}">
                      <a16:colId xmlns:a16="http://schemas.microsoft.com/office/drawing/2014/main" val="2739592882"/>
                    </a:ext>
                  </a:extLst>
                </a:gridCol>
                <a:gridCol w="538062">
                  <a:extLst>
                    <a:ext uri="{9D8B030D-6E8A-4147-A177-3AD203B41FA5}">
                      <a16:colId xmlns:a16="http://schemas.microsoft.com/office/drawing/2014/main" val="401849739"/>
                    </a:ext>
                  </a:extLst>
                </a:gridCol>
                <a:gridCol w="304122">
                  <a:extLst>
                    <a:ext uri="{9D8B030D-6E8A-4147-A177-3AD203B41FA5}">
                      <a16:colId xmlns:a16="http://schemas.microsoft.com/office/drawing/2014/main" val="4259776066"/>
                    </a:ext>
                  </a:extLst>
                </a:gridCol>
                <a:gridCol w="655032">
                  <a:extLst>
                    <a:ext uri="{9D8B030D-6E8A-4147-A177-3AD203B41FA5}">
                      <a16:colId xmlns:a16="http://schemas.microsoft.com/office/drawing/2014/main" val="3919565071"/>
                    </a:ext>
                  </a:extLst>
                </a:gridCol>
                <a:gridCol w="538062">
                  <a:extLst>
                    <a:ext uri="{9D8B030D-6E8A-4147-A177-3AD203B41FA5}">
                      <a16:colId xmlns:a16="http://schemas.microsoft.com/office/drawing/2014/main" val="1530138280"/>
                    </a:ext>
                  </a:extLst>
                </a:gridCol>
                <a:gridCol w="573153">
                  <a:extLst>
                    <a:ext uri="{9D8B030D-6E8A-4147-A177-3AD203B41FA5}">
                      <a16:colId xmlns:a16="http://schemas.microsoft.com/office/drawing/2014/main" val="1179071219"/>
                    </a:ext>
                  </a:extLst>
                </a:gridCol>
              </a:tblGrid>
              <a:tr h="336408"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столбцов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05704"/>
                  </a:ext>
                </a:extLst>
              </a:tr>
              <a:tr h="336408"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Conversions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Shows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08571"/>
                  </a:ext>
                </a:extLst>
              </a:tr>
              <a:tr h="17850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83610"/>
                  </a:ext>
                </a:extLst>
              </a:tr>
              <a:tr h="17850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ВКЛАДЫ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8,89%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-7,28%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-84,41%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25,85%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-79,89%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24,75%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37,26%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-72,71%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10,07%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-82,38%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40463"/>
                  </a:ext>
                </a:extLst>
              </a:tr>
              <a:tr h="17850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ДЕБЕТОВЫЕ КАРТЫ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4,28%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9,10%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-59,97%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125,02%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-22,57%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-62,85%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82,96%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-9,51%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-60,76%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2311,70%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-55,36%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-56,16%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288"/>
                  </a:ext>
                </a:extLst>
              </a:tr>
              <a:tr h="178502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ИПОТЕЧНОЕ КРЕДИТОВАНИЕ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75,89%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30,41%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-60,71%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63,05%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3,70%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-52,22%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74,56%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-6,12%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-54,59%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2366,00%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-92,52%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595,98%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9083"/>
                  </a:ext>
                </a:extLst>
              </a:tr>
              <a:tr h="33640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КРЕДИТНЫЕ КАРТЫ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108,88%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-21,94%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-72,77%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199,22%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-53,70%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-70,43%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162,80%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-49,75%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-68,90%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149,20%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-65,56%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-62,06%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57430"/>
                  </a:ext>
                </a:extLst>
              </a:tr>
              <a:tr h="33640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ПОТРЕБИТЕЛЬСКОЕ КРЕДИТОВАНИЕ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-12,02%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-18,54%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-66,08%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-43,03%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-20,32%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-64,83%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-40,21%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-29,65%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-59,92%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-77,57%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-60,93%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-73,32%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644810"/>
                  </a:ext>
                </a:extLst>
              </a:tr>
              <a:tr h="34327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РАСЧЕТНО-КАССОВОЕ ОБСЛУЖИВАНИЕ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28,58%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-28,38%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-65,11%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55,21%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64,08%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-59,84%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47,44%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29,69%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-54,62%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31,09%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83,55%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-58,10%</a:t>
                      </a:r>
                    </a:p>
                  </a:txBody>
                  <a:tcPr marL="6865" marR="6865" marT="6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06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00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A3F9625-1D96-8D9D-F584-301D0B2BD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85183"/>
              </p:ext>
            </p:extLst>
          </p:nvPr>
        </p:nvGraphicFramePr>
        <p:xfrm>
          <a:off x="735105" y="1172527"/>
          <a:ext cx="9672916" cy="3578486"/>
        </p:xfrm>
        <a:graphic>
          <a:graphicData uri="http://schemas.openxmlformats.org/drawingml/2006/table">
            <a:tbl>
              <a:tblPr/>
              <a:tblGrid>
                <a:gridCol w="2873570">
                  <a:extLst>
                    <a:ext uri="{9D8B030D-6E8A-4147-A177-3AD203B41FA5}">
                      <a16:colId xmlns:a16="http://schemas.microsoft.com/office/drawing/2014/main" val="808094880"/>
                    </a:ext>
                  </a:extLst>
                </a:gridCol>
                <a:gridCol w="1735581">
                  <a:extLst>
                    <a:ext uri="{9D8B030D-6E8A-4147-A177-3AD203B41FA5}">
                      <a16:colId xmlns:a16="http://schemas.microsoft.com/office/drawing/2014/main" val="238646506"/>
                    </a:ext>
                  </a:extLst>
                </a:gridCol>
                <a:gridCol w="1735581">
                  <a:extLst>
                    <a:ext uri="{9D8B030D-6E8A-4147-A177-3AD203B41FA5}">
                      <a16:colId xmlns:a16="http://schemas.microsoft.com/office/drawing/2014/main" val="3116162220"/>
                    </a:ext>
                  </a:extLst>
                </a:gridCol>
                <a:gridCol w="1592603">
                  <a:extLst>
                    <a:ext uri="{9D8B030D-6E8A-4147-A177-3AD203B41FA5}">
                      <a16:colId xmlns:a16="http://schemas.microsoft.com/office/drawing/2014/main" val="1886063449"/>
                    </a:ext>
                  </a:extLst>
                </a:gridCol>
                <a:gridCol w="1735581">
                  <a:extLst>
                    <a:ext uri="{9D8B030D-6E8A-4147-A177-3AD203B41FA5}">
                      <a16:colId xmlns:a16="http://schemas.microsoft.com/office/drawing/2014/main" val="1407154776"/>
                    </a:ext>
                  </a:extLst>
                </a:gridCol>
              </a:tblGrid>
              <a:tr h="48394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68859"/>
                  </a:ext>
                </a:extLst>
              </a:tr>
              <a:tr h="2225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344869"/>
                  </a:ext>
                </a:extLst>
              </a:tr>
              <a:tr h="40717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РАСЧЕТНО-КАССОВОЕ ОБСЛУЖИВАНИЕ</a:t>
                      </a:r>
                      <a:endParaRPr lang="ru-RU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0,946379314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0,784006612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0,34220097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0,297342338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39794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cpm_banner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887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01074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Retargeting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7773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32921"/>
                  </a:ext>
                </a:extLst>
              </a:tr>
              <a:tr h="2225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image_ad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887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355"/>
                  </a:ext>
                </a:extLst>
              </a:tr>
              <a:tr h="2225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7773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  <a:endParaRPr lang="ru-RU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338289"/>
                  </a:ext>
                </a:extLst>
              </a:tr>
              <a:tr h="2225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Retargeting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7773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776872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mcbanner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887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2,09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0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08841"/>
                  </a:ext>
                </a:extLst>
              </a:tr>
              <a:tr h="2752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7773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2,09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1,49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0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9579"/>
                  </a:ext>
                </a:extLst>
              </a:tr>
              <a:tr h="2225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887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54881"/>
                  </a:ext>
                </a:extLst>
              </a:tr>
              <a:tr h="2225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7773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876452"/>
                  </a:ext>
                </a:extLst>
              </a:tr>
              <a:tr h="22255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Retargeting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7773" marR="8926" marT="89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  <a:endParaRPr lang="ru-RU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  <a:endParaRPr lang="ru-RU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</a:t>
                      </a:r>
                      <a:endParaRPr lang="ru-RU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  <a:endParaRPr lang="ru-RU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26" marR="8926" marT="89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233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5757AA-4107-615C-2962-2E937944DED1}"/>
              </a:ext>
            </a:extLst>
          </p:cNvPr>
          <p:cNvSpPr txBox="1"/>
          <p:nvPr/>
        </p:nvSpPr>
        <p:spPr>
          <a:xfrm>
            <a:off x="981075" y="5248275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Рекламные кампании по категории «</a:t>
            </a:r>
            <a:r>
              <a:rPr lang="ru-RU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расчетно-кассовое обслуживание» самые дорогие. При этом в таблице мы наблюдаем очень низкий коэффициент конверсий, что может говорить о некорректной работе сайта. Также не используется </a:t>
            </a:r>
            <a:r>
              <a:rPr lang="ru-RU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автотаргетинг</a:t>
            </a:r>
            <a:r>
              <a:rPr lang="ru-RU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При этом самый большой коэффициент конверсий, у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mc_banner</a:t>
            </a:r>
            <a:r>
              <a:rPr lang="ru-RU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с небольшим бюджетом</a:t>
            </a:r>
            <a:endParaRPr lang="ru-RU" sz="3200" i="0" u="none" strike="noStrike" dirty="0"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FB636-1170-9682-287C-F05C27FB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3" y="188790"/>
            <a:ext cx="10515600" cy="735106"/>
          </a:xfrm>
        </p:spPr>
        <p:txBody>
          <a:bodyPr/>
          <a:lstStyle/>
          <a:p>
            <a:r>
              <a:rPr lang="ru-RU" dirty="0"/>
              <a:t>Расчетно-кассовое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114257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91505-CAE6-CD73-8F6F-5477855A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6" y="0"/>
            <a:ext cx="10515600" cy="1325563"/>
          </a:xfrm>
        </p:spPr>
        <p:txBody>
          <a:bodyPr/>
          <a:lstStyle/>
          <a:p>
            <a:r>
              <a:rPr lang="ru-RU" dirty="0"/>
              <a:t>Вклады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5BC872F-CFDB-D8A1-7210-063A6FEDD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20350"/>
              </p:ext>
            </p:extLst>
          </p:nvPr>
        </p:nvGraphicFramePr>
        <p:xfrm>
          <a:off x="466163" y="1132420"/>
          <a:ext cx="10901083" cy="3911844"/>
        </p:xfrm>
        <a:graphic>
          <a:graphicData uri="http://schemas.openxmlformats.org/drawingml/2006/table">
            <a:tbl>
              <a:tblPr/>
              <a:tblGrid>
                <a:gridCol w="1640741">
                  <a:extLst>
                    <a:ext uri="{9D8B030D-6E8A-4147-A177-3AD203B41FA5}">
                      <a16:colId xmlns:a16="http://schemas.microsoft.com/office/drawing/2014/main" val="4067496358"/>
                    </a:ext>
                  </a:extLst>
                </a:gridCol>
                <a:gridCol w="1754396">
                  <a:extLst>
                    <a:ext uri="{9D8B030D-6E8A-4147-A177-3AD203B41FA5}">
                      <a16:colId xmlns:a16="http://schemas.microsoft.com/office/drawing/2014/main" val="174127315"/>
                    </a:ext>
                  </a:extLst>
                </a:gridCol>
                <a:gridCol w="715683">
                  <a:extLst>
                    <a:ext uri="{9D8B030D-6E8A-4147-A177-3AD203B41FA5}">
                      <a16:colId xmlns:a16="http://schemas.microsoft.com/office/drawing/2014/main" val="729179302"/>
                    </a:ext>
                  </a:extLst>
                </a:gridCol>
                <a:gridCol w="837876">
                  <a:extLst>
                    <a:ext uri="{9D8B030D-6E8A-4147-A177-3AD203B41FA5}">
                      <a16:colId xmlns:a16="http://schemas.microsoft.com/office/drawing/2014/main" val="4119480144"/>
                    </a:ext>
                  </a:extLst>
                </a:gridCol>
                <a:gridCol w="628403">
                  <a:extLst>
                    <a:ext uri="{9D8B030D-6E8A-4147-A177-3AD203B41FA5}">
                      <a16:colId xmlns:a16="http://schemas.microsoft.com/office/drawing/2014/main" val="680375285"/>
                    </a:ext>
                  </a:extLst>
                </a:gridCol>
                <a:gridCol w="890240">
                  <a:extLst>
                    <a:ext uri="{9D8B030D-6E8A-4147-A177-3AD203B41FA5}">
                      <a16:colId xmlns:a16="http://schemas.microsoft.com/office/drawing/2014/main" val="1145969237"/>
                    </a:ext>
                  </a:extLst>
                </a:gridCol>
                <a:gridCol w="1134618">
                  <a:extLst>
                    <a:ext uri="{9D8B030D-6E8A-4147-A177-3AD203B41FA5}">
                      <a16:colId xmlns:a16="http://schemas.microsoft.com/office/drawing/2014/main" val="908076898"/>
                    </a:ext>
                  </a:extLst>
                </a:gridCol>
                <a:gridCol w="872784">
                  <a:extLst>
                    <a:ext uri="{9D8B030D-6E8A-4147-A177-3AD203B41FA5}">
                      <a16:colId xmlns:a16="http://schemas.microsoft.com/office/drawing/2014/main" val="473762075"/>
                    </a:ext>
                  </a:extLst>
                </a:gridCol>
                <a:gridCol w="2426342">
                  <a:extLst>
                    <a:ext uri="{9D8B030D-6E8A-4147-A177-3AD203B41FA5}">
                      <a16:colId xmlns:a16="http://schemas.microsoft.com/office/drawing/2014/main" val="1170621984"/>
                    </a:ext>
                  </a:extLst>
                </a:gridCol>
              </a:tblGrid>
              <a:tr h="15737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378503"/>
                  </a:ext>
                </a:extLst>
              </a:tr>
              <a:tr h="16203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83533"/>
                  </a:ext>
                </a:extLst>
              </a:tr>
              <a:tr h="16203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ВКЛАДЫ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6,03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C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5,22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8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D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3,72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24,75%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37,26%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-72,71%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08970"/>
                  </a:ext>
                </a:extLst>
              </a:tr>
              <a:tr h="16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Networks</a:t>
                      </a:r>
                    </a:p>
                  </a:txBody>
                  <a:tcPr marL="87066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6,03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C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5,35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4,96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3,94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D5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16,58%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30,21%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-73,33%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119588"/>
                  </a:ext>
                </a:extLst>
              </a:tr>
              <a:tr h="16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174131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6,21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5,54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5,03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CA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4,14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15,10%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45,41%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-75,41%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607726"/>
                  </a:ext>
                </a:extLst>
              </a:tr>
              <a:tr h="16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image_ad</a:t>
                      </a:r>
                    </a:p>
                  </a:txBody>
                  <a:tcPr marL="261197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529580"/>
                  </a:ext>
                </a:extLst>
              </a:tr>
              <a:tr h="16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261197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6,21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5,54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5,03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CA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4,15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15,10%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45,41%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-75,42%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780971"/>
                  </a:ext>
                </a:extLst>
              </a:tr>
              <a:tr h="199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Retargeting</a:t>
                      </a:r>
                    </a:p>
                  </a:txBody>
                  <a:tcPr marL="174131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4,42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D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4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24,68%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-46,41%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-44,85%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159005"/>
                  </a:ext>
                </a:extLst>
              </a:tr>
              <a:tr h="16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cpm_banner</a:t>
                      </a:r>
                    </a:p>
                  </a:txBody>
                  <a:tcPr marL="261197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653871"/>
                  </a:ext>
                </a:extLst>
              </a:tr>
              <a:tr h="16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261197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4,42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D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D4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24,68%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-46,41%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-44,85%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207485"/>
                  </a:ext>
                </a:extLst>
              </a:tr>
              <a:tr h="305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87066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3,92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3,77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7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3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137,85%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-67,85%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523424"/>
                  </a:ext>
                </a:extLst>
              </a:tr>
              <a:tr h="16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Autotargeting</a:t>
                      </a:r>
                    </a:p>
                  </a:txBody>
                  <a:tcPr marL="174131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364014"/>
                  </a:ext>
                </a:extLst>
              </a:tr>
              <a:tr h="1620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261197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66740"/>
                  </a:ext>
                </a:extLst>
              </a:tr>
              <a:tr h="305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174131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3,92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3,77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7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3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137,85%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-67,85%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44744"/>
                  </a:ext>
                </a:extLst>
              </a:tr>
              <a:tr h="305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261197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3,92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3,77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7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2,56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3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137,85%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-67,85%</a:t>
                      </a:r>
                    </a:p>
                  </a:txBody>
                  <a:tcPr marL="5804" marR="5804" marT="58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0062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371158-6829-5C6F-530B-D5A6717CBAD7}"/>
              </a:ext>
            </a:extLst>
          </p:cNvPr>
          <p:cNvSpPr txBox="1"/>
          <p:nvPr/>
        </p:nvSpPr>
        <p:spPr>
          <a:xfrm>
            <a:off x="1219200" y="5316071"/>
            <a:ext cx="7718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кампаний по категории «вклады» самый низкий </a:t>
            </a:r>
            <a:r>
              <a:rPr lang="en-US" dirty="0"/>
              <a:t>CPA</a:t>
            </a:r>
            <a:r>
              <a:rPr lang="ru-RU" dirty="0"/>
              <a:t>, но в сентябре и он растет. Очень сильно снижен бюджет, особенно на кампании в соцсетях, которые приносили большую часть конверсий. Не настроен </a:t>
            </a:r>
            <a:r>
              <a:rPr lang="ru-RU" dirty="0" err="1"/>
              <a:t>автотаргетинг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7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E91CF-907D-FE1A-8F94-18917CDA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2" y="1"/>
            <a:ext cx="10515600" cy="735106"/>
          </a:xfrm>
        </p:spPr>
        <p:txBody>
          <a:bodyPr/>
          <a:lstStyle/>
          <a:p>
            <a:r>
              <a:rPr lang="ru-RU" dirty="0"/>
              <a:t>Кредитные карты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25F9E96-FD82-6CFF-1C46-82AA8D794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94743"/>
              </p:ext>
            </p:extLst>
          </p:nvPr>
        </p:nvGraphicFramePr>
        <p:xfrm>
          <a:off x="309282" y="859568"/>
          <a:ext cx="9516036" cy="3252915"/>
        </p:xfrm>
        <a:graphic>
          <a:graphicData uri="http://schemas.openxmlformats.org/drawingml/2006/table">
            <a:tbl>
              <a:tblPr/>
              <a:tblGrid>
                <a:gridCol w="1755119">
                  <a:extLst>
                    <a:ext uri="{9D8B030D-6E8A-4147-A177-3AD203B41FA5}">
                      <a16:colId xmlns:a16="http://schemas.microsoft.com/office/drawing/2014/main" val="3346125908"/>
                    </a:ext>
                  </a:extLst>
                </a:gridCol>
                <a:gridCol w="2495561">
                  <a:extLst>
                    <a:ext uri="{9D8B030D-6E8A-4147-A177-3AD203B41FA5}">
                      <a16:colId xmlns:a16="http://schemas.microsoft.com/office/drawing/2014/main" val="1304923415"/>
                    </a:ext>
                  </a:extLst>
                </a:gridCol>
                <a:gridCol w="2029355">
                  <a:extLst>
                    <a:ext uri="{9D8B030D-6E8A-4147-A177-3AD203B41FA5}">
                      <a16:colId xmlns:a16="http://schemas.microsoft.com/office/drawing/2014/main" val="2389768511"/>
                    </a:ext>
                  </a:extLst>
                </a:gridCol>
                <a:gridCol w="1659135">
                  <a:extLst>
                    <a:ext uri="{9D8B030D-6E8A-4147-A177-3AD203B41FA5}">
                      <a16:colId xmlns:a16="http://schemas.microsoft.com/office/drawing/2014/main" val="959678442"/>
                    </a:ext>
                  </a:extLst>
                </a:gridCol>
                <a:gridCol w="1576866">
                  <a:extLst>
                    <a:ext uri="{9D8B030D-6E8A-4147-A177-3AD203B41FA5}">
                      <a16:colId xmlns:a16="http://schemas.microsoft.com/office/drawing/2014/main" val="4277690921"/>
                    </a:ext>
                  </a:extLst>
                </a:gridCol>
              </a:tblGrid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88067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79036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КРЕДИТНЫЕ КАРТЫ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11,94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8,33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14,05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12,94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926619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Networks</a:t>
                      </a:r>
                    </a:p>
                  </a:txBody>
                  <a:tcPr marL="52520" marR="3501" marT="350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5,26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6,42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5,98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6911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105039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5,26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6,76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441514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image_ad</a:t>
                      </a:r>
                    </a:p>
                  </a:txBody>
                  <a:tcPr marL="157559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76071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157559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5,26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6,76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6,01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69702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Retargeting</a:t>
                      </a:r>
                    </a:p>
                  </a:txBody>
                  <a:tcPr marL="105039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2,17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71092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cpm_banner</a:t>
                      </a:r>
                    </a:p>
                  </a:txBody>
                  <a:tcPr marL="157559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139471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157559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2,17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506763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52520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24,34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23,04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21,11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951580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Autotargeting</a:t>
                      </a:r>
                    </a:p>
                  </a:txBody>
                  <a:tcPr marL="105039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35337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157559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084773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105039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24,34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23,04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21,11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1043"/>
                  </a:ext>
                </a:extLst>
              </a:tr>
              <a:tr h="15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157559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24,34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23,04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21,11</a:t>
                      </a:r>
                    </a:p>
                  </a:txBody>
                  <a:tcPr marL="3501" marR="3501" marT="35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7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586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0376A1-3D0D-C7C5-E5FF-6F8BF284242F}"/>
              </a:ext>
            </a:extLst>
          </p:cNvPr>
          <p:cNvSpPr txBox="1"/>
          <p:nvPr/>
        </p:nvSpPr>
        <p:spPr>
          <a:xfrm>
            <a:off x="4419600" y="4486275"/>
            <a:ext cx="6732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говорят нам об очень высоком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данной компании, при этом на диаграмме показано, что на ноутбуках пользователи совершают большее количество конверсий. Количество конверсий в соцсетях можно увеличить, добавив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Image_ad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EF5101F-FFD7-B9EE-F2C4-0F4FCFE76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82" y="4346854"/>
            <a:ext cx="3468937" cy="2084247"/>
          </a:xfrm>
        </p:spPr>
      </p:pic>
    </p:spTree>
    <p:extLst>
      <p:ext uri="{BB962C8B-B14F-4D97-AF65-F5344CB8AC3E}">
        <p14:creationId xmlns:p14="http://schemas.microsoft.com/office/powerpoint/2010/main" val="145824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20DAE-EE2B-8E7C-031E-9673907D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50" y="97732"/>
            <a:ext cx="10515600" cy="1325563"/>
          </a:xfrm>
        </p:spPr>
        <p:txBody>
          <a:bodyPr/>
          <a:lstStyle/>
          <a:p>
            <a:r>
              <a:rPr lang="ru-RU" dirty="0"/>
              <a:t>Ипотечное кредитование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6DE1E8-9177-2CD3-2969-01E009AFD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457906"/>
              </p:ext>
            </p:extLst>
          </p:nvPr>
        </p:nvGraphicFramePr>
        <p:xfrm>
          <a:off x="448693" y="1573528"/>
          <a:ext cx="10515599" cy="2256300"/>
        </p:xfrm>
        <a:graphic>
          <a:graphicData uri="http://schemas.openxmlformats.org/drawingml/2006/table">
            <a:tbl>
              <a:tblPr/>
              <a:tblGrid>
                <a:gridCol w="1832135">
                  <a:extLst>
                    <a:ext uri="{9D8B030D-6E8A-4147-A177-3AD203B41FA5}">
                      <a16:colId xmlns:a16="http://schemas.microsoft.com/office/drawing/2014/main" val="599106737"/>
                    </a:ext>
                  </a:extLst>
                </a:gridCol>
                <a:gridCol w="1073716">
                  <a:extLst>
                    <a:ext uri="{9D8B030D-6E8A-4147-A177-3AD203B41FA5}">
                      <a16:colId xmlns:a16="http://schemas.microsoft.com/office/drawing/2014/main" val="2080114314"/>
                    </a:ext>
                  </a:extLst>
                </a:gridCol>
                <a:gridCol w="409034">
                  <a:extLst>
                    <a:ext uri="{9D8B030D-6E8A-4147-A177-3AD203B41FA5}">
                      <a16:colId xmlns:a16="http://schemas.microsoft.com/office/drawing/2014/main" val="3247074306"/>
                    </a:ext>
                  </a:extLst>
                </a:gridCol>
                <a:gridCol w="543249">
                  <a:extLst>
                    <a:ext uri="{9D8B030D-6E8A-4147-A177-3AD203B41FA5}">
                      <a16:colId xmlns:a16="http://schemas.microsoft.com/office/drawing/2014/main" val="3996893680"/>
                    </a:ext>
                  </a:extLst>
                </a:gridCol>
                <a:gridCol w="511293">
                  <a:extLst>
                    <a:ext uri="{9D8B030D-6E8A-4147-A177-3AD203B41FA5}">
                      <a16:colId xmlns:a16="http://schemas.microsoft.com/office/drawing/2014/main" val="2081496927"/>
                    </a:ext>
                  </a:extLst>
                </a:gridCol>
                <a:gridCol w="1661704">
                  <a:extLst>
                    <a:ext uri="{9D8B030D-6E8A-4147-A177-3AD203B41FA5}">
                      <a16:colId xmlns:a16="http://schemas.microsoft.com/office/drawing/2014/main" val="1268729620"/>
                    </a:ext>
                  </a:extLst>
                </a:gridCol>
                <a:gridCol w="575205">
                  <a:extLst>
                    <a:ext uri="{9D8B030D-6E8A-4147-A177-3AD203B41FA5}">
                      <a16:colId xmlns:a16="http://schemas.microsoft.com/office/drawing/2014/main" val="2206142436"/>
                    </a:ext>
                  </a:extLst>
                </a:gridCol>
                <a:gridCol w="479337">
                  <a:extLst>
                    <a:ext uri="{9D8B030D-6E8A-4147-A177-3AD203B41FA5}">
                      <a16:colId xmlns:a16="http://schemas.microsoft.com/office/drawing/2014/main" val="3150599411"/>
                    </a:ext>
                  </a:extLst>
                </a:gridCol>
                <a:gridCol w="575205">
                  <a:extLst>
                    <a:ext uri="{9D8B030D-6E8A-4147-A177-3AD203B41FA5}">
                      <a16:colId xmlns:a16="http://schemas.microsoft.com/office/drawing/2014/main" val="2020913180"/>
                    </a:ext>
                  </a:extLst>
                </a:gridCol>
                <a:gridCol w="1288886">
                  <a:extLst>
                    <a:ext uri="{9D8B030D-6E8A-4147-A177-3AD203B41FA5}">
                      <a16:colId xmlns:a16="http://schemas.microsoft.com/office/drawing/2014/main" val="3375825572"/>
                    </a:ext>
                  </a:extLst>
                </a:gridCol>
                <a:gridCol w="511293">
                  <a:extLst>
                    <a:ext uri="{9D8B030D-6E8A-4147-A177-3AD203B41FA5}">
                      <a16:colId xmlns:a16="http://schemas.microsoft.com/office/drawing/2014/main" val="3522474797"/>
                    </a:ext>
                  </a:extLst>
                </a:gridCol>
                <a:gridCol w="543249">
                  <a:extLst>
                    <a:ext uri="{9D8B030D-6E8A-4147-A177-3AD203B41FA5}">
                      <a16:colId xmlns:a16="http://schemas.microsoft.com/office/drawing/2014/main" val="1309570489"/>
                    </a:ext>
                  </a:extLst>
                </a:gridCol>
                <a:gridCol w="511293">
                  <a:extLst>
                    <a:ext uri="{9D8B030D-6E8A-4147-A177-3AD203B41FA5}">
                      <a16:colId xmlns:a16="http://schemas.microsoft.com/office/drawing/2014/main" val="2807278502"/>
                    </a:ext>
                  </a:extLst>
                </a:gridCol>
              </a:tblGrid>
              <a:tr h="30250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Conversions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59534"/>
                  </a:ext>
                </a:extLst>
              </a:tr>
              <a:tr h="1605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77807"/>
                  </a:ext>
                </a:extLst>
              </a:tr>
              <a:tr h="1605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ИПОТЕЧНОЕ КРЕДИТОВАНИЕ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3865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6798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8865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3483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86915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141719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146960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70212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6,03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4,96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366245"/>
                  </a:ext>
                </a:extLst>
              </a:tr>
              <a:tr h="160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Networks</a:t>
                      </a:r>
                    </a:p>
                  </a:txBody>
                  <a:tcPr marL="92603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11736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8031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1,52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81472"/>
                  </a:ext>
                </a:extLst>
              </a:tr>
              <a:tr h="160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Autotargeting</a:t>
                      </a:r>
                    </a:p>
                  </a:txBody>
                  <a:tcPr marL="185206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90695"/>
                  </a:ext>
                </a:extLst>
              </a:tr>
              <a:tr h="160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185206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11736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7652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1,56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73454"/>
                  </a:ext>
                </a:extLst>
              </a:tr>
              <a:tr h="160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Retargeting</a:t>
                      </a:r>
                    </a:p>
                  </a:txBody>
                  <a:tcPr marL="185206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54806"/>
                  </a:ext>
                </a:extLst>
              </a:tr>
              <a:tr h="160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92603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1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E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8859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3361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86915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129983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6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146960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62181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6,03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5,41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C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039260"/>
                  </a:ext>
                </a:extLst>
              </a:tr>
              <a:tr h="160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Autotargeting</a:t>
                      </a:r>
                    </a:p>
                  </a:txBody>
                  <a:tcPr marL="185206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6719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5343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10857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8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2,47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78424"/>
                  </a:ext>
                </a:extLst>
              </a:tr>
              <a:tr h="160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185206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3858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1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6509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F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8727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3122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86915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123264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8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141617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1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51324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4,44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5,28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6,16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6,08</a:t>
                      </a:r>
                    </a:p>
                  </a:txBody>
                  <a:tcPr marL="6174" marR="6174" marT="61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818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E41FB4-178D-6743-6B4F-D95EAD5F2A75}"/>
              </a:ext>
            </a:extLst>
          </p:cNvPr>
          <p:cNvSpPr txBox="1"/>
          <p:nvPr/>
        </p:nvSpPr>
        <p:spPr>
          <a:xfrm>
            <a:off x="4507600" y="4282945"/>
            <a:ext cx="5924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данной рекламной кампании не настроены соцсети, в некоторые месяца они не используются совсем, несмотря на неплохой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Тип объявлений только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FCF4F5-4ED5-6315-BB17-0B386EB2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0" y="4130294"/>
            <a:ext cx="3840450" cy="23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2CB42-A75E-DD3F-D3CC-770C8644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Потребительское кредитование и дебетовые карты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C9448-ACF7-321C-618D-E95B33CF0DE8}"/>
              </a:ext>
            </a:extLst>
          </p:cNvPr>
          <p:cNvSpPr txBox="1"/>
          <p:nvPr/>
        </p:nvSpPr>
        <p:spPr>
          <a:xfrm>
            <a:off x="838200" y="1757082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рекламных кампаниях по категории «дебетовые карты» </a:t>
            </a:r>
            <a:r>
              <a:rPr lang="en-US" dirty="0"/>
              <a:t>CPA </a:t>
            </a:r>
            <a:r>
              <a:rPr lang="ru-RU" dirty="0"/>
              <a:t>не растет.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DF20D-D365-DA82-BF95-9D2092823739}"/>
              </a:ext>
            </a:extLst>
          </p:cNvPr>
          <p:cNvSpPr txBox="1"/>
          <p:nvPr/>
        </p:nvSpPr>
        <p:spPr>
          <a:xfrm>
            <a:off x="838200" y="3537955"/>
            <a:ext cx="4159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Потребительское кредитование кампания настроена оптимально на данный сезон.  Сокращение рекламного бюджета повлияло на сокращение количества просмотров, кликов, конверсий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6315EA9-F686-0D70-BFCF-A21EBF455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38314"/>
              </p:ext>
            </p:extLst>
          </p:nvPr>
        </p:nvGraphicFramePr>
        <p:xfrm>
          <a:off x="5410199" y="3503840"/>
          <a:ext cx="5840506" cy="1822556"/>
        </p:xfrm>
        <a:graphic>
          <a:graphicData uri="http://schemas.openxmlformats.org/drawingml/2006/table">
            <a:tbl>
              <a:tblPr/>
              <a:tblGrid>
                <a:gridCol w="1090611">
                  <a:extLst>
                    <a:ext uri="{9D8B030D-6E8A-4147-A177-3AD203B41FA5}">
                      <a16:colId xmlns:a16="http://schemas.microsoft.com/office/drawing/2014/main" val="2798252273"/>
                    </a:ext>
                  </a:extLst>
                </a:gridCol>
                <a:gridCol w="1650265">
                  <a:extLst>
                    <a:ext uri="{9D8B030D-6E8A-4147-A177-3AD203B41FA5}">
                      <a16:colId xmlns:a16="http://schemas.microsoft.com/office/drawing/2014/main" val="3264742294"/>
                    </a:ext>
                  </a:extLst>
                </a:gridCol>
                <a:gridCol w="1033210">
                  <a:extLst>
                    <a:ext uri="{9D8B030D-6E8A-4147-A177-3AD203B41FA5}">
                      <a16:colId xmlns:a16="http://schemas.microsoft.com/office/drawing/2014/main" val="2578168360"/>
                    </a:ext>
                  </a:extLst>
                </a:gridCol>
                <a:gridCol w="1033210">
                  <a:extLst>
                    <a:ext uri="{9D8B030D-6E8A-4147-A177-3AD203B41FA5}">
                      <a16:colId xmlns:a16="http://schemas.microsoft.com/office/drawing/2014/main" val="1526967565"/>
                    </a:ext>
                  </a:extLst>
                </a:gridCol>
                <a:gridCol w="1033210">
                  <a:extLst>
                    <a:ext uri="{9D8B030D-6E8A-4147-A177-3AD203B41FA5}">
                      <a16:colId xmlns:a16="http://schemas.microsoft.com/office/drawing/2014/main" val="1803371679"/>
                    </a:ext>
                  </a:extLst>
                </a:gridCol>
              </a:tblGrid>
              <a:tr h="229519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81366"/>
                  </a:ext>
                </a:extLst>
              </a:tr>
              <a:tr h="229519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621660"/>
                  </a:ext>
                </a:extLst>
              </a:tr>
              <a:tr h="229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5,86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9,04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9,24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8,92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3D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28506"/>
                  </a:ext>
                </a:extLst>
              </a:tr>
              <a:tr h="452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Autotargeting</a:t>
                      </a:r>
                    </a:p>
                  </a:txBody>
                  <a:tcPr marL="97668" marR="6511" marT="65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10,49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2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15,25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14,84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1532"/>
                  </a:ext>
                </a:extLst>
              </a:tr>
              <a:tr h="229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Phrase</a:t>
                      </a:r>
                    </a:p>
                  </a:txBody>
                  <a:tcPr marL="97668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5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9,01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9,27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7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8,97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873538"/>
                  </a:ext>
                </a:extLst>
              </a:tr>
              <a:tr h="452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Retargeting</a:t>
                      </a:r>
                    </a:p>
                  </a:txBody>
                  <a:tcPr marL="97668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2,89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9,89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6,65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1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6,19</a:t>
                      </a:r>
                    </a:p>
                  </a:txBody>
                  <a:tcPr marL="6511" marR="6511" marT="65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03366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C0F56C6-A0D8-ED27-9B8F-750C464B0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44315"/>
              </p:ext>
            </p:extLst>
          </p:nvPr>
        </p:nvGraphicFramePr>
        <p:xfrm>
          <a:off x="5410199" y="1921567"/>
          <a:ext cx="6210300" cy="59436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425479969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4557238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741203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101259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1069638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80098869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Итог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0758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июн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июл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авг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7098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ДЕБЕТОВЫЕ КАРТЫ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202,8524922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286,4753466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06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128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1117</Words>
  <Application>Microsoft Office PowerPoint</Application>
  <PresentationFormat>Широкоэкранный</PresentationFormat>
  <Paragraphs>610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Roboto</vt:lpstr>
      <vt:lpstr>Тема Office</vt:lpstr>
      <vt:lpstr>Анализ рекламных кампаний и роста CPA </vt:lpstr>
      <vt:lpstr>Обзор данных</vt:lpstr>
      <vt:lpstr>Причины роста CPA</vt:lpstr>
      <vt:lpstr>Причины роста CPA</vt:lpstr>
      <vt:lpstr>Расчетно-кассовое обслуживание</vt:lpstr>
      <vt:lpstr>Вклады</vt:lpstr>
      <vt:lpstr>Кредитные карты</vt:lpstr>
      <vt:lpstr>Ипотечное кредитование</vt:lpstr>
      <vt:lpstr>Потребительское кредитование и дебетовые карты</vt:lpstr>
      <vt:lpstr>Приведение CPA к целевому</vt:lpstr>
      <vt:lpstr>Целевое CPA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рекламных кампаний и роста CPA </dc:title>
  <dc:creator>Воропаева</dc:creator>
  <cp:lastModifiedBy>Воропаева</cp:lastModifiedBy>
  <cp:revision>6</cp:revision>
  <dcterms:created xsi:type="dcterms:W3CDTF">2023-10-09T13:58:40Z</dcterms:created>
  <dcterms:modified xsi:type="dcterms:W3CDTF">2024-03-05T21:27:54Z</dcterms:modified>
</cp:coreProperties>
</file>