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10"/>
  </p:notesMasterIdLst>
  <p:sldIdLst>
    <p:sldId id="256" r:id="rId2"/>
    <p:sldId id="258" r:id="rId3"/>
    <p:sldId id="268" r:id="rId4"/>
    <p:sldId id="259" r:id="rId5"/>
    <p:sldId id="260" r:id="rId6"/>
    <p:sldId id="261" r:id="rId7"/>
    <p:sldId id="262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61E43-9AB6-47F3-9580-423122EBAD5F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1F679-7CE8-4C92-94E3-AC4CA498D8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31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1F679-7CE8-4C92-94E3-AC4CA498D8B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90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7412-BC2D-4DB6-A243-31E3AB4E5F16}" type="datetime1">
              <a:rPr lang="ru-RU" smtClean="0"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Клименков Д.П. ИБ-116 Разработка сервиса обмена сообщениями в защищённом исполнении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64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96DA-3F79-4DB7-890C-ECA26D822CBA}" type="datetime1">
              <a:rPr lang="ru-RU" smtClean="0"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Клименков Д.П. ИБ-116 Разработка сервиса обмена сообщениями в защищённом исполнении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41889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96DA-3F79-4DB7-890C-ECA26D822CBA}" type="datetime1">
              <a:rPr lang="ru-RU" smtClean="0"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Клименков Д.П. ИБ-116 Разработка сервиса обмена сообщениями в защищённом исполнении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782521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AC04-2E69-4729-B254-951DD95E3CE7}" type="datetime1">
              <a:rPr lang="ru-RU" smtClean="0"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Клименков Д.П. ИБ-116 Разработка сервиса обмена сообщениями в защищённом исполнении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01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96DA-3F79-4DB7-890C-ECA26D822CBA}" type="datetime1">
              <a:rPr lang="ru-RU" smtClean="0"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Клименков Д.П. ИБ-116 Разработка сервиса обмена сообщениями в защищённом исполнении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63728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F133-F0B1-4C7E-8903-AA9164DA7918}" type="datetime1">
              <a:rPr lang="ru-RU" smtClean="0"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Клименков Д.П. ИБ-116 Разработка сервиса обмена сообщениями в защищённом исполнении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11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96DA-3F79-4DB7-890C-ECA26D822CBA}" type="datetime1">
              <a:rPr lang="ru-RU" smtClean="0"/>
              <a:t>31.05.2020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Клименков Д.П. ИБ-116 Разработка сервиса обмена сообщениями в защищённом исполнении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26193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96DA-3F79-4DB7-890C-ECA26D822CBA}" type="datetime1">
              <a:rPr lang="ru-RU" smtClean="0"/>
              <a:t>31.05.2020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Клименков Д.П. ИБ-116 Разработка сервиса обмена сообщениями в защищённом исполнении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66874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D4DA-B669-492D-8FC1-7E8534BD3DD8}" type="datetime1">
              <a:rPr lang="ru-RU" smtClean="0"/>
              <a:t>31.05.2020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Клименков Д.П. ИБ-116 Разработка сервиса обмена сообщениями в защищённом исполнении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61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9F4E-2AF4-46F9-AC3B-C8F0231B9616}" type="datetime1">
              <a:rPr lang="ru-RU" smtClean="0"/>
              <a:t>31.05.2020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/>
              <a:t>Клименков Д.П. ИБ-116 Разработка сервиса обмена сообщениями в защищённом исполнении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98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4096DA-3F79-4DB7-890C-ECA26D822CBA}" type="datetime1">
              <a:rPr lang="ru-RU" smtClean="0"/>
              <a:t>31.05.2020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Клименков Д.П. ИБ-116 Разработка сервиса обмена сообщениями в защищённом исполнении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791311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7E28-79B2-4652-B7E1-91901AF33C3C}" type="datetime1">
              <a:rPr lang="ru-RU" smtClean="0"/>
              <a:t>31.05.2020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Клименков Д.П. ИБ-116 Разработка сервиса обмена сообщениями в защищённом исполнении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53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4096DA-3F79-4DB7-890C-ECA26D822CBA}" type="datetime1">
              <a:rPr lang="ru-RU" smtClean="0"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Клименков Д.П. ИБ-116 Разработка сервиса обмена сообщениями в защищённом исполнении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32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927042"/>
            <a:ext cx="12192000" cy="3028616"/>
          </a:xfrm>
        </p:spPr>
        <p:txBody>
          <a:bodyPr>
            <a:noAutofit/>
          </a:bodyPr>
          <a:lstStyle/>
          <a:p>
            <a:pPr algn="r"/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доцент кафедры ИЗИ Монахов Ю.М. </a:t>
            </a: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900" dirty="0">
              <a:solidFill>
                <a:schemeClr val="tx1"/>
              </a:solidFill>
              <a:latin typeface="Times New Roman" panose="02020603050405020304" pitchFamily="18" charset="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Выполнил:</a:t>
            </a: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  <a:t>ст. гр. ИСБ-117</a:t>
            </a: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ru-RU" sz="1900" dirty="0" err="1">
                <a:solidFill>
                  <a:schemeClr val="tx1"/>
                </a:solidFill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кондратьева</a:t>
            </a: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А.И.</a:t>
            </a: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400" dirty="0">
              <a:solidFill>
                <a:prstClr val="black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400" dirty="0">
              <a:solidFill>
                <a:prstClr val="black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400" dirty="0">
              <a:solidFill>
                <a:prstClr val="black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400" dirty="0">
              <a:solidFill>
                <a:prstClr val="black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400" dirty="0">
              <a:solidFill>
                <a:prstClr val="black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400" dirty="0">
              <a:solidFill>
                <a:prstClr val="black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Владимир 2018</a:t>
            </a:r>
          </a:p>
          <a:p>
            <a:endParaRPr lang="ru-RU" sz="1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96879" y="199163"/>
            <a:ext cx="99982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Министерство образования и науки Российской Федерации </a:t>
            </a:r>
            <a:br>
              <a:rPr lang="ru-RU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  <a:t>Федеральное государственное бюджетное образовательное</a:t>
            </a:r>
            <a:br>
              <a:rPr lang="ru-RU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  <a:t>учреждение высшего образования</a:t>
            </a:r>
            <a:br>
              <a:rPr lang="ru-RU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  <a:t>"Владимирский государственный университет имени Александра</a:t>
            </a:r>
            <a:br>
              <a:rPr lang="ru-RU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Григорьевича и Николая Григорьевича Столетовых"</a:t>
            </a:r>
            <a:br>
              <a:rPr lang="ru-RU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  <a:t>(</a:t>
            </a:r>
            <a:r>
              <a:rPr lang="ru-RU" cap="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ВлГУ</a:t>
            </a:r>
            <a:r>
              <a:rPr lang="ru-RU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 Light" panose="020B0304030504040204" pitchFamily="34" charset="-120"/>
                <a:cs typeface="Times New Roman" panose="02020603050405020304" pitchFamily="18" charset="0"/>
              </a:rPr>
              <a:t>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0500" y="2289742"/>
            <a:ext cx="11811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К КУРСОВОЙ РАБОТЕ ПО ДИСЦИПЛИНЕ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«ПРИКЛАДНЫЕ АЛГОРИТМЫ»</a:t>
            </a:r>
          </a:p>
          <a:p>
            <a:pPr algn="ctr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 ТЕМЕ: «КОМПИЛЯТОР ПОДМНОЖЕСТВА </a:t>
            </a:r>
          </a:p>
          <a:p>
            <a:pPr algn="ctr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ПРОЦЕДУРНО-ОРИЕНТИРОВАННОГО ЯЗЫКА»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516" y="5100499"/>
            <a:ext cx="1990725" cy="1171575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192672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36727" y="1787857"/>
            <a:ext cx="58139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- Общие сведения</a:t>
            </a:r>
          </a:p>
          <a:p>
            <a:endParaRPr lang="ru-RU" sz="2400" dirty="0"/>
          </a:p>
          <a:p>
            <a:r>
              <a:rPr lang="ru-RU" sz="2400" dirty="0"/>
              <a:t>- Лексический анализатор</a:t>
            </a:r>
          </a:p>
          <a:p>
            <a:endParaRPr lang="ru-RU" sz="2400" dirty="0"/>
          </a:p>
          <a:p>
            <a:r>
              <a:rPr lang="ru-RU" sz="2400" dirty="0"/>
              <a:t>- Синтаксический анализатор</a:t>
            </a:r>
          </a:p>
          <a:p>
            <a:endParaRPr lang="ru-RU" sz="2400" dirty="0"/>
          </a:p>
          <a:p>
            <a:r>
              <a:rPr lang="ru-RU" sz="2400" dirty="0"/>
              <a:t>- Оптимизатор кода</a:t>
            </a:r>
          </a:p>
          <a:p>
            <a:endParaRPr lang="ru-RU" sz="2400" dirty="0"/>
          </a:p>
          <a:p>
            <a:r>
              <a:rPr lang="ru-RU" sz="2400" dirty="0"/>
              <a:t>- Генератор кода</a:t>
            </a:r>
          </a:p>
          <a:p>
            <a:endParaRPr lang="ru-RU" sz="2400" dirty="0"/>
          </a:p>
          <a:p>
            <a:r>
              <a:rPr lang="ru-RU" sz="2400" dirty="0"/>
              <a:t>- Требования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81515" y="741723"/>
            <a:ext cx="8480598" cy="10461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400" dirty="0"/>
              <a:t>План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87126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0" y="7938"/>
            <a:ext cx="5813046" cy="72003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ru-RU" dirty="0"/>
              <a:t>Общие сведения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965886" y="2212863"/>
            <a:ext cx="84783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    Текст программы реализован на языке </a:t>
            </a:r>
            <a:r>
              <a:rPr lang="en-US" sz="2000" dirty="0"/>
              <a:t>python</a:t>
            </a:r>
            <a:r>
              <a:rPr lang="ru-RU" sz="2000" dirty="0"/>
              <a:t> в интегрированной среде разработки </a:t>
            </a:r>
            <a:r>
              <a:rPr lang="en-US" sz="2000" dirty="0"/>
              <a:t>PyCharm Edy 2020.1.1</a:t>
            </a:r>
            <a:r>
              <a:rPr lang="ru-RU" sz="2000" dirty="0"/>
              <a:t>.</a:t>
            </a:r>
          </a:p>
          <a:p>
            <a:r>
              <a:rPr lang="ru-RU" sz="2000" dirty="0"/>
              <a:t>Программа состоит из 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лексического анализатора, 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синтаксического анализатора, 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оптимизатора кода</a:t>
            </a:r>
            <a:r>
              <a:rPr lang="en-US" sz="2000" dirty="0"/>
              <a:t>,</a:t>
            </a:r>
            <a:r>
              <a:rPr lang="ru-RU" sz="2000" dirty="0"/>
              <a:t> 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генератора кода. </a:t>
            </a:r>
            <a:endParaRPr lang="en-US" sz="2000" dirty="0"/>
          </a:p>
          <a:p>
            <a:r>
              <a:rPr lang="ru-RU" sz="2000" dirty="0"/>
              <a:t>    В качестве </a:t>
            </a:r>
            <a:r>
              <a:rPr lang="ru-RU" sz="2000" dirty="0" err="1"/>
              <a:t>лексера</a:t>
            </a:r>
            <a:r>
              <a:rPr lang="ru-RU" sz="2000" dirty="0"/>
              <a:t> и </a:t>
            </a:r>
            <a:r>
              <a:rPr lang="ru-RU" sz="2000" dirty="0" err="1"/>
              <a:t>парсера</a:t>
            </a:r>
            <a:r>
              <a:rPr lang="ru-RU" sz="2000" dirty="0"/>
              <a:t> используется PLY. В роли низкоуровневого языка-посредника для генерации оптимизированного кода выступает </a:t>
            </a:r>
            <a:r>
              <a:rPr lang="ru-RU" sz="2000" dirty="0" err="1"/>
              <a:t>LLVMlite</a:t>
            </a:r>
            <a:r>
              <a:rPr lang="ru-RU" sz="2000" dirty="0"/>
              <a:t>.</a:t>
            </a:r>
          </a:p>
        </p:txBody>
      </p:sp>
      <p:sp>
        <p:nvSpPr>
          <p:cNvPr id="3" name="AutoShape 2" descr="ÐÐ°ÑÑÐ¸Ð½ÐºÐ¸ Ð¿Ð¾ Ð·Ð°Ð¿ÑÐ¾ÑÑ microsoft visual stud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ÐÐ°ÑÑÐ¸Ð½ÐºÐ¸ Ð¿Ð¾ Ð·Ð°Ð¿ÑÐ¾ÑÑ microsoft visual studi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6" descr="ÐÐ°ÑÑÐ¸Ð½ÐºÐ¸ Ð¿Ð¾ Ð·Ð°Ð¿ÑÐ¾ÑÑ microsoft visual studi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98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99" y="5991"/>
            <a:ext cx="5752585" cy="711560"/>
          </a:xfrm>
        </p:spPr>
        <p:txBody>
          <a:bodyPr>
            <a:normAutofit fontScale="90000"/>
          </a:bodyPr>
          <a:lstStyle/>
          <a:p>
            <a:r>
              <a:rPr lang="ru-RU" dirty="0"/>
              <a:t>Лексический анализатор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6409039" y="5837743"/>
            <a:ext cx="2014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Символьная таблица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21" y="2159723"/>
            <a:ext cx="6315316" cy="354706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Прямоугольник 5"/>
          <p:cNvSpPr/>
          <p:nvPr/>
        </p:nvSpPr>
        <p:spPr>
          <a:xfrm>
            <a:off x="8594648" y="213066"/>
            <a:ext cx="3499694" cy="40095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latin typeface="inherit"/>
              </a:rPr>
              <a:t>class </a:t>
            </a:r>
            <a:r>
              <a:rPr lang="en-US" sz="1100" dirty="0" err="1">
                <a:latin typeface="inherit"/>
              </a:rPr>
              <a:t>Lexer</a:t>
            </a:r>
            <a:r>
              <a:rPr lang="en-US" sz="1100" dirty="0">
                <a:latin typeface="inherit"/>
              </a:rPr>
              <a:t>():</a:t>
            </a:r>
            <a:endParaRPr lang="en-US" sz="1100" dirty="0">
              <a:latin typeface="Monaco"/>
            </a:endParaRPr>
          </a:p>
          <a:p>
            <a:r>
              <a:rPr lang="en-US" sz="1100" dirty="0">
                <a:latin typeface="inherit"/>
              </a:rPr>
              <a:t>    </a:t>
            </a:r>
            <a:r>
              <a:rPr lang="en-US" sz="1100" dirty="0" err="1">
                <a:latin typeface="inherit"/>
              </a:rPr>
              <a:t>def</a:t>
            </a:r>
            <a:r>
              <a:rPr lang="en-US" sz="1100" dirty="0">
                <a:latin typeface="inherit"/>
              </a:rPr>
              <a:t> __</a:t>
            </a:r>
            <a:r>
              <a:rPr lang="en-US" sz="1100" dirty="0" err="1">
                <a:latin typeface="inherit"/>
              </a:rPr>
              <a:t>init</a:t>
            </a:r>
            <a:r>
              <a:rPr lang="en-US" sz="1100" dirty="0">
                <a:latin typeface="inherit"/>
              </a:rPr>
              <a:t>__(self):</a:t>
            </a:r>
            <a:endParaRPr lang="en-US" sz="1100" dirty="0">
              <a:latin typeface="Monaco"/>
            </a:endParaRPr>
          </a:p>
          <a:p>
            <a:r>
              <a:rPr lang="en-US" sz="1100" dirty="0">
                <a:latin typeface="inherit"/>
              </a:rPr>
              <a:t>        </a:t>
            </a:r>
            <a:r>
              <a:rPr lang="en-US" sz="1100" dirty="0" err="1">
                <a:latin typeface="inherit"/>
              </a:rPr>
              <a:t>self.lexer</a:t>
            </a:r>
            <a:r>
              <a:rPr lang="en-US" sz="1100" dirty="0">
                <a:latin typeface="inherit"/>
              </a:rPr>
              <a:t> = </a:t>
            </a:r>
            <a:r>
              <a:rPr lang="en-US" sz="1100" dirty="0" err="1">
                <a:latin typeface="inherit"/>
              </a:rPr>
              <a:t>LexerGenerator</a:t>
            </a:r>
            <a:r>
              <a:rPr lang="en-US" sz="1100" dirty="0">
                <a:latin typeface="inherit"/>
              </a:rPr>
              <a:t>()</a:t>
            </a:r>
            <a:endParaRPr lang="en-US" sz="1100" dirty="0">
              <a:latin typeface="Monaco"/>
            </a:endParaRPr>
          </a:p>
          <a:p>
            <a:r>
              <a:rPr lang="en-US" sz="1100" dirty="0">
                <a:latin typeface="Monaco"/>
              </a:rPr>
              <a:t> </a:t>
            </a:r>
          </a:p>
          <a:p>
            <a:r>
              <a:rPr lang="en-US" sz="1100" dirty="0">
                <a:latin typeface="inherit"/>
              </a:rPr>
              <a:t>    </a:t>
            </a:r>
            <a:r>
              <a:rPr lang="en-US" sz="1100" dirty="0" err="1">
                <a:latin typeface="inherit"/>
              </a:rPr>
              <a:t>def</a:t>
            </a:r>
            <a:r>
              <a:rPr lang="en-US" sz="1100" dirty="0">
                <a:latin typeface="inherit"/>
              </a:rPr>
              <a:t> _</a:t>
            </a:r>
            <a:r>
              <a:rPr lang="en-US" sz="1100" dirty="0" err="1">
                <a:latin typeface="inherit"/>
              </a:rPr>
              <a:t>add_tokens</a:t>
            </a:r>
            <a:r>
              <a:rPr lang="en-US" sz="1100" dirty="0">
                <a:latin typeface="inherit"/>
              </a:rPr>
              <a:t>(self):</a:t>
            </a:r>
            <a:endParaRPr lang="en-US" sz="1100" dirty="0">
              <a:latin typeface="Monaco"/>
            </a:endParaRPr>
          </a:p>
          <a:p>
            <a:r>
              <a:rPr lang="en-US" sz="1100" dirty="0">
                <a:latin typeface="inherit"/>
              </a:rPr>
              <a:t>        # Print</a:t>
            </a:r>
            <a:endParaRPr lang="en-US" sz="1100" dirty="0">
              <a:latin typeface="Monaco"/>
            </a:endParaRPr>
          </a:p>
          <a:p>
            <a:r>
              <a:rPr lang="en-US" sz="1100" dirty="0">
                <a:latin typeface="inherit"/>
              </a:rPr>
              <a:t>        </a:t>
            </a:r>
            <a:r>
              <a:rPr lang="en-US" sz="1100" dirty="0" err="1">
                <a:latin typeface="inherit"/>
              </a:rPr>
              <a:t>self.lexer.add</a:t>
            </a:r>
            <a:r>
              <a:rPr lang="en-US" sz="1100" dirty="0">
                <a:latin typeface="inherit"/>
              </a:rPr>
              <a:t>('PRINT', </a:t>
            </a:r>
            <a:r>
              <a:rPr lang="en-US" sz="1100" dirty="0" err="1">
                <a:latin typeface="inherit"/>
              </a:rPr>
              <a:t>r'print</a:t>
            </a:r>
            <a:r>
              <a:rPr lang="en-US" sz="1100" dirty="0">
                <a:latin typeface="inherit"/>
              </a:rPr>
              <a:t>')</a:t>
            </a:r>
            <a:endParaRPr lang="en-US" sz="1100" dirty="0">
              <a:latin typeface="Monaco"/>
            </a:endParaRPr>
          </a:p>
          <a:p>
            <a:r>
              <a:rPr lang="en-US" sz="1100" dirty="0">
                <a:latin typeface="inherit"/>
              </a:rPr>
              <a:t>        # </a:t>
            </a:r>
            <a:r>
              <a:rPr lang="ru-RU" sz="1100" dirty="0">
                <a:latin typeface="inherit"/>
              </a:rPr>
              <a:t>Скобки</a:t>
            </a:r>
            <a:endParaRPr lang="ru-RU" sz="1100" dirty="0">
              <a:latin typeface="Monaco"/>
            </a:endParaRPr>
          </a:p>
          <a:p>
            <a:r>
              <a:rPr lang="ru-RU" sz="1100" dirty="0">
                <a:latin typeface="inherit"/>
              </a:rPr>
              <a:t>        </a:t>
            </a:r>
            <a:r>
              <a:rPr lang="en-US" sz="1100" dirty="0" err="1">
                <a:latin typeface="inherit"/>
              </a:rPr>
              <a:t>self.lexer.add</a:t>
            </a:r>
            <a:r>
              <a:rPr lang="en-US" sz="1100" dirty="0">
                <a:latin typeface="inherit"/>
              </a:rPr>
              <a:t>('OPEN_PAREN', r'\(')</a:t>
            </a:r>
            <a:endParaRPr lang="en-US" sz="1100" dirty="0">
              <a:latin typeface="Monaco"/>
            </a:endParaRPr>
          </a:p>
          <a:p>
            <a:r>
              <a:rPr lang="en-US" sz="1100" dirty="0">
                <a:latin typeface="inherit"/>
              </a:rPr>
              <a:t>        </a:t>
            </a:r>
            <a:r>
              <a:rPr lang="en-US" sz="1100" dirty="0" err="1">
                <a:latin typeface="inherit"/>
              </a:rPr>
              <a:t>self.lexer.add</a:t>
            </a:r>
            <a:r>
              <a:rPr lang="en-US" sz="1100" dirty="0">
                <a:latin typeface="inherit"/>
              </a:rPr>
              <a:t>('CLOSE_</a:t>
            </a:r>
            <a:r>
              <a:rPr lang="en-US" sz="1100" dirty="0">
                <a:latin typeface="Monaco"/>
              </a:rPr>
              <a:t>PAREN</a:t>
            </a:r>
            <a:r>
              <a:rPr lang="en-US" sz="1100" dirty="0">
                <a:latin typeface="inherit"/>
              </a:rPr>
              <a:t>', r'\)')</a:t>
            </a:r>
            <a:endParaRPr lang="en-US" sz="1100" dirty="0">
              <a:latin typeface="Monaco"/>
            </a:endParaRPr>
          </a:p>
          <a:p>
            <a:r>
              <a:rPr lang="en-US" sz="1100" dirty="0">
                <a:latin typeface="inherit"/>
              </a:rPr>
              <a:t>        # </a:t>
            </a:r>
            <a:r>
              <a:rPr lang="ru-RU" sz="1100" dirty="0">
                <a:latin typeface="inherit"/>
              </a:rPr>
              <a:t>Точка с запятой</a:t>
            </a:r>
            <a:endParaRPr lang="ru-RU" sz="1100" dirty="0">
              <a:latin typeface="Monaco"/>
            </a:endParaRPr>
          </a:p>
          <a:p>
            <a:r>
              <a:rPr lang="ru-RU" sz="1100" dirty="0">
                <a:latin typeface="inherit"/>
              </a:rPr>
              <a:t>        </a:t>
            </a:r>
            <a:r>
              <a:rPr lang="en-US" sz="1100" dirty="0" err="1">
                <a:latin typeface="inherit"/>
              </a:rPr>
              <a:t>self.lexer.add</a:t>
            </a:r>
            <a:r>
              <a:rPr lang="en-US" sz="1100" dirty="0">
                <a:latin typeface="inherit"/>
              </a:rPr>
              <a:t>('SEMI_</a:t>
            </a:r>
            <a:r>
              <a:rPr lang="en-US" sz="1100" dirty="0">
                <a:latin typeface="Monaco"/>
              </a:rPr>
              <a:t>COLON</a:t>
            </a:r>
            <a:r>
              <a:rPr lang="en-US" sz="1100" dirty="0">
                <a:latin typeface="inherit"/>
              </a:rPr>
              <a:t>', r'\;')</a:t>
            </a:r>
            <a:endParaRPr lang="en-US" sz="1100" dirty="0">
              <a:latin typeface="Monaco"/>
            </a:endParaRPr>
          </a:p>
          <a:p>
            <a:r>
              <a:rPr lang="en-US" sz="1100" dirty="0">
                <a:latin typeface="inherit"/>
              </a:rPr>
              <a:t>        # </a:t>
            </a:r>
            <a:r>
              <a:rPr lang="ru-RU" sz="1100" dirty="0">
                <a:latin typeface="inherit"/>
              </a:rPr>
              <a:t>Операторы</a:t>
            </a:r>
            <a:endParaRPr lang="ru-RU" sz="1100" dirty="0">
              <a:latin typeface="Monaco"/>
            </a:endParaRPr>
          </a:p>
          <a:p>
            <a:r>
              <a:rPr lang="ru-RU" sz="1100" dirty="0">
                <a:latin typeface="inherit"/>
              </a:rPr>
              <a:t>        </a:t>
            </a:r>
            <a:r>
              <a:rPr lang="en-US" sz="1100" dirty="0" err="1">
                <a:latin typeface="inherit"/>
              </a:rPr>
              <a:t>self.lexer.add</a:t>
            </a:r>
            <a:r>
              <a:rPr lang="en-US" sz="1100" dirty="0">
                <a:latin typeface="inherit"/>
              </a:rPr>
              <a:t>('SUM', r'\+')</a:t>
            </a:r>
            <a:endParaRPr lang="en-US" sz="1100" dirty="0">
              <a:latin typeface="Monaco"/>
            </a:endParaRPr>
          </a:p>
          <a:p>
            <a:r>
              <a:rPr lang="en-US" sz="1100" dirty="0">
                <a:latin typeface="inherit"/>
              </a:rPr>
              <a:t>        </a:t>
            </a:r>
            <a:r>
              <a:rPr lang="en-US" sz="1100" dirty="0" err="1">
                <a:latin typeface="inherit"/>
              </a:rPr>
              <a:t>self.lexer.add</a:t>
            </a:r>
            <a:r>
              <a:rPr lang="en-US" sz="1100" dirty="0">
                <a:latin typeface="inherit"/>
              </a:rPr>
              <a:t>('SUB', r'\-')</a:t>
            </a:r>
            <a:endParaRPr lang="en-US" sz="1100" dirty="0">
              <a:latin typeface="Monaco"/>
            </a:endParaRPr>
          </a:p>
          <a:p>
            <a:r>
              <a:rPr lang="en-US" sz="1100" dirty="0">
                <a:latin typeface="inherit"/>
              </a:rPr>
              <a:t>        # </a:t>
            </a:r>
            <a:r>
              <a:rPr lang="ru-RU" sz="1100" dirty="0">
                <a:latin typeface="inherit"/>
              </a:rPr>
              <a:t>Числа</a:t>
            </a:r>
            <a:endParaRPr lang="ru-RU" sz="1100" dirty="0">
              <a:latin typeface="Monaco"/>
            </a:endParaRPr>
          </a:p>
          <a:p>
            <a:r>
              <a:rPr lang="ru-RU" sz="1100" dirty="0">
                <a:latin typeface="inherit"/>
              </a:rPr>
              <a:t>        </a:t>
            </a:r>
            <a:r>
              <a:rPr lang="en-US" sz="1100" dirty="0" err="1">
                <a:latin typeface="inherit"/>
              </a:rPr>
              <a:t>self.lexer.add</a:t>
            </a:r>
            <a:r>
              <a:rPr lang="en-US" sz="1100" dirty="0">
                <a:latin typeface="inherit"/>
              </a:rPr>
              <a:t>('NUMBER', r'\d+')</a:t>
            </a:r>
            <a:endParaRPr lang="en-US" sz="1100" dirty="0">
              <a:latin typeface="Monaco"/>
            </a:endParaRPr>
          </a:p>
          <a:p>
            <a:r>
              <a:rPr lang="en-US" sz="1100" dirty="0">
                <a:latin typeface="inherit"/>
              </a:rPr>
              <a:t>        # </a:t>
            </a:r>
            <a:r>
              <a:rPr lang="ru-RU" sz="1100" dirty="0">
                <a:latin typeface="inherit"/>
              </a:rPr>
              <a:t>Игнорируем пробелы</a:t>
            </a:r>
            <a:endParaRPr lang="ru-RU" sz="1100" dirty="0">
              <a:latin typeface="Monaco"/>
            </a:endParaRPr>
          </a:p>
          <a:p>
            <a:r>
              <a:rPr lang="ru-RU" sz="1100" dirty="0">
                <a:latin typeface="inherit"/>
              </a:rPr>
              <a:t>        </a:t>
            </a:r>
            <a:r>
              <a:rPr lang="en-US" sz="1100" dirty="0" err="1">
                <a:latin typeface="inherit"/>
              </a:rPr>
              <a:t>self.lexer.ignore</a:t>
            </a:r>
            <a:r>
              <a:rPr lang="en-US" sz="1100" dirty="0">
                <a:latin typeface="inherit"/>
              </a:rPr>
              <a:t>('\s+</a:t>
            </a:r>
            <a:r>
              <a:rPr lang="en-US" sz="1100" dirty="0">
                <a:latin typeface="Monaco"/>
              </a:rPr>
              <a:t>'</a:t>
            </a:r>
            <a:r>
              <a:rPr lang="en-US" sz="1100" dirty="0">
                <a:latin typeface="inherit"/>
              </a:rPr>
              <a:t>)</a:t>
            </a:r>
            <a:endParaRPr lang="en-US" sz="1100" dirty="0">
              <a:latin typeface="Monaco"/>
            </a:endParaRPr>
          </a:p>
          <a:p>
            <a:r>
              <a:rPr lang="en-US" sz="1100" dirty="0">
                <a:latin typeface="Monaco"/>
              </a:rPr>
              <a:t> </a:t>
            </a:r>
          </a:p>
          <a:p>
            <a:r>
              <a:rPr lang="en-US" sz="1100" dirty="0">
                <a:latin typeface="inherit"/>
              </a:rPr>
              <a:t>    </a:t>
            </a:r>
            <a:r>
              <a:rPr lang="en-US" sz="1100" dirty="0" err="1">
                <a:latin typeface="inherit"/>
              </a:rPr>
              <a:t>def</a:t>
            </a:r>
            <a:r>
              <a:rPr lang="en-US" sz="1100" dirty="0">
                <a:latin typeface="inherit"/>
              </a:rPr>
              <a:t> </a:t>
            </a:r>
            <a:r>
              <a:rPr lang="en-US" sz="1100" dirty="0" err="1">
                <a:latin typeface="inherit"/>
              </a:rPr>
              <a:t>get_lexer</a:t>
            </a:r>
            <a:r>
              <a:rPr lang="en-US" sz="1100" dirty="0">
                <a:latin typeface="inherit"/>
              </a:rPr>
              <a:t>(self):</a:t>
            </a:r>
            <a:endParaRPr lang="en-US" sz="1100" dirty="0">
              <a:latin typeface="Monaco"/>
            </a:endParaRPr>
          </a:p>
          <a:p>
            <a:r>
              <a:rPr lang="en-US" sz="1100" dirty="0">
                <a:latin typeface="inherit"/>
              </a:rPr>
              <a:t>        self._</a:t>
            </a:r>
            <a:r>
              <a:rPr lang="en-US" sz="1100" dirty="0" err="1">
                <a:latin typeface="inherit"/>
              </a:rPr>
              <a:t>add_tokens</a:t>
            </a:r>
            <a:r>
              <a:rPr lang="en-US" sz="1100" dirty="0">
                <a:latin typeface="inherit"/>
              </a:rPr>
              <a:t>()</a:t>
            </a:r>
            <a:endParaRPr lang="en-US" sz="1100" dirty="0">
              <a:latin typeface="Monaco"/>
            </a:endParaRPr>
          </a:p>
          <a:p>
            <a:r>
              <a:rPr lang="en-US" sz="1100" dirty="0">
                <a:latin typeface="inherit"/>
              </a:rPr>
              <a:t>        return </a:t>
            </a:r>
            <a:r>
              <a:rPr lang="en-US" sz="1100" dirty="0" err="1">
                <a:latin typeface="inherit"/>
              </a:rPr>
              <a:t>self.lexer.build</a:t>
            </a:r>
            <a:r>
              <a:rPr lang="en-US" sz="1100" dirty="0">
                <a:latin typeface="inherit"/>
              </a:rPr>
              <a:t>()</a:t>
            </a:r>
            <a:endParaRPr lang="en-US" sz="1100" b="0" i="0" dirty="0">
              <a:effectLst/>
              <a:latin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11324" y="4240324"/>
            <a:ext cx="738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Токены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316978" y="1298234"/>
            <a:ext cx="2198264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1200" dirty="0" err="1"/>
              <a:t>Token</a:t>
            </a:r>
            <a:r>
              <a:rPr lang="ru-RU" sz="1200" dirty="0"/>
              <a:t>('WHILE', '</a:t>
            </a:r>
            <a:r>
              <a:rPr lang="ru-RU" sz="1200" dirty="0" err="1"/>
              <a:t>while</a:t>
            </a:r>
            <a:r>
              <a:rPr lang="ru-RU" sz="1200" dirty="0"/>
              <a:t>')</a:t>
            </a:r>
          </a:p>
          <a:p>
            <a:r>
              <a:rPr lang="ru-RU" sz="1200" dirty="0" err="1"/>
              <a:t>Token</a:t>
            </a:r>
            <a:r>
              <a:rPr lang="ru-RU" sz="1200" dirty="0"/>
              <a:t>('OPEN_PAREN', '(')</a:t>
            </a:r>
          </a:p>
          <a:p>
            <a:r>
              <a:rPr lang="ru-RU" sz="1200" dirty="0" err="1"/>
              <a:t>Token</a:t>
            </a:r>
            <a:r>
              <a:rPr lang="ru-RU" sz="1200" dirty="0"/>
              <a:t>('ID', 'n')</a:t>
            </a:r>
          </a:p>
          <a:p>
            <a:r>
              <a:rPr lang="ru-RU" sz="1200" dirty="0" err="1"/>
              <a:t>Token</a:t>
            </a:r>
            <a:r>
              <a:rPr lang="ru-RU" sz="1200" dirty="0"/>
              <a:t>('GTHAN', '&gt;')</a:t>
            </a:r>
          </a:p>
          <a:p>
            <a:r>
              <a:rPr lang="ru-RU" sz="1200" dirty="0" err="1"/>
              <a:t>Token</a:t>
            </a:r>
            <a:r>
              <a:rPr lang="ru-RU" sz="1200" dirty="0"/>
              <a:t>('NUMBER', '1')</a:t>
            </a:r>
          </a:p>
          <a:p>
            <a:r>
              <a:rPr lang="ru-RU" sz="1200" dirty="0" err="1"/>
              <a:t>Token</a:t>
            </a:r>
            <a:r>
              <a:rPr lang="ru-RU" sz="1200" dirty="0"/>
              <a:t>('CLOSE_PAREN', ')')</a:t>
            </a:r>
          </a:p>
          <a:p>
            <a:r>
              <a:rPr lang="ru-RU" sz="1200" dirty="0" err="1"/>
              <a:t>Token</a:t>
            </a:r>
            <a:r>
              <a:rPr lang="ru-RU" sz="1200" dirty="0"/>
              <a:t>('COLON', ':')</a:t>
            </a:r>
          </a:p>
          <a:p>
            <a:r>
              <a:rPr lang="ru-RU" sz="1200" dirty="0" err="1"/>
              <a:t>Token</a:t>
            </a:r>
            <a:r>
              <a:rPr lang="ru-RU" sz="1200" dirty="0"/>
              <a:t>('BEGIN', '{')</a:t>
            </a:r>
          </a:p>
          <a:p>
            <a:r>
              <a:rPr lang="ru-RU" sz="1200" dirty="0" err="1"/>
              <a:t>Token</a:t>
            </a:r>
            <a:r>
              <a:rPr lang="ru-RU" sz="1200" dirty="0"/>
              <a:t>('ID', '</a:t>
            </a:r>
            <a:r>
              <a:rPr lang="ru-RU" sz="1200" dirty="0" err="1"/>
              <a:t>temp</a:t>
            </a:r>
            <a:r>
              <a:rPr lang="ru-RU" sz="1200" dirty="0"/>
              <a:t>')</a:t>
            </a:r>
          </a:p>
          <a:p>
            <a:r>
              <a:rPr lang="ru-RU" sz="1200" dirty="0" err="1"/>
              <a:t>Token</a:t>
            </a:r>
            <a:r>
              <a:rPr lang="ru-RU" sz="1200" dirty="0"/>
              <a:t>('EQUALS', ':=')</a:t>
            </a:r>
          </a:p>
          <a:p>
            <a:r>
              <a:rPr lang="ru-RU" sz="1200" dirty="0" err="1"/>
              <a:t>Token</a:t>
            </a:r>
            <a:r>
              <a:rPr lang="ru-RU" sz="1200" dirty="0"/>
              <a:t>('ID', '</a:t>
            </a:r>
            <a:r>
              <a:rPr lang="ru-RU" sz="1200" dirty="0" err="1"/>
              <a:t>res</a:t>
            </a:r>
            <a:r>
              <a:rPr lang="ru-RU" sz="1200" dirty="0"/>
              <a:t>')</a:t>
            </a:r>
          </a:p>
          <a:p>
            <a:r>
              <a:rPr lang="ru-RU" sz="1200" dirty="0" err="1"/>
              <a:t>Token</a:t>
            </a:r>
            <a:r>
              <a:rPr lang="ru-RU" sz="1200" dirty="0"/>
              <a:t>('SEMI_COLON', ';')</a:t>
            </a:r>
          </a:p>
          <a:p>
            <a:r>
              <a:rPr lang="ru-RU" sz="1200" dirty="0" err="1"/>
              <a:t>Token</a:t>
            </a:r>
            <a:r>
              <a:rPr lang="ru-RU" sz="1200" dirty="0"/>
              <a:t>('ID', '</a:t>
            </a:r>
            <a:r>
              <a:rPr lang="ru-RU" sz="1200" dirty="0" err="1"/>
              <a:t>res</a:t>
            </a:r>
            <a:r>
              <a:rPr lang="ru-RU" sz="1200" dirty="0"/>
              <a:t>')</a:t>
            </a:r>
          </a:p>
          <a:p>
            <a:r>
              <a:rPr lang="ru-RU" sz="1200" dirty="0" err="1"/>
              <a:t>Token</a:t>
            </a:r>
            <a:r>
              <a:rPr lang="ru-RU" sz="1200" dirty="0"/>
              <a:t>('EQUALS', ':=')</a:t>
            </a:r>
          </a:p>
          <a:p>
            <a:r>
              <a:rPr lang="ru-RU" sz="1200" dirty="0" err="1"/>
              <a:t>Token</a:t>
            </a:r>
            <a:r>
              <a:rPr lang="ru-RU" sz="1200" dirty="0"/>
              <a:t>('ID', '</a:t>
            </a:r>
            <a:r>
              <a:rPr lang="ru-RU" sz="1200" dirty="0" err="1"/>
              <a:t>temp</a:t>
            </a:r>
            <a:r>
              <a:rPr lang="ru-RU" sz="1200" dirty="0"/>
              <a:t>')</a:t>
            </a:r>
          </a:p>
          <a:p>
            <a:r>
              <a:rPr lang="ru-RU" sz="1200" dirty="0" err="1"/>
              <a:t>Token</a:t>
            </a:r>
            <a:r>
              <a:rPr lang="ru-RU" sz="1200" dirty="0"/>
              <a:t>('MUL', '*')</a:t>
            </a:r>
          </a:p>
          <a:p>
            <a:r>
              <a:rPr lang="ru-RU" sz="1200" dirty="0" err="1"/>
              <a:t>Token</a:t>
            </a:r>
            <a:r>
              <a:rPr lang="ru-RU" sz="1200" dirty="0"/>
              <a:t>('ID', 'n')</a:t>
            </a:r>
          </a:p>
          <a:p>
            <a:r>
              <a:rPr lang="ru-RU" sz="1200" dirty="0" err="1"/>
              <a:t>Token</a:t>
            </a:r>
            <a:r>
              <a:rPr lang="ru-RU" sz="1200" dirty="0"/>
              <a:t>('SEMI_COLON', ';')</a:t>
            </a:r>
          </a:p>
          <a:p>
            <a:r>
              <a:rPr lang="ru-RU" sz="1200" dirty="0" err="1"/>
              <a:t>Token</a:t>
            </a:r>
            <a:r>
              <a:rPr lang="ru-RU" sz="1200" dirty="0"/>
              <a:t>('ID', '</a:t>
            </a:r>
            <a:r>
              <a:rPr lang="ru-RU" sz="1200" dirty="0" err="1"/>
              <a:t>remp</a:t>
            </a:r>
            <a:r>
              <a:rPr lang="ru-RU" sz="1200" dirty="0"/>
              <a:t>')</a:t>
            </a:r>
          </a:p>
          <a:p>
            <a:r>
              <a:rPr lang="ru-RU" sz="1200" dirty="0" err="1"/>
              <a:t>Token</a:t>
            </a:r>
            <a:r>
              <a:rPr lang="ru-RU" sz="1200" dirty="0"/>
              <a:t>('EQUALS', ':=')</a:t>
            </a:r>
          </a:p>
          <a:p>
            <a:r>
              <a:rPr lang="ru-RU" sz="1200" dirty="0" err="1"/>
              <a:t>Token</a:t>
            </a:r>
            <a:r>
              <a:rPr lang="ru-RU" sz="1200" dirty="0"/>
              <a:t>('ID', 'n')</a:t>
            </a:r>
          </a:p>
          <a:p>
            <a:r>
              <a:rPr lang="ru-RU" sz="1200" dirty="0" err="1"/>
              <a:t>Token</a:t>
            </a:r>
            <a:r>
              <a:rPr lang="ru-RU" sz="1200" dirty="0"/>
              <a:t>('SEMI_COLON', ';')</a:t>
            </a:r>
          </a:p>
          <a:p>
            <a:r>
              <a:rPr lang="ru-RU" sz="1200" dirty="0" err="1"/>
              <a:t>Token</a:t>
            </a:r>
            <a:r>
              <a:rPr lang="ru-RU" sz="1200" dirty="0"/>
              <a:t>('ID', 'n')</a:t>
            </a:r>
          </a:p>
          <a:p>
            <a:r>
              <a:rPr lang="ru-RU" sz="1200" dirty="0" err="1"/>
              <a:t>Token</a:t>
            </a:r>
            <a:r>
              <a:rPr lang="ru-RU" sz="1200" dirty="0"/>
              <a:t>('EQUALS', ':=')</a:t>
            </a:r>
          </a:p>
        </p:txBody>
      </p:sp>
    </p:spTree>
    <p:extLst>
      <p:ext uri="{BB962C8B-B14F-4D97-AF65-F5344CB8AC3E}">
        <p14:creationId xmlns:p14="http://schemas.microsoft.com/office/powerpoint/2010/main" val="20925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377"/>
            <a:ext cx="7568505" cy="728172"/>
          </a:xfrm>
        </p:spPr>
        <p:txBody>
          <a:bodyPr>
            <a:normAutofit/>
          </a:bodyPr>
          <a:lstStyle/>
          <a:p>
            <a:r>
              <a:rPr lang="ru-RU" sz="4300" dirty="0"/>
              <a:t>Синтаксический анализатор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80948" y="4659694"/>
            <a:ext cx="5040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 входе – данные из первичного дерева</a:t>
            </a:r>
          </a:p>
          <a:p>
            <a:r>
              <a:rPr lang="ru-RU" dirty="0"/>
              <a:t>Семантика и поиск ошибок</a:t>
            </a:r>
          </a:p>
          <a:p>
            <a:r>
              <a:rPr lang="ru-RU" dirty="0"/>
              <a:t>Результат – составление дерева разбора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46" y="696037"/>
            <a:ext cx="5472923" cy="3780429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5880502" y="3410855"/>
            <a:ext cx="1360226" cy="24622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/>
              <a:t>a </a:t>
            </a:r>
            <a:r>
              <a:rPr lang="ru-RU" sz="1400" dirty="0" err="1"/>
              <a:t>integer</a:t>
            </a:r>
            <a:endParaRPr lang="ru-RU" sz="1400" dirty="0"/>
          </a:p>
          <a:p>
            <a:r>
              <a:rPr lang="ru-RU" sz="1400" dirty="0"/>
              <a:t>b </a:t>
            </a:r>
            <a:r>
              <a:rPr lang="ru-RU" sz="1400" dirty="0" err="1"/>
              <a:t>integer</a:t>
            </a:r>
            <a:endParaRPr lang="ru-RU" sz="1400" dirty="0"/>
          </a:p>
          <a:p>
            <a:r>
              <a:rPr lang="ru-RU" sz="1400" dirty="0"/>
              <a:t>c </a:t>
            </a:r>
            <a:r>
              <a:rPr lang="ru-RU" sz="1400" dirty="0" err="1"/>
              <a:t>integer</a:t>
            </a:r>
            <a:endParaRPr lang="ru-RU" sz="1400" dirty="0"/>
          </a:p>
          <a:p>
            <a:r>
              <a:rPr lang="ru-RU" sz="1400" dirty="0"/>
              <a:t>i </a:t>
            </a:r>
            <a:r>
              <a:rPr lang="ru-RU" sz="1400" dirty="0" err="1"/>
              <a:t>integer</a:t>
            </a:r>
            <a:endParaRPr lang="ru-RU" sz="1400" dirty="0"/>
          </a:p>
          <a:p>
            <a:r>
              <a:rPr lang="ru-RU" sz="1400" dirty="0" err="1"/>
              <a:t>remp</a:t>
            </a:r>
            <a:r>
              <a:rPr lang="ru-RU" sz="1400" dirty="0"/>
              <a:t> </a:t>
            </a:r>
            <a:r>
              <a:rPr lang="ru-RU" sz="1400" dirty="0" err="1"/>
              <a:t>integer</a:t>
            </a:r>
            <a:endParaRPr lang="ru-RU" sz="1400" dirty="0"/>
          </a:p>
          <a:p>
            <a:r>
              <a:rPr lang="ru-RU" sz="1400" dirty="0" err="1"/>
              <a:t>res</a:t>
            </a:r>
            <a:r>
              <a:rPr lang="ru-RU" sz="1400" dirty="0"/>
              <a:t> </a:t>
            </a:r>
            <a:r>
              <a:rPr lang="ru-RU" sz="1400" dirty="0" err="1"/>
              <a:t>integer</a:t>
            </a:r>
            <a:endParaRPr lang="ru-RU" sz="1400" dirty="0"/>
          </a:p>
          <a:p>
            <a:r>
              <a:rPr lang="ru-RU" sz="1400" dirty="0" err="1"/>
              <a:t>temp</a:t>
            </a:r>
            <a:r>
              <a:rPr lang="ru-RU" sz="1400" dirty="0"/>
              <a:t> </a:t>
            </a:r>
            <a:r>
              <a:rPr lang="ru-RU" sz="1400" dirty="0" err="1"/>
              <a:t>integer</a:t>
            </a:r>
            <a:endParaRPr lang="ru-RU" sz="1400" dirty="0"/>
          </a:p>
          <a:p>
            <a:r>
              <a:rPr lang="ru-RU" sz="1400" dirty="0"/>
              <a:t>u </a:t>
            </a:r>
            <a:r>
              <a:rPr lang="ru-RU" sz="1400" dirty="0" err="1"/>
              <a:t>float</a:t>
            </a:r>
            <a:endParaRPr lang="ru-RU" sz="1400" dirty="0"/>
          </a:p>
          <a:p>
            <a:r>
              <a:rPr lang="ru-RU" sz="1400" dirty="0" err="1"/>
              <a:t>Max</a:t>
            </a:r>
            <a:r>
              <a:rPr lang="ru-RU" sz="1400" dirty="0"/>
              <a:t> </a:t>
            </a:r>
            <a:r>
              <a:rPr lang="ru-RU" sz="1400" dirty="0" err="1"/>
              <a:t>integer</a:t>
            </a:r>
            <a:endParaRPr lang="ru-RU" sz="1400" dirty="0"/>
          </a:p>
          <a:p>
            <a:r>
              <a:rPr lang="ru-RU" sz="1400" dirty="0" err="1"/>
              <a:t>fir</a:t>
            </a:r>
            <a:r>
              <a:rPr lang="ru-RU" sz="1400" dirty="0"/>
              <a:t> </a:t>
            </a:r>
            <a:r>
              <a:rPr lang="ru-RU" sz="1400" dirty="0" err="1"/>
              <a:t>integer</a:t>
            </a:r>
            <a:endParaRPr lang="ru-RU" sz="1400" dirty="0"/>
          </a:p>
          <a:p>
            <a:r>
              <a:rPr lang="ru-RU" sz="1400" dirty="0" err="1"/>
              <a:t>sec</a:t>
            </a:r>
            <a:r>
              <a:rPr lang="ru-RU" sz="1400" dirty="0"/>
              <a:t> </a:t>
            </a:r>
            <a:r>
              <a:rPr lang="ru-RU" sz="1400" dirty="0" err="1"/>
              <a:t>integer</a:t>
            </a:r>
            <a:endParaRPr lang="ru-RU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655887" y="5890826"/>
            <a:ext cx="178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Дерево разбора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498276" y="218103"/>
            <a:ext cx="4525402" cy="6048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latin typeface="inherit"/>
              </a:rPr>
              <a:t>class Parser():</a:t>
            </a:r>
            <a:endParaRPr lang="en-US" sz="1100" dirty="0">
              <a:latin typeface="Monaco"/>
            </a:endParaRPr>
          </a:p>
          <a:p>
            <a:r>
              <a:rPr lang="en-US" sz="1100" dirty="0">
                <a:latin typeface="inherit"/>
              </a:rPr>
              <a:t>    </a:t>
            </a:r>
            <a:r>
              <a:rPr lang="en-US" sz="1100" dirty="0" err="1">
                <a:latin typeface="inherit"/>
              </a:rPr>
              <a:t>def</a:t>
            </a:r>
            <a:r>
              <a:rPr lang="en-US" sz="1100" dirty="0">
                <a:latin typeface="inherit"/>
              </a:rPr>
              <a:t> __</a:t>
            </a:r>
            <a:r>
              <a:rPr lang="en-US" sz="1100" dirty="0" err="1">
                <a:latin typeface="inherit"/>
              </a:rPr>
              <a:t>init</a:t>
            </a:r>
            <a:r>
              <a:rPr lang="en-US" sz="1100" dirty="0">
                <a:latin typeface="inherit"/>
              </a:rPr>
              <a:t>__(self):</a:t>
            </a:r>
            <a:endParaRPr lang="en-US" sz="1100" dirty="0">
              <a:latin typeface="Monaco"/>
            </a:endParaRPr>
          </a:p>
          <a:p>
            <a:r>
              <a:rPr lang="en-US" sz="1100" dirty="0">
                <a:latin typeface="inherit"/>
              </a:rPr>
              <a:t>        self.pg = </a:t>
            </a:r>
            <a:r>
              <a:rPr lang="en-US" sz="1100" dirty="0" err="1">
                <a:latin typeface="inherit"/>
              </a:rPr>
              <a:t>ParserGenerator</a:t>
            </a:r>
            <a:r>
              <a:rPr lang="en-US" sz="1100" dirty="0">
                <a:latin typeface="inherit"/>
              </a:rPr>
              <a:t>(</a:t>
            </a:r>
            <a:endParaRPr lang="en-US" sz="1100" dirty="0">
              <a:latin typeface="Monaco"/>
            </a:endParaRPr>
          </a:p>
          <a:p>
            <a:r>
              <a:rPr lang="en-US" sz="1100" dirty="0">
                <a:latin typeface="inherit"/>
              </a:rPr>
              <a:t>            # </a:t>
            </a:r>
            <a:r>
              <a:rPr lang="ru-RU" sz="1100" dirty="0">
                <a:latin typeface="inherit"/>
              </a:rPr>
              <a:t>Список всех </a:t>
            </a:r>
            <a:r>
              <a:rPr lang="ru-RU" sz="1100" dirty="0" err="1">
                <a:latin typeface="inherit"/>
              </a:rPr>
              <a:t>токенов</a:t>
            </a:r>
            <a:r>
              <a:rPr lang="ru-RU" sz="1100" dirty="0">
                <a:latin typeface="inherit"/>
              </a:rPr>
              <a:t>, принятых </a:t>
            </a:r>
            <a:r>
              <a:rPr lang="ru-RU" sz="1100" dirty="0" err="1">
                <a:latin typeface="inherit"/>
              </a:rPr>
              <a:t>парсером</a:t>
            </a:r>
            <a:r>
              <a:rPr lang="ru-RU" sz="1100" dirty="0">
                <a:latin typeface="inherit"/>
              </a:rPr>
              <a:t>.</a:t>
            </a:r>
            <a:endParaRPr lang="ru-RU" sz="1100" dirty="0">
              <a:latin typeface="Monaco"/>
            </a:endParaRPr>
          </a:p>
          <a:p>
            <a:r>
              <a:rPr lang="ru-RU" sz="1100" dirty="0">
                <a:latin typeface="inherit"/>
              </a:rPr>
              <a:t>            ['</a:t>
            </a:r>
            <a:r>
              <a:rPr lang="en-US" sz="1100" dirty="0">
                <a:latin typeface="inherit"/>
              </a:rPr>
              <a:t>NUMBER', 'PRINT', 'OPEN_PAREN', 'CLOSE_PAREN',</a:t>
            </a:r>
            <a:endParaRPr lang="en-US" sz="1100" dirty="0">
              <a:latin typeface="Monaco"/>
            </a:endParaRPr>
          </a:p>
          <a:p>
            <a:r>
              <a:rPr lang="en-US" sz="1100" dirty="0">
                <a:latin typeface="inherit"/>
              </a:rPr>
              <a:t>             'SEMI_COLON', 'SUM', 'SUB']</a:t>
            </a:r>
            <a:endParaRPr lang="en-US" sz="1100" dirty="0">
              <a:latin typeface="Monaco"/>
            </a:endParaRPr>
          </a:p>
          <a:p>
            <a:r>
              <a:rPr lang="en-US" sz="1100" dirty="0">
                <a:latin typeface="inherit"/>
              </a:rPr>
              <a:t>        )</a:t>
            </a:r>
            <a:endParaRPr lang="en-US" sz="1100" dirty="0">
              <a:latin typeface="Monaco"/>
            </a:endParaRPr>
          </a:p>
          <a:p>
            <a:r>
              <a:rPr lang="en-US" sz="1100" dirty="0">
                <a:latin typeface="Monaco"/>
              </a:rPr>
              <a:t> </a:t>
            </a:r>
          </a:p>
          <a:p>
            <a:r>
              <a:rPr lang="en-US" sz="1100" dirty="0">
                <a:latin typeface="inherit"/>
              </a:rPr>
              <a:t>    </a:t>
            </a:r>
            <a:r>
              <a:rPr lang="en-US" sz="1100" dirty="0" err="1">
                <a:latin typeface="inherit"/>
              </a:rPr>
              <a:t>def</a:t>
            </a:r>
            <a:r>
              <a:rPr lang="en-US" sz="1100" dirty="0">
                <a:latin typeface="inherit"/>
              </a:rPr>
              <a:t> parse(self):</a:t>
            </a:r>
            <a:endParaRPr lang="en-US" sz="1100" dirty="0">
              <a:latin typeface="Monaco"/>
            </a:endParaRPr>
          </a:p>
          <a:p>
            <a:r>
              <a:rPr lang="en-US" sz="1100" dirty="0">
                <a:latin typeface="inherit"/>
              </a:rPr>
              <a:t>        @</a:t>
            </a:r>
            <a:r>
              <a:rPr lang="en-US" sz="1100" dirty="0" err="1">
                <a:latin typeface="inherit"/>
              </a:rPr>
              <a:t>self.pg.production</a:t>
            </a:r>
            <a:r>
              <a:rPr lang="en-US" sz="1100" dirty="0">
                <a:latin typeface="inherit"/>
              </a:rPr>
              <a:t>('program : PRINT OPEN_PAREN expression CLOSE_PAREN SEMI_COLON')</a:t>
            </a:r>
            <a:endParaRPr lang="en-US" sz="1100" dirty="0">
              <a:latin typeface="Monaco"/>
            </a:endParaRPr>
          </a:p>
          <a:p>
            <a:r>
              <a:rPr lang="en-US" sz="1100" dirty="0">
                <a:latin typeface="inherit"/>
              </a:rPr>
              <a:t>        </a:t>
            </a:r>
            <a:r>
              <a:rPr lang="en-US" sz="1100" dirty="0" err="1">
                <a:latin typeface="inherit"/>
              </a:rPr>
              <a:t>def</a:t>
            </a:r>
            <a:r>
              <a:rPr lang="en-US" sz="1100" dirty="0">
                <a:latin typeface="inherit"/>
              </a:rPr>
              <a:t> program(p):</a:t>
            </a:r>
            <a:endParaRPr lang="en-US" sz="1100" dirty="0">
              <a:latin typeface="Monaco"/>
            </a:endParaRPr>
          </a:p>
          <a:p>
            <a:r>
              <a:rPr lang="en-US" sz="1100" dirty="0">
                <a:latin typeface="inherit"/>
              </a:rPr>
              <a:t>            return Print(p[2])</a:t>
            </a:r>
            <a:endParaRPr lang="en-US" sz="1100" dirty="0">
              <a:latin typeface="Monaco"/>
            </a:endParaRPr>
          </a:p>
          <a:p>
            <a:r>
              <a:rPr lang="en-US" sz="1100" dirty="0">
                <a:latin typeface="Monaco"/>
              </a:rPr>
              <a:t> </a:t>
            </a:r>
          </a:p>
          <a:p>
            <a:r>
              <a:rPr lang="en-US" sz="1100" dirty="0">
                <a:latin typeface="inherit"/>
              </a:rPr>
              <a:t>        @</a:t>
            </a:r>
            <a:r>
              <a:rPr lang="en-US" sz="1100" dirty="0" err="1">
                <a:latin typeface="inherit"/>
              </a:rPr>
              <a:t>self.pg.production</a:t>
            </a:r>
            <a:r>
              <a:rPr lang="en-US" sz="1100" dirty="0">
                <a:latin typeface="inherit"/>
              </a:rPr>
              <a:t>('expression : expression SUM expression')</a:t>
            </a:r>
            <a:endParaRPr lang="en-US" sz="1100" dirty="0">
              <a:latin typeface="Monaco"/>
            </a:endParaRPr>
          </a:p>
          <a:p>
            <a:r>
              <a:rPr lang="en-US" sz="1100" dirty="0">
                <a:latin typeface="inherit"/>
              </a:rPr>
              <a:t>        @</a:t>
            </a:r>
            <a:r>
              <a:rPr lang="en-US" sz="1100" dirty="0" err="1">
                <a:latin typeface="inherit"/>
              </a:rPr>
              <a:t>self.pg.production</a:t>
            </a:r>
            <a:r>
              <a:rPr lang="en-US" sz="1100" dirty="0">
                <a:latin typeface="inherit"/>
              </a:rPr>
              <a:t>('expression : expression SUB expression')</a:t>
            </a:r>
            <a:endParaRPr lang="en-US" sz="1100" dirty="0">
              <a:latin typeface="Monaco"/>
            </a:endParaRPr>
          </a:p>
          <a:p>
            <a:r>
              <a:rPr lang="en-US" sz="1100" dirty="0">
                <a:latin typeface="inherit"/>
              </a:rPr>
              <a:t>        </a:t>
            </a:r>
            <a:r>
              <a:rPr lang="en-US" sz="1100" dirty="0" err="1">
                <a:latin typeface="inherit"/>
              </a:rPr>
              <a:t>def</a:t>
            </a:r>
            <a:r>
              <a:rPr lang="en-US" sz="1100" dirty="0">
                <a:latin typeface="inherit"/>
              </a:rPr>
              <a:t> expression(p):</a:t>
            </a:r>
            <a:endParaRPr lang="en-US" sz="1100" dirty="0">
              <a:latin typeface="Monaco"/>
            </a:endParaRPr>
          </a:p>
          <a:p>
            <a:r>
              <a:rPr lang="en-US" sz="1100" dirty="0">
                <a:latin typeface="inherit"/>
              </a:rPr>
              <a:t>            left = p[0]</a:t>
            </a:r>
            <a:endParaRPr lang="en-US" sz="1100" dirty="0">
              <a:latin typeface="Monaco"/>
            </a:endParaRPr>
          </a:p>
          <a:p>
            <a:r>
              <a:rPr lang="en-US" sz="1100" dirty="0">
                <a:latin typeface="inherit"/>
              </a:rPr>
              <a:t>            right = p[2]</a:t>
            </a:r>
            <a:endParaRPr lang="en-US" sz="1100" dirty="0">
              <a:latin typeface="Monaco"/>
            </a:endParaRPr>
          </a:p>
          <a:p>
            <a:r>
              <a:rPr lang="en-US" sz="1100" dirty="0">
                <a:latin typeface="inherit"/>
              </a:rPr>
              <a:t>            operator = p[1]</a:t>
            </a:r>
            <a:endParaRPr lang="en-US" sz="1100" dirty="0">
              <a:latin typeface="Monaco"/>
            </a:endParaRPr>
          </a:p>
          <a:p>
            <a:r>
              <a:rPr lang="en-US" sz="1100" dirty="0">
                <a:latin typeface="inherit"/>
              </a:rPr>
              <a:t>            if </a:t>
            </a:r>
            <a:r>
              <a:rPr lang="en-US" sz="1100" dirty="0" err="1">
                <a:latin typeface="inherit"/>
              </a:rPr>
              <a:t>operator.gettokentype</a:t>
            </a:r>
            <a:r>
              <a:rPr lang="en-US" sz="1100" dirty="0">
                <a:latin typeface="inherit"/>
              </a:rPr>
              <a:t>() == 'SUM':</a:t>
            </a:r>
            <a:endParaRPr lang="en-US" sz="1100" dirty="0">
              <a:latin typeface="Monaco"/>
            </a:endParaRPr>
          </a:p>
          <a:p>
            <a:r>
              <a:rPr lang="en-US" sz="1100" dirty="0">
                <a:latin typeface="inherit"/>
              </a:rPr>
              <a:t>                return Sum(left, right)</a:t>
            </a:r>
            <a:endParaRPr lang="en-US" sz="1100" dirty="0">
              <a:latin typeface="Monaco"/>
            </a:endParaRPr>
          </a:p>
          <a:p>
            <a:r>
              <a:rPr lang="en-US" sz="1100" dirty="0">
                <a:latin typeface="inherit"/>
              </a:rPr>
              <a:t>            </a:t>
            </a:r>
            <a:r>
              <a:rPr lang="en-US" sz="1100" dirty="0" err="1">
                <a:latin typeface="inherit"/>
              </a:rPr>
              <a:t>elif</a:t>
            </a:r>
            <a:r>
              <a:rPr lang="en-US" sz="1100" dirty="0">
                <a:latin typeface="inherit"/>
              </a:rPr>
              <a:t> </a:t>
            </a:r>
            <a:r>
              <a:rPr lang="en-US" sz="1100" dirty="0" err="1">
                <a:latin typeface="inherit"/>
              </a:rPr>
              <a:t>operator.gettokentype</a:t>
            </a:r>
            <a:r>
              <a:rPr lang="en-US" sz="1100" dirty="0">
                <a:latin typeface="inherit"/>
              </a:rPr>
              <a:t>() == 'SUB':</a:t>
            </a:r>
            <a:endParaRPr lang="en-US" sz="1100" dirty="0">
              <a:latin typeface="Monaco"/>
            </a:endParaRPr>
          </a:p>
          <a:p>
            <a:r>
              <a:rPr lang="en-US" sz="1100" dirty="0">
                <a:latin typeface="inherit"/>
              </a:rPr>
              <a:t>                return Sub(left, right)</a:t>
            </a:r>
            <a:endParaRPr lang="en-US" sz="1100" dirty="0">
              <a:latin typeface="Monaco"/>
            </a:endParaRPr>
          </a:p>
          <a:p>
            <a:r>
              <a:rPr lang="en-US" sz="1100" dirty="0">
                <a:latin typeface="Monaco"/>
              </a:rPr>
              <a:t> </a:t>
            </a:r>
          </a:p>
          <a:p>
            <a:r>
              <a:rPr lang="en-US" sz="1100" dirty="0">
                <a:latin typeface="inherit"/>
              </a:rPr>
              <a:t>        @</a:t>
            </a:r>
            <a:r>
              <a:rPr lang="en-US" sz="1100" dirty="0" err="1">
                <a:latin typeface="inherit"/>
              </a:rPr>
              <a:t>self.pg.production</a:t>
            </a:r>
            <a:r>
              <a:rPr lang="en-US" sz="1100" dirty="0">
                <a:latin typeface="inherit"/>
              </a:rPr>
              <a:t>('expression : NUMBER')</a:t>
            </a:r>
            <a:endParaRPr lang="en-US" sz="1100" dirty="0">
              <a:latin typeface="Monaco"/>
            </a:endParaRPr>
          </a:p>
          <a:p>
            <a:r>
              <a:rPr lang="en-US" sz="1100" dirty="0">
                <a:latin typeface="inherit"/>
              </a:rPr>
              <a:t>        </a:t>
            </a:r>
            <a:r>
              <a:rPr lang="en-US" sz="1100" dirty="0" err="1">
                <a:latin typeface="inherit"/>
              </a:rPr>
              <a:t>def</a:t>
            </a:r>
            <a:r>
              <a:rPr lang="en-US" sz="1100" dirty="0">
                <a:latin typeface="inherit"/>
              </a:rPr>
              <a:t> number(p):</a:t>
            </a:r>
            <a:endParaRPr lang="en-US" sz="1100" dirty="0">
              <a:latin typeface="Monaco"/>
            </a:endParaRPr>
          </a:p>
          <a:p>
            <a:r>
              <a:rPr lang="en-US" sz="1100" dirty="0">
                <a:latin typeface="inherit"/>
              </a:rPr>
              <a:t>            return Number(p[0].value)</a:t>
            </a:r>
            <a:endParaRPr lang="en-US" sz="1100" dirty="0">
              <a:latin typeface="Monaco"/>
            </a:endParaRPr>
          </a:p>
          <a:p>
            <a:r>
              <a:rPr lang="en-US" sz="1100" dirty="0">
                <a:latin typeface="Monaco"/>
              </a:rPr>
              <a:t> </a:t>
            </a:r>
          </a:p>
          <a:p>
            <a:r>
              <a:rPr lang="en-US" sz="1100" dirty="0">
                <a:latin typeface="inherit"/>
              </a:rPr>
              <a:t>        @</a:t>
            </a:r>
            <a:r>
              <a:rPr lang="en-US" sz="1100" dirty="0" err="1">
                <a:latin typeface="inherit"/>
              </a:rPr>
              <a:t>self.pg.error</a:t>
            </a:r>
            <a:endParaRPr lang="en-US" sz="1100" dirty="0">
              <a:latin typeface="Monaco"/>
            </a:endParaRPr>
          </a:p>
          <a:p>
            <a:r>
              <a:rPr lang="en-US" sz="1100" dirty="0">
                <a:latin typeface="inherit"/>
              </a:rPr>
              <a:t>        </a:t>
            </a:r>
            <a:r>
              <a:rPr lang="en-US" sz="1100" dirty="0" err="1">
                <a:latin typeface="inherit"/>
              </a:rPr>
              <a:t>def</a:t>
            </a:r>
            <a:r>
              <a:rPr lang="en-US" sz="1100" dirty="0">
                <a:latin typeface="inherit"/>
              </a:rPr>
              <a:t> </a:t>
            </a:r>
            <a:r>
              <a:rPr lang="en-US" sz="1100" dirty="0" err="1">
                <a:latin typeface="inherit"/>
              </a:rPr>
              <a:t>error_handle</a:t>
            </a:r>
            <a:r>
              <a:rPr lang="en-US" sz="1100" dirty="0">
                <a:latin typeface="inherit"/>
              </a:rPr>
              <a:t>(token):</a:t>
            </a:r>
            <a:endParaRPr lang="en-US" sz="1100" dirty="0">
              <a:latin typeface="Monaco"/>
            </a:endParaRPr>
          </a:p>
          <a:p>
            <a:r>
              <a:rPr lang="en-US" sz="1100" dirty="0">
                <a:latin typeface="inherit"/>
              </a:rPr>
              <a:t>            raise </a:t>
            </a:r>
            <a:r>
              <a:rPr lang="en-US" sz="1100" dirty="0" err="1">
                <a:latin typeface="inherit"/>
              </a:rPr>
              <a:t>ValueError</a:t>
            </a:r>
            <a:r>
              <a:rPr lang="en-US" sz="1100" dirty="0">
                <a:latin typeface="inherit"/>
              </a:rPr>
              <a:t>(token)</a:t>
            </a:r>
            <a:endParaRPr lang="en-US" sz="1100" dirty="0">
              <a:latin typeface="Monaco"/>
            </a:endParaRPr>
          </a:p>
          <a:p>
            <a:r>
              <a:rPr lang="en-US" sz="1100" dirty="0">
                <a:latin typeface="Monaco"/>
              </a:rPr>
              <a:t> </a:t>
            </a:r>
          </a:p>
          <a:p>
            <a:r>
              <a:rPr lang="en-US" sz="1100" dirty="0">
                <a:latin typeface="inherit"/>
              </a:rPr>
              <a:t>    </a:t>
            </a:r>
            <a:r>
              <a:rPr lang="en-US" sz="1100" dirty="0" err="1">
                <a:latin typeface="inherit"/>
              </a:rPr>
              <a:t>def</a:t>
            </a:r>
            <a:r>
              <a:rPr lang="en-US" sz="1100" dirty="0">
                <a:latin typeface="inherit"/>
              </a:rPr>
              <a:t> </a:t>
            </a:r>
            <a:r>
              <a:rPr lang="en-US" sz="1100" dirty="0" err="1">
                <a:latin typeface="inherit"/>
              </a:rPr>
              <a:t>get_parser</a:t>
            </a:r>
            <a:r>
              <a:rPr lang="en-US" sz="1100" dirty="0">
                <a:latin typeface="inherit"/>
              </a:rPr>
              <a:t>(self):</a:t>
            </a:r>
            <a:endParaRPr lang="en-US" sz="1100" dirty="0">
              <a:latin typeface="Monaco"/>
            </a:endParaRPr>
          </a:p>
          <a:p>
            <a:r>
              <a:rPr lang="en-US" sz="1100" dirty="0">
                <a:latin typeface="inherit"/>
              </a:rPr>
              <a:t>        return </a:t>
            </a:r>
            <a:r>
              <a:rPr lang="en-US" sz="1100" dirty="0" err="1">
                <a:latin typeface="inherit"/>
              </a:rPr>
              <a:t>self.pg.build</a:t>
            </a:r>
            <a:r>
              <a:rPr lang="en-US" sz="1100" dirty="0">
                <a:latin typeface="inherit"/>
              </a:rPr>
              <a:t>()</a:t>
            </a:r>
            <a:endParaRPr lang="en-US" sz="1100" b="0" i="0" dirty="0"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13647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5752585" cy="728172"/>
          </a:xfrm>
        </p:spPr>
        <p:txBody>
          <a:bodyPr>
            <a:normAutofit/>
          </a:bodyPr>
          <a:lstStyle/>
          <a:p>
            <a:r>
              <a:rPr lang="ru-RU" dirty="0"/>
              <a:t>Оптимизатор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937535" y="5318386"/>
            <a:ext cx="2584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Результат оптимизации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85403" y="5524192"/>
            <a:ext cx="2026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Текст программы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0113" y="1321297"/>
            <a:ext cx="445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Удаление функций с пустым телом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465" y="331957"/>
            <a:ext cx="3368394" cy="51557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535" y="2097525"/>
            <a:ext cx="2257015" cy="31146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914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5752585" cy="728172"/>
          </a:xfrm>
        </p:spPr>
        <p:txBody>
          <a:bodyPr>
            <a:normAutofit/>
          </a:bodyPr>
          <a:lstStyle/>
          <a:p>
            <a:r>
              <a:rPr lang="ru-RU" sz="4300" dirty="0"/>
              <a:t>Генератор кода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840113" y="646878"/>
            <a:ext cx="5740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 входе – дерево разбора</a:t>
            </a:r>
          </a:p>
          <a:p>
            <a:r>
              <a:rPr lang="ru-RU" dirty="0"/>
              <a:t>Выход –  промежуточное представление LLVM (LLVM IR)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8534" y="6005949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Код программы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861" y="1376799"/>
            <a:ext cx="4629150" cy="4629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431582" y="6005949"/>
            <a:ext cx="1263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Код на </a:t>
            </a:r>
            <a:r>
              <a:rPr lang="en-US" sz="1600" dirty="0"/>
              <a:t>LLVM</a:t>
            </a:r>
            <a:endParaRPr lang="ru-RU" sz="16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869" y="1378386"/>
            <a:ext cx="3002564" cy="45957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3824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787624" y="3064914"/>
            <a:ext cx="6616751" cy="728172"/>
          </a:xfrm>
        </p:spPr>
        <p:txBody>
          <a:bodyPr>
            <a:noAutofit/>
          </a:bodyPr>
          <a:lstStyle/>
          <a:p>
            <a:r>
              <a:rPr lang="ru-RU" sz="5400" dirty="0"/>
              <a:t>Спасибо за внимание!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1022060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5910</TotalTime>
  <Words>1173</Words>
  <Application>Microsoft Office PowerPoint</Application>
  <PresentationFormat>Широкоэкранный</PresentationFormat>
  <Paragraphs>157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Microsoft JhengHei Light</vt:lpstr>
      <vt:lpstr>Arial</vt:lpstr>
      <vt:lpstr>Calibri</vt:lpstr>
      <vt:lpstr>Calibri Light</vt:lpstr>
      <vt:lpstr>inherit</vt:lpstr>
      <vt:lpstr>Monaco</vt:lpstr>
      <vt:lpstr>Times New Roman</vt:lpstr>
      <vt:lpstr>Ретро</vt:lpstr>
      <vt:lpstr>Презентация PowerPoint</vt:lpstr>
      <vt:lpstr>Презентация PowerPoint</vt:lpstr>
      <vt:lpstr> Общие сведения</vt:lpstr>
      <vt:lpstr>Лексический анализатор</vt:lpstr>
      <vt:lpstr>Синтаксический анализатор</vt:lpstr>
      <vt:lpstr>Оптимизатор</vt:lpstr>
      <vt:lpstr>Генератор кода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Алёна</dc:creator>
  <cp:lastModifiedBy>Алёна Кондратьева</cp:lastModifiedBy>
  <cp:revision>250</cp:revision>
  <dcterms:created xsi:type="dcterms:W3CDTF">2016-05-22T18:01:47Z</dcterms:created>
  <dcterms:modified xsi:type="dcterms:W3CDTF">2020-05-31T14:46:29Z</dcterms:modified>
</cp:coreProperties>
</file>