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62" d="100"/>
          <a:sy n="62" d="100"/>
        </p:scale>
        <p:origin x="-101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B2859-7D64-4AB7-B7D1-FC1F26C4D7C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FE2F3-0187-4723-86A4-620C6F54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E2F3-0187-4723-86A4-620C6F54589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30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80928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Политика информационной безопасности интернет-магазина </a:t>
            </a:r>
            <a:r>
              <a:rPr lang="en-US" dirty="0" smtClean="0"/>
              <a:t>Dolly.by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69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Описание структуры интернет-магазина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7355160" cy="478655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Генеральный директор</a:t>
            </a:r>
          </a:p>
          <a:p>
            <a:r>
              <a:rPr lang="ru-RU" sz="2000" dirty="0" smtClean="0"/>
              <a:t>Отдел маркетинга и рекламы(</a:t>
            </a:r>
            <a:r>
              <a:rPr lang="ru-RU" sz="2000" dirty="0" err="1" smtClean="0"/>
              <a:t>мерчендайзеры</a:t>
            </a:r>
            <a:r>
              <a:rPr lang="ru-RU" sz="2000" dirty="0" smtClean="0"/>
              <a:t>, менеджеры по рекламе, маркетолог-аналитик)</a:t>
            </a:r>
          </a:p>
          <a:p>
            <a:r>
              <a:rPr lang="ru-RU" sz="2000" dirty="0" smtClean="0"/>
              <a:t>Транспортный отдел</a:t>
            </a:r>
          </a:p>
          <a:p>
            <a:r>
              <a:rPr lang="ru-RU" sz="2000" dirty="0" smtClean="0"/>
              <a:t>Начальник оптового склада(кладовщики и складские рабочие)</a:t>
            </a:r>
          </a:p>
          <a:p>
            <a:r>
              <a:rPr lang="ru-RU" sz="2000" dirty="0" smtClean="0"/>
              <a:t>Внешний отдел ( таможенный брокер, менеджеры по внешнеторговым связям)</a:t>
            </a:r>
          </a:p>
          <a:p>
            <a:r>
              <a:rPr lang="ru-RU" sz="2000" dirty="0"/>
              <a:t>Финансово-экономический отдел (общая бухгалтерия, финансовый анализ, платёжные операции</a:t>
            </a:r>
            <a:r>
              <a:rPr lang="ru-RU" sz="2000" dirty="0" smtClean="0"/>
              <a:t>, налоговая </a:t>
            </a:r>
            <a:r>
              <a:rPr lang="ru-RU" sz="2000" dirty="0"/>
              <a:t>документация)</a:t>
            </a:r>
          </a:p>
          <a:p>
            <a:r>
              <a:rPr lang="ru-RU" sz="2000" dirty="0"/>
              <a:t>Отдел сбыта (менеджеры по продажам).</a:t>
            </a:r>
          </a:p>
          <a:p>
            <a:pPr marL="64008" indent="0">
              <a:buNone/>
            </a:pPr>
            <a:endParaRPr lang="ru-RU" sz="18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55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Объекты </a:t>
            </a:r>
            <a:r>
              <a:rPr lang="ru-RU" b="1" dirty="0" smtClean="0">
                <a:effectLst/>
              </a:rPr>
              <a:t>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Обеспечение безопасности подразумевает защиту ценностей</a:t>
            </a:r>
            <a:r>
              <a:rPr lang="ru-RU" dirty="0" smtClean="0"/>
              <a:t>, где </a:t>
            </a:r>
            <a:r>
              <a:rPr lang="ru-RU" dirty="0"/>
              <a:t>ценность определяется как нечто, имеющее стоимость. Некоторые активы являются материальными и имеют денежное выражение</a:t>
            </a:r>
            <a:r>
              <a:rPr lang="ru-RU" dirty="0" smtClean="0"/>
              <a:t>, другие </a:t>
            </a:r>
            <a:r>
              <a:rPr lang="ru-RU" dirty="0"/>
              <a:t>— нематериальны</a:t>
            </a:r>
            <a:r>
              <a:rPr lang="ru-RU" dirty="0" smtClean="0"/>
              <a:t>, но </a:t>
            </a:r>
            <a:r>
              <a:rPr lang="ru-RU" dirty="0"/>
              <a:t>тем не менее имеют стоимость.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35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 примеру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Реестр имущества </a:t>
            </a:r>
            <a:r>
              <a:rPr lang="ru-RU" dirty="0" smtClean="0"/>
              <a:t>компании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Персональные данные пользователей</a:t>
            </a:r>
            <a:r>
              <a:rPr lang="ru-RU" dirty="0" smtClean="0"/>
              <a:t>, клиентов </a:t>
            </a:r>
            <a:r>
              <a:rPr lang="ru-RU" dirty="0"/>
              <a:t>и </a:t>
            </a:r>
            <a:r>
              <a:rPr lang="ru-RU" dirty="0" smtClean="0"/>
              <a:t>сотрудников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Электронные </a:t>
            </a:r>
            <a:r>
              <a:rPr lang="ru-RU" dirty="0" smtClean="0"/>
              <a:t>деньги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Репутация </a:t>
            </a:r>
            <a:r>
              <a:rPr lang="ru-RU" dirty="0" smtClean="0"/>
              <a:t>компании</a:t>
            </a:r>
            <a:r>
              <a:rPr lang="en-US" dirty="0" smtClean="0"/>
              <a:t>;</a:t>
            </a:r>
            <a:endParaRPr lang="ru-RU" dirty="0"/>
          </a:p>
          <a:p>
            <a:pPr marL="6400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93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Модификация системы </a:t>
            </a:r>
            <a:r>
              <a:rPr lang="ru-RU" sz="2400" dirty="0" smtClean="0"/>
              <a:t>оплаты</a:t>
            </a:r>
            <a:r>
              <a:rPr lang="en-US" sz="2400" dirty="0" smtClean="0"/>
              <a:t>;</a:t>
            </a:r>
            <a:endParaRPr lang="ru-RU" sz="2400" dirty="0"/>
          </a:p>
          <a:p>
            <a:r>
              <a:rPr lang="ru-RU" sz="2400" dirty="0"/>
              <a:t>Внедрение в сеть сотрудников предприятия ( модификация или потеря данных отчётности или документов бухгалтерии</a:t>
            </a:r>
            <a:r>
              <a:rPr lang="ru-RU" sz="2400" dirty="0" smtClean="0"/>
              <a:t>)</a:t>
            </a:r>
            <a:r>
              <a:rPr lang="en-US" sz="2400" dirty="0" smtClean="0"/>
              <a:t>;</a:t>
            </a:r>
            <a:endParaRPr lang="ru-RU" sz="2400" dirty="0"/>
          </a:p>
          <a:p>
            <a:r>
              <a:rPr lang="ru-RU" sz="2400" dirty="0" smtClean="0"/>
              <a:t>Подмена </a:t>
            </a:r>
            <a:r>
              <a:rPr lang="ru-RU" sz="2400" dirty="0"/>
              <a:t>информации на сайте, в том числе и </a:t>
            </a:r>
            <a:r>
              <a:rPr lang="ru-RU" sz="2400" dirty="0" smtClean="0"/>
              <a:t>ссылок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/>
              <a:t>П</a:t>
            </a:r>
            <a:r>
              <a:rPr lang="ru-RU" sz="2400" dirty="0" smtClean="0"/>
              <a:t>ри </a:t>
            </a:r>
            <a:r>
              <a:rPr lang="ru-RU" sz="2400" dirty="0"/>
              <a:t>взломе сайта может быть похищена чувствительная информация, включая персональные данные клиентов, включая контактные телефоны и адреса доставки </a:t>
            </a:r>
            <a:r>
              <a:rPr lang="en-US" sz="2400" dirty="0" smtClean="0"/>
              <a:t>;</a:t>
            </a:r>
            <a:endParaRPr lang="ru-RU" sz="2400" dirty="0"/>
          </a:p>
          <a:p>
            <a:r>
              <a:rPr lang="ru-RU" sz="2400" dirty="0"/>
              <a:t>Модификация системы взаимодействия с </a:t>
            </a:r>
            <a:r>
              <a:rPr lang="ru-RU" sz="2400" dirty="0" smtClean="0"/>
              <a:t>клиентами</a:t>
            </a:r>
            <a:r>
              <a:rPr lang="en-US" sz="2400" dirty="0" smtClean="0"/>
              <a:t>;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887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Основные угрозы и их </a:t>
            </a:r>
            <a:r>
              <a:rPr lang="ru-RU" b="1" dirty="0" smtClean="0">
                <a:effectLst/>
              </a:rPr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Естественные угрозы— это угрозы, вызванные воздействиями на </a:t>
            </a:r>
            <a:r>
              <a:rPr lang="ru-RU" dirty="0" smtClean="0"/>
              <a:t>информационную систему </a:t>
            </a:r>
            <a:r>
              <a:rPr lang="ru-RU" dirty="0"/>
              <a:t>и ее компоненты объективных физических процессов техногенного характера </a:t>
            </a:r>
            <a:r>
              <a:rPr lang="ru-RU" dirty="0" smtClean="0"/>
              <a:t>или стихийных </a:t>
            </a:r>
            <a:r>
              <a:rPr lang="ru-RU" dirty="0"/>
              <a:t>природных явлений, независящих от человека. </a:t>
            </a:r>
            <a:endParaRPr lang="ru-RU" dirty="0" smtClean="0"/>
          </a:p>
          <a:p>
            <a:r>
              <a:rPr lang="ru-RU" dirty="0" smtClean="0"/>
              <a:t>Искусственные </a:t>
            </a:r>
            <a:r>
              <a:rPr lang="ru-RU" dirty="0"/>
              <a:t>угрозы— это угрозы, вызванные деятельностью человека.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13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6128"/>
          </a:xfrm>
        </p:spPr>
        <p:txBody>
          <a:bodyPr/>
          <a:lstStyle/>
          <a:p>
            <a:r>
              <a:rPr lang="ru-RU" dirty="0"/>
              <a:t>Межсайтовое кодирование( </a:t>
            </a:r>
            <a:r>
              <a:rPr lang="en-US" dirty="0"/>
              <a:t>XSS</a:t>
            </a:r>
            <a:r>
              <a:rPr lang="ru-RU" dirty="0"/>
              <a:t>-атаки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/>
              <a:t>SQL</a:t>
            </a:r>
            <a:r>
              <a:rPr lang="ru-RU" dirty="0" smtClean="0"/>
              <a:t>-инъекция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Н</a:t>
            </a:r>
            <a:r>
              <a:rPr lang="ru-RU" dirty="0" smtClean="0"/>
              <a:t>едоступность</a:t>
            </a:r>
            <a:r>
              <a:rPr lang="ru-RU" dirty="0"/>
              <a:t>, часто вызванная специальным типом атаки, называемой </a:t>
            </a:r>
            <a:r>
              <a:rPr lang="ru-RU" dirty="0" err="1"/>
              <a:t>DDoS</a:t>
            </a:r>
            <a:r>
              <a:rPr lang="ru-RU" dirty="0"/>
              <a:t> (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Denial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– распределенный отказ в обслуживании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/>
              <a:t>Неправильная конфигурация </a:t>
            </a:r>
            <a:r>
              <a:rPr lang="en-US" dirty="0"/>
              <a:t>web</a:t>
            </a:r>
            <a:r>
              <a:rPr lang="ru-RU" dirty="0"/>
              <a:t>- </a:t>
            </a:r>
            <a:r>
              <a:rPr lang="ru-RU" dirty="0" smtClean="0"/>
              <a:t>сервера</a:t>
            </a:r>
            <a:r>
              <a:rPr lang="en-US" dirty="0" smtClean="0"/>
              <a:t>;</a:t>
            </a:r>
          </a:p>
          <a:p>
            <a:r>
              <a:rPr lang="ru-RU" dirty="0"/>
              <a:t>Вредоносное ПО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38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</a:rPr>
              <a:t>Меры и методы обеспечения защищённости информационных ресурсов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778440"/>
          </a:xfrm>
        </p:spPr>
        <p:txBody>
          <a:bodyPr>
            <a:noAutofit/>
          </a:bodyPr>
          <a:lstStyle/>
          <a:p>
            <a:r>
              <a:rPr lang="ru-RU" sz="2000" dirty="0"/>
              <a:t>Максимальная изоляция сети от внешних </a:t>
            </a:r>
            <a:r>
              <a:rPr lang="ru-RU" sz="2000" dirty="0" smtClean="0"/>
              <a:t>данных</a:t>
            </a:r>
            <a:r>
              <a:rPr lang="en-US" sz="2000" dirty="0" smtClean="0"/>
              <a:t>;</a:t>
            </a:r>
          </a:p>
          <a:p>
            <a:r>
              <a:rPr lang="ru-RU" sz="2000" dirty="0"/>
              <a:t>Постоянная необходимость в </a:t>
            </a:r>
            <a:r>
              <a:rPr lang="ru-RU" sz="2000" dirty="0" smtClean="0"/>
              <a:t>авторизации</a:t>
            </a:r>
            <a:r>
              <a:rPr lang="en-US" sz="2000" dirty="0" smtClean="0"/>
              <a:t>;</a:t>
            </a:r>
          </a:p>
          <a:p>
            <a:r>
              <a:rPr lang="ru-RU" sz="2000" dirty="0"/>
              <a:t>Анти-</a:t>
            </a:r>
            <a:r>
              <a:rPr lang="en-US" sz="2000" dirty="0"/>
              <a:t>DDoS </a:t>
            </a:r>
            <a:r>
              <a:rPr lang="ru-RU" sz="2000" dirty="0"/>
              <a:t>продукты и </a:t>
            </a:r>
            <a:r>
              <a:rPr lang="ru-RU" sz="2000" dirty="0" smtClean="0"/>
              <a:t>сервисы</a:t>
            </a:r>
            <a:r>
              <a:rPr lang="en-US" sz="2000" dirty="0" smtClean="0"/>
              <a:t>;</a:t>
            </a:r>
          </a:p>
          <a:p>
            <a:r>
              <a:rPr lang="ru-RU" sz="2000" dirty="0"/>
              <a:t>Межсетевые экраны прикладного уровня (WAF-</a:t>
            </a:r>
            <a:r>
              <a:rPr lang="ru-RU" sz="2000" dirty="0" err="1"/>
              <a:t>web</a:t>
            </a:r>
            <a:r>
              <a:rPr lang="ru-RU" sz="2000" dirty="0"/>
              <a:t> </a:t>
            </a:r>
            <a:r>
              <a:rPr lang="ru-RU" sz="2000" dirty="0" err="1"/>
              <a:t>application</a:t>
            </a:r>
            <a:r>
              <a:rPr lang="ru-RU" sz="2000" dirty="0"/>
              <a:t> </a:t>
            </a:r>
            <a:r>
              <a:rPr lang="ru-RU" sz="2000" dirty="0" err="1"/>
              <a:t>firewall</a:t>
            </a:r>
            <a:r>
              <a:rPr lang="ru-RU" sz="2000" dirty="0" smtClean="0"/>
              <a:t>)</a:t>
            </a:r>
            <a:r>
              <a:rPr lang="en-US" sz="2000" dirty="0" smtClean="0"/>
              <a:t>;</a:t>
            </a:r>
          </a:p>
          <a:p>
            <a:r>
              <a:rPr lang="ru-RU" sz="2000" dirty="0"/>
              <a:t>Шифрование данных на дисках – аутентификация пользователей, генерация ключей шифрования, хранение ключевой информации.</a:t>
            </a:r>
          </a:p>
          <a:p>
            <a:pPr lvl="0"/>
            <a:r>
              <a:rPr lang="ru-RU" sz="2000" dirty="0"/>
              <a:t>разграничение доступа пользователей и обслуживающего персонала к информационным ресурсам, программным средствам обработки (передачи) и защиты информации</a:t>
            </a:r>
            <a:r>
              <a:rPr lang="ru-RU" sz="2000" dirty="0" smtClean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3789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329</Words>
  <Application>Microsoft Office PowerPoint</Application>
  <PresentationFormat>Экран 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Политика информационной безопасности интернет-магазина Dolly.by</vt:lpstr>
      <vt:lpstr>Описание структуры интернет-магазина </vt:lpstr>
      <vt:lpstr>Объекты защиты</vt:lpstr>
      <vt:lpstr>К примеру:</vt:lpstr>
      <vt:lpstr>Основные риски</vt:lpstr>
      <vt:lpstr>Основные угрозы и их источники</vt:lpstr>
      <vt:lpstr>Презентация PowerPoint</vt:lpstr>
      <vt:lpstr>Меры и методы обеспечения защищённости информационных ресурсов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интернет-магазина Dolly.by</dc:title>
  <dc:creator>Anna</dc:creator>
  <cp:lastModifiedBy>Anna</cp:lastModifiedBy>
  <cp:revision>4</cp:revision>
  <dcterms:created xsi:type="dcterms:W3CDTF">2019-02-20T06:52:56Z</dcterms:created>
  <dcterms:modified xsi:type="dcterms:W3CDTF">2019-02-20T07:18:32Z</dcterms:modified>
</cp:coreProperties>
</file>