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02362D9-E96F-4F7D-965B-562A78E9069B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B0EEACC-9710-4A6F-BF93-24A2B0B14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61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62D9-E96F-4F7D-965B-562A78E9069B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EACC-9710-4A6F-BF93-24A2B0B14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38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62D9-E96F-4F7D-965B-562A78E9069B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EACC-9710-4A6F-BF93-24A2B0B14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179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62D9-E96F-4F7D-965B-562A78E9069B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EACC-9710-4A6F-BF93-24A2B0B14B98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5501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62D9-E96F-4F7D-965B-562A78E9069B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EACC-9710-4A6F-BF93-24A2B0B14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576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62D9-E96F-4F7D-965B-562A78E9069B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EACC-9710-4A6F-BF93-24A2B0B14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790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62D9-E96F-4F7D-965B-562A78E9069B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EACC-9710-4A6F-BF93-24A2B0B14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812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62D9-E96F-4F7D-965B-562A78E9069B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EACC-9710-4A6F-BF93-24A2B0B14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895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62D9-E96F-4F7D-965B-562A78E9069B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EACC-9710-4A6F-BF93-24A2B0B14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73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62D9-E96F-4F7D-965B-562A78E9069B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EACC-9710-4A6F-BF93-24A2B0B14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87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62D9-E96F-4F7D-965B-562A78E9069B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EACC-9710-4A6F-BF93-24A2B0B14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36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62D9-E96F-4F7D-965B-562A78E9069B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EACC-9710-4A6F-BF93-24A2B0B14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70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62D9-E96F-4F7D-965B-562A78E9069B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EACC-9710-4A6F-BF93-24A2B0B14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28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62D9-E96F-4F7D-965B-562A78E9069B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EACC-9710-4A6F-BF93-24A2B0B14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24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62D9-E96F-4F7D-965B-562A78E9069B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EACC-9710-4A6F-BF93-24A2B0B14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4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62D9-E96F-4F7D-965B-562A78E9069B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EACC-9710-4A6F-BF93-24A2B0B14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56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62D9-E96F-4F7D-965B-562A78E9069B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EACC-9710-4A6F-BF93-24A2B0B14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42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362D9-E96F-4F7D-965B-562A78E9069B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EEACC-9710-4A6F-BF93-24A2B0B14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890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2662989"/>
            <a:ext cx="6802355" cy="846974"/>
          </a:xfrm>
        </p:spPr>
        <p:txBody>
          <a:bodyPr/>
          <a:lstStyle/>
          <a:p>
            <a:r>
              <a:rPr lang="ru-RU" dirty="0"/>
              <a:t>Тип </a:t>
            </a:r>
            <a:r>
              <a:rPr lang="en-US" dirty="0"/>
              <a:t>JSON </a:t>
            </a:r>
            <a:r>
              <a:rPr lang="ru-RU" dirty="0"/>
              <a:t>в </a:t>
            </a:r>
            <a:r>
              <a:rPr lang="en-US" dirty="0"/>
              <a:t>SQL Server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727" y="1503947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81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36295" y="0"/>
            <a:ext cx="104273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0" i="0" u="none" strike="noStrike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Если требуется загрузка данных JSON из внешней службы в SQL </a:t>
            </a:r>
            <a:r>
              <a:rPr lang="ru-RU" sz="2800" b="0" i="0" u="none" strike="noStrike" dirty="0" err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r>
              <a:rPr lang="ru-RU" sz="2800" b="0" i="0" u="none" strike="noStrike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можно импортировать данные в SQL </a:t>
            </a:r>
            <a:r>
              <a:rPr lang="ru-RU" sz="2800" b="0" i="0" u="none" strike="noStrike" dirty="0" err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r>
              <a:rPr lang="ru-RU" sz="2800" b="0" i="0" u="none" strike="noStrike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 помощью OPENJSON вместо того, чтобы использовать синтаксический анализ данных на уровне приложения.</a:t>
            </a:r>
            <a:endParaRPr lang="ru-RU" sz="28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590" y="1815882"/>
            <a:ext cx="7491663" cy="279136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636295" y="4607247"/>
            <a:ext cx="104273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Содержимое переменной JSON может быть предоставлено какой-либо внешней службой REST, прислано в виде параметра из какой-либо платформы </a:t>
            </a:r>
            <a:r>
              <a:rPr lang="ru-RU" sz="2800" dirty="0" err="1"/>
              <a:t>JavaScript</a:t>
            </a:r>
            <a:r>
              <a:rPr lang="ru-RU" sz="2800" dirty="0"/>
              <a:t> на стороне клиента или загружено из внешних файлов.</a:t>
            </a:r>
            <a:endParaRPr lang="ru-RU" sz="44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1530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914386" y="180292"/>
            <a:ext cx="50138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0" u="none" strike="noStrike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Загрузка файлов </a:t>
            </a:r>
            <a:r>
              <a:rPr lang="en-US" sz="2400" b="1" i="0" u="none" strike="noStrike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JSON </a:t>
            </a:r>
            <a:r>
              <a:rPr lang="ru-RU" sz="2400" b="1" i="0" u="none" strike="noStrike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в </a:t>
            </a:r>
            <a:r>
              <a:rPr lang="en-US" sz="2400" b="1" i="0" u="none" strike="noStrike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SQL Server</a:t>
            </a:r>
            <a:r>
              <a:rPr lang="en-US" sz="2400" b="0" i="0" u="none" strike="noStrike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endParaRPr lang="ru-RU" sz="24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94611" y="1131566"/>
            <a:ext cx="1119738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0" i="0" u="none" strike="noStrike" dirty="0" smtClean="0">
                <a:solidFill>
                  <a:schemeClr val="tx1">
                    <a:lumMod val="95000"/>
                  </a:schemeClr>
                </a:solidFill>
                <a:effectLst/>
              </a:rPr>
              <a:t>Сведения, которые хранятся в файлах, можно отформатировать как стандартный JSON или JSON с разбивкой на строки. SQL </a:t>
            </a:r>
            <a:r>
              <a:rPr lang="ru-RU" sz="3200" b="0" i="0" u="none" strike="noStrike" dirty="0" err="1" smtClean="0">
                <a:solidFill>
                  <a:schemeClr val="tx1">
                    <a:lumMod val="95000"/>
                  </a:schemeClr>
                </a:solidFill>
                <a:effectLst/>
              </a:rPr>
              <a:t>Server</a:t>
            </a:r>
            <a:r>
              <a:rPr lang="ru-RU" sz="3200" b="0" i="0" u="none" strike="noStrike" dirty="0" smtClean="0">
                <a:solidFill>
                  <a:schemeClr val="tx1">
                    <a:lumMod val="95000"/>
                  </a:schemeClr>
                </a:solidFill>
                <a:effectLst/>
              </a:rPr>
              <a:t> может импортировать содержимое файлов JSON, проанализировать его с помощью функций OPENJSON или JSON_VALUE и загрузить их в таблицы.</a:t>
            </a:r>
          </a:p>
          <a:p>
            <a:r>
              <a:rPr lang="ru-RU" sz="3200" b="0" i="0" u="none" strike="noStrike" dirty="0" smtClean="0">
                <a:solidFill>
                  <a:schemeClr val="tx1">
                    <a:lumMod val="95000"/>
                  </a:schemeClr>
                </a:solidFill>
                <a:effectLst/>
              </a:rPr>
              <a:t>Если файлы JSON хранятся в локальных файлах, на общих сетевых дисках или в хранилище файлов </a:t>
            </a:r>
            <a:r>
              <a:rPr lang="ru-RU" sz="3200" b="0" i="0" u="none" strike="noStrike" dirty="0" err="1" smtClean="0">
                <a:solidFill>
                  <a:schemeClr val="tx1">
                    <a:lumMod val="95000"/>
                  </a:schemeClr>
                </a:solidFill>
                <a:effectLst/>
              </a:rPr>
              <a:t>Azure</a:t>
            </a:r>
            <a:r>
              <a:rPr lang="ru-RU" sz="3200" b="0" i="0" u="none" strike="noStrike" dirty="0" smtClean="0">
                <a:solidFill>
                  <a:schemeClr val="tx1">
                    <a:lumMod val="95000"/>
                  </a:schemeClr>
                </a:solidFill>
                <a:effectLst/>
              </a:rPr>
              <a:t>, доступном для SQL </a:t>
            </a:r>
            <a:r>
              <a:rPr lang="ru-RU" sz="3200" b="0" i="0" u="none" strike="noStrike" dirty="0" err="1" smtClean="0">
                <a:solidFill>
                  <a:schemeClr val="tx1">
                    <a:lumMod val="95000"/>
                  </a:schemeClr>
                </a:solidFill>
                <a:effectLst/>
              </a:rPr>
              <a:t>Server</a:t>
            </a:r>
            <a:r>
              <a:rPr lang="ru-RU" sz="3200" b="0" i="0" u="none" strike="noStrike" dirty="0" smtClean="0">
                <a:solidFill>
                  <a:schemeClr val="tx1">
                    <a:lumMod val="95000"/>
                  </a:schemeClr>
                </a:solidFill>
                <a:effectLst/>
              </a:rPr>
              <a:t>, данные JSON можно загрузить в SQL </a:t>
            </a:r>
            <a:r>
              <a:rPr lang="ru-RU" sz="3200" b="0" i="0" u="none" strike="noStrike" dirty="0" err="1" smtClean="0">
                <a:solidFill>
                  <a:schemeClr val="tx1">
                    <a:lumMod val="95000"/>
                  </a:schemeClr>
                </a:solidFill>
                <a:effectLst/>
              </a:rPr>
              <a:t>Server</a:t>
            </a:r>
            <a:r>
              <a:rPr lang="ru-RU" sz="3200" b="0" i="0" u="none" strike="noStrike" dirty="0" smtClean="0">
                <a:solidFill>
                  <a:schemeClr val="tx1">
                    <a:lumMod val="95000"/>
                  </a:schemeClr>
                </a:solidFill>
                <a:effectLst/>
              </a:rPr>
              <a:t> с помощью массового импорта. </a:t>
            </a:r>
            <a:endParaRPr lang="ru-RU" sz="3200" b="0" i="0" u="none" strike="noStrike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8177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41" y="2095716"/>
            <a:ext cx="6070323" cy="47622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62781" y="695332"/>
            <a:ext cx="467307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_DomIno" panose="030608020303020D0203" pitchFamily="66" charset="-52"/>
              </a:rPr>
              <a:t>Спасибо за </a:t>
            </a:r>
          </a:p>
          <a:p>
            <a:r>
              <a:rPr lang="ru-RU" sz="8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_DomIno" panose="030608020303020D0203" pitchFamily="66" charset="-52"/>
              </a:rPr>
              <a:t>	</a:t>
            </a:r>
            <a:r>
              <a:rPr lang="ru-RU" sz="8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_DomIno" panose="030608020303020D0203" pitchFamily="66" charset="-52"/>
              </a:rPr>
              <a:t>внимание</a:t>
            </a:r>
            <a:endParaRPr lang="ru-RU" sz="8800" dirty="0">
              <a:solidFill>
                <a:schemeClr val="accent5">
                  <a:lumMod val="20000"/>
                  <a:lumOff val="80000"/>
                </a:schemeClr>
              </a:solidFill>
              <a:latin typeface="a_DomIno" panose="030608020303020D0203" pitchFamily="66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1174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96829" y="609601"/>
            <a:ext cx="5934511" cy="5191432"/>
          </a:xfrm>
        </p:spPr>
        <p:txBody>
          <a:bodyPr>
            <a:noAutofit/>
          </a:bodyPr>
          <a:lstStyle/>
          <a:p>
            <a:r>
              <a:rPr lang="ru-RU" sz="3600" dirty="0">
                <a:latin typeface="a_DomIno" panose="030608020303020D0203" pitchFamily="66" charset="-52"/>
              </a:rPr>
              <a:t>JSON </a:t>
            </a:r>
            <a:r>
              <a:rPr lang="ru-RU" sz="2400" dirty="0"/>
              <a:t>— это популярный формат текстовых данных, который используется для обмена данными в современных веб- и мобильных приложениях. Кроме того, JSON используется для хранения неструктурированных данных в файлах журналов или в базах данных </a:t>
            </a:r>
            <a:r>
              <a:rPr lang="ru-RU" sz="2400" dirty="0" err="1" smtClean="0"/>
              <a:t>NoSQL</a:t>
            </a:r>
            <a:r>
              <a:rPr lang="ru-RU" sz="2400" dirty="0" smtClean="0"/>
              <a:t>. Многие </a:t>
            </a:r>
            <a:r>
              <a:rPr lang="ru-RU" sz="2400" dirty="0"/>
              <a:t>веб-службы REST возвращают </a:t>
            </a:r>
            <a:r>
              <a:rPr lang="ru-RU" sz="2400" dirty="0" smtClean="0"/>
              <a:t>или принимают данные </a:t>
            </a:r>
            <a:r>
              <a:rPr lang="ru-RU" sz="2400" dirty="0"/>
              <a:t>в формате </a:t>
            </a:r>
            <a:r>
              <a:rPr lang="ru-RU" sz="2400" dirty="0" smtClean="0"/>
              <a:t>текста. </a:t>
            </a:r>
            <a:r>
              <a:rPr lang="ru-RU" sz="2400" dirty="0"/>
              <a:t>JSON — это также основной формат обмена данными между веб-страницами и веб-серверами с помощью вызовов AJAX.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24436" y="1986593"/>
            <a:ext cx="47659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 </a:t>
            </a:r>
            <a:endParaRPr lang="ru-RU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{ </a:t>
            </a:r>
            <a:endParaRPr lang="ru-RU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name": "John", </a:t>
            </a:r>
            <a:endParaRPr lang="ru-RU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skills":["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SQL","C#","Azure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"] </a:t>
            </a:r>
            <a:endParaRPr lang="ru-RU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}, </a:t>
            </a:r>
            <a:endParaRPr lang="ru-RU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{ </a:t>
            </a:r>
            <a:endParaRPr lang="ru-RU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name": "Jane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",</a:t>
            </a:r>
            <a:endParaRPr lang="ru-RU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"surname": "Doe" </a:t>
            </a:r>
            <a:endParaRPr lang="ru-RU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 </a:t>
            </a:r>
            <a:endParaRPr lang="ru-RU" b="1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19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410" y="725486"/>
            <a:ext cx="5934511" cy="3541714"/>
          </a:xfrm>
        </p:spPr>
        <p:txBody>
          <a:bodyPr>
            <a:noAutofit/>
          </a:bodyPr>
          <a:lstStyle/>
          <a:p>
            <a:r>
              <a:rPr lang="ru-RU" sz="2400" dirty="0"/>
              <a:t>SQL </a:t>
            </a:r>
            <a:r>
              <a:rPr lang="ru-RU" sz="2400" dirty="0" err="1"/>
              <a:t>Server</a:t>
            </a:r>
            <a:r>
              <a:rPr lang="ru-RU" sz="2400" dirty="0"/>
              <a:t> предоставляет встроенные функции и операторы, позволяющие выполнять </a:t>
            </a:r>
            <a:r>
              <a:rPr lang="ru-RU" sz="2400" dirty="0" smtClean="0"/>
              <a:t>следующие действия:</a:t>
            </a:r>
            <a:endParaRPr lang="ru-RU" sz="2400" dirty="0"/>
          </a:p>
          <a:p>
            <a:r>
              <a:rPr lang="ru-RU" sz="2400" dirty="0" smtClean="0"/>
              <a:t>* Синтаксический </a:t>
            </a:r>
            <a:r>
              <a:rPr lang="ru-RU" sz="2400" dirty="0"/>
              <a:t>анализ текста JSON, а также считывание и изменение значений.</a:t>
            </a:r>
          </a:p>
          <a:p>
            <a:r>
              <a:rPr lang="ru-RU" sz="2400" dirty="0" smtClean="0"/>
              <a:t>* Преобразования </a:t>
            </a:r>
            <a:r>
              <a:rPr lang="ru-RU" sz="2400" dirty="0"/>
              <a:t>массивов объектов JSON в табличный формат.</a:t>
            </a:r>
          </a:p>
          <a:p>
            <a:r>
              <a:rPr lang="ru-RU" sz="2400" dirty="0" smtClean="0"/>
              <a:t>* Применение </a:t>
            </a:r>
            <a:r>
              <a:rPr lang="ru-RU" sz="2400" dirty="0"/>
              <a:t>любого запроса </a:t>
            </a:r>
            <a:r>
              <a:rPr lang="ru-RU" sz="2400" dirty="0" err="1"/>
              <a:t>Transact</a:t>
            </a:r>
            <a:r>
              <a:rPr lang="ru-RU" sz="2400" dirty="0"/>
              <a:t> SQL </a:t>
            </a:r>
            <a:r>
              <a:rPr lang="ru-RU" sz="2400" dirty="0" smtClean="0"/>
              <a:t>к </a:t>
            </a:r>
            <a:r>
              <a:rPr lang="ru-RU" sz="2400" dirty="0"/>
              <a:t>преобразованным объектам JSON.</a:t>
            </a:r>
          </a:p>
          <a:p>
            <a:r>
              <a:rPr lang="ru-RU" sz="2400" dirty="0" smtClean="0"/>
              <a:t>* Форматирование </a:t>
            </a:r>
            <a:r>
              <a:rPr lang="ru-RU" sz="2400" dirty="0"/>
              <a:t>результатов запросов </a:t>
            </a:r>
            <a:r>
              <a:rPr lang="ru-RU" sz="2400" dirty="0" err="1"/>
              <a:t>Transact</a:t>
            </a:r>
            <a:r>
              <a:rPr lang="ru-RU" sz="2400" dirty="0"/>
              <a:t>-SQL в формате JSON.</a:t>
            </a:r>
          </a:p>
          <a:p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232" y="725486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3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68914" y="831273"/>
            <a:ext cx="5934508" cy="1639886"/>
          </a:xfrm>
        </p:spPr>
        <p:txBody>
          <a:bodyPr/>
          <a:lstStyle/>
          <a:p>
            <a:endParaRPr lang="ru-RU" sz="400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777714" y="221673"/>
            <a:ext cx="90637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i="1" strike="noStrike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Извлечение значений из текста JSON и их использование в запросах.</a:t>
            </a:r>
            <a:endParaRPr lang="ru-RU" sz="3600" i="1" dirty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10224" y="2215231"/>
            <a:ext cx="55899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i="1" u="none" strike="noStrike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Изменение значений </a:t>
            </a:r>
            <a:r>
              <a:rPr lang="en-US" sz="3600" b="1" i="1" u="none" strike="noStrike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JSON</a:t>
            </a:r>
            <a:endParaRPr lang="ru-RU" sz="3600" i="1" dirty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009432" y="3420178"/>
            <a:ext cx="75953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i="0" u="none" strike="noStrike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Преобразование коллекций JSON </a:t>
            </a:r>
            <a:endParaRPr lang="ru-RU" sz="3600" b="1" i="0" u="none" strike="noStrike" dirty="0" smtClean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ru-RU" sz="3600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	</a:t>
            </a:r>
            <a:r>
              <a:rPr lang="ru-RU" sz="36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				</a:t>
            </a:r>
            <a:r>
              <a:rPr lang="ru-RU" sz="3600" b="1" i="0" u="none" strike="noStrike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в </a:t>
            </a:r>
            <a:r>
              <a:rPr lang="ru-RU" sz="3600" b="1" i="0" u="none" strike="noStrike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набор </a:t>
            </a:r>
            <a:r>
              <a:rPr lang="ru-RU" sz="3600" b="1" i="0" u="none" strike="noStrike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строк</a:t>
            </a:r>
            <a:endParaRPr lang="ru-RU" sz="3600" dirty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04712" y="5020147"/>
            <a:ext cx="541924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i="1" u="none" strike="noStrike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Загрузка файлов </a:t>
            </a:r>
            <a:r>
              <a:rPr lang="en-US" sz="3600" b="1" i="1" u="none" strike="noStrike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JSON </a:t>
            </a:r>
            <a:endParaRPr lang="ru-RU" sz="3600" b="1" i="1" u="none" strike="noStrike" dirty="0" smtClean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ru-RU" sz="3600" b="1" i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	</a:t>
            </a:r>
            <a:r>
              <a:rPr lang="ru-RU" sz="3600" b="1" i="1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		</a:t>
            </a:r>
            <a:r>
              <a:rPr lang="ru-RU" sz="3600" b="1" i="1" u="none" strike="noStrike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в </a:t>
            </a:r>
            <a:r>
              <a:rPr lang="en-US" sz="3600" b="1" i="1" u="none" strike="noStrike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SQL Server </a:t>
            </a:r>
            <a:endParaRPr lang="ru-RU" sz="3600" b="1" i="1" dirty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39336" y="4398911"/>
            <a:ext cx="1912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JSON_VALUE</a:t>
            </a:r>
            <a:endParaRPr lang="ru-RU" sz="2400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39336" y="4087638"/>
            <a:ext cx="1957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JSON_QUERY</a:t>
            </a:r>
            <a:endParaRPr lang="ru-RU" sz="2400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9252671" y="2307563"/>
            <a:ext cx="1127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ISJSON</a:t>
            </a:r>
            <a:endParaRPr lang="ru-RU" sz="2400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853643" y="1690740"/>
            <a:ext cx="3580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синтаксис типа </a:t>
            </a:r>
            <a:r>
              <a:rPr lang="ru-RU" sz="2400" b="1" dirty="0" err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endParaRPr lang="ru-RU" sz="24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250794" y="2009494"/>
            <a:ext cx="21291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JSON_MODIFY</a:t>
            </a:r>
            <a:endParaRPr lang="ru-RU" sz="2400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47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99136" y="2486527"/>
            <a:ext cx="1039286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i="0" u="none" strike="noStrike" dirty="0" smtClean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SELECT Name, Surname, </a:t>
            </a:r>
            <a:endParaRPr lang="ru-RU" sz="2200" b="1" i="0" u="none" strike="noStrike" dirty="0" smtClean="0">
              <a:solidFill>
                <a:schemeClr val="tx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1" i="0" u="none" strike="noStrike" dirty="0" smtClean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JSON_VALUE(</a:t>
            </a:r>
            <a:r>
              <a:rPr lang="en-US" sz="2200" b="1" i="0" u="none" strike="noStrike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jsonCol</a:t>
            </a:r>
            <a:r>
              <a:rPr lang="en-US" sz="2200" b="1" i="0" u="none" strike="noStrike" dirty="0" smtClean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, '$.</a:t>
            </a:r>
            <a:r>
              <a:rPr lang="en-US" sz="2200" b="1" i="0" u="none" strike="noStrike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info.address.PostCode</a:t>
            </a:r>
            <a:r>
              <a:rPr lang="en-US" sz="2200" b="1" i="0" u="none" strike="noStrike" dirty="0" smtClean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') as </a:t>
            </a:r>
            <a:r>
              <a:rPr lang="en-US" sz="2200" b="1" i="0" u="none" strike="noStrike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en-US" sz="2200" b="1" i="0" u="none" strike="noStrike" dirty="0" smtClean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, JSON_VALUE(</a:t>
            </a:r>
            <a:r>
              <a:rPr lang="en-US" sz="2200" b="1" i="0" u="none" strike="noStrike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jsonCol</a:t>
            </a:r>
            <a:r>
              <a:rPr lang="en-US" sz="2200" b="1" i="0" u="none" strike="noStrike" dirty="0" smtClean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, '$.</a:t>
            </a:r>
            <a:r>
              <a:rPr lang="en-US" sz="2200" b="1" i="0" u="none" strike="noStrike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info.address."Address</a:t>
            </a:r>
            <a:r>
              <a:rPr lang="en-US" sz="2200" b="1" i="0" u="none" strike="noStrike" dirty="0" smtClean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Line 1"') + ' ' + JSON_VALUE(</a:t>
            </a:r>
            <a:r>
              <a:rPr lang="en-US" sz="2200" b="1" i="0" u="none" strike="noStrike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jsonCol</a:t>
            </a:r>
            <a:r>
              <a:rPr lang="en-US" sz="2200" b="1" i="0" u="none" strike="noStrike" dirty="0" smtClean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, '$.</a:t>
            </a:r>
            <a:r>
              <a:rPr lang="en-US" sz="2200" b="1" i="0" u="none" strike="noStrike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info.address."Address</a:t>
            </a:r>
            <a:r>
              <a:rPr lang="en-US" sz="2200" b="1" i="0" u="none" strike="noStrike" dirty="0" smtClean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Line 2"') AS Address, </a:t>
            </a:r>
            <a:endParaRPr lang="ru-RU" sz="2200" b="1" i="0" u="none" strike="noStrike" dirty="0" smtClean="0">
              <a:solidFill>
                <a:schemeClr val="tx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ru-RU" sz="2200" b="1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200" b="1" i="0" u="none" strike="noStrike" dirty="0" smtClean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JSON_QUERY(</a:t>
            </a:r>
            <a:r>
              <a:rPr lang="en-US" sz="2200" b="1" i="0" u="none" strike="noStrike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jsonCol</a:t>
            </a:r>
            <a:r>
              <a:rPr lang="en-US" sz="2200" b="1" i="0" u="none" strike="noStrike" dirty="0" smtClean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, '$.</a:t>
            </a:r>
            <a:r>
              <a:rPr lang="en-US" sz="2200" b="1" i="0" u="none" strike="noStrike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info.skills</a:t>
            </a:r>
            <a:r>
              <a:rPr lang="en-US" sz="2200" b="1" i="0" u="none" strike="noStrike" dirty="0" smtClean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') as Skills </a:t>
            </a:r>
            <a:endParaRPr lang="ru-RU" sz="2200" b="1" i="0" u="none" strike="noStrike" dirty="0" smtClean="0">
              <a:solidFill>
                <a:schemeClr val="tx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1" i="0" u="none" strike="noStrike" dirty="0" smtClean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sz="2200" b="1" i="0" u="none" strike="noStrike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PeopleCollection</a:t>
            </a:r>
            <a:r>
              <a:rPr lang="en-US" sz="2200" b="1" i="0" u="none" strike="noStrike" dirty="0" smtClean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WHERE ISJSON(</a:t>
            </a:r>
            <a:r>
              <a:rPr lang="en-US" sz="2200" b="1" i="0" u="none" strike="noStrike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jsonCol</a:t>
            </a:r>
            <a:r>
              <a:rPr lang="en-US" sz="2200" b="1" i="0" u="none" strike="noStrike" dirty="0" smtClean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) &gt; 0 </a:t>
            </a:r>
            <a:endParaRPr lang="ru-RU" sz="2200" b="1" i="0" u="none" strike="noStrike" dirty="0" smtClean="0">
              <a:solidFill>
                <a:schemeClr val="tx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1" i="0" u="none" strike="noStrike" dirty="0" smtClean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AND </a:t>
            </a:r>
            <a:endParaRPr lang="ru-RU" sz="2200" b="1" i="0" u="none" strike="noStrike" dirty="0" smtClean="0">
              <a:solidFill>
                <a:schemeClr val="tx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1" i="0" u="none" strike="noStrike" dirty="0" smtClean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JSON_VALUE(</a:t>
            </a:r>
            <a:r>
              <a:rPr lang="en-US" sz="2200" b="1" i="0" u="none" strike="noStrike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jsonCol</a:t>
            </a:r>
            <a:r>
              <a:rPr lang="en-US" sz="2200" b="1" i="0" u="none" strike="noStrike" dirty="0" smtClean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, '$.</a:t>
            </a:r>
            <a:r>
              <a:rPr lang="en-US" sz="2200" b="1" i="0" u="none" strike="noStrike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info.address.town</a:t>
            </a:r>
            <a:r>
              <a:rPr lang="en-US" sz="2200" b="1" i="0" u="none" strike="noStrike" dirty="0" smtClean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') = 'Belgrade' </a:t>
            </a:r>
            <a:endParaRPr lang="ru-RU" sz="2200" b="1" i="0" u="none" strike="noStrike" dirty="0" smtClean="0">
              <a:solidFill>
                <a:schemeClr val="tx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1" i="0" u="none" strike="noStrike" dirty="0" smtClean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AND </a:t>
            </a:r>
            <a:endParaRPr lang="ru-RU" sz="2200" b="1" i="0" u="none" strike="noStrike" dirty="0" smtClean="0">
              <a:solidFill>
                <a:schemeClr val="tx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1" i="0" u="none" strike="noStrike" dirty="0" smtClean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Status = 'Active' </a:t>
            </a:r>
            <a:endParaRPr lang="ru-RU" sz="2200" b="1" i="0" u="none" strike="noStrike" dirty="0" smtClean="0">
              <a:solidFill>
                <a:schemeClr val="tx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1" i="0" u="none" strike="noStrike" dirty="0" smtClean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ORDER BY JSON_VALUE(@</a:t>
            </a:r>
            <a:r>
              <a:rPr lang="en-US" sz="2200" b="1" i="0" u="none" strike="noStrike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jsonInfo</a:t>
            </a:r>
            <a:r>
              <a:rPr lang="en-US" sz="2200" b="1" i="0" u="none" strike="noStrike" dirty="0" smtClean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, '$.</a:t>
            </a:r>
            <a:r>
              <a:rPr lang="en-US" sz="2200" b="1" i="0" u="none" strike="noStrike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info.address.PostCode</a:t>
            </a:r>
            <a:r>
              <a:rPr lang="en-US" sz="2200" b="1" i="0" u="none" strike="noStrike" dirty="0" smtClean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') </a:t>
            </a:r>
            <a:endParaRPr lang="ru-RU" sz="22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88041" y="0"/>
            <a:ext cx="90637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1" strike="noStrike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Извлечение значений из текста JSON и их использование в запросах.</a:t>
            </a:r>
            <a:endParaRPr lang="ru-RU" sz="2800" i="1" dirty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7095" y="1057982"/>
            <a:ext cx="1086050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800" b="1" i="0" u="none" strike="noStrike" dirty="0" smtClean="0">
                <a:solidFill>
                  <a:schemeClr val="tx1">
                    <a:lumMod val="85000"/>
                  </a:schemeClr>
                </a:solidFill>
                <a:effectLst/>
              </a:rPr>
              <a:t>JSON_VALUE</a:t>
            </a:r>
            <a:r>
              <a:rPr lang="ru-RU" sz="2800" b="0" i="0" u="none" strike="noStrike" dirty="0" smtClean="0">
                <a:solidFill>
                  <a:schemeClr val="tx1">
                    <a:lumMod val="85000"/>
                  </a:schemeClr>
                </a:solidFill>
                <a:effectLst/>
              </a:rPr>
              <a:t> : извлечь скалярное значение строки </a:t>
            </a:r>
            <a:r>
              <a:rPr lang="en-US" sz="2800" b="0" i="0" u="none" strike="noStrike" dirty="0" smtClean="0">
                <a:solidFill>
                  <a:schemeClr val="tx1">
                    <a:lumMod val="85000"/>
                  </a:schemeClr>
                </a:solidFill>
                <a:effectLst/>
              </a:rPr>
              <a:t>J</a:t>
            </a:r>
            <a:r>
              <a:rPr lang="ru-RU" sz="2800" b="0" i="0" u="none" strike="noStrike" dirty="0" smtClean="0">
                <a:solidFill>
                  <a:schemeClr val="tx1">
                    <a:lumMod val="85000"/>
                  </a:schemeClr>
                </a:solidFill>
                <a:effectLst/>
              </a:rPr>
              <a:t>SON.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b="1" i="0" u="none" strike="noStrike" dirty="0" smtClean="0">
                <a:solidFill>
                  <a:schemeClr val="tx1">
                    <a:lumMod val="85000"/>
                  </a:schemeClr>
                </a:solidFill>
                <a:effectLst/>
              </a:rPr>
              <a:t>JSON_QUERY</a:t>
            </a:r>
            <a:r>
              <a:rPr lang="ru-RU" sz="2800" b="0" i="0" u="none" strike="noStrike" dirty="0" smtClean="0">
                <a:solidFill>
                  <a:schemeClr val="tx1">
                    <a:lumMod val="85000"/>
                  </a:schemeClr>
                </a:solidFill>
                <a:effectLst/>
              </a:rPr>
              <a:t> </a:t>
            </a:r>
            <a:r>
              <a:rPr lang="ru-RU" sz="2800" dirty="0" smtClean="0">
                <a:solidFill>
                  <a:schemeClr val="tx1">
                    <a:lumMod val="85000"/>
                  </a:schemeClr>
                </a:solidFill>
              </a:rPr>
              <a:t>: </a:t>
            </a:r>
            <a:r>
              <a:rPr lang="ru-RU" sz="2800" b="0" i="0" u="none" strike="noStrike" dirty="0" smtClean="0">
                <a:solidFill>
                  <a:schemeClr val="tx1">
                    <a:lumMod val="85000"/>
                  </a:schemeClr>
                </a:solidFill>
                <a:effectLst/>
              </a:rPr>
              <a:t>извлечь объект или массив.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b="1" i="0" u="none" strike="noStrike" dirty="0" smtClean="0">
                <a:solidFill>
                  <a:schemeClr val="tx1">
                    <a:lumMod val="85000"/>
                  </a:schemeClr>
                </a:solidFill>
                <a:effectLst/>
              </a:rPr>
              <a:t>ISJSON</a:t>
            </a:r>
            <a:r>
              <a:rPr lang="ru-RU" sz="2800" b="0" i="0" u="none" strike="noStrike" dirty="0" smtClean="0">
                <a:solidFill>
                  <a:schemeClr val="tx1">
                    <a:lumMod val="85000"/>
                  </a:schemeClr>
                </a:solidFill>
                <a:effectLst/>
              </a:rPr>
              <a:t> : проверка строки на допустимые данные JSON.</a:t>
            </a:r>
            <a:endParaRPr lang="ru-RU" sz="2800" b="0" i="0" u="none" strike="noStrike" dirty="0">
              <a:solidFill>
                <a:schemeClr val="tx1">
                  <a:lumMod val="8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511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03155" y="305942"/>
            <a:ext cx="1044341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0" i="0" u="none" strike="noStrike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Приложения и средства не видят разницы между значениями, взятыми из скалярных столбцов таблицы, и значениями, взятыми из столбца JSON. Значения из текста JSON можно использовать в любой части запроса T-SQL (включая предложения WHERE, ORDER BY, GROUP BY, агрегатные операции с окнами и т. д.). </a:t>
            </a:r>
            <a:r>
              <a:rPr lang="ru-RU" sz="2800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ссылок на значения в тексте JSON функции JSON используют </a:t>
            </a:r>
            <a:r>
              <a:rPr lang="ru-RU" sz="2800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синтаксис типа </a:t>
            </a:r>
            <a:r>
              <a:rPr lang="ru-RU" sz="2800" b="1" dirty="0" err="1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ru-RU" sz="2800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4189" y="3735327"/>
            <a:ext cx="108123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0" u="none" strike="noStrike" dirty="0" smtClean="0">
                <a:effectLst/>
                <a:latin typeface="Consolas" panose="020B0609020204030204" pitchFamily="49" charset="0"/>
              </a:rPr>
              <a:t>SELECT Name, Surname, </a:t>
            </a:r>
            <a:endParaRPr lang="ru-RU" sz="2800" i="0" u="none" strike="noStrike" dirty="0" smtClean="0">
              <a:effectLst/>
              <a:latin typeface="Consolas" panose="020B0609020204030204" pitchFamily="49" charset="0"/>
            </a:endParaRPr>
          </a:p>
          <a:p>
            <a:r>
              <a:rPr lang="en-US" sz="2800" i="0" u="none" strike="noStrike" dirty="0" smtClean="0">
                <a:effectLst/>
                <a:latin typeface="Consolas" panose="020B0609020204030204" pitchFamily="49" charset="0"/>
              </a:rPr>
              <a:t>JSON_VALUE(</a:t>
            </a:r>
            <a:r>
              <a:rPr lang="en-US" sz="2800" i="0" u="none" strike="noStrike" dirty="0" err="1" smtClean="0">
                <a:effectLst/>
                <a:latin typeface="Consolas" panose="020B0609020204030204" pitchFamily="49" charset="0"/>
              </a:rPr>
              <a:t>jsonCol</a:t>
            </a:r>
            <a:r>
              <a:rPr lang="en-US" sz="2800" i="0" u="none" strike="noStrike" dirty="0" smtClean="0">
                <a:effectLst/>
                <a:latin typeface="Consolas" panose="020B0609020204030204" pitchFamily="49" charset="0"/>
              </a:rPr>
              <a:t>, </a:t>
            </a:r>
            <a:r>
              <a:rPr lang="en-US" sz="2800" b="1" i="1" u="none" strike="noStrike" dirty="0" smtClean="0">
                <a:effectLst/>
                <a:latin typeface="Consolas" panose="020B0609020204030204" pitchFamily="49" charset="0"/>
              </a:rPr>
              <a:t>'$.</a:t>
            </a:r>
            <a:r>
              <a:rPr lang="en-US" sz="2800" b="1" i="1" u="none" strike="noStrike" dirty="0" err="1" smtClean="0">
                <a:effectLst/>
                <a:latin typeface="Consolas" panose="020B0609020204030204" pitchFamily="49" charset="0"/>
              </a:rPr>
              <a:t>info.address.PostCode</a:t>
            </a:r>
            <a:r>
              <a:rPr lang="en-US" sz="2800" i="0" u="none" strike="noStrike" dirty="0" smtClean="0">
                <a:effectLst/>
                <a:latin typeface="Consolas" panose="020B0609020204030204" pitchFamily="49" charset="0"/>
              </a:rPr>
              <a:t>') as </a:t>
            </a:r>
            <a:r>
              <a:rPr lang="en-US" sz="2800" i="0" u="none" strike="noStrike" dirty="0" err="1" smtClean="0">
                <a:effectLst/>
                <a:latin typeface="Consolas" panose="020B0609020204030204" pitchFamily="49" charset="0"/>
              </a:rPr>
              <a:t>Pos</a:t>
            </a:r>
            <a:r>
              <a:rPr lang="en-US" sz="2800" i="0" u="none" strike="noStrike" dirty="0" smtClean="0">
                <a:effectLst/>
                <a:latin typeface="Consolas" panose="020B0609020204030204" pitchFamily="49" charset="0"/>
              </a:rPr>
              <a:t>, </a:t>
            </a:r>
            <a:endParaRPr lang="ru-RU" sz="2800" i="0" u="none" strike="noStrike" dirty="0" smtClean="0">
              <a:effectLst/>
              <a:latin typeface="Consolas" panose="020B0609020204030204" pitchFamily="49" charset="0"/>
            </a:endParaRPr>
          </a:p>
          <a:p>
            <a:r>
              <a:rPr lang="en-US" sz="2800" i="0" u="none" strike="noStrike" dirty="0" smtClean="0">
                <a:effectLst/>
                <a:latin typeface="Consolas" panose="020B0609020204030204" pitchFamily="49" charset="0"/>
              </a:rPr>
              <a:t>JSON_VALUE(</a:t>
            </a:r>
            <a:r>
              <a:rPr lang="en-US" sz="2800" i="0" u="none" strike="noStrike" dirty="0" err="1" smtClean="0">
                <a:effectLst/>
                <a:latin typeface="Consolas" panose="020B0609020204030204" pitchFamily="49" charset="0"/>
              </a:rPr>
              <a:t>jsonCol</a:t>
            </a:r>
            <a:r>
              <a:rPr lang="en-US" sz="2800" i="0" u="none" strike="noStrike" dirty="0" smtClean="0">
                <a:effectLst/>
                <a:latin typeface="Consolas" panose="020B0609020204030204" pitchFamily="49" charset="0"/>
              </a:rPr>
              <a:t>, </a:t>
            </a:r>
            <a:r>
              <a:rPr lang="en-US" sz="2800" b="1" i="1" u="none" strike="noStrike" dirty="0" smtClean="0">
                <a:effectLst/>
                <a:latin typeface="Consolas" panose="020B0609020204030204" pitchFamily="49" charset="0"/>
              </a:rPr>
              <a:t>'$.</a:t>
            </a:r>
            <a:r>
              <a:rPr lang="en-US" sz="2800" b="1" i="1" u="none" strike="noStrike" dirty="0" err="1" smtClean="0">
                <a:effectLst/>
                <a:latin typeface="Consolas" panose="020B0609020204030204" pitchFamily="49" charset="0"/>
              </a:rPr>
              <a:t>info.address."Address</a:t>
            </a:r>
            <a:r>
              <a:rPr lang="en-US" sz="2800" b="1" i="1" u="none" strike="noStrike" dirty="0" smtClean="0">
                <a:effectLst/>
                <a:latin typeface="Consolas" panose="020B0609020204030204" pitchFamily="49" charset="0"/>
              </a:rPr>
              <a:t> Line 1"'</a:t>
            </a:r>
            <a:r>
              <a:rPr lang="en-US" sz="2800" i="0" u="none" strike="noStrike" dirty="0" smtClean="0">
                <a:effectLst/>
                <a:latin typeface="Consolas" panose="020B0609020204030204" pitchFamily="49" charset="0"/>
              </a:rPr>
              <a:t>) AS Address, </a:t>
            </a:r>
            <a:endParaRPr lang="ru-RU" sz="2800" i="0" u="none" strike="noStrike" dirty="0" smtClean="0">
              <a:effectLst/>
              <a:latin typeface="Consolas" panose="020B0609020204030204" pitchFamily="49" charset="0"/>
            </a:endParaRPr>
          </a:p>
          <a:p>
            <a:r>
              <a:rPr lang="en-US" sz="2800" i="0" u="none" strike="noStrike" dirty="0" smtClean="0">
                <a:effectLst/>
                <a:latin typeface="Consolas" panose="020B0609020204030204" pitchFamily="49" charset="0"/>
              </a:rPr>
              <a:t>JSON_QUERY(</a:t>
            </a:r>
            <a:r>
              <a:rPr lang="en-US" sz="2800" i="0" u="none" strike="noStrike" dirty="0" err="1" smtClean="0">
                <a:effectLst/>
                <a:latin typeface="Consolas" panose="020B0609020204030204" pitchFamily="49" charset="0"/>
              </a:rPr>
              <a:t>jsonCol</a:t>
            </a:r>
            <a:r>
              <a:rPr lang="en-US" sz="2800" i="0" u="none" strike="noStrike" dirty="0" smtClean="0">
                <a:effectLst/>
                <a:latin typeface="Consolas" panose="020B0609020204030204" pitchFamily="49" charset="0"/>
              </a:rPr>
              <a:t>, </a:t>
            </a:r>
            <a:r>
              <a:rPr lang="en-US" sz="2800" b="1" i="1" u="none" strike="noStrike" dirty="0" smtClean="0">
                <a:effectLst/>
                <a:latin typeface="Consolas" panose="020B0609020204030204" pitchFamily="49" charset="0"/>
              </a:rPr>
              <a:t>'$.</a:t>
            </a:r>
            <a:r>
              <a:rPr lang="en-US" sz="2800" b="1" i="1" u="none" strike="noStrike" dirty="0" err="1" smtClean="0">
                <a:effectLst/>
                <a:latin typeface="Consolas" panose="020B0609020204030204" pitchFamily="49" charset="0"/>
              </a:rPr>
              <a:t>info.skills</a:t>
            </a:r>
            <a:r>
              <a:rPr lang="en-US" sz="2800" i="0" u="none" strike="noStrike" dirty="0" smtClean="0">
                <a:effectLst/>
                <a:latin typeface="Consolas" panose="020B0609020204030204" pitchFamily="49" charset="0"/>
              </a:rPr>
              <a:t>') as Skills FROM </a:t>
            </a:r>
            <a:r>
              <a:rPr lang="en-US" sz="2800" i="0" u="none" strike="noStrike" dirty="0" err="1" smtClean="0">
                <a:effectLst/>
                <a:latin typeface="Consolas" panose="020B0609020204030204" pitchFamily="49" charset="0"/>
              </a:rPr>
              <a:t>PeopleCollection</a:t>
            </a:r>
            <a:r>
              <a:rPr lang="en-US" sz="2800" i="0" u="none" strike="noStrike" dirty="0" smtClean="0">
                <a:effectLst/>
                <a:latin typeface="Consolas" panose="020B0609020204030204" pitchFamily="49" charset="0"/>
              </a:rPr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0751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591703" y="212376"/>
            <a:ext cx="44743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0" u="none" strike="noStrike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Изменение значений </a:t>
            </a:r>
            <a:r>
              <a:rPr lang="en-US" sz="2800" b="1" i="0" u="none" strike="noStrike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JSON</a:t>
            </a:r>
            <a:endParaRPr lang="ru-RU" sz="2800" dirty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55731" y="851374"/>
            <a:ext cx="100102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0" i="0" u="none" strike="noStrike" dirty="0" smtClean="0">
                <a:solidFill>
                  <a:schemeClr val="tx1">
                    <a:lumMod val="95000"/>
                  </a:schemeClr>
                </a:solidFill>
                <a:effectLst/>
              </a:rPr>
              <a:t>Если вам нужно изменить части текста JSON, используйте функцию </a:t>
            </a:r>
            <a:r>
              <a:rPr lang="ru-RU" sz="2800" b="1" i="0" u="none" strike="noStrike" dirty="0" smtClean="0">
                <a:solidFill>
                  <a:schemeClr val="tx1">
                    <a:lumMod val="95000"/>
                  </a:schemeClr>
                </a:solidFill>
                <a:effectLst/>
              </a:rPr>
              <a:t>JSON_MODIFY</a:t>
            </a:r>
            <a:r>
              <a:rPr lang="ru-RU" sz="2800" b="0" i="0" u="none" strike="noStrike" dirty="0" smtClean="0">
                <a:solidFill>
                  <a:schemeClr val="tx1">
                    <a:lumMod val="95000"/>
                  </a:schemeClr>
                </a:solidFill>
                <a:effectLst/>
              </a:rPr>
              <a:t>, чтобы обновить значение свойства в строке JSON и получить обновленную строку JSON. В следующем примере показано, как изменить значение свойства в переменной, которая содержит данные в формате JSON.</a:t>
            </a:r>
            <a:endParaRPr lang="ru-RU" sz="2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92616" y="4089487"/>
            <a:ext cx="99812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u="none" strike="noStrike" dirty="0" smtClean="0">
                <a:effectLst/>
                <a:latin typeface="Consolas" panose="020B0609020204030204" pitchFamily="49" charset="0"/>
              </a:rPr>
              <a:t>SET @</a:t>
            </a:r>
            <a:r>
              <a:rPr lang="en-US" sz="3200" b="1" i="0" u="none" strike="noStrike" dirty="0" err="1" smtClean="0">
                <a:effectLst/>
                <a:latin typeface="Consolas" panose="020B0609020204030204" pitchFamily="49" charset="0"/>
              </a:rPr>
              <a:t>jsonInfo</a:t>
            </a:r>
            <a:r>
              <a:rPr lang="en-US" sz="3200" b="1" i="0" u="none" strike="noStrike" dirty="0" smtClean="0">
                <a:effectLst/>
                <a:latin typeface="Consolas" panose="020B0609020204030204" pitchFamily="49" charset="0"/>
              </a:rPr>
              <a:t> = </a:t>
            </a:r>
            <a:endParaRPr lang="ru-RU" sz="3200" b="1" i="0" u="none" strike="noStrike" dirty="0" smtClean="0">
              <a:effectLst/>
              <a:latin typeface="Consolas" panose="020B0609020204030204" pitchFamily="49" charset="0"/>
            </a:endParaRPr>
          </a:p>
          <a:p>
            <a:r>
              <a:rPr lang="ru-RU" sz="3200" b="1" i="0" u="none" strike="noStrike" dirty="0" smtClean="0">
                <a:effectLst/>
                <a:latin typeface="Consolas" panose="020B0609020204030204" pitchFamily="49" charset="0"/>
              </a:rPr>
              <a:t>      </a:t>
            </a:r>
            <a:r>
              <a:rPr lang="en-US" sz="3200" b="1" i="0" u="none" strike="noStrike" dirty="0" smtClean="0">
                <a:effectLst/>
                <a:latin typeface="Consolas" panose="020B0609020204030204" pitchFamily="49" charset="0"/>
              </a:rPr>
              <a:t>JSON_MODIFY(@</a:t>
            </a:r>
            <a:r>
              <a:rPr lang="en-US" sz="3200" b="1" i="0" u="none" strike="noStrike" dirty="0" err="1" smtClean="0">
                <a:effectLst/>
                <a:latin typeface="Consolas" panose="020B0609020204030204" pitchFamily="49" charset="0"/>
              </a:rPr>
              <a:t>jsonInfo</a:t>
            </a:r>
            <a:r>
              <a:rPr lang="en-US" sz="3200" b="1" i="0" u="none" strike="noStrike" dirty="0" smtClean="0">
                <a:effectLst/>
                <a:latin typeface="Consolas" panose="020B0609020204030204" pitchFamily="49" charset="0"/>
              </a:rPr>
              <a:t>,</a:t>
            </a:r>
            <a:r>
              <a:rPr lang="ru-RU" sz="3200" b="1" i="0" u="none" strike="noStrike" dirty="0" smtClean="0">
                <a:effectLst/>
                <a:latin typeface="Consolas" panose="020B0609020204030204" pitchFamily="49" charset="0"/>
              </a:rPr>
              <a:t>                                                       </a:t>
            </a:r>
            <a:r>
              <a:rPr lang="en-US" sz="3200" b="1" i="0" u="none" strike="noStrike" dirty="0" smtClean="0">
                <a:effectLst/>
                <a:latin typeface="Consolas" panose="020B0609020204030204" pitchFamily="49" charset="0"/>
              </a:rPr>
              <a:t> </a:t>
            </a:r>
            <a:r>
              <a:rPr lang="ru-RU" sz="3200" b="1" i="0" u="none" strike="noStrike" dirty="0" smtClean="0">
                <a:effectLst/>
                <a:latin typeface="Consolas" panose="020B0609020204030204" pitchFamily="49" charset="0"/>
              </a:rPr>
              <a:t>                                                				</a:t>
            </a:r>
            <a:r>
              <a:rPr lang="en-US" sz="3200" b="1" i="0" u="none" strike="noStrike" dirty="0" smtClean="0">
                <a:effectLst/>
                <a:latin typeface="Consolas" panose="020B0609020204030204" pitchFamily="49" charset="0"/>
              </a:rPr>
              <a:t>'$.</a:t>
            </a:r>
            <a:r>
              <a:rPr lang="en-US" sz="3200" b="1" i="0" u="none" strike="noStrike" dirty="0" err="1" smtClean="0">
                <a:effectLst/>
                <a:latin typeface="Consolas" panose="020B0609020204030204" pitchFamily="49" charset="0"/>
              </a:rPr>
              <a:t>info.address</a:t>
            </a:r>
            <a:r>
              <a:rPr lang="en-US" sz="3200" b="1" i="0" u="none" strike="noStrike" dirty="0" smtClean="0">
                <a:effectLst/>
                <a:latin typeface="Consolas" panose="020B0609020204030204" pitchFamily="49" charset="0"/>
              </a:rPr>
              <a:t>[0].town‘</a:t>
            </a:r>
            <a:r>
              <a:rPr lang="ru-RU" sz="3200" b="1" i="0" u="none" strike="noStrike" dirty="0" smtClean="0">
                <a:effectLst/>
                <a:latin typeface="Consolas" panose="020B0609020204030204" pitchFamily="49" charset="0"/>
              </a:rPr>
              <a:t>)</a:t>
            </a:r>
            <a:r>
              <a:rPr lang="en-US" sz="3200" b="1" i="0" u="none" strike="noStrike" dirty="0" smtClean="0">
                <a:effectLst/>
                <a:latin typeface="Consolas" panose="020B0609020204030204" pitchFamily="49" charset="0"/>
              </a:rPr>
              <a:t> 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579627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5155" y="0"/>
            <a:ext cx="79068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0" u="none" strike="noStrike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Преобразование коллекций JSON в набор строк.</a:t>
            </a:r>
            <a:endParaRPr lang="ru-RU" sz="2800" dirty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42735" y="1421578"/>
            <a:ext cx="107802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0" i="0" u="none" strike="noStrike" dirty="0" smtClean="0">
                <a:solidFill>
                  <a:schemeClr val="tx1">
                    <a:lumMod val="95000"/>
                  </a:schemeClr>
                </a:solidFill>
                <a:effectLst/>
              </a:rPr>
              <a:t>Для запроса данных JSON можно использовать стандартные инструкции T-SQL. Если вам нужно создать запрос или отчет по данным JSON, вы можете легко конвертировать данные JSON в строки и столбцы, вызвав функцию набора строк </a:t>
            </a:r>
            <a:r>
              <a:rPr lang="ru-RU" sz="3200" b="1" i="0" u="none" strike="noStrike" dirty="0" smtClean="0">
                <a:solidFill>
                  <a:schemeClr val="tx1">
                    <a:lumMod val="95000"/>
                  </a:schemeClr>
                </a:solidFill>
                <a:effectLst/>
              </a:rPr>
              <a:t>OPENJSON</a:t>
            </a:r>
            <a:r>
              <a:rPr lang="ru-RU" sz="3200" b="0" i="0" u="none" strike="noStrike" dirty="0" smtClean="0">
                <a:solidFill>
                  <a:schemeClr val="tx1">
                    <a:lumMod val="95000"/>
                  </a:schemeClr>
                </a:solidFill>
                <a:effectLst/>
              </a:rPr>
              <a:t>. Используйте функцию </a:t>
            </a:r>
            <a:r>
              <a:rPr lang="ru-RU" sz="3200" b="1" i="0" u="none" strike="noStrike" dirty="0" smtClean="0">
                <a:solidFill>
                  <a:schemeClr val="tx1">
                    <a:lumMod val="95000"/>
                  </a:schemeClr>
                </a:solidFill>
                <a:effectLst/>
              </a:rPr>
              <a:t>OPENJSON</a:t>
            </a:r>
            <a:r>
              <a:rPr lang="ru-RU" sz="3200" b="0" i="0" u="none" strike="noStrike" dirty="0" smtClean="0">
                <a:solidFill>
                  <a:schemeClr val="tx1">
                    <a:lumMod val="95000"/>
                  </a:schemeClr>
                </a:solidFill>
                <a:effectLst/>
              </a:rPr>
              <a:t> для импорта данных JSON в SQL </a:t>
            </a:r>
            <a:r>
              <a:rPr lang="ru-RU" sz="3200" b="0" i="0" u="none" strike="noStrike" dirty="0" err="1" smtClean="0">
                <a:solidFill>
                  <a:schemeClr val="tx1">
                    <a:lumMod val="95000"/>
                  </a:schemeClr>
                </a:solidFill>
                <a:effectLst/>
              </a:rPr>
              <a:t>Server</a:t>
            </a:r>
            <a:r>
              <a:rPr lang="ru-RU" sz="3200" b="0" i="0" u="none" strike="noStrike" dirty="0" smtClean="0">
                <a:solidFill>
                  <a:schemeClr val="tx1">
                    <a:lumMod val="95000"/>
                  </a:schemeClr>
                </a:solidFill>
                <a:effectLst/>
              </a:rPr>
              <a:t> или для преобразования данных JSON в строки и столбцы.</a:t>
            </a:r>
            <a:endParaRPr lang="ru-RU" sz="32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851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92378" y="262099"/>
            <a:ext cx="8534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0" i="0" u="none" strike="noStrike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функция </a:t>
            </a:r>
            <a:r>
              <a:rPr lang="ru-RU" sz="2400" b="1" i="0" u="none" strike="noStrike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OPENJSON</a:t>
            </a:r>
            <a:r>
              <a:rPr lang="ru-RU" sz="2400" b="0" i="0" u="none" strike="noStrike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которая преобразует массив объектов, хранящийся в переменной </a:t>
            </a:r>
            <a:r>
              <a:rPr lang="ru-RU" sz="2400" b="1" i="0" u="none" strike="noStrike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@json</a:t>
            </a:r>
            <a:r>
              <a:rPr lang="ru-RU" sz="2400" b="0" i="0" u="none" strike="noStrike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в набор строк, который можно запросить с помощью стандартной инструкции SQL SELECT:</a:t>
            </a:r>
            <a:endParaRPr lang="ru-RU" sz="2400" dirty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11" y="2043605"/>
            <a:ext cx="10921467" cy="296779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11" y="4899100"/>
            <a:ext cx="8820654" cy="147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85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94</TotalTime>
  <Words>663</Words>
  <Application>Microsoft Office PowerPoint</Application>
  <PresentationFormat>Широкоэкранный</PresentationFormat>
  <Paragraphs>61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a_DomIno</vt:lpstr>
      <vt:lpstr>Arial</vt:lpstr>
      <vt:lpstr>Consolas</vt:lpstr>
      <vt:lpstr>Trebuchet MS</vt:lpstr>
      <vt:lpstr>Tw Cen MT</vt:lpstr>
      <vt:lpstr>Контур</vt:lpstr>
      <vt:lpstr>Тип JSON в SQL Server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 JSON в SQL Server </dc:title>
  <dc:creator>Алёна Пахолко</dc:creator>
  <cp:lastModifiedBy>Алёна Пахолко</cp:lastModifiedBy>
  <cp:revision>10</cp:revision>
  <dcterms:created xsi:type="dcterms:W3CDTF">2019-04-10T15:18:46Z</dcterms:created>
  <dcterms:modified xsi:type="dcterms:W3CDTF">2019-04-11T05:16:52Z</dcterms:modified>
</cp:coreProperties>
</file>